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1"/>
  </p:notesMasterIdLst>
  <p:sldIdLst>
    <p:sldId id="256" r:id="rId2"/>
    <p:sldId id="263" r:id="rId3"/>
    <p:sldId id="262" r:id="rId4"/>
    <p:sldId id="265" r:id="rId5"/>
    <p:sldId id="264" r:id="rId6"/>
    <p:sldId id="266" r:id="rId7"/>
    <p:sldId id="267" r:id="rId8"/>
    <p:sldId id="268"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28702-633C-4F70-8B53-8514E3E7250E}" type="datetimeFigureOut">
              <a:rPr lang="en-US" smtClean="0"/>
              <a:t>9/29/2025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90163-FAFD-47D6-BE4F-B2E71F8CC245}" type="slidenum">
              <a:rPr lang="en-US" smtClean="0"/>
              <a:t>‹#›</a:t>
            </a:fld>
            <a:endParaRPr lang="en-US"/>
          </a:p>
        </p:txBody>
      </p:sp>
    </p:spTree>
    <p:extLst>
      <p:ext uri="{BB962C8B-B14F-4D97-AF65-F5344CB8AC3E}">
        <p14:creationId xmlns:p14="http://schemas.microsoft.com/office/powerpoint/2010/main" val="105818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490163-FAFD-47D6-BE4F-B2E71F8CC245}" type="slidenum">
              <a:rPr lang="en-US" smtClean="0"/>
              <a:t>1</a:t>
            </a:fld>
            <a:endParaRPr lang="en-US"/>
          </a:p>
        </p:txBody>
      </p:sp>
    </p:spTree>
    <p:extLst>
      <p:ext uri="{BB962C8B-B14F-4D97-AF65-F5344CB8AC3E}">
        <p14:creationId xmlns:p14="http://schemas.microsoft.com/office/powerpoint/2010/main" val="1412073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4A526F-0AA3-4195-A6F7-9C38FE647FAF}" type="datetime1">
              <a:rPr lang="vi-VN" smtClean="0"/>
              <a:t>29/09/2025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3842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970B4-C230-4208-B5CD-7341AA0A20D1}" type="datetime1">
              <a:rPr lang="vi-VN" smtClean="0"/>
              <a:t>29/09/2025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207737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75376-FDD2-4386-BF72-12E5D1294E5E}" type="datetime1">
              <a:rPr lang="vi-VN" smtClean="0"/>
              <a:t>29/09/2025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1014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1A31B4-A603-45A0-92AF-67F597683038}" type="datetime1">
              <a:rPr lang="vi-VN" smtClean="0"/>
              <a:t>29/09/2025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3773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518-DBF5-4997-99AD-2C9777D2FEE5}" type="datetime1">
              <a:rPr lang="vi-VN" smtClean="0"/>
              <a:t>29/09/2025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6946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3A01B0-7518-4523-B9B7-698638A97310}" type="datetime1">
              <a:rPr lang="vi-VN" smtClean="0"/>
              <a:t>29/09/2025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52977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D08171-8519-4A61-A0AC-4EDFE50EF9CF}" type="datetime1">
              <a:rPr lang="vi-VN" smtClean="0"/>
              <a:t>29/09/2025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98952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7B9365-C079-4692-BA4D-5DF994500EA9}" type="datetime1">
              <a:rPr lang="vi-VN" smtClean="0"/>
              <a:t>29/09/2025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33335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D003B6-F2A1-4EF5-B72C-C224B97A005C}" type="datetime1">
              <a:rPr lang="vi-VN" smtClean="0"/>
              <a:t>29/09/2025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410934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6D511-C756-4A45-BC92-E494812AB87A}" type="datetime1">
              <a:rPr lang="vi-VN" smtClean="0"/>
              <a:t>29/09/2025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687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BB0FB-9786-4CA0-A88F-90791E85E058}" type="datetime1">
              <a:rPr lang="vi-VN" smtClean="0"/>
              <a:t>29/09/2025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65499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C322E-E3E2-4C16-8B15-B400101BB511}" type="datetime1">
              <a:rPr lang="vi-VN" smtClean="0"/>
              <a:t>29/09/2025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973BD-8CE5-47C4-B8E5-573200B24DAB}" type="slidenum">
              <a:rPr lang="en-US" smtClean="0"/>
              <a:t>‹#›</a:t>
            </a:fld>
            <a:endParaRPr lang="en-US"/>
          </a:p>
        </p:txBody>
      </p:sp>
    </p:spTree>
    <p:extLst>
      <p:ext uri="{BB962C8B-B14F-4D97-AF65-F5344CB8AC3E}">
        <p14:creationId xmlns:p14="http://schemas.microsoft.com/office/powerpoint/2010/main" val="16435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466245"/>
          </a:xfrm>
          <a:prstGeom prst="rect">
            <a:avLst/>
          </a:prstGeom>
        </p:spPr>
      </p:pic>
      <p:sp>
        <p:nvSpPr>
          <p:cNvPr id="8" name="TextBox 7">
            <a:extLst>
              <a:ext uri="{FF2B5EF4-FFF2-40B4-BE49-F238E27FC236}">
                <a16:creationId xmlns:a16="http://schemas.microsoft.com/office/drawing/2014/main" id="{38F1B2A3-E29E-43DC-BBB4-3684AB047AB3}"/>
              </a:ext>
            </a:extLst>
          </p:cNvPr>
          <p:cNvSpPr txBox="1"/>
          <p:nvPr/>
        </p:nvSpPr>
        <p:spPr>
          <a:xfrm>
            <a:off x="0" y="32657"/>
            <a:ext cx="9144000" cy="5653984"/>
          </a:xfrm>
          <a:prstGeom prst="rect">
            <a:avLst/>
          </a:prstGeom>
          <a:noFill/>
        </p:spPr>
        <p:txBody>
          <a:bodyPr wrap="square">
            <a:spAutoFit/>
          </a:bodyPr>
          <a:lstStyle/>
          <a:p>
            <a:pPr algn="ctr">
              <a:lnSpc>
                <a:spcPct val="107000"/>
              </a:lnSpc>
              <a:spcAft>
                <a:spcPts val="800"/>
              </a:spcAft>
            </a:pPr>
            <a:endParaRPr lang="en-US"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US"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vi-VN"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ĐỀ </a:t>
            </a:r>
            <a:r>
              <a:rPr lang="en-US" b="1" i="1"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BÀI</a:t>
            </a:r>
            <a:r>
              <a:rPr lang="en-US" sz="1800" b="1" i="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2400"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K-Nearest Neighbors (KNN)</a:t>
            </a:r>
            <a:endParaRPr lang="vi-V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vi-V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SVTH:</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Nguyễn Thành Đạt</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Lớp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Tin Học Công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 1</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MSSV</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211440519</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Khoá</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62</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C587FD5-EB55-7B08-BD05-BF67831ECC36}"/>
              </a:ext>
            </a:extLst>
          </p:cNvPr>
          <p:cNvSpPr>
            <a:spLocks noGrp="1"/>
          </p:cNvSpPr>
          <p:nvPr>
            <p:ph type="dt" sz="half" idx="10"/>
          </p:nvPr>
        </p:nvSpPr>
        <p:spPr/>
        <p:txBody>
          <a:bodyPr/>
          <a:lstStyle/>
          <a:p>
            <a:fld id="{937DA737-E8F4-4FFE-ADF2-4B5EDE05F419}" type="datetime1">
              <a:rPr lang="vi-VN" smtClean="0"/>
              <a:t>29/09/2025</a:t>
            </a:fld>
            <a:endParaRPr lang="en-US"/>
          </a:p>
        </p:txBody>
      </p:sp>
      <p:sp>
        <p:nvSpPr>
          <p:cNvPr id="3" name="Slide Number Placeholder 2">
            <a:extLst>
              <a:ext uri="{FF2B5EF4-FFF2-40B4-BE49-F238E27FC236}">
                <a16:creationId xmlns:a16="http://schemas.microsoft.com/office/drawing/2014/main" id="{725F6B72-5F7D-0BE2-7239-32216FD8FC6F}"/>
              </a:ext>
            </a:extLst>
          </p:cNvPr>
          <p:cNvSpPr>
            <a:spLocks noGrp="1"/>
          </p:cNvSpPr>
          <p:nvPr>
            <p:ph type="sldNum" sz="quarter" idx="12"/>
          </p:nvPr>
        </p:nvSpPr>
        <p:spPr/>
        <p:txBody>
          <a:bodyPr/>
          <a:lstStyle/>
          <a:p>
            <a:fld id="{A3A973BD-8CE5-47C4-B8E5-573200B24DAB}" type="slidenum">
              <a:rPr lang="en-US" smtClean="0"/>
              <a:t>1</a:t>
            </a:fld>
            <a:endParaRPr lang="en-US"/>
          </a:p>
        </p:txBody>
      </p:sp>
    </p:spTree>
    <p:extLst>
      <p:ext uri="{BB962C8B-B14F-4D97-AF65-F5344CB8AC3E}">
        <p14:creationId xmlns:p14="http://schemas.microsoft.com/office/powerpoint/2010/main" val="850661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F17E7-FB04-87E7-6BE2-3AA247A7859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F9AD5AD-7520-0594-B3E5-32D9952F54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2" name="TextBox 1">
            <a:extLst>
              <a:ext uri="{FF2B5EF4-FFF2-40B4-BE49-F238E27FC236}">
                <a16:creationId xmlns:a16="http://schemas.microsoft.com/office/drawing/2014/main" id="{390861D5-C731-342E-E96D-A85EE49CBB96}"/>
              </a:ext>
            </a:extLst>
          </p:cNvPr>
          <p:cNvSpPr txBox="1"/>
          <p:nvPr/>
        </p:nvSpPr>
        <p:spPr>
          <a:xfrm>
            <a:off x="225136" y="281948"/>
            <a:ext cx="5486400" cy="461665"/>
          </a:xfrm>
          <a:prstGeom prst="rect">
            <a:avLst/>
          </a:prstGeom>
          <a:noFill/>
        </p:spPr>
        <p:txBody>
          <a:bodyPr wrap="square" rtlCol="0">
            <a:spAutoFit/>
          </a:bodyPr>
          <a:lstStyle/>
          <a:p>
            <a:r>
              <a:rPr lang="en-US" sz="2400" b="1" dirty="0" err="1">
                <a:solidFill>
                  <a:schemeClr val="bg1"/>
                </a:solidFill>
              </a:rPr>
              <a:t>Thuật</a:t>
            </a:r>
            <a:r>
              <a:rPr lang="en-US" sz="2400" b="1" dirty="0">
                <a:solidFill>
                  <a:schemeClr val="bg1"/>
                </a:solidFill>
              </a:rPr>
              <a:t> </a:t>
            </a:r>
            <a:r>
              <a:rPr lang="en-US" sz="2400" b="1" dirty="0" err="1">
                <a:solidFill>
                  <a:schemeClr val="bg1"/>
                </a:solidFill>
              </a:rPr>
              <a:t>Toán</a:t>
            </a:r>
            <a:r>
              <a:rPr lang="en-US" sz="2400" b="1" dirty="0">
                <a:solidFill>
                  <a:schemeClr val="bg1"/>
                </a:solidFill>
              </a:rPr>
              <a:t> K-Nearest Neighbors (KNN)</a:t>
            </a:r>
          </a:p>
        </p:txBody>
      </p:sp>
      <p:sp>
        <p:nvSpPr>
          <p:cNvPr id="3" name="TextBox 2">
            <a:extLst>
              <a:ext uri="{FF2B5EF4-FFF2-40B4-BE49-F238E27FC236}">
                <a16:creationId xmlns:a16="http://schemas.microsoft.com/office/drawing/2014/main" id="{04CB0E9D-C904-B31D-FB4D-FC93E23C8EA9}"/>
              </a:ext>
            </a:extLst>
          </p:cNvPr>
          <p:cNvSpPr txBox="1"/>
          <p:nvPr/>
        </p:nvSpPr>
        <p:spPr>
          <a:xfrm>
            <a:off x="228600" y="1284317"/>
            <a:ext cx="8686800" cy="2031325"/>
          </a:xfrm>
          <a:prstGeom prst="rect">
            <a:avLst/>
          </a:prstGeom>
          <a:noFill/>
        </p:spPr>
        <p:txBody>
          <a:bodyPr wrap="square" rtlCol="0">
            <a:spAutoFit/>
          </a:bodyPr>
          <a:lstStyle/>
          <a:p>
            <a:r>
              <a:rPr lang="vi-VN" dirty="0"/>
              <a:t>- Tổng quan về KNN</a:t>
            </a:r>
          </a:p>
          <a:p>
            <a:r>
              <a:rPr lang="vi-VN" dirty="0"/>
              <a:t>+ KNN là thuật toán học máy có giám sát (supervised) và phi tham số (non-parametric).</a:t>
            </a:r>
          </a:p>
          <a:p>
            <a:r>
              <a:rPr lang="vi-VN" dirty="0"/>
              <a:t>+ Dùng để phân loại và hồi quy dựa trên độ gần (proximity) giữa các điểm dữ liệu.</a:t>
            </a:r>
          </a:p>
          <a:p>
            <a:r>
              <a:rPr lang="vi-VN" dirty="0"/>
              <a:t>+ Ý tưởng: Khi cần dự đoán, thuật toán sẽ chọn K điểm gần nhất trong tập huấn luyện, gán nhãn theo số đông (classification) hoặc lấy trung bình giá trị (regression).</a:t>
            </a:r>
          </a:p>
          <a:p>
            <a:endParaRPr lang="en-US" dirty="0"/>
          </a:p>
        </p:txBody>
      </p:sp>
      <p:sp>
        <p:nvSpPr>
          <p:cNvPr id="4" name="Date Placeholder 3">
            <a:extLst>
              <a:ext uri="{FF2B5EF4-FFF2-40B4-BE49-F238E27FC236}">
                <a16:creationId xmlns:a16="http://schemas.microsoft.com/office/drawing/2014/main" id="{87D2BD18-C863-C93B-3BEB-51675705C8E6}"/>
              </a:ext>
            </a:extLst>
          </p:cNvPr>
          <p:cNvSpPr>
            <a:spLocks noGrp="1"/>
          </p:cNvSpPr>
          <p:nvPr>
            <p:ph type="dt" sz="half" idx="10"/>
          </p:nvPr>
        </p:nvSpPr>
        <p:spPr/>
        <p:txBody>
          <a:bodyPr/>
          <a:lstStyle/>
          <a:p>
            <a:fld id="{AF3A8A5C-5332-422C-B8EB-8D73BEFAC18D}" type="datetime1">
              <a:rPr lang="vi-VN" smtClean="0"/>
              <a:t>29/09/2025</a:t>
            </a:fld>
            <a:endParaRPr lang="en-US"/>
          </a:p>
        </p:txBody>
      </p:sp>
      <p:sp>
        <p:nvSpPr>
          <p:cNvPr id="7" name="Slide Number Placeholder 6">
            <a:extLst>
              <a:ext uri="{FF2B5EF4-FFF2-40B4-BE49-F238E27FC236}">
                <a16:creationId xmlns:a16="http://schemas.microsoft.com/office/drawing/2014/main" id="{8519A593-EC26-F85B-A502-F566D1CCA0B1}"/>
              </a:ext>
            </a:extLst>
          </p:cNvPr>
          <p:cNvSpPr>
            <a:spLocks noGrp="1"/>
          </p:cNvSpPr>
          <p:nvPr>
            <p:ph type="sldNum" sz="quarter" idx="12"/>
          </p:nvPr>
        </p:nvSpPr>
        <p:spPr/>
        <p:txBody>
          <a:bodyPr/>
          <a:lstStyle/>
          <a:p>
            <a:fld id="{A3A973BD-8CE5-47C4-B8E5-573200B24DAB}" type="slidenum">
              <a:rPr lang="en-US" smtClean="0"/>
              <a:t>2</a:t>
            </a:fld>
            <a:endParaRPr lang="en-US"/>
          </a:p>
        </p:txBody>
      </p:sp>
      <p:pic>
        <p:nvPicPr>
          <p:cNvPr id="1026" name="Picture 2" descr="KNN">
            <a:extLst>
              <a:ext uri="{FF2B5EF4-FFF2-40B4-BE49-F238E27FC236}">
                <a16:creationId xmlns:a16="http://schemas.microsoft.com/office/drawing/2014/main" id="{A9415767-3AB3-04D8-46F5-18E024FAB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18" y="3429000"/>
            <a:ext cx="8001000" cy="2598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25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D3561-D8CD-3637-D601-199F8167040B}"/>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0FFF7D6-6BC8-280A-90A5-00A1773479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2" name="TextBox 1">
            <a:extLst>
              <a:ext uri="{FF2B5EF4-FFF2-40B4-BE49-F238E27FC236}">
                <a16:creationId xmlns:a16="http://schemas.microsoft.com/office/drawing/2014/main" id="{A4E6B856-00CC-9696-C249-9A14CD50D73A}"/>
              </a:ext>
            </a:extLst>
          </p:cNvPr>
          <p:cNvSpPr txBox="1"/>
          <p:nvPr/>
        </p:nvSpPr>
        <p:spPr>
          <a:xfrm>
            <a:off x="225136" y="281948"/>
            <a:ext cx="5486400" cy="461665"/>
          </a:xfrm>
          <a:prstGeom prst="rect">
            <a:avLst/>
          </a:prstGeom>
          <a:noFill/>
        </p:spPr>
        <p:txBody>
          <a:bodyPr wrap="square" rtlCol="0">
            <a:spAutoFit/>
          </a:bodyPr>
          <a:lstStyle/>
          <a:p>
            <a:r>
              <a:rPr lang="en-US" sz="2400" b="1" dirty="0" err="1">
                <a:solidFill>
                  <a:schemeClr val="bg1"/>
                </a:solidFill>
              </a:rPr>
              <a:t>Thuật</a:t>
            </a:r>
            <a:r>
              <a:rPr lang="en-US" sz="2400" b="1" dirty="0">
                <a:solidFill>
                  <a:schemeClr val="bg1"/>
                </a:solidFill>
              </a:rPr>
              <a:t> </a:t>
            </a:r>
            <a:r>
              <a:rPr lang="en-US" sz="2400" b="1" dirty="0" err="1">
                <a:solidFill>
                  <a:schemeClr val="bg1"/>
                </a:solidFill>
              </a:rPr>
              <a:t>Toán</a:t>
            </a:r>
            <a:r>
              <a:rPr lang="en-US" sz="2400" b="1" dirty="0">
                <a:solidFill>
                  <a:schemeClr val="bg1"/>
                </a:solidFill>
              </a:rPr>
              <a:t> K-Nearest Neighbors (KNN)</a:t>
            </a:r>
          </a:p>
        </p:txBody>
      </p:sp>
      <p:sp>
        <p:nvSpPr>
          <p:cNvPr id="3" name="TextBox 2">
            <a:extLst>
              <a:ext uri="{FF2B5EF4-FFF2-40B4-BE49-F238E27FC236}">
                <a16:creationId xmlns:a16="http://schemas.microsoft.com/office/drawing/2014/main" id="{18B484C6-0F72-A2BD-EA1B-628AEA615486}"/>
              </a:ext>
            </a:extLst>
          </p:cNvPr>
          <p:cNvSpPr txBox="1"/>
          <p:nvPr/>
        </p:nvSpPr>
        <p:spPr>
          <a:xfrm>
            <a:off x="228600" y="1284317"/>
            <a:ext cx="8686800" cy="2403863"/>
          </a:xfrm>
          <a:prstGeom prst="rect">
            <a:avLst/>
          </a:prstGeom>
          <a:noFill/>
        </p:spPr>
        <p:txBody>
          <a:bodyPr wrap="square" rtlCol="0">
            <a:spAutoFit/>
          </a:bodyPr>
          <a:lstStyle/>
          <a:p>
            <a:r>
              <a:rPr lang="vi-VN" dirty="0"/>
              <a:t>- Nguyên lý hoạt động</a:t>
            </a:r>
          </a:p>
          <a:p>
            <a:r>
              <a:rPr lang="vi-VN" dirty="0"/>
              <a:t>+ Thuật toán “học lười biếng”: Chỉ lưu trữ toàn bộ dữ liệu huấn luyện; không xây dựng mô hình trước.</a:t>
            </a:r>
          </a:p>
          <a:p>
            <a:r>
              <a:rPr lang="vi-VN" dirty="0"/>
              <a:t>+ Khoảng cách Euclid là phương pháp phổ biến nhất. Ngoài ra còn có Manhattan, Minkowski, Hamming.</a:t>
            </a:r>
          </a:p>
          <a:p>
            <a:r>
              <a:rPr lang="vi-VN" dirty="0"/>
              <a:t>+ Phân loại: Bỏ phiếu số đông từ K hàng xóm.</a:t>
            </a:r>
          </a:p>
          <a:p>
            <a:r>
              <a:rPr lang="vi-VN" dirty="0"/>
              <a:t>+ Hồi quy: Lấy trung bình giá trị từ K hàng xóm.</a:t>
            </a:r>
          </a:p>
          <a:p>
            <a:pPr marL="285750" indent="-285750" algn="just">
              <a:lnSpc>
                <a:spcPct val="150000"/>
              </a:lnSpc>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3E2386EE-FA40-CC71-C7A1-C358F38B69B2}"/>
              </a:ext>
            </a:extLst>
          </p:cNvPr>
          <p:cNvSpPr>
            <a:spLocks noGrp="1"/>
          </p:cNvSpPr>
          <p:nvPr>
            <p:ph type="dt" sz="half" idx="10"/>
          </p:nvPr>
        </p:nvSpPr>
        <p:spPr/>
        <p:txBody>
          <a:bodyPr/>
          <a:lstStyle/>
          <a:p>
            <a:fld id="{AF3A8A5C-5332-422C-B8EB-8D73BEFAC18D}" type="datetime1">
              <a:rPr lang="vi-VN" smtClean="0"/>
              <a:t>29/09/2025</a:t>
            </a:fld>
            <a:endParaRPr lang="en-US"/>
          </a:p>
        </p:txBody>
      </p:sp>
      <p:sp>
        <p:nvSpPr>
          <p:cNvPr id="7" name="Slide Number Placeholder 6">
            <a:extLst>
              <a:ext uri="{FF2B5EF4-FFF2-40B4-BE49-F238E27FC236}">
                <a16:creationId xmlns:a16="http://schemas.microsoft.com/office/drawing/2014/main" id="{A03EE2E3-1FDD-23C7-E9BA-7550D5A2E28D}"/>
              </a:ext>
            </a:extLst>
          </p:cNvPr>
          <p:cNvSpPr>
            <a:spLocks noGrp="1"/>
          </p:cNvSpPr>
          <p:nvPr>
            <p:ph type="sldNum" sz="quarter" idx="12"/>
          </p:nvPr>
        </p:nvSpPr>
        <p:spPr/>
        <p:txBody>
          <a:bodyPr/>
          <a:lstStyle/>
          <a:p>
            <a:fld id="{A3A973BD-8CE5-47C4-B8E5-573200B24DAB}" type="slidenum">
              <a:rPr lang="en-US" smtClean="0"/>
              <a:t>3</a:t>
            </a:fld>
            <a:endParaRPr lang="en-US"/>
          </a:p>
        </p:txBody>
      </p:sp>
      <p:pic>
        <p:nvPicPr>
          <p:cNvPr id="11" name="Picture 10">
            <a:extLst>
              <a:ext uri="{FF2B5EF4-FFF2-40B4-BE49-F238E27FC236}">
                <a16:creationId xmlns:a16="http://schemas.microsoft.com/office/drawing/2014/main" id="{7C070730-9FD0-3AFD-B065-E347B126C82D}"/>
              </a:ext>
            </a:extLst>
          </p:cNvPr>
          <p:cNvPicPr>
            <a:picLocks noChangeAspect="1"/>
          </p:cNvPicPr>
          <p:nvPr/>
        </p:nvPicPr>
        <p:blipFill>
          <a:blip r:embed="rId3"/>
          <a:stretch>
            <a:fillRect/>
          </a:stretch>
        </p:blipFill>
        <p:spPr>
          <a:xfrm>
            <a:off x="1976142" y="3363399"/>
            <a:ext cx="4872798" cy="2992742"/>
          </a:xfrm>
          <a:prstGeom prst="rect">
            <a:avLst/>
          </a:prstGeom>
        </p:spPr>
      </p:pic>
    </p:spTree>
    <p:extLst>
      <p:ext uri="{BB962C8B-B14F-4D97-AF65-F5344CB8AC3E}">
        <p14:creationId xmlns:p14="http://schemas.microsoft.com/office/powerpoint/2010/main" val="161302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086D-6B5A-35FF-E543-A1B390EFA71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452B221-40B9-8C2B-07FD-73DCA5AAFF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2" name="TextBox 1">
            <a:extLst>
              <a:ext uri="{FF2B5EF4-FFF2-40B4-BE49-F238E27FC236}">
                <a16:creationId xmlns:a16="http://schemas.microsoft.com/office/drawing/2014/main" id="{8FF5BD11-FAB2-4AF3-9CE2-9A7DA6F0C217}"/>
              </a:ext>
            </a:extLst>
          </p:cNvPr>
          <p:cNvSpPr txBox="1"/>
          <p:nvPr/>
        </p:nvSpPr>
        <p:spPr>
          <a:xfrm>
            <a:off x="225136" y="281948"/>
            <a:ext cx="5486400" cy="461665"/>
          </a:xfrm>
          <a:prstGeom prst="rect">
            <a:avLst/>
          </a:prstGeom>
          <a:noFill/>
        </p:spPr>
        <p:txBody>
          <a:bodyPr wrap="square" rtlCol="0">
            <a:spAutoFit/>
          </a:bodyPr>
          <a:lstStyle/>
          <a:p>
            <a:r>
              <a:rPr lang="en-US" sz="2400" b="1" dirty="0" err="1">
                <a:solidFill>
                  <a:schemeClr val="bg1"/>
                </a:solidFill>
              </a:rPr>
              <a:t>Thuật</a:t>
            </a:r>
            <a:r>
              <a:rPr lang="en-US" sz="2400" b="1" dirty="0">
                <a:solidFill>
                  <a:schemeClr val="bg1"/>
                </a:solidFill>
              </a:rPr>
              <a:t> </a:t>
            </a:r>
            <a:r>
              <a:rPr lang="en-US" sz="2400" b="1" dirty="0" err="1">
                <a:solidFill>
                  <a:schemeClr val="bg1"/>
                </a:solidFill>
              </a:rPr>
              <a:t>Toán</a:t>
            </a:r>
            <a:r>
              <a:rPr lang="en-US" sz="2400" b="1" dirty="0">
                <a:solidFill>
                  <a:schemeClr val="bg1"/>
                </a:solidFill>
              </a:rPr>
              <a:t> K-Nearest Neighbors (KNN)</a:t>
            </a:r>
          </a:p>
        </p:txBody>
      </p:sp>
      <p:sp>
        <p:nvSpPr>
          <p:cNvPr id="3" name="TextBox 2">
            <a:extLst>
              <a:ext uri="{FF2B5EF4-FFF2-40B4-BE49-F238E27FC236}">
                <a16:creationId xmlns:a16="http://schemas.microsoft.com/office/drawing/2014/main" id="{C9A68E9E-F08F-B604-122D-CC9675581FD3}"/>
              </a:ext>
            </a:extLst>
          </p:cNvPr>
          <p:cNvSpPr txBox="1"/>
          <p:nvPr/>
        </p:nvSpPr>
        <p:spPr>
          <a:xfrm>
            <a:off x="228600" y="1284317"/>
            <a:ext cx="8686800" cy="1849865"/>
          </a:xfrm>
          <a:prstGeom prst="rect">
            <a:avLst/>
          </a:prstGeom>
          <a:noFill/>
        </p:spPr>
        <p:txBody>
          <a:bodyPr wrap="square" rtlCol="0">
            <a:spAutoFit/>
          </a:bodyPr>
          <a:lstStyle/>
          <a:p>
            <a:r>
              <a:rPr lang="vi-VN" dirty="0"/>
              <a:t>- Chọn tham số K</a:t>
            </a:r>
          </a:p>
          <a:p>
            <a:r>
              <a:rPr lang="vi-VN" dirty="0"/>
              <a:t>+ K là số hàng xóm dùng để dự đoán.</a:t>
            </a:r>
          </a:p>
          <a:p>
            <a:r>
              <a:rPr lang="vi-VN" dirty="0"/>
              <a:t>+ K nhỏ → khả năng quá khớp (overfitting), K lớn → khả năng chưa khớp (underfitting).</a:t>
            </a:r>
          </a:p>
          <a:p>
            <a:r>
              <a:rPr lang="vi-VN" dirty="0"/>
              <a:t>+ Thường chọn K lẻ để tránh hòa phiếu, dùng cross-validation để tìm K tối ưu.</a:t>
            </a:r>
          </a:p>
          <a:p>
            <a:pPr algn="just">
              <a:lnSpc>
                <a:spcPct val="150000"/>
              </a:lnSpc>
            </a:pPr>
            <a:endParaRPr lang="en-US" dirty="0"/>
          </a:p>
        </p:txBody>
      </p:sp>
      <p:sp>
        <p:nvSpPr>
          <p:cNvPr id="4" name="Date Placeholder 3">
            <a:extLst>
              <a:ext uri="{FF2B5EF4-FFF2-40B4-BE49-F238E27FC236}">
                <a16:creationId xmlns:a16="http://schemas.microsoft.com/office/drawing/2014/main" id="{B4F9DF84-4021-5109-8806-6A136C1CA4D8}"/>
              </a:ext>
            </a:extLst>
          </p:cNvPr>
          <p:cNvSpPr>
            <a:spLocks noGrp="1"/>
          </p:cNvSpPr>
          <p:nvPr>
            <p:ph type="dt" sz="half" idx="10"/>
          </p:nvPr>
        </p:nvSpPr>
        <p:spPr/>
        <p:txBody>
          <a:bodyPr/>
          <a:lstStyle/>
          <a:p>
            <a:fld id="{AF3A8A5C-5332-422C-B8EB-8D73BEFAC18D}" type="datetime1">
              <a:rPr lang="vi-VN" smtClean="0"/>
              <a:t>29/09/2025</a:t>
            </a:fld>
            <a:endParaRPr lang="en-US"/>
          </a:p>
        </p:txBody>
      </p:sp>
      <p:sp>
        <p:nvSpPr>
          <p:cNvPr id="7" name="Slide Number Placeholder 6">
            <a:extLst>
              <a:ext uri="{FF2B5EF4-FFF2-40B4-BE49-F238E27FC236}">
                <a16:creationId xmlns:a16="http://schemas.microsoft.com/office/drawing/2014/main" id="{9BC31249-007E-38C6-F177-2C1DE7444FCC}"/>
              </a:ext>
            </a:extLst>
          </p:cNvPr>
          <p:cNvSpPr>
            <a:spLocks noGrp="1"/>
          </p:cNvSpPr>
          <p:nvPr>
            <p:ph type="sldNum" sz="quarter" idx="12"/>
          </p:nvPr>
        </p:nvSpPr>
        <p:spPr/>
        <p:txBody>
          <a:bodyPr/>
          <a:lstStyle/>
          <a:p>
            <a:fld id="{A3A973BD-8CE5-47C4-B8E5-573200B24DAB}" type="slidenum">
              <a:rPr lang="en-US" smtClean="0"/>
              <a:t>4</a:t>
            </a:fld>
            <a:endParaRPr lang="en-US"/>
          </a:p>
        </p:txBody>
      </p:sp>
      <p:sp>
        <p:nvSpPr>
          <p:cNvPr id="8" name="TextBox 7">
            <a:extLst>
              <a:ext uri="{FF2B5EF4-FFF2-40B4-BE49-F238E27FC236}">
                <a16:creationId xmlns:a16="http://schemas.microsoft.com/office/drawing/2014/main" id="{9158FBC3-7CDC-C5DA-813A-9A46DADA5C17}"/>
              </a:ext>
            </a:extLst>
          </p:cNvPr>
          <p:cNvSpPr txBox="1"/>
          <p:nvPr/>
        </p:nvSpPr>
        <p:spPr>
          <a:xfrm>
            <a:off x="225136" y="2797723"/>
            <a:ext cx="6632864" cy="1754326"/>
          </a:xfrm>
          <a:prstGeom prst="rect">
            <a:avLst/>
          </a:prstGeom>
          <a:noFill/>
        </p:spPr>
        <p:txBody>
          <a:bodyPr wrap="square">
            <a:spAutoFit/>
          </a:bodyPr>
          <a:lstStyle/>
          <a:p>
            <a:pPr algn="l">
              <a:buNone/>
            </a:pPr>
            <a:r>
              <a:rPr lang="vi-VN" b="0" i="0" dirty="0">
                <a:effectLst/>
              </a:rPr>
              <a:t>- Ứng dụng KNN</a:t>
            </a:r>
          </a:p>
          <a:p>
            <a:pPr algn="l"/>
            <a:r>
              <a:rPr lang="vi-VN" b="0" i="0" dirty="0">
                <a:effectLst/>
              </a:rPr>
              <a:t>+ Bù dữ liệu thiếu (tiền xử lý).</a:t>
            </a:r>
          </a:p>
          <a:p>
            <a:pPr algn="l"/>
            <a:r>
              <a:rPr lang="vi-VN" b="0" i="0" dirty="0">
                <a:effectLst/>
              </a:rPr>
              <a:t>+ Hệ thống gợi ý sản phẩm/dịch vụ.</a:t>
            </a:r>
          </a:p>
          <a:p>
            <a:pPr algn="l"/>
            <a:r>
              <a:rPr lang="vi-VN" b="0" i="0" dirty="0">
                <a:effectLst/>
              </a:rPr>
              <a:t>+ Tài chính: Dự báo thị trường, phát hiện rủi ro, rửa tiền.</a:t>
            </a:r>
          </a:p>
          <a:p>
            <a:pPr algn="l"/>
            <a:r>
              <a:rPr lang="vi-VN" b="0" i="0" dirty="0">
                <a:effectLst/>
              </a:rPr>
              <a:t>+ Y tế: Dự đoán bệnh dựa trên dữ liệu di truyền, chỉ số y tế.</a:t>
            </a:r>
          </a:p>
          <a:p>
            <a:pPr algn="l"/>
            <a:r>
              <a:rPr lang="vi-VN" b="0" i="0" dirty="0">
                <a:effectLst/>
              </a:rPr>
              <a:t>+ Nhận dạng mẫu: Chữ viết tay, phân loại văn bản.</a:t>
            </a:r>
          </a:p>
        </p:txBody>
      </p:sp>
      <p:pic>
        <p:nvPicPr>
          <p:cNvPr id="3074" name="Picture 2" descr="KNN与K-means的区别_kmean和knn的区别csdn-CSDN博客">
            <a:extLst>
              <a:ext uri="{FF2B5EF4-FFF2-40B4-BE49-F238E27FC236}">
                <a16:creationId xmlns:a16="http://schemas.microsoft.com/office/drawing/2014/main" id="{EB2484F2-0146-FC93-701E-4AABDFF7A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143" y="2916383"/>
            <a:ext cx="2230257" cy="202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59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D0269-9E25-5715-8393-0AA21E6C619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39D4BC7F-6365-9BDB-CEAB-6A09F9B017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2" name="TextBox 1">
            <a:extLst>
              <a:ext uri="{FF2B5EF4-FFF2-40B4-BE49-F238E27FC236}">
                <a16:creationId xmlns:a16="http://schemas.microsoft.com/office/drawing/2014/main" id="{AC44B6E0-5A36-3F4C-CB97-90FF0E768650}"/>
              </a:ext>
            </a:extLst>
          </p:cNvPr>
          <p:cNvSpPr txBox="1"/>
          <p:nvPr/>
        </p:nvSpPr>
        <p:spPr>
          <a:xfrm>
            <a:off x="225136" y="281948"/>
            <a:ext cx="5486400" cy="461665"/>
          </a:xfrm>
          <a:prstGeom prst="rect">
            <a:avLst/>
          </a:prstGeom>
          <a:noFill/>
        </p:spPr>
        <p:txBody>
          <a:bodyPr wrap="square" rtlCol="0">
            <a:spAutoFit/>
          </a:bodyPr>
          <a:lstStyle/>
          <a:p>
            <a:r>
              <a:rPr lang="en-US" sz="2400" b="1" dirty="0" err="1">
                <a:solidFill>
                  <a:schemeClr val="bg1"/>
                </a:solidFill>
              </a:rPr>
              <a:t>Thuật</a:t>
            </a:r>
            <a:r>
              <a:rPr lang="en-US" sz="2400" b="1" dirty="0">
                <a:solidFill>
                  <a:schemeClr val="bg1"/>
                </a:solidFill>
              </a:rPr>
              <a:t> </a:t>
            </a:r>
            <a:r>
              <a:rPr lang="en-US" sz="2400" b="1" dirty="0" err="1">
                <a:solidFill>
                  <a:schemeClr val="bg1"/>
                </a:solidFill>
              </a:rPr>
              <a:t>Toán</a:t>
            </a:r>
            <a:r>
              <a:rPr lang="en-US" sz="2400" b="1" dirty="0">
                <a:solidFill>
                  <a:schemeClr val="bg1"/>
                </a:solidFill>
              </a:rPr>
              <a:t> K-Nearest Neighbors (KNN)</a:t>
            </a:r>
          </a:p>
        </p:txBody>
      </p:sp>
      <p:sp>
        <p:nvSpPr>
          <p:cNvPr id="3" name="TextBox 2">
            <a:extLst>
              <a:ext uri="{FF2B5EF4-FFF2-40B4-BE49-F238E27FC236}">
                <a16:creationId xmlns:a16="http://schemas.microsoft.com/office/drawing/2014/main" id="{FE4B4AF7-D11B-F055-A8D5-3272C13CF7B3}"/>
              </a:ext>
            </a:extLst>
          </p:cNvPr>
          <p:cNvSpPr txBox="1"/>
          <p:nvPr/>
        </p:nvSpPr>
        <p:spPr>
          <a:xfrm>
            <a:off x="228600" y="1284317"/>
            <a:ext cx="8686800" cy="2308324"/>
          </a:xfrm>
          <a:prstGeom prst="rect">
            <a:avLst/>
          </a:prstGeom>
          <a:noFill/>
        </p:spPr>
        <p:txBody>
          <a:bodyPr wrap="square" rtlCol="0">
            <a:spAutoFit/>
          </a:bodyPr>
          <a:lstStyle/>
          <a:p>
            <a:r>
              <a:rPr lang="vi-VN" dirty="0"/>
              <a:t>- Ưu điểm của KNN</a:t>
            </a:r>
          </a:p>
          <a:p>
            <a:r>
              <a:rPr lang="vi-VN" dirty="0"/>
              <a:t>+ Đơn giản, dễ triển khai và thích nghi với dữ liệu mới.</a:t>
            </a:r>
          </a:p>
          <a:p>
            <a:r>
              <a:rPr lang="vi-VN" dirty="0"/>
              <a:t>+ Số lượng siêu tham số ít (chỉ cần K và cách đo khoảng cách).</a:t>
            </a:r>
          </a:p>
          <a:p>
            <a:r>
              <a:rPr lang="vi-VN" dirty="0"/>
              <a:t>- Nhược điểm của KNN</a:t>
            </a:r>
          </a:p>
          <a:p>
            <a:r>
              <a:rPr lang="vi-VN" dirty="0"/>
              <a:t>+ Khó mở rộng với dữ liệu lớn vì phải lưu trữ và tính toán hết dữ liệu.</a:t>
            </a:r>
          </a:p>
          <a:p>
            <a:r>
              <a:rPr lang="vi-VN" dirty="0"/>
              <a:t>+ Hiệu suất kém khi số chiều đặc trưng cao ("lời nguyền chiều không gian").</a:t>
            </a:r>
          </a:p>
          <a:p>
            <a:r>
              <a:rPr lang="vi-VN" dirty="0"/>
              <a:t>+ Dễ bị quá khớp khi K nhỏ, chưa khớp khi K lớn; cần giảm chiều hoặc chọn lọc đặc trưng để khắc phục.</a:t>
            </a:r>
          </a:p>
        </p:txBody>
      </p:sp>
      <p:sp>
        <p:nvSpPr>
          <p:cNvPr id="4" name="Date Placeholder 3">
            <a:extLst>
              <a:ext uri="{FF2B5EF4-FFF2-40B4-BE49-F238E27FC236}">
                <a16:creationId xmlns:a16="http://schemas.microsoft.com/office/drawing/2014/main" id="{C11FE8E6-1588-A0C7-3EE4-2589465FC769}"/>
              </a:ext>
            </a:extLst>
          </p:cNvPr>
          <p:cNvSpPr>
            <a:spLocks noGrp="1"/>
          </p:cNvSpPr>
          <p:nvPr>
            <p:ph type="dt" sz="half" idx="10"/>
          </p:nvPr>
        </p:nvSpPr>
        <p:spPr/>
        <p:txBody>
          <a:bodyPr/>
          <a:lstStyle/>
          <a:p>
            <a:fld id="{AF3A8A5C-5332-422C-B8EB-8D73BEFAC18D}" type="datetime1">
              <a:rPr lang="vi-VN" smtClean="0"/>
              <a:t>29/09/2025</a:t>
            </a:fld>
            <a:endParaRPr lang="en-US"/>
          </a:p>
        </p:txBody>
      </p:sp>
      <p:sp>
        <p:nvSpPr>
          <p:cNvPr id="7" name="Slide Number Placeholder 6">
            <a:extLst>
              <a:ext uri="{FF2B5EF4-FFF2-40B4-BE49-F238E27FC236}">
                <a16:creationId xmlns:a16="http://schemas.microsoft.com/office/drawing/2014/main" id="{5661FE24-7E10-3B0A-A1BE-AF8E6C1716EE}"/>
              </a:ext>
            </a:extLst>
          </p:cNvPr>
          <p:cNvSpPr>
            <a:spLocks noGrp="1"/>
          </p:cNvSpPr>
          <p:nvPr>
            <p:ph type="sldNum" sz="quarter" idx="12"/>
          </p:nvPr>
        </p:nvSpPr>
        <p:spPr/>
        <p:txBody>
          <a:bodyPr/>
          <a:lstStyle/>
          <a:p>
            <a:fld id="{A3A973BD-8CE5-47C4-B8E5-573200B24DAB}" type="slidenum">
              <a:rPr lang="en-US" smtClean="0"/>
              <a:t>5</a:t>
            </a:fld>
            <a:endParaRPr lang="en-US"/>
          </a:p>
        </p:txBody>
      </p:sp>
    </p:spTree>
    <p:extLst>
      <p:ext uri="{BB962C8B-B14F-4D97-AF65-F5344CB8AC3E}">
        <p14:creationId xmlns:p14="http://schemas.microsoft.com/office/powerpoint/2010/main" val="402592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3688D-AEF8-4DDB-368F-6085C6D842F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71DA2E2-EFF8-1F62-1413-120CC9EF83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2" name="TextBox 1">
            <a:extLst>
              <a:ext uri="{FF2B5EF4-FFF2-40B4-BE49-F238E27FC236}">
                <a16:creationId xmlns:a16="http://schemas.microsoft.com/office/drawing/2014/main" id="{1F454E2F-7492-2CB5-AF16-45B2142B2F63}"/>
              </a:ext>
            </a:extLst>
          </p:cNvPr>
          <p:cNvSpPr txBox="1"/>
          <p:nvPr/>
        </p:nvSpPr>
        <p:spPr>
          <a:xfrm>
            <a:off x="225136" y="281948"/>
            <a:ext cx="5486400" cy="461665"/>
          </a:xfrm>
          <a:prstGeom prst="rect">
            <a:avLst/>
          </a:prstGeom>
          <a:noFill/>
        </p:spPr>
        <p:txBody>
          <a:bodyPr wrap="square" rtlCol="0">
            <a:spAutoFit/>
          </a:bodyPr>
          <a:lstStyle/>
          <a:p>
            <a:r>
              <a:rPr lang="en-US" sz="2400" b="1" dirty="0" err="1">
                <a:solidFill>
                  <a:schemeClr val="bg1"/>
                </a:solidFill>
              </a:rPr>
              <a:t>Thuật</a:t>
            </a:r>
            <a:r>
              <a:rPr lang="en-US" sz="2400" b="1" dirty="0">
                <a:solidFill>
                  <a:schemeClr val="bg1"/>
                </a:solidFill>
              </a:rPr>
              <a:t> </a:t>
            </a:r>
            <a:r>
              <a:rPr lang="en-US" sz="2400" b="1" dirty="0" err="1">
                <a:solidFill>
                  <a:schemeClr val="bg1"/>
                </a:solidFill>
              </a:rPr>
              <a:t>Toán</a:t>
            </a:r>
            <a:r>
              <a:rPr lang="en-US" sz="2400" b="1" dirty="0">
                <a:solidFill>
                  <a:schemeClr val="bg1"/>
                </a:solidFill>
              </a:rPr>
              <a:t> K-Nearest Neighbors (KNN)</a:t>
            </a:r>
          </a:p>
        </p:txBody>
      </p:sp>
      <p:sp>
        <p:nvSpPr>
          <p:cNvPr id="3" name="TextBox 2">
            <a:extLst>
              <a:ext uri="{FF2B5EF4-FFF2-40B4-BE49-F238E27FC236}">
                <a16:creationId xmlns:a16="http://schemas.microsoft.com/office/drawing/2014/main" id="{7592E8A7-CC02-FC28-62CB-48817668EE6C}"/>
              </a:ext>
            </a:extLst>
          </p:cNvPr>
          <p:cNvSpPr txBox="1"/>
          <p:nvPr/>
        </p:nvSpPr>
        <p:spPr>
          <a:xfrm>
            <a:off x="225136" y="1295400"/>
            <a:ext cx="3737264" cy="4185761"/>
          </a:xfrm>
          <a:prstGeom prst="rect">
            <a:avLst/>
          </a:prstGeom>
          <a:noFill/>
        </p:spPr>
        <p:txBody>
          <a:bodyPr wrap="square" rtlCol="0">
            <a:spAutoFit/>
          </a:bodyPr>
          <a:lstStyle/>
          <a:p>
            <a:r>
              <a:rPr lang="vi-VN" sz="1400" dirty="0"/>
              <a:t>from sklearn.datasets import load_iris</a:t>
            </a:r>
          </a:p>
          <a:p>
            <a:r>
              <a:rPr lang="vi-VN" sz="1400" dirty="0"/>
              <a:t>from sklearn.model_selection import train_test_split</a:t>
            </a:r>
          </a:p>
          <a:p>
            <a:r>
              <a:rPr lang="vi-VN" sz="1400" dirty="0"/>
              <a:t>from sklearn.neighbors import KNeighborsClassifier</a:t>
            </a:r>
          </a:p>
          <a:p>
            <a:r>
              <a:rPr lang="vi-VN" sz="1400" dirty="0"/>
              <a:t>from sklearn.metrics import accuracy_score</a:t>
            </a:r>
          </a:p>
          <a:p>
            <a:endParaRPr lang="vi-VN" sz="1400" dirty="0"/>
          </a:p>
          <a:p>
            <a:r>
              <a:rPr lang="vi-VN" sz="1400" dirty="0"/>
              <a:t># Load dữ liệu Iris</a:t>
            </a:r>
          </a:p>
          <a:p>
            <a:r>
              <a:rPr lang="vi-VN" sz="1400" dirty="0"/>
              <a:t>iris = load_iris()</a:t>
            </a:r>
          </a:p>
          <a:p>
            <a:r>
              <a:rPr lang="vi-VN" sz="1400" dirty="0"/>
              <a:t>X = iris.data</a:t>
            </a:r>
          </a:p>
          <a:p>
            <a:r>
              <a:rPr lang="vi-VN" sz="1400" dirty="0"/>
              <a:t>y = iris.target</a:t>
            </a:r>
          </a:p>
          <a:p>
            <a:endParaRPr lang="vi-VN" sz="1400" dirty="0"/>
          </a:p>
          <a:p>
            <a:r>
              <a:rPr lang="vi-VN" sz="1400" dirty="0"/>
              <a:t># Chia dữ liệu thành tập huấn luyện và kiểm tra (70%-30%)</a:t>
            </a:r>
          </a:p>
          <a:p>
            <a:r>
              <a:rPr lang="vi-VN" sz="1400" dirty="0"/>
              <a:t>X_train, X_test, y_train, y_test = train_test_split(X, y, test_size=0.3, random_state=42)</a:t>
            </a:r>
          </a:p>
          <a:p>
            <a:endParaRPr lang="vi-VN" sz="1400" dirty="0"/>
          </a:p>
          <a:p>
            <a:endParaRPr lang="vi-VN" sz="1400" dirty="0"/>
          </a:p>
        </p:txBody>
      </p:sp>
      <p:sp>
        <p:nvSpPr>
          <p:cNvPr id="4" name="Date Placeholder 3">
            <a:extLst>
              <a:ext uri="{FF2B5EF4-FFF2-40B4-BE49-F238E27FC236}">
                <a16:creationId xmlns:a16="http://schemas.microsoft.com/office/drawing/2014/main" id="{0F3A2D9D-42FF-5C94-2232-166E82525921}"/>
              </a:ext>
            </a:extLst>
          </p:cNvPr>
          <p:cNvSpPr>
            <a:spLocks noGrp="1"/>
          </p:cNvSpPr>
          <p:nvPr>
            <p:ph type="dt" sz="half" idx="10"/>
          </p:nvPr>
        </p:nvSpPr>
        <p:spPr/>
        <p:txBody>
          <a:bodyPr/>
          <a:lstStyle/>
          <a:p>
            <a:fld id="{AF3A8A5C-5332-422C-B8EB-8D73BEFAC18D}" type="datetime1">
              <a:rPr lang="vi-VN" smtClean="0"/>
              <a:t>29/09/2025</a:t>
            </a:fld>
            <a:endParaRPr lang="en-US" dirty="0"/>
          </a:p>
        </p:txBody>
      </p:sp>
      <p:sp>
        <p:nvSpPr>
          <p:cNvPr id="7" name="Slide Number Placeholder 6">
            <a:extLst>
              <a:ext uri="{FF2B5EF4-FFF2-40B4-BE49-F238E27FC236}">
                <a16:creationId xmlns:a16="http://schemas.microsoft.com/office/drawing/2014/main" id="{0F7BC5C7-46CD-0EFD-607D-FAEA5BCEE2DA}"/>
              </a:ext>
            </a:extLst>
          </p:cNvPr>
          <p:cNvSpPr>
            <a:spLocks noGrp="1"/>
          </p:cNvSpPr>
          <p:nvPr>
            <p:ph type="sldNum" sz="quarter" idx="12"/>
          </p:nvPr>
        </p:nvSpPr>
        <p:spPr/>
        <p:txBody>
          <a:bodyPr/>
          <a:lstStyle/>
          <a:p>
            <a:fld id="{A3A973BD-8CE5-47C4-B8E5-573200B24DAB}" type="slidenum">
              <a:rPr lang="en-US" smtClean="0"/>
              <a:t>6</a:t>
            </a:fld>
            <a:endParaRPr lang="en-US"/>
          </a:p>
        </p:txBody>
      </p:sp>
      <p:sp>
        <p:nvSpPr>
          <p:cNvPr id="8" name="TextBox 7">
            <a:extLst>
              <a:ext uri="{FF2B5EF4-FFF2-40B4-BE49-F238E27FC236}">
                <a16:creationId xmlns:a16="http://schemas.microsoft.com/office/drawing/2014/main" id="{1314F3AD-BAD1-E280-1CDB-EEB8458434E6}"/>
              </a:ext>
            </a:extLst>
          </p:cNvPr>
          <p:cNvSpPr txBox="1"/>
          <p:nvPr/>
        </p:nvSpPr>
        <p:spPr>
          <a:xfrm>
            <a:off x="4187536" y="1222138"/>
            <a:ext cx="4537587" cy="3539430"/>
          </a:xfrm>
          <a:prstGeom prst="rect">
            <a:avLst/>
          </a:prstGeom>
          <a:noFill/>
        </p:spPr>
        <p:txBody>
          <a:bodyPr wrap="square">
            <a:spAutoFit/>
          </a:bodyPr>
          <a:lstStyle/>
          <a:p>
            <a:r>
              <a:rPr lang="vi-VN" sz="1400" dirty="0"/>
              <a:t># Khởi tạo model KNN với K=3</a:t>
            </a:r>
          </a:p>
          <a:p>
            <a:r>
              <a:rPr lang="vi-VN" sz="1400" dirty="0"/>
              <a:t>knn = KNeighborsClassifier(n_neighbors=3)</a:t>
            </a:r>
          </a:p>
          <a:p>
            <a:endParaRPr lang="vi-VN" sz="1400" dirty="0"/>
          </a:p>
          <a:p>
            <a:r>
              <a:rPr lang="vi-VN" sz="1400" dirty="0"/>
              <a:t># Huấn luyện model</a:t>
            </a:r>
          </a:p>
          <a:p>
            <a:r>
              <a:rPr lang="vi-VN" sz="1400" dirty="0"/>
              <a:t>knn.fit(X_train, y_train)</a:t>
            </a:r>
          </a:p>
          <a:p>
            <a:endParaRPr lang="vi-VN" sz="1400" dirty="0"/>
          </a:p>
          <a:p>
            <a:r>
              <a:rPr lang="vi-VN" sz="1400" dirty="0"/>
              <a:t># Dự đoán trên tập kiểm tra</a:t>
            </a:r>
          </a:p>
          <a:p>
            <a:r>
              <a:rPr lang="vi-VN" sz="1400" dirty="0"/>
              <a:t>y_pred = knn.predict(X_test)</a:t>
            </a:r>
          </a:p>
          <a:p>
            <a:endParaRPr lang="vi-VN" sz="1400" dirty="0"/>
          </a:p>
          <a:p>
            <a:r>
              <a:rPr lang="vi-VN" sz="1400" dirty="0"/>
              <a:t># Đánh giá độ chính xác</a:t>
            </a:r>
          </a:p>
          <a:p>
            <a:r>
              <a:rPr lang="vi-VN" sz="1400" dirty="0"/>
              <a:t>accuracy = accuracy_score(y_test, y_pred)</a:t>
            </a:r>
          </a:p>
          <a:p>
            <a:r>
              <a:rPr lang="vi-VN" sz="1400" dirty="0"/>
              <a:t>print(f"Độ chính xác của KNN với K=3: {accuracy:.2f}")</a:t>
            </a:r>
          </a:p>
          <a:p>
            <a:endParaRPr lang="vi-VN" sz="1400" dirty="0"/>
          </a:p>
          <a:p>
            <a:r>
              <a:rPr lang="vi-VN" sz="1400" dirty="0"/>
              <a:t># In ra dự đoán và nhãn thực</a:t>
            </a:r>
          </a:p>
          <a:p>
            <a:r>
              <a:rPr lang="vi-VN" sz="1400" dirty="0"/>
              <a:t>print("Dự đoán:", y_pred)</a:t>
            </a:r>
          </a:p>
          <a:p>
            <a:r>
              <a:rPr lang="vi-VN" sz="1400" dirty="0"/>
              <a:t>print("Nhãn thực:", y_test)</a:t>
            </a:r>
            <a:endParaRPr lang="en-US" sz="1400" dirty="0"/>
          </a:p>
        </p:txBody>
      </p:sp>
      <p:sp>
        <p:nvSpPr>
          <p:cNvPr id="10" name="TextBox 9">
            <a:extLst>
              <a:ext uri="{FF2B5EF4-FFF2-40B4-BE49-F238E27FC236}">
                <a16:creationId xmlns:a16="http://schemas.microsoft.com/office/drawing/2014/main" id="{1CBC4612-3AB8-BDDD-C2F5-24FBDC719452}"/>
              </a:ext>
            </a:extLst>
          </p:cNvPr>
          <p:cNvSpPr txBox="1"/>
          <p:nvPr/>
        </p:nvSpPr>
        <p:spPr>
          <a:xfrm>
            <a:off x="381000" y="5175860"/>
            <a:ext cx="10134600" cy="830997"/>
          </a:xfrm>
          <a:prstGeom prst="rect">
            <a:avLst/>
          </a:prstGeom>
          <a:noFill/>
        </p:spPr>
        <p:txBody>
          <a:bodyPr wrap="square">
            <a:spAutoFit/>
          </a:bodyPr>
          <a:lstStyle/>
          <a:p>
            <a:r>
              <a:rPr lang="en-US" sz="1600" dirty="0" err="1"/>
              <a:t>Độ</a:t>
            </a:r>
            <a:r>
              <a:rPr lang="en-US" sz="1600" dirty="0"/>
              <a:t> </a:t>
            </a:r>
            <a:r>
              <a:rPr lang="en-US" sz="1600" dirty="0" err="1"/>
              <a:t>chính</a:t>
            </a:r>
            <a:r>
              <a:rPr lang="en-US" sz="1600" dirty="0"/>
              <a:t> </a:t>
            </a:r>
            <a:r>
              <a:rPr lang="en-US" sz="1600" dirty="0" err="1"/>
              <a:t>xác</a:t>
            </a:r>
            <a:r>
              <a:rPr lang="en-US" sz="1600" dirty="0"/>
              <a:t> </a:t>
            </a:r>
            <a:r>
              <a:rPr lang="en-US" sz="1600" dirty="0" err="1"/>
              <a:t>của</a:t>
            </a:r>
            <a:r>
              <a:rPr lang="en-US" sz="1600" dirty="0"/>
              <a:t> KNN </a:t>
            </a:r>
            <a:r>
              <a:rPr lang="en-US" sz="1600" dirty="0" err="1"/>
              <a:t>với</a:t>
            </a:r>
            <a:r>
              <a:rPr lang="en-US" sz="1600" dirty="0"/>
              <a:t> K=3: 1.00</a:t>
            </a:r>
          </a:p>
          <a:p>
            <a:r>
              <a:rPr lang="en-US" sz="1600" dirty="0" err="1"/>
              <a:t>Dự</a:t>
            </a:r>
            <a:r>
              <a:rPr lang="en-US" sz="1600" dirty="0"/>
              <a:t> </a:t>
            </a:r>
            <a:r>
              <a:rPr lang="en-US" sz="1600" dirty="0" err="1"/>
              <a:t>đoán</a:t>
            </a:r>
            <a:r>
              <a:rPr lang="en-US" sz="1600" dirty="0"/>
              <a:t>: </a:t>
            </a:r>
            <a:r>
              <a:rPr lang="vi-VN" sz="1600" dirty="0"/>
              <a:t>   </a:t>
            </a:r>
            <a:r>
              <a:rPr lang="en-US" sz="1600" dirty="0"/>
              <a:t>[1 0 2 1 1 0 1 2 1 1 2 0 0 0 0 1 2 1 1 2 0 2 0 2 2 2 2 2 0 0 0 0 1 0 0 2 1</a:t>
            </a:r>
            <a:r>
              <a:rPr lang="vi-VN" sz="1600" dirty="0"/>
              <a:t> </a:t>
            </a:r>
            <a:r>
              <a:rPr lang="en-US" sz="1600" dirty="0"/>
              <a:t>0 0 0 2 1 1 0 0]</a:t>
            </a:r>
          </a:p>
          <a:p>
            <a:r>
              <a:rPr lang="en-US" sz="1600" dirty="0" err="1"/>
              <a:t>Nhãn</a:t>
            </a:r>
            <a:r>
              <a:rPr lang="en-US" sz="1600" dirty="0"/>
              <a:t> </a:t>
            </a:r>
            <a:r>
              <a:rPr lang="en-US" sz="1600" dirty="0" err="1"/>
              <a:t>thực</a:t>
            </a:r>
            <a:r>
              <a:rPr lang="en-US" sz="1600" dirty="0"/>
              <a:t>: [1 0 2 1 1 0 1 2 1 1 2 0 0 0 0 1 2 1 1 2 0 2 0 2 2 2 2 2 0 0 0 0 1 0 0 2 1 0 0 0 2 1 1 0 0]</a:t>
            </a:r>
          </a:p>
        </p:txBody>
      </p:sp>
    </p:spTree>
    <p:extLst>
      <p:ext uri="{BB962C8B-B14F-4D97-AF65-F5344CB8AC3E}">
        <p14:creationId xmlns:p14="http://schemas.microsoft.com/office/powerpoint/2010/main" val="205862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8496A17-68B7-B5E9-665E-7B049092C64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50EEABF-1788-E47F-0811-B66BCA9086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2" name="TextBox 1">
            <a:extLst>
              <a:ext uri="{FF2B5EF4-FFF2-40B4-BE49-F238E27FC236}">
                <a16:creationId xmlns:a16="http://schemas.microsoft.com/office/drawing/2014/main" id="{F07B5692-697B-D2BF-7146-1ADB2640AA13}"/>
              </a:ext>
            </a:extLst>
          </p:cNvPr>
          <p:cNvSpPr txBox="1"/>
          <p:nvPr/>
        </p:nvSpPr>
        <p:spPr>
          <a:xfrm>
            <a:off x="225136" y="281948"/>
            <a:ext cx="5486400" cy="461665"/>
          </a:xfrm>
          <a:prstGeom prst="rect">
            <a:avLst/>
          </a:prstGeom>
          <a:noFill/>
        </p:spPr>
        <p:txBody>
          <a:bodyPr wrap="square" rtlCol="0">
            <a:spAutoFit/>
          </a:bodyPr>
          <a:lstStyle/>
          <a:p>
            <a:r>
              <a:rPr lang="en-US" sz="2400" b="1" dirty="0" err="1">
                <a:solidFill>
                  <a:schemeClr val="bg1"/>
                </a:solidFill>
              </a:rPr>
              <a:t>Thuật</a:t>
            </a:r>
            <a:r>
              <a:rPr lang="en-US" sz="2400" b="1" dirty="0">
                <a:solidFill>
                  <a:schemeClr val="bg1"/>
                </a:solidFill>
              </a:rPr>
              <a:t> </a:t>
            </a:r>
            <a:r>
              <a:rPr lang="en-US" sz="2400" b="1" dirty="0" err="1">
                <a:solidFill>
                  <a:schemeClr val="bg1"/>
                </a:solidFill>
              </a:rPr>
              <a:t>Toán</a:t>
            </a:r>
            <a:r>
              <a:rPr lang="en-US" sz="2400" b="1" dirty="0">
                <a:solidFill>
                  <a:schemeClr val="bg1"/>
                </a:solidFill>
              </a:rPr>
              <a:t> K-Nearest Neighbors (KNN)</a:t>
            </a:r>
          </a:p>
        </p:txBody>
      </p:sp>
      <p:sp>
        <p:nvSpPr>
          <p:cNvPr id="4" name="Date Placeholder 3">
            <a:extLst>
              <a:ext uri="{FF2B5EF4-FFF2-40B4-BE49-F238E27FC236}">
                <a16:creationId xmlns:a16="http://schemas.microsoft.com/office/drawing/2014/main" id="{BA916611-E565-57CC-3E85-416E3F6C58FE}"/>
              </a:ext>
            </a:extLst>
          </p:cNvPr>
          <p:cNvSpPr>
            <a:spLocks noGrp="1"/>
          </p:cNvSpPr>
          <p:nvPr>
            <p:ph type="dt" sz="half" idx="10"/>
          </p:nvPr>
        </p:nvSpPr>
        <p:spPr/>
        <p:txBody>
          <a:bodyPr/>
          <a:lstStyle/>
          <a:p>
            <a:fld id="{AF3A8A5C-5332-422C-B8EB-8D73BEFAC18D}" type="datetime1">
              <a:rPr lang="vi-VN" smtClean="0"/>
              <a:t>29/09/2025</a:t>
            </a:fld>
            <a:endParaRPr lang="en-US" dirty="0"/>
          </a:p>
        </p:txBody>
      </p:sp>
      <p:sp>
        <p:nvSpPr>
          <p:cNvPr id="7" name="Slide Number Placeholder 6">
            <a:extLst>
              <a:ext uri="{FF2B5EF4-FFF2-40B4-BE49-F238E27FC236}">
                <a16:creationId xmlns:a16="http://schemas.microsoft.com/office/drawing/2014/main" id="{A9F1DC45-3154-2545-4BF0-BD019081651A}"/>
              </a:ext>
            </a:extLst>
          </p:cNvPr>
          <p:cNvSpPr>
            <a:spLocks noGrp="1"/>
          </p:cNvSpPr>
          <p:nvPr>
            <p:ph type="sldNum" sz="quarter" idx="12"/>
          </p:nvPr>
        </p:nvSpPr>
        <p:spPr/>
        <p:txBody>
          <a:bodyPr/>
          <a:lstStyle/>
          <a:p>
            <a:fld id="{A3A973BD-8CE5-47C4-B8E5-573200B24DAB}" type="slidenum">
              <a:rPr lang="en-US" smtClean="0"/>
              <a:t>7</a:t>
            </a:fld>
            <a:endParaRPr lang="en-US"/>
          </a:p>
        </p:txBody>
      </p:sp>
      <p:sp>
        <p:nvSpPr>
          <p:cNvPr id="10" name="TextBox 9">
            <a:extLst>
              <a:ext uri="{FF2B5EF4-FFF2-40B4-BE49-F238E27FC236}">
                <a16:creationId xmlns:a16="http://schemas.microsoft.com/office/drawing/2014/main" id="{997C576D-30A4-D1F2-0B24-3FD5AE18B8E5}"/>
              </a:ext>
            </a:extLst>
          </p:cNvPr>
          <p:cNvSpPr txBox="1"/>
          <p:nvPr/>
        </p:nvSpPr>
        <p:spPr>
          <a:xfrm>
            <a:off x="225136" y="1212932"/>
            <a:ext cx="10134600" cy="830997"/>
          </a:xfrm>
          <a:prstGeom prst="rect">
            <a:avLst/>
          </a:prstGeom>
          <a:noFill/>
        </p:spPr>
        <p:txBody>
          <a:bodyPr wrap="square">
            <a:spAutoFit/>
          </a:bodyPr>
          <a:lstStyle/>
          <a:p>
            <a:r>
              <a:rPr lang="en-US" sz="1600" dirty="0" err="1"/>
              <a:t>Độ</a:t>
            </a:r>
            <a:r>
              <a:rPr lang="en-US" sz="1600" dirty="0"/>
              <a:t> </a:t>
            </a:r>
            <a:r>
              <a:rPr lang="en-US" sz="1600" dirty="0" err="1"/>
              <a:t>chính</a:t>
            </a:r>
            <a:r>
              <a:rPr lang="en-US" sz="1600" dirty="0"/>
              <a:t> </a:t>
            </a:r>
            <a:r>
              <a:rPr lang="en-US" sz="1600" dirty="0" err="1"/>
              <a:t>xác</a:t>
            </a:r>
            <a:r>
              <a:rPr lang="en-US" sz="1600" dirty="0"/>
              <a:t> </a:t>
            </a:r>
            <a:r>
              <a:rPr lang="en-US" sz="1600" dirty="0" err="1"/>
              <a:t>của</a:t>
            </a:r>
            <a:r>
              <a:rPr lang="en-US" sz="1600" dirty="0"/>
              <a:t> KNN </a:t>
            </a:r>
            <a:r>
              <a:rPr lang="en-US" sz="1600" dirty="0" err="1"/>
              <a:t>với</a:t>
            </a:r>
            <a:r>
              <a:rPr lang="en-US" sz="1600" dirty="0"/>
              <a:t> K=3: 1.00</a:t>
            </a:r>
          </a:p>
          <a:p>
            <a:r>
              <a:rPr lang="en-US" sz="1600" dirty="0" err="1"/>
              <a:t>Dự</a:t>
            </a:r>
            <a:r>
              <a:rPr lang="en-US" sz="1600" dirty="0"/>
              <a:t> </a:t>
            </a:r>
            <a:r>
              <a:rPr lang="en-US" sz="1600" dirty="0" err="1"/>
              <a:t>đoán</a:t>
            </a:r>
            <a:r>
              <a:rPr lang="en-US" sz="1600" dirty="0"/>
              <a:t>: </a:t>
            </a:r>
            <a:r>
              <a:rPr lang="vi-VN" sz="1600" dirty="0"/>
              <a:t>   </a:t>
            </a:r>
            <a:r>
              <a:rPr lang="en-US" sz="1600" dirty="0"/>
              <a:t>[1 0 2 1 1 0 1 2 1 1 2 0 0 0 0 1 2 1 1 2 0 2 0 2 2 2 2 2 0 0 0 0 1 0 0 2 1</a:t>
            </a:r>
            <a:r>
              <a:rPr lang="vi-VN" sz="1600" dirty="0"/>
              <a:t> </a:t>
            </a:r>
            <a:r>
              <a:rPr lang="en-US" sz="1600" dirty="0"/>
              <a:t>0 0 0 2 1 1 0 0]</a:t>
            </a:r>
          </a:p>
          <a:p>
            <a:r>
              <a:rPr lang="en-US" sz="1600" dirty="0" err="1"/>
              <a:t>Nhãn</a:t>
            </a:r>
            <a:r>
              <a:rPr lang="en-US" sz="1600" dirty="0"/>
              <a:t> </a:t>
            </a:r>
            <a:r>
              <a:rPr lang="en-US" sz="1600" dirty="0" err="1"/>
              <a:t>thực</a:t>
            </a:r>
            <a:r>
              <a:rPr lang="en-US" sz="1600" dirty="0"/>
              <a:t>: [1 0 2 1 1 0 1 2 1 1 2 0 0 0 0 1 2 1 1 2 0 2 0 2 2 2 2 2 0 0 0 0 1 0 0 2 1 0 0 0 2 1 1 0 0]</a:t>
            </a:r>
          </a:p>
        </p:txBody>
      </p:sp>
      <p:sp>
        <p:nvSpPr>
          <p:cNvPr id="9" name="TextBox 8">
            <a:extLst>
              <a:ext uri="{FF2B5EF4-FFF2-40B4-BE49-F238E27FC236}">
                <a16:creationId xmlns:a16="http://schemas.microsoft.com/office/drawing/2014/main" id="{D5B6B6C3-1463-08A1-9B55-5E22ECDC4351}"/>
              </a:ext>
            </a:extLst>
          </p:cNvPr>
          <p:cNvSpPr txBox="1"/>
          <p:nvPr/>
        </p:nvSpPr>
        <p:spPr>
          <a:xfrm>
            <a:off x="225136" y="2491125"/>
            <a:ext cx="8233064" cy="3323987"/>
          </a:xfrm>
          <a:prstGeom prst="rect">
            <a:avLst/>
          </a:prstGeom>
          <a:noFill/>
        </p:spPr>
        <p:txBody>
          <a:bodyPr wrap="square">
            <a:spAutoFit/>
          </a:bodyPr>
          <a:lstStyle/>
          <a:p>
            <a:pPr algn="l">
              <a:buNone/>
            </a:pPr>
            <a:r>
              <a:rPr lang="vi-VN" sz="1400" b="0" i="0" dirty="0">
                <a:effectLst/>
                <a:latin typeface="fkGroteskNeue"/>
              </a:rPr>
              <a:t>Dữ liệu Iris là một bộ dữ liệu nổi tiếng và thường được dùng làm ví dụ trong học máy, nhất là các bài toán phân loại. Bộ dữ liệu này gồm 150 mẫu của 3 loài hoa Iris khác nhau (Iris Setosa, Iris Versicolor, Iris Virginica).</a:t>
            </a:r>
          </a:p>
          <a:p>
            <a:pPr algn="l">
              <a:buNone/>
            </a:pPr>
            <a:r>
              <a:rPr lang="vi-VN" sz="1400" b="0" i="0" dirty="0">
                <a:effectLst/>
                <a:latin typeface="fkGroteskNeue"/>
              </a:rPr>
              <a:t>Mỗi mẫu có 4 thuộc tính đặc trưng dạng số đo thực gồm:</a:t>
            </a:r>
          </a:p>
          <a:p>
            <a:pPr algn="l">
              <a:buFont typeface="Arial" panose="020B0604020202020204" pitchFamily="34" charset="0"/>
              <a:buChar char="•"/>
            </a:pPr>
            <a:r>
              <a:rPr lang="vi-VN" sz="1400" b="0" i="0" dirty="0">
                <a:effectLst/>
                <a:latin typeface="fkGroteskNeue"/>
              </a:rPr>
              <a:t>Chiều dài đài hoa,</a:t>
            </a:r>
          </a:p>
          <a:p>
            <a:pPr algn="l">
              <a:buFont typeface="Arial" panose="020B0604020202020204" pitchFamily="34" charset="0"/>
              <a:buChar char="•"/>
            </a:pPr>
            <a:r>
              <a:rPr lang="vi-VN" sz="1400" b="0" i="0" dirty="0">
                <a:effectLst/>
                <a:latin typeface="fkGroteskNeue"/>
              </a:rPr>
              <a:t>Chiều rộng đài hoa,</a:t>
            </a:r>
          </a:p>
          <a:p>
            <a:pPr algn="l">
              <a:buFont typeface="Arial" panose="020B0604020202020204" pitchFamily="34" charset="0"/>
              <a:buChar char="•"/>
            </a:pPr>
            <a:r>
              <a:rPr lang="vi-VN" sz="1400" b="0" i="0" dirty="0">
                <a:effectLst/>
                <a:latin typeface="fkGroteskNeue"/>
              </a:rPr>
              <a:t>Chiều dài cánh hoa,</a:t>
            </a:r>
          </a:p>
          <a:p>
            <a:pPr algn="l">
              <a:buFont typeface="Arial" panose="020B0604020202020204" pitchFamily="34" charset="0"/>
              <a:buChar char="•"/>
            </a:pPr>
            <a:r>
              <a:rPr lang="vi-VN" sz="1400" b="0" i="0" dirty="0">
                <a:effectLst/>
                <a:latin typeface="fkGroteskNeue"/>
              </a:rPr>
              <a:t>Chiều rộng cánh hoa.</a:t>
            </a:r>
          </a:p>
          <a:p>
            <a:pPr algn="l">
              <a:buNone/>
            </a:pPr>
            <a:r>
              <a:rPr lang="vi-VN" sz="1400" b="0" i="0" dirty="0">
                <a:effectLst/>
                <a:latin typeface="fkGroteskNeue"/>
              </a:rPr>
              <a:t>Mục tiêu là dự đoán nhãn (loài hoa) dựa trên bốn đặc trưng này, đây là bài toán phân loại đa lớp.</a:t>
            </a:r>
          </a:p>
          <a:p>
            <a:pPr algn="l">
              <a:buNone/>
            </a:pPr>
            <a:r>
              <a:rPr lang="vi-VN" sz="1400" b="0" i="0" dirty="0">
                <a:effectLst/>
                <a:latin typeface="fkGroteskNeue"/>
              </a:rPr>
              <a:t>Trong đoạn code trên:</a:t>
            </a:r>
          </a:p>
          <a:p>
            <a:pPr algn="l">
              <a:buFont typeface="Arial" panose="020B0604020202020204" pitchFamily="34" charset="0"/>
              <a:buChar char="•"/>
            </a:pPr>
            <a:r>
              <a:rPr lang="vi-VN" sz="1400" b="0" i="0" dirty="0">
                <a:effectLst/>
                <a:latin typeface="berkeleyMono"/>
              </a:rPr>
              <a:t>iris = load_iris()</a:t>
            </a:r>
            <a:r>
              <a:rPr lang="vi-VN" sz="1400" b="0" i="0" dirty="0">
                <a:effectLst/>
                <a:latin typeface="fkGroteskNeue"/>
              </a:rPr>
              <a:t> tải bộ dữ liệu Iris từ thư viện sklearn.</a:t>
            </a:r>
          </a:p>
          <a:p>
            <a:pPr algn="l">
              <a:buFont typeface="Arial" panose="020B0604020202020204" pitchFamily="34" charset="0"/>
              <a:buChar char="•"/>
            </a:pPr>
            <a:r>
              <a:rPr lang="vi-VN" sz="1400" b="0" i="0" dirty="0">
                <a:effectLst/>
                <a:latin typeface="berkeleyMono"/>
              </a:rPr>
              <a:t>X = iris.data</a:t>
            </a:r>
            <a:r>
              <a:rPr lang="vi-VN" sz="1400" b="0" i="0" dirty="0">
                <a:effectLst/>
                <a:latin typeface="fkGroteskNeue"/>
              </a:rPr>
              <a:t> lấy dữ liệu đặc trưng (4 thuộc tính kể trên).</a:t>
            </a:r>
          </a:p>
          <a:p>
            <a:pPr algn="l">
              <a:buFont typeface="Arial" panose="020B0604020202020204" pitchFamily="34" charset="0"/>
              <a:buChar char="•"/>
            </a:pPr>
            <a:r>
              <a:rPr lang="vi-VN" sz="1400" b="0" i="0" dirty="0">
                <a:effectLst/>
                <a:latin typeface="berkeleyMono"/>
              </a:rPr>
              <a:t>y = iris.target</a:t>
            </a:r>
            <a:r>
              <a:rPr lang="vi-VN" sz="1400" b="0" i="0" dirty="0">
                <a:effectLst/>
                <a:latin typeface="fkGroteskNeue"/>
              </a:rPr>
              <a:t> lấy nhãn tương ứng (3 loại hoa).</a:t>
            </a:r>
          </a:p>
          <a:p>
            <a:pPr algn="l">
              <a:buFont typeface="Arial" panose="020B0604020202020204" pitchFamily="34" charset="0"/>
              <a:buChar char="•"/>
            </a:pPr>
            <a:r>
              <a:rPr lang="vi-VN" sz="1400" b="0" i="0" dirty="0">
                <a:effectLst/>
                <a:latin typeface="fkGroteskNeue"/>
              </a:rPr>
              <a:t>Dữ liệu được chia thành tập huấn luyện 70% và kiểm tra 30%.</a:t>
            </a:r>
          </a:p>
          <a:p>
            <a:pPr algn="l">
              <a:buFont typeface="Arial" panose="020B0604020202020204" pitchFamily="34" charset="0"/>
              <a:buChar char="•"/>
            </a:pPr>
            <a:r>
              <a:rPr lang="vi-VN" sz="1400" b="0" i="0" dirty="0">
                <a:effectLst/>
                <a:latin typeface="fkGroteskNeue"/>
              </a:rPr>
              <a:t>Mô hình KNN với 3 láng giềng được huấn luyện trên tập huấn luyện.</a:t>
            </a:r>
          </a:p>
          <a:p>
            <a:pPr algn="l">
              <a:buFont typeface="Arial" panose="020B0604020202020204" pitchFamily="34" charset="0"/>
              <a:buChar char="•"/>
            </a:pPr>
            <a:r>
              <a:rPr lang="vi-VN" sz="1400" b="0" i="0" dirty="0">
                <a:effectLst/>
                <a:latin typeface="fkGroteskNeue"/>
              </a:rPr>
              <a:t>Sau đó mô hình dự đoán loại cho tập kiểm tra và đánh giá độ chính xác.</a:t>
            </a:r>
          </a:p>
        </p:txBody>
      </p:sp>
    </p:spTree>
    <p:extLst>
      <p:ext uri="{BB962C8B-B14F-4D97-AF65-F5344CB8AC3E}">
        <p14:creationId xmlns:p14="http://schemas.microsoft.com/office/powerpoint/2010/main" val="107307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CCD7CED-AC83-DEC6-FEE3-6AECF11E77A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E30D100-F3C1-CBDB-ECED-448FDCB1E4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2" name="TextBox 1">
            <a:extLst>
              <a:ext uri="{FF2B5EF4-FFF2-40B4-BE49-F238E27FC236}">
                <a16:creationId xmlns:a16="http://schemas.microsoft.com/office/drawing/2014/main" id="{1BB8BD31-1A1E-6511-BCBA-E5964C2007C2}"/>
              </a:ext>
            </a:extLst>
          </p:cNvPr>
          <p:cNvSpPr txBox="1"/>
          <p:nvPr/>
        </p:nvSpPr>
        <p:spPr>
          <a:xfrm>
            <a:off x="225136" y="281948"/>
            <a:ext cx="5486400" cy="461665"/>
          </a:xfrm>
          <a:prstGeom prst="rect">
            <a:avLst/>
          </a:prstGeom>
          <a:noFill/>
        </p:spPr>
        <p:txBody>
          <a:bodyPr wrap="square" rtlCol="0">
            <a:spAutoFit/>
          </a:bodyPr>
          <a:lstStyle/>
          <a:p>
            <a:r>
              <a:rPr lang="en-US" sz="2400" b="1" dirty="0" err="1">
                <a:solidFill>
                  <a:schemeClr val="bg1"/>
                </a:solidFill>
              </a:rPr>
              <a:t>Thuật</a:t>
            </a:r>
            <a:r>
              <a:rPr lang="en-US" sz="2400" b="1" dirty="0">
                <a:solidFill>
                  <a:schemeClr val="bg1"/>
                </a:solidFill>
              </a:rPr>
              <a:t> </a:t>
            </a:r>
            <a:r>
              <a:rPr lang="en-US" sz="2400" b="1" dirty="0" err="1">
                <a:solidFill>
                  <a:schemeClr val="bg1"/>
                </a:solidFill>
              </a:rPr>
              <a:t>Toán</a:t>
            </a:r>
            <a:r>
              <a:rPr lang="en-US" sz="2400" b="1" dirty="0">
                <a:solidFill>
                  <a:schemeClr val="bg1"/>
                </a:solidFill>
              </a:rPr>
              <a:t> K-Nearest Neighbors (KNN)</a:t>
            </a:r>
          </a:p>
        </p:txBody>
      </p:sp>
      <p:sp>
        <p:nvSpPr>
          <p:cNvPr id="4" name="Date Placeholder 3">
            <a:extLst>
              <a:ext uri="{FF2B5EF4-FFF2-40B4-BE49-F238E27FC236}">
                <a16:creationId xmlns:a16="http://schemas.microsoft.com/office/drawing/2014/main" id="{85ECED5D-9AA9-548D-89B0-49E80E491BE7}"/>
              </a:ext>
            </a:extLst>
          </p:cNvPr>
          <p:cNvSpPr>
            <a:spLocks noGrp="1"/>
          </p:cNvSpPr>
          <p:nvPr>
            <p:ph type="dt" sz="half" idx="10"/>
          </p:nvPr>
        </p:nvSpPr>
        <p:spPr/>
        <p:txBody>
          <a:bodyPr/>
          <a:lstStyle/>
          <a:p>
            <a:fld id="{AF3A8A5C-5332-422C-B8EB-8D73BEFAC18D}" type="datetime1">
              <a:rPr lang="vi-VN" smtClean="0"/>
              <a:t>29/09/2025</a:t>
            </a:fld>
            <a:endParaRPr lang="en-US" dirty="0"/>
          </a:p>
        </p:txBody>
      </p:sp>
      <p:sp>
        <p:nvSpPr>
          <p:cNvPr id="7" name="Slide Number Placeholder 6">
            <a:extLst>
              <a:ext uri="{FF2B5EF4-FFF2-40B4-BE49-F238E27FC236}">
                <a16:creationId xmlns:a16="http://schemas.microsoft.com/office/drawing/2014/main" id="{2FEE45B7-08E0-6FF2-7B76-C13441625A56}"/>
              </a:ext>
            </a:extLst>
          </p:cNvPr>
          <p:cNvSpPr>
            <a:spLocks noGrp="1"/>
          </p:cNvSpPr>
          <p:nvPr>
            <p:ph type="sldNum" sz="quarter" idx="12"/>
          </p:nvPr>
        </p:nvSpPr>
        <p:spPr/>
        <p:txBody>
          <a:bodyPr/>
          <a:lstStyle/>
          <a:p>
            <a:fld id="{A3A973BD-8CE5-47C4-B8E5-573200B24DAB}" type="slidenum">
              <a:rPr lang="en-US" smtClean="0"/>
              <a:t>8</a:t>
            </a:fld>
            <a:endParaRPr lang="en-US"/>
          </a:p>
        </p:txBody>
      </p:sp>
      <p:sp>
        <p:nvSpPr>
          <p:cNvPr id="10" name="TextBox 9">
            <a:extLst>
              <a:ext uri="{FF2B5EF4-FFF2-40B4-BE49-F238E27FC236}">
                <a16:creationId xmlns:a16="http://schemas.microsoft.com/office/drawing/2014/main" id="{4F34C355-5939-4239-EFF9-C78D0D33FE14}"/>
              </a:ext>
            </a:extLst>
          </p:cNvPr>
          <p:cNvSpPr txBox="1"/>
          <p:nvPr/>
        </p:nvSpPr>
        <p:spPr>
          <a:xfrm>
            <a:off x="225136" y="1212932"/>
            <a:ext cx="10134600" cy="830997"/>
          </a:xfrm>
          <a:prstGeom prst="rect">
            <a:avLst/>
          </a:prstGeom>
          <a:noFill/>
        </p:spPr>
        <p:txBody>
          <a:bodyPr wrap="square">
            <a:spAutoFit/>
          </a:bodyPr>
          <a:lstStyle/>
          <a:p>
            <a:r>
              <a:rPr lang="en-US" sz="1600" dirty="0" err="1"/>
              <a:t>Độ</a:t>
            </a:r>
            <a:r>
              <a:rPr lang="en-US" sz="1600" dirty="0"/>
              <a:t> </a:t>
            </a:r>
            <a:r>
              <a:rPr lang="en-US" sz="1600" dirty="0" err="1"/>
              <a:t>chính</a:t>
            </a:r>
            <a:r>
              <a:rPr lang="en-US" sz="1600" dirty="0"/>
              <a:t> </a:t>
            </a:r>
            <a:r>
              <a:rPr lang="en-US" sz="1600" dirty="0" err="1"/>
              <a:t>xác</a:t>
            </a:r>
            <a:r>
              <a:rPr lang="en-US" sz="1600" dirty="0"/>
              <a:t> </a:t>
            </a:r>
            <a:r>
              <a:rPr lang="en-US" sz="1600" dirty="0" err="1"/>
              <a:t>của</a:t>
            </a:r>
            <a:r>
              <a:rPr lang="en-US" sz="1600" dirty="0"/>
              <a:t> KNN </a:t>
            </a:r>
            <a:r>
              <a:rPr lang="en-US" sz="1600" dirty="0" err="1"/>
              <a:t>với</a:t>
            </a:r>
            <a:r>
              <a:rPr lang="en-US" sz="1600" dirty="0"/>
              <a:t> K=3: 1.00</a:t>
            </a:r>
          </a:p>
          <a:p>
            <a:r>
              <a:rPr lang="en-US" sz="1600" dirty="0" err="1"/>
              <a:t>Dự</a:t>
            </a:r>
            <a:r>
              <a:rPr lang="en-US" sz="1600" dirty="0"/>
              <a:t> </a:t>
            </a:r>
            <a:r>
              <a:rPr lang="en-US" sz="1600" dirty="0" err="1"/>
              <a:t>đoán</a:t>
            </a:r>
            <a:r>
              <a:rPr lang="en-US" sz="1600" dirty="0"/>
              <a:t>: </a:t>
            </a:r>
            <a:r>
              <a:rPr lang="vi-VN" sz="1600" dirty="0"/>
              <a:t>   </a:t>
            </a:r>
            <a:r>
              <a:rPr lang="en-US" sz="1600" dirty="0"/>
              <a:t>[1 0 2 1 1 0 1 2 1 1 2 0 0 0 0 1 2 1 1 2 0 2 0 2 2 2 2 2 0 0 0 0 1 0 0 2 1</a:t>
            </a:r>
            <a:r>
              <a:rPr lang="vi-VN" sz="1600" dirty="0"/>
              <a:t> </a:t>
            </a:r>
            <a:r>
              <a:rPr lang="en-US" sz="1600" dirty="0"/>
              <a:t>0 0 0 2 1 1 0 0]</a:t>
            </a:r>
          </a:p>
          <a:p>
            <a:r>
              <a:rPr lang="en-US" sz="1600" dirty="0" err="1"/>
              <a:t>Nhãn</a:t>
            </a:r>
            <a:r>
              <a:rPr lang="en-US" sz="1600" dirty="0"/>
              <a:t> </a:t>
            </a:r>
            <a:r>
              <a:rPr lang="en-US" sz="1600" dirty="0" err="1"/>
              <a:t>thực</a:t>
            </a:r>
            <a:r>
              <a:rPr lang="en-US" sz="1600" dirty="0"/>
              <a:t>: [1 0 2 1 1 0 1 2 1 1 2 0 0 0 0 1 2 1 1 2 0 2 0 2 2 2 2 2 0 0 0 0 1 0 0 2 1 0 0 0 2 1 1 0 0]</a:t>
            </a:r>
          </a:p>
        </p:txBody>
      </p:sp>
      <p:sp>
        <p:nvSpPr>
          <p:cNvPr id="9" name="TextBox 8">
            <a:extLst>
              <a:ext uri="{FF2B5EF4-FFF2-40B4-BE49-F238E27FC236}">
                <a16:creationId xmlns:a16="http://schemas.microsoft.com/office/drawing/2014/main" id="{9AD96A3E-325B-BB73-F56C-7B32238B0023}"/>
              </a:ext>
            </a:extLst>
          </p:cNvPr>
          <p:cNvSpPr txBox="1"/>
          <p:nvPr/>
        </p:nvSpPr>
        <p:spPr>
          <a:xfrm>
            <a:off x="225136" y="2491125"/>
            <a:ext cx="8233064" cy="2893100"/>
          </a:xfrm>
          <a:prstGeom prst="rect">
            <a:avLst/>
          </a:prstGeom>
          <a:noFill/>
        </p:spPr>
        <p:txBody>
          <a:bodyPr wrap="square">
            <a:spAutoFit/>
          </a:bodyPr>
          <a:lstStyle/>
          <a:p>
            <a:r>
              <a:rPr lang="vi-VN" sz="1400" dirty="0">
                <a:latin typeface="fkGroteskNeue"/>
              </a:rPr>
              <a:t>Ý nghĩa thực tiễn: Bộ dữ liệu Iris giúp kiểm thử thuật toán học máy phân loại với dữ liệu thật, có độ phức tạp vừa phải, dễ hình dung và trực quan. Việc phân chia dữ liệu để huấn luyện và kiểm tra giúp đánh giá mô hình khách quan hơn.Dữ liệu Iris là bộ dữ liệu nổi tiếng trong học máy dùng để phân loại ba loài hoa Iris (Setosa, Versicolor, Virginica) dựa trên bốn đặc trưng: chiều dài và chiều rộng đài hoa, chiều dài và chiều rộng cánh hoa. Mục tiêu là dự đoán loài hoa từ các đặc trưng này.</a:t>
            </a:r>
          </a:p>
          <a:p>
            <a:r>
              <a:rPr lang="vi-VN" sz="1400" dirty="0">
                <a:latin typeface="fkGroteskNeue"/>
              </a:rPr>
              <a:t>Trong đoạn code:</a:t>
            </a:r>
          </a:p>
          <a:p>
            <a:pPr>
              <a:buFont typeface="Arial" panose="020B0604020202020204" pitchFamily="34" charset="0"/>
              <a:buChar char="•"/>
            </a:pPr>
            <a:r>
              <a:rPr lang="vi-VN" sz="1400" dirty="0">
                <a:latin typeface="berkeleyMono"/>
              </a:rPr>
              <a:t>load_iris()</a:t>
            </a:r>
            <a:r>
              <a:rPr lang="vi-VN" sz="1400" dirty="0">
                <a:latin typeface="fkGroteskNeue"/>
              </a:rPr>
              <a:t> tải bộ dữ liệu này từ thư viện sklearn.</a:t>
            </a:r>
          </a:p>
          <a:p>
            <a:pPr>
              <a:buFont typeface="Arial" panose="020B0604020202020204" pitchFamily="34" charset="0"/>
              <a:buChar char="•"/>
            </a:pPr>
            <a:r>
              <a:rPr lang="vi-VN" sz="1400" dirty="0">
                <a:latin typeface="berkeleyMono"/>
              </a:rPr>
              <a:t>X</a:t>
            </a:r>
            <a:r>
              <a:rPr lang="vi-VN" sz="1400" dirty="0">
                <a:latin typeface="fkGroteskNeue"/>
              </a:rPr>
              <a:t> là ma trận đặc trưng, </a:t>
            </a:r>
            <a:r>
              <a:rPr lang="vi-VN" sz="1400" dirty="0">
                <a:latin typeface="berkeleyMono"/>
              </a:rPr>
              <a:t>y</a:t>
            </a:r>
            <a:r>
              <a:rPr lang="vi-VN" sz="1400" dirty="0">
                <a:latin typeface="fkGroteskNeue"/>
              </a:rPr>
              <a:t> là nhãn lớp.</a:t>
            </a:r>
          </a:p>
          <a:p>
            <a:pPr>
              <a:buFont typeface="Arial" panose="020B0604020202020204" pitchFamily="34" charset="0"/>
              <a:buChar char="•"/>
            </a:pPr>
            <a:r>
              <a:rPr lang="vi-VN" sz="1400" dirty="0">
                <a:latin typeface="fkGroteskNeue"/>
              </a:rPr>
              <a:t>Dữ liệu được chia thành tập huấn luyện (70%) và kiểm tra (30%).</a:t>
            </a:r>
          </a:p>
          <a:p>
            <a:pPr>
              <a:buFont typeface="Arial" panose="020B0604020202020204" pitchFamily="34" charset="0"/>
              <a:buChar char="•"/>
            </a:pPr>
            <a:r>
              <a:rPr lang="vi-VN" sz="1400" dirty="0">
                <a:latin typeface="fkGroteskNeue"/>
              </a:rPr>
              <a:t>Mô hình KNN với K=3 được huấn luyện trên tập huấn luyện.</a:t>
            </a:r>
          </a:p>
          <a:p>
            <a:pPr>
              <a:buFont typeface="Arial" panose="020B0604020202020204" pitchFamily="34" charset="0"/>
              <a:buChar char="•"/>
            </a:pPr>
            <a:r>
              <a:rPr lang="vi-VN" sz="1400" dirty="0">
                <a:latin typeface="fkGroteskNeue"/>
              </a:rPr>
              <a:t>Mô hình dự đoán nhãn cho tập kiểm tra và tính độ chính xác.</a:t>
            </a:r>
          </a:p>
          <a:p>
            <a:r>
              <a:rPr lang="vi-VN" sz="1400" dirty="0">
                <a:latin typeface="fkGroteskNeue"/>
              </a:rPr>
              <a:t>Đoạn code minh họa quá trình áp dụng KNN phân loại dữ liệu thật, giúp đánh giá hiệu quả thuật toán trên tập kiểm tra để tránh sai lệch do quá khớp hoặc chưa khớp mô hình.</a:t>
            </a:r>
          </a:p>
        </p:txBody>
      </p:sp>
    </p:spTree>
    <p:extLst>
      <p:ext uri="{BB962C8B-B14F-4D97-AF65-F5344CB8AC3E}">
        <p14:creationId xmlns:p14="http://schemas.microsoft.com/office/powerpoint/2010/main" val="2495513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732195"/>
          </a:xfrm>
          <a:prstGeom prst="rect">
            <a:avLst/>
          </a:prstGeom>
        </p:spPr>
      </p:pic>
      <p:sp>
        <p:nvSpPr>
          <p:cNvPr id="5" name="TextBox 4"/>
          <p:cNvSpPr txBox="1"/>
          <p:nvPr/>
        </p:nvSpPr>
        <p:spPr>
          <a:xfrm>
            <a:off x="1981200" y="2667000"/>
            <a:ext cx="4191000" cy="830997"/>
          </a:xfrm>
          <a:prstGeom prst="rect">
            <a:avLst/>
          </a:prstGeom>
          <a:noFill/>
        </p:spPr>
        <p:txBody>
          <a:bodyPr wrap="square" rtlCol="0">
            <a:spAutoFit/>
          </a:bodyPr>
          <a:lstStyle/>
          <a:p>
            <a:r>
              <a:rPr lang="en-US" sz="4800" b="1" i="1">
                <a:solidFill>
                  <a:schemeClr val="tx2"/>
                </a:solidFill>
              </a:rPr>
              <a:t>Thank you</a:t>
            </a:r>
          </a:p>
        </p:txBody>
      </p:sp>
      <p:sp>
        <p:nvSpPr>
          <p:cNvPr id="2" name="Date Placeholder 1">
            <a:extLst>
              <a:ext uri="{FF2B5EF4-FFF2-40B4-BE49-F238E27FC236}">
                <a16:creationId xmlns:a16="http://schemas.microsoft.com/office/drawing/2014/main" id="{2284E848-809F-7833-47D4-059A27D4ED0D}"/>
              </a:ext>
            </a:extLst>
          </p:cNvPr>
          <p:cNvSpPr>
            <a:spLocks noGrp="1"/>
          </p:cNvSpPr>
          <p:nvPr>
            <p:ph type="dt" sz="half" idx="10"/>
          </p:nvPr>
        </p:nvSpPr>
        <p:spPr/>
        <p:txBody>
          <a:bodyPr/>
          <a:lstStyle/>
          <a:p>
            <a:fld id="{7A310523-0E9B-4E26-8983-01E60A46BCE3}" type="datetime1">
              <a:rPr lang="vi-VN" smtClean="0"/>
              <a:t>29/09/2025</a:t>
            </a:fld>
            <a:endParaRPr lang="en-US"/>
          </a:p>
        </p:txBody>
      </p:sp>
      <p:sp>
        <p:nvSpPr>
          <p:cNvPr id="3" name="Slide Number Placeholder 2">
            <a:extLst>
              <a:ext uri="{FF2B5EF4-FFF2-40B4-BE49-F238E27FC236}">
                <a16:creationId xmlns:a16="http://schemas.microsoft.com/office/drawing/2014/main" id="{35E7DFEA-72A4-3514-4F7E-D8FEBDC4DC08}"/>
              </a:ext>
            </a:extLst>
          </p:cNvPr>
          <p:cNvSpPr>
            <a:spLocks noGrp="1"/>
          </p:cNvSpPr>
          <p:nvPr>
            <p:ph type="sldNum" sz="quarter" idx="12"/>
          </p:nvPr>
        </p:nvSpPr>
        <p:spPr/>
        <p:txBody>
          <a:bodyPr/>
          <a:lstStyle/>
          <a:p>
            <a:fld id="{A3A973BD-8CE5-47C4-B8E5-573200B24DAB}" type="slidenum">
              <a:rPr lang="en-US" smtClean="0"/>
              <a:t>9</a:t>
            </a:fld>
            <a:endParaRPr lang="en-US"/>
          </a:p>
        </p:txBody>
      </p:sp>
    </p:spTree>
    <p:extLst>
      <p:ext uri="{BB962C8B-B14F-4D97-AF65-F5344CB8AC3E}">
        <p14:creationId xmlns:p14="http://schemas.microsoft.com/office/powerpoint/2010/main" val="396313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1746</TotalTime>
  <Words>1516</Words>
  <Application>Microsoft Office PowerPoint</Application>
  <PresentationFormat>On-screen Show (4:3)</PresentationFormat>
  <Paragraphs>126</Paragraphs>
  <Slides>9</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berkeleyMono</vt:lpstr>
      <vt:lpstr>Calibri</vt:lpstr>
      <vt:lpstr>fkGroteskNeue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Dat Nguyen</cp:lastModifiedBy>
  <cp:revision>52</cp:revision>
  <dcterms:created xsi:type="dcterms:W3CDTF">2017-10-17T01:43:35Z</dcterms:created>
  <dcterms:modified xsi:type="dcterms:W3CDTF">2025-09-29T02:53:06Z</dcterms:modified>
</cp:coreProperties>
</file>