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64" r:id="rId2"/>
    <p:sldId id="265" r:id="rId3"/>
    <p:sldId id="266" r:id="rId4"/>
    <p:sldId id="273" r:id="rId5"/>
    <p:sldId id="269" r:id="rId6"/>
    <p:sldId id="271" r:id="rId7"/>
    <p:sldId id="272" r:id="rId8"/>
    <p:sldId id="274" r:id="rId9"/>
    <p:sldId id="270" r:id="rId10"/>
    <p:sldId id="275" r:id="rId11"/>
    <p:sldId id="276" r:id="rId12"/>
    <p:sldId id="306" r:id="rId13"/>
    <p:sldId id="277" r:id="rId14"/>
    <p:sldId id="278" r:id="rId15"/>
    <p:sldId id="280" r:id="rId16"/>
    <p:sldId id="279" r:id="rId17"/>
    <p:sldId id="281" r:id="rId18"/>
    <p:sldId id="307" r:id="rId19"/>
    <p:sldId id="282" r:id="rId20"/>
    <p:sldId id="283" r:id="rId21"/>
    <p:sldId id="286" r:id="rId22"/>
    <p:sldId id="287" r:id="rId23"/>
    <p:sldId id="288" r:id="rId24"/>
    <p:sldId id="289" r:id="rId25"/>
    <p:sldId id="290" r:id="rId26"/>
    <p:sldId id="285" r:id="rId27"/>
    <p:sldId id="284" r:id="rId28"/>
    <p:sldId id="293" r:id="rId29"/>
    <p:sldId id="295" r:id="rId30"/>
    <p:sldId id="296" r:id="rId31"/>
    <p:sldId id="297" r:id="rId32"/>
    <p:sldId id="292" r:id="rId33"/>
    <p:sldId id="291" r:id="rId34"/>
    <p:sldId id="298" r:id="rId35"/>
    <p:sldId id="299" r:id="rId36"/>
    <p:sldId id="300" r:id="rId37"/>
    <p:sldId id="301" r:id="rId38"/>
    <p:sldId id="308" r:id="rId39"/>
    <p:sldId id="302" r:id="rId40"/>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BE7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1536" autoAdjust="0"/>
  </p:normalViewPr>
  <p:slideViewPr>
    <p:cSldViewPr>
      <p:cViewPr varScale="1">
        <p:scale>
          <a:sx n="75" d="100"/>
          <a:sy n="75" d="100"/>
        </p:scale>
        <p:origin x="1627" y="6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38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6C7A5C-ECE3-4001-3CC8-835346A78115}"/>
              </a:ext>
            </a:extLst>
          </p:cNvPr>
          <p:cNvSpPr>
            <a:spLocks noGrp="1"/>
          </p:cNvSpPr>
          <p:nvPr>
            <p:ph type="hdr" sz="quarter"/>
          </p:nvPr>
        </p:nvSpPr>
        <p:spPr>
          <a:xfrm>
            <a:off x="0" y="0"/>
            <a:ext cx="2919413" cy="493713"/>
          </a:xfrm>
          <a:prstGeom prst="rect">
            <a:avLst/>
          </a:prstGeom>
        </p:spPr>
        <p:txBody>
          <a:bodyPr vert="horz" wrap="square" lIns="90750" tIns="45376" rIns="90750" bIns="45376" numCol="1" anchor="t" anchorCtr="0" compatLnSpc="1">
            <a:prstTxWarp prst="textNoShape">
              <a:avLst/>
            </a:prstTxWarp>
          </a:bodyPr>
          <a:lstStyle>
            <a:lvl1pPr>
              <a:defRPr sz="1200">
                <a:cs typeface="Arial" charset="0"/>
              </a:defRPr>
            </a:lvl1pPr>
          </a:lstStyle>
          <a:p>
            <a:pPr>
              <a:defRPr/>
            </a:pPr>
            <a:endParaRPr lang="en-US" altLang="en-US"/>
          </a:p>
        </p:txBody>
      </p:sp>
      <p:sp>
        <p:nvSpPr>
          <p:cNvPr id="3" name="Date Placeholder 2">
            <a:extLst>
              <a:ext uri="{FF2B5EF4-FFF2-40B4-BE49-F238E27FC236}">
                <a16:creationId xmlns:a16="http://schemas.microsoft.com/office/drawing/2014/main" id="{73F0C59B-13D1-F1AF-FEEB-E61AF983806E}"/>
              </a:ext>
            </a:extLst>
          </p:cNvPr>
          <p:cNvSpPr>
            <a:spLocks noGrp="1"/>
          </p:cNvSpPr>
          <p:nvPr>
            <p:ph type="dt" sz="quarter" idx="1"/>
          </p:nvPr>
        </p:nvSpPr>
        <p:spPr>
          <a:xfrm>
            <a:off x="3814763" y="0"/>
            <a:ext cx="2919412" cy="493713"/>
          </a:xfrm>
          <a:prstGeom prst="rect">
            <a:avLst/>
          </a:prstGeom>
        </p:spPr>
        <p:txBody>
          <a:bodyPr vert="horz" wrap="square" lIns="90750" tIns="45376" rIns="90750" bIns="45376" numCol="1" anchor="t" anchorCtr="0" compatLnSpc="1">
            <a:prstTxWarp prst="textNoShape">
              <a:avLst/>
            </a:prstTxWarp>
          </a:bodyPr>
          <a:lstStyle>
            <a:lvl1pPr algn="r">
              <a:defRPr sz="1200">
                <a:cs typeface="Arial" charset="0"/>
              </a:defRPr>
            </a:lvl1pPr>
          </a:lstStyle>
          <a:p>
            <a:pPr>
              <a:defRPr/>
            </a:pPr>
            <a:fld id="{6993D636-B946-435C-A15B-5ED83FE45E5F}" type="datetimeFigureOut">
              <a:rPr lang="en-US" altLang="en-US"/>
              <a:pPr>
                <a:defRPr/>
              </a:pPr>
              <a:t>11/5/2024</a:t>
            </a:fld>
            <a:endParaRPr lang="en-US" altLang="en-US"/>
          </a:p>
        </p:txBody>
      </p:sp>
      <p:sp>
        <p:nvSpPr>
          <p:cNvPr id="4" name="Footer Placeholder 3">
            <a:extLst>
              <a:ext uri="{FF2B5EF4-FFF2-40B4-BE49-F238E27FC236}">
                <a16:creationId xmlns:a16="http://schemas.microsoft.com/office/drawing/2014/main" id="{5954DCCA-24E6-6A52-69B2-E11F1B07E602}"/>
              </a:ext>
            </a:extLst>
          </p:cNvPr>
          <p:cNvSpPr>
            <a:spLocks noGrp="1"/>
          </p:cNvSpPr>
          <p:nvPr>
            <p:ph type="ftr" sz="quarter" idx="2"/>
          </p:nvPr>
        </p:nvSpPr>
        <p:spPr>
          <a:xfrm>
            <a:off x="0" y="9372600"/>
            <a:ext cx="2919413" cy="493713"/>
          </a:xfrm>
          <a:prstGeom prst="rect">
            <a:avLst/>
          </a:prstGeom>
        </p:spPr>
        <p:txBody>
          <a:bodyPr vert="horz" wrap="square" lIns="90750" tIns="45376" rIns="90750" bIns="45376" numCol="1" anchor="b" anchorCtr="0" compatLnSpc="1">
            <a:prstTxWarp prst="textNoShape">
              <a:avLst/>
            </a:prstTxWarp>
          </a:bodyPr>
          <a:lstStyle>
            <a:lvl1pPr>
              <a:defRPr sz="1200">
                <a:cs typeface="Arial" charset="0"/>
              </a:defRPr>
            </a:lvl1pPr>
          </a:lstStyle>
          <a:p>
            <a:pPr>
              <a:defRPr/>
            </a:pPr>
            <a:endParaRPr lang="en-US" altLang="en-US"/>
          </a:p>
        </p:txBody>
      </p:sp>
      <p:sp>
        <p:nvSpPr>
          <p:cNvPr id="5" name="Slide Number Placeholder 4">
            <a:extLst>
              <a:ext uri="{FF2B5EF4-FFF2-40B4-BE49-F238E27FC236}">
                <a16:creationId xmlns:a16="http://schemas.microsoft.com/office/drawing/2014/main" id="{B146DDFB-F20F-8651-6DED-E7FD13B26F1C}"/>
              </a:ext>
            </a:extLst>
          </p:cNvPr>
          <p:cNvSpPr>
            <a:spLocks noGrp="1"/>
          </p:cNvSpPr>
          <p:nvPr>
            <p:ph type="sldNum" sz="quarter" idx="3"/>
          </p:nvPr>
        </p:nvSpPr>
        <p:spPr>
          <a:xfrm>
            <a:off x="3814763" y="9372600"/>
            <a:ext cx="2919412" cy="493713"/>
          </a:xfrm>
          <a:prstGeom prst="rect">
            <a:avLst/>
          </a:prstGeom>
        </p:spPr>
        <p:txBody>
          <a:bodyPr vert="horz" wrap="square" lIns="90750" tIns="45376" rIns="90750" bIns="45376" numCol="1" anchor="b" anchorCtr="0" compatLnSpc="1">
            <a:prstTxWarp prst="textNoShape">
              <a:avLst/>
            </a:prstTxWarp>
          </a:bodyPr>
          <a:lstStyle>
            <a:lvl1pPr algn="r">
              <a:defRPr sz="1200"/>
            </a:lvl1pPr>
          </a:lstStyle>
          <a:p>
            <a:pPr>
              <a:defRPr/>
            </a:pPr>
            <a:fld id="{18B971F8-A4DB-492D-8EB3-C4D6C8949972}"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4E9FC2-F7D6-B202-66F0-A31834AAE69E}"/>
              </a:ext>
            </a:extLst>
          </p:cNvPr>
          <p:cNvSpPr>
            <a:spLocks noGrp="1"/>
          </p:cNvSpPr>
          <p:nvPr>
            <p:ph type="hdr" sz="quarter"/>
          </p:nvPr>
        </p:nvSpPr>
        <p:spPr>
          <a:xfrm>
            <a:off x="0" y="0"/>
            <a:ext cx="2919413" cy="493713"/>
          </a:xfrm>
          <a:prstGeom prst="rect">
            <a:avLst/>
          </a:prstGeom>
        </p:spPr>
        <p:txBody>
          <a:bodyPr vert="horz" wrap="square" lIns="90750" tIns="45376" rIns="90750" bIns="45376" numCol="1" anchor="t" anchorCtr="0" compatLnSpc="1">
            <a:prstTxWarp prst="textNoShape">
              <a:avLst/>
            </a:prstTxWarp>
          </a:bodyPr>
          <a:lstStyle>
            <a:lvl1pPr eaLnBrk="1" hangingPunct="1">
              <a:defRPr sz="1200">
                <a:cs typeface="Arial" charset="0"/>
              </a:defRPr>
            </a:lvl1pPr>
          </a:lstStyle>
          <a:p>
            <a:pPr>
              <a:defRPr/>
            </a:pPr>
            <a:endParaRPr lang="en-US" altLang="en-US"/>
          </a:p>
        </p:txBody>
      </p:sp>
      <p:sp>
        <p:nvSpPr>
          <p:cNvPr id="3" name="Date Placeholder 2">
            <a:extLst>
              <a:ext uri="{FF2B5EF4-FFF2-40B4-BE49-F238E27FC236}">
                <a16:creationId xmlns:a16="http://schemas.microsoft.com/office/drawing/2014/main" id="{DFCFE753-D6EA-2A91-83A1-2E3E27A9B1FF}"/>
              </a:ext>
            </a:extLst>
          </p:cNvPr>
          <p:cNvSpPr>
            <a:spLocks noGrp="1"/>
          </p:cNvSpPr>
          <p:nvPr>
            <p:ph type="dt" idx="1"/>
          </p:nvPr>
        </p:nvSpPr>
        <p:spPr>
          <a:xfrm>
            <a:off x="3814763" y="0"/>
            <a:ext cx="2919412" cy="493713"/>
          </a:xfrm>
          <a:prstGeom prst="rect">
            <a:avLst/>
          </a:prstGeom>
        </p:spPr>
        <p:txBody>
          <a:bodyPr vert="horz" wrap="square" lIns="90750" tIns="45376" rIns="90750" bIns="45376" numCol="1" anchor="t" anchorCtr="0" compatLnSpc="1">
            <a:prstTxWarp prst="textNoShape">
              <a:avLst/>
            </a:prstTxWarp>
          </a:bodyPr>
          <a:lstStyle>
            <a:lvl1pPr algn="r" eaLnBrk="1" hangingPunct="1">
              <a:defRPr sz="1200">
                <a:cs typeface="Arial" charset="0"/>
              </a:defRPr>
            </a:lvl1pPr>
          </a:lstStyle>
          <a:p>
            <a:pPr>
              <a:defRPr/>
            </a:pPr>
            <a:fld id="{816DB46B-2050-4EF7-A907-76EF5FDB9E0B}" type="datetimeFigureOut">
              <a:rPr lang="en-US" altLang="en-US"/>
              <a:pPr>
                <a:defRPr/>
              </a:pPr>
              <a:t>11/5/2024</a:t>
            </a:fld>
            <a:endParaRPr lang="en-US" altLang="en-US"/>
          </a:p>
        </p:txBody>
      </p:sp>
      <p:sp>
        <p:nvSpPr>
          <p:cNvPr id="4" name="Slide Image Placeholder 3">
            <a:extLst>
              <a:ext uri="{FF2B5EF4-FFF2-40B4-BE49-F238E27FC236}">
                <a16:creationId xmlns:a16="http://schemas.microsoft.com/office/drawing/2014/main" id="{0E458E86-C81D-C42C-72B5-0DB9276126E4}"/>
              </a:ext>
            </a:extLst>
          </p:cNvPr>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50" tIns="45376" rIns="90750" bIns="45376" rtlCol="0" anchor="ctr"/>
          <a:lstStyle/>
          <a:p>
            <a:pPr lvl="0"/>
            <a:endParaRPr lang="en-US" noProof="0"/>
          </a:p>
        </p:txBody>
      </p:sp>
      <p:sp>
        <p:nvSpPr>
          <p:cNvPr id="5" name="Notes Placeholder 4">
            <a:extLst>
              <a:ext uri="{FF2B5EF4-FFF2-40B4-BE49-F238E27FC236}">
                <a16:creationId xmlns:a16="http://schemas.microsoft.com/office/drawing/2014/main" id="{2F322D03-16A1-5896-E3E1-69E07F3C711E}"/>
              </a:ext>
            </a:extLst>
          </p:cNvPr>
          <p:cNvSpPr>
            <a:spLocks noGrp="1"/>
          </p:cNvSpPr>
          <p:nvPr>
            <p:ph type="body" sz="quarter" idx="3"/>
          </p:nvPr>
        </p:nvSpPr>
        <p:spPr>
          <a:xfrm>
            <a:off x="673100" y="4686300"/>
            <a:ext cx="5389563" cy="4440238"/>
          </a:xfrm>
          <a:prstGeom prst="rect">
            <a:avLst/>
          </a:prstGeom>
        </p:spPr>
        <p:txBody>
          <a:bodyPr vert="horz" lIns="90750" tIns="45376" rIns="90750" bIns="45376"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293AFC-E274-7029-BA1B-D8AAD4E3A470}"/>
              </a:ext>
            </a:extLst>
          </p:cNvPr>
          <p:cNvSpPr>
            <a:spLocks noGrp="1"/>
          </p:cNvSpPr>
          <p:nvPr>
            <p:ph type="ftr" sz="quarter" idx="4"/>
          </p:nvPr>
        </p:nvSpPr>
        <p:spPr>
          <a:xfrm>
            <a:off x="0" y="9371013"/>
            <a:ext cx="2919413" cy="493712"/>
          </a:xfrm>
          <a:prstGeom prst="rect">
            <a:avLst/>
          </a:prstGeom>
        </p:spPr>
        <p:txBody>
          <a:bodyPr vert="horz" wrap="square" lIns="90750" tIns="45376" rIns="90750" bIns="45376" numCol="1" anchor="b" anchorCtr="0" compatLnSpc="1">
            <a:prstTxWarp prst="textNoShape">
              <a:avLst/>
            </a:prstTxWarp>
          </a:bodyPr>
          <a:lstStyle>
            <a:lvl1pPr eaLnBrk="1" hangingPunct="1">
              <a:defRPr sz="1200">
                <a:cs typeface="Arial" charset="0"/>
              </a:defRPr>
            </a:lvl1pPr>
          </a:lstStyle>
          <a:p>
            <a:pPr>
              <a:defRPr/>
            </a:pPr>
            <a:endParaRPr lang="en-US" altLang="en-US"/>
          </a:p>
        </p:txBody>
      </p:sp>
      <p:sp>
        <p:nvSpPr>
          <p:cNvPr id="7" name="Slide Number Placeholder 6">
            <a:extLst>
              <a:ext uri="{FF2B5EF4-FFF2-40B4-BE49-F238E27FC236}">
                <a16:creationId xmlns:a16="http://schemas.microsoft.com/office/drawing/2014/main" id="{794F1BB4-D651-056E-2DB3-0281446724F6}"/>
              </a:ext>
            </a:extLst>
          </p:cNvPr>
          <p:cNvSpPr>
            <a:spLocks noGrp="1"/>
          </p:cNvSpPr>
          <p:nvPr>
            <p:ph type="sldNum" sz="quarter" idx="5"/>
          </p:nvPr>
        </p:nvSpPr>
        <p:spPr>
          <a:xfrm>
            <a:off x="3814763" y="9371013"/>
            <a:ext cx="2919412" cy="493712"/>
          </a:xfrm>
          <a:prstGeom prst="rect">
            <a:avLst/>
          </a:prstGeom>
        </p:spPr>
        <p:txBody>
          <a:bodyPr vert="horz" wrap="square" lIns="90750" tIns="45376" rIns="90750" bIns="45376" numCol="1" anchor="b" anchorCtr="0" compatLnSpc="1">
            <a:prstTxWarp prst="textNoShape">
              <a:avLst/>
            </a:prstTxWarp>
          </a:bodyPr>
          <a:lstStyle>
            <a:lvl1pPr algn="r" eaLnBrk="1" hangingPunct="1">
              <a:defRPr sz="1200"/>
            </a:lvl1pPr>
          </a:lstStyle>
          <a:p>
            <a:pPr>
              <a:defRPr/>
            </a:pPr>
            <a:fld id="{7B6A9E0E-AED3-4BCB-B015-313388B1BAC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FA9CFC47-4135-5F1C-FDF6-FDCAB3EF08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22807E44-A744-E2A7-6982-8DE3AF6AE8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Thanks for attention</a:t>
            </a:r>
            <a:endParaRPr lang="en-GB" altLang="en-US"/>
          </a:p>
        </p:txBody>
      </p:sp>
      <p:sp>
        <p:nvSpPr>
          <p:cNvPr id="6148" name="Slide Number Placeholder 3">
            <a:extLst>
              <a:ext uri="{FF2B5EF4-FFF2-40B4-BE49-F238E27FC236}">
                <a16:creationId xmlns:a16="http://schemas.microsoft.com/office/drawing/2014/main" id="{8710A714-3483-055D-F5D6-A455EF2A68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BAE1880-C805-46C8-8D8E-5FA84BDDB790}"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E4272-EC36-4E08-4DD7-604B39773893}"/>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32322398-C78F-571A-B386-ED70912508C1}"/>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9076FD76-C7B7-10F1-C60F-FF5E4FCD5F92}"/>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A4EC3E4E-CD3C-079D-3D0E-358F6C8F2FA0}"/>
              </a:ext>
            </a:extLst>
          </p:cNvPr>
          <p:cNvSpPr>
            <a:spLocks noGrp="1"/>
          </p:cNvSpPr>
          <p:nvPr>
            <p:ph type="sldNum" sz="quarter" idx="5"/>
          </p:nvPr>
        </p:nvSpPr>
        <p:spPr/>
        <p:txBody>
          <a:bodyPr/>
          <a:lstStyle/>
          <a:p>
            <a:pPr>
              <a:defRPr/>
            </a:pPr>
            <a:fld id="{7B6A9E0E-AED3-4BCB-B015-313388B1BAC7}" type="slidenum">
              <a:rPr lang="en-US" altLang="en-US" smtClean="0"/>
              <a:pPr>
                <a:defRPr/>
              </a:pPr>
              <a:t>16</a:t>
            </a:fld>
            <a:endParaRPr lang="en-US" altLang="en-US"/>
          </a:p>
        </p:txBody>
      </p:sp>
    </p:spTree>
    <p:extLst>
      <p:ext uri="{BB962C8B-B14F-4D97-AF65-F5344CB8AC3E}">
        <p14:creationId xmlns:p14="http://schemas.microsoft.com/office/powerpoint/2010/main" val="156370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036C8-F6DD-5DD8-F744-ED563DE6FFB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715A9F83-D29C-BF91-D458-58F2F01D946B}"/>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6EA8529-2053-8457-A92A-4BFF70DA238B}"/>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F2CE7548-C5FF-7094-0B33-A4FCB3B54791}"/>
              </a:ext>
            </a:extLst>
          </p:cNvPr>
          <p:cNvSpPr>
            <a:spLocks noGrp="1"/>
          </p:cNvSpPr>
          <p:nvPr>
            <p:ph type="sldNum" sz="quarter" idx="5"/>
          </p:nvPr>
        </p:nvSpPr>
        <p:spPr/>
        <p:txBody>
          <a:bodyPr/>
          <a:lstStyle/>
          <a:p>
            <a:pPr>
              <a:defRPr/>
            </a:pPr>
            <a:fld id="{7B6A9E0E-AED3-4BCB-B015-313388B1BAC7}" type="slidenum">
              <a:rPr lang="en-US" altLang="en-US" smtClean="0"/>
              <a:pPr>
                <a:defRPr/>
              </a:pPr>
              <a:t>17</a:t>
            </a:fld>
            <a:endParaRPr lang="en-US" altLang="en-US"/>
          </a:p>
        </p:txBody>
      </p:sp>
    </p:spTree>
    <p:extLst>
      <p:ext uri="{BB962C8B-B14F-4D97-AF65-F5344CB8AC3E}">
        <p14:creationId xmlns:p14="http://schemas.microsoft.com/office/powerpoint/2010/main" val="2612150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0147C-00FB-B237-B8C5-4CD3FD2494E8}"/>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87BE1B4C-3919-C5A5-40E9-2AB24A4B21D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3B9BF813-27D8-FDA6-FC59-D7FC0797E475}"/>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9AB485AC-1783-598D-DBB1-8938692B37B8}"/>
              </a:ext>
            </a:extLst>
          </p:cNvPr>
          <p:cNvSpPr>
            <a:spLocks noGrp="1"/>
          </p:cNvSpPr>
          <p:nvPr>
            <p:ph type="sldNum" sz="quarter" idx="5"/>
          </p:nvPr>
        </p:nvSpPr>
        <p:spPr/>
        <p:txBody>
          <a:bodyPr/>
          <a:lstStyle/>
          <a:p>
            <a:pPr>
              <a:defRPr/>
            </a:pPr>
            <a:fld id="{7B6A9E0E-AED3-4BCB-B015-313388B1BAC7}" type="slidenum">
              <a:rPr lang="en-US" altLang="en-US" smtClean="0"/>
              <a:pPr>
                <a:defRPr/>
              </a:pPr>
              <a:t>18</a:t>
            </a:fld>
            <a:endParaRPr lang="en-US" altLang="en-US"/>
          </a:p>
        </p:txBody>
      </p:sp>
    </p:spTree>
    <p:extLst>
      <p:ext uri="{BB962C8B-B14F-4D97-AF65-F5344CB8AC3E}">
        <p14:creationId xmlns:p14="http://schemas.microsoft.com/office/powerpoint/2010/main" val="360079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AA98F-DE71-B4A5-4C56-B3D4CBF26C79}"/>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20D1A067-2E32-03D9-8266-09D791D8761A}"/>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B793B4C9-507A-550C-71C1-A0A5DAF8A162}"/>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266805DC-6FE0-C9EA-1E22-361070F4640E}"/>
              </a:ext>
            </a:extLst>
          </p:cNvPr>
          <p:cNvSpPr>
            <a:spLocks noGrp="1"/>
          </p:cNvSpPr>
          <p:nvPr>
            <p:ph type="sldNum" sz="quarter" idx="5"/>
          </p:nvPr>
        </p:nvSpPr>
        <p:spPr/>
        <p:txBody>
          <a:bodyPr/>
          <a:lstStyle/>
          <a:p>
            <a:pPr>
              <a:defRPr/>
            </a:pPr>
            <a:fld id="{7B6A9E0E-AED3-4BCB-B015-313388B1BAC7}" type="slidenum">
              <a:rPr lang="en-US" altLang="en-US" smtClean="0"/>
              <a:pPr>
                <a:defRPr/>
              </a:pPr>
              <a:t>19</a:t>
            </a:fld>
            <a:endParaRPr lang="en-US" altLang="en-US"/>
          </a:p>
        </p:txBody>
      </p:sp>
    </p:spTree>
    <p:extLst>
      <p:ext uri="{BB962C8B-B14F-4D97-AF65-F5344CB8AC3E}">
        <p14:creationId xmlns:p14="http://schemas.microsoft.com/office/powerpoint/2010/main" val="117900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6D7E5-3B38-8158-9D6D-65316CC623E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F35DE93-E1C3-CC87-D53D-D7AEE516CC1B}"/>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E8401D5C-1358-557B-C69A-17234DF3A722}"/>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1E79073B-E99D-271F-8CD5-B4A811AE5E17}"/>
              </a:ext>
            </a:extLst>
          </p:cNvPr>
          <p:cNvSpPr>
            <a:spLocks noGrp="1"/>
          </p:cNvSpPr>
          <p:nvPr>
            <p:ph type="sldNum" sz="quarter" idx="5"/>
          </p:nvPr>
        </p:nvSpPr>
        <p:spPr/>
        <p:txBody>
          <a:bodyPr/>
          <a:lstStyle/>
          <a:p>
            <a:pPr>
              <a:defRPr/>
            </a:pPr>
            <a:fld id="{7B6A9E0E-AED3-4BCB-B015-313388B1BAC7}" type="slidenum">
              <a:rPr lang="en-US" altLang="en-US" smtClean="0"/>
              <a:pPr>
                <a:defRPr/>
              </a:pPr>
              <a:t>20</a:t>
            </a:fld>
            <a:endParaRPr lang="en-US" altLang="en-US"/>
          </a:p>
        </p:txBody>
      </p:sp>
    </p:spTree>
    <p:extLst>
      <p:ext uri="{BB962C8B-B14F-4D97-AF65-F5344CB8AC3E}">
        <p14:creationId xmlns:p14="http://schemas.microsoft.com/office/powerpoint/2010/main" val="4059511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6EA55-5F8E-C488-0C66-83C53ADC889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E6BA516D-E4A6-B960-5F71-FB5FF5C187B6}"/>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A1E3B73D-CFCE-6044-188B-09B6D2F8118E}"/>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25514D85-C91B-DC84-3BE6-2F1FA8B0646C}"/>
              </a:ext>
            </a:extLst>
          </p:cNvPr>
          <p:cNvSpPr>
            <a:spLocks noGrp="1"/>
          </p:cNvSpPr>
          <p:nvPr>
            <p:ph type="sldNum" sz="quarter" idx="5"/>
          </p:nvPr>
        </p:nvSpPr>
        <p:spPr/>
        <p:txBody>
          <a:bodyPr/>
          <a:lstStyle/>
          <a:p>
            <a:pPr>
              <a:defRPr/>
            </a:pPr>
            <a:fld id="{7B6A9E0E-AED3-4BCB-B015-313388B1BAC7}" type="slidenum">
              <a:rPr lang="en-US" altLang="en-US" smtClean="0"/>
              <a:pPr>
                <a:defRPr/>
              </a:pPr>
              <a:t>21</a:t>
            </a:fld>
            <a:endParaRPr lang="en-US" altLang="en-US"/>
          </a:p>
        </p:txBody>
      </p:sp>
    </p:spTree>
    <p:extLst>
      <p:ext uri="{BB962C8B-B14F-4D97-AF65-F5344CB8AC3E}">
        <p14:creationId xmlns:p14="http://schemas.microsoft.com/office/powerpoint/2010/main" val="3861154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46CCB-65BF-DE3B-9D98-A639DBFC7CC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C12B93B8-3FEF-7C24-155B-A5F96403804A}"/>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5240279-88B1-3E0C-E59F-6217E04A95B1}"/>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346B4FE0-C4B8-56D4-1635-ED79A0F687BB}"/>
              </a:ext>
            </a:extLst>
          </p:cNvPr>
          <p:cNvSpPr>
            <a:spLocks noGrp="1"/>
          </p:cNvSpPr>
          <p:nvPr>
            <p:ph type="sldNum" sz="quarter" idx="5"/>
          </p:nvPr>
        </p:nvSpPr>
        <p:spPr/>
        <p:txBody>
          <a:bodyPr/>
          <a:lstStyle/>
          <a:p>
            <a:pPr>
              <a:defRPr/>
            </a:pPr>
            <a:fld id="{7B6A9E0E-AED3-4BCB-B015-313388B1BAC7}" type="slidenum">
              <a:rPr lang="en-US" altLang="en-US" smtClean="0"/>
              <a:pPr>
                <a:defRPr/>
              </a:pPr>
              <a:t>22</a:t>
            </a:fld>
            <a:endParaRPr lang="en-US" altLang="en-US"/>
          </a:p>
        </p:txBody>
      </p:sp>
    </p:spTree>
    <p:extLst>
      <p:ext uri="{BB962C8B-B14F-4D97-AF65-F5344CB8AC3E}">
        <p14:creationId xmlns:p14="http://schemas.microsoft.com/office/powerpoint/2010/main" val="1926040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AF847-381B-50C9-3A25-A3202DCDD6D3}"/>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1DC0159-36C2-16F2-C9BC-AA7AA8CDBC4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5A0CA8A-47A1-3EBF-E21F-DEF2B8D61050}"/>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8981C9DE-1129-F6E9-1F39-64275F5F6B56}"/>
              </a:ext>
            </a:extLst>
          </p:cNvPr>
          <p:cNvSpPr>
            <a:spLocks noGrp="1"/>
          </p:cNvSpPr>
          <p:nvPr>
            <p:ph type="sldNum" sz="quarter" idx="5"/>
          </p:nvPr>
        </p:nvSpPr>
        <p:spPr/>
        <p:txBody>
          <a:bodyPr/>
          <a:lstStyle/>
          <a:p>
            <a:pPr>
              <a:defRPr/>
            </a:pPr>
            <a:fld id="{7B6A9E0E-AED3-4BCB-B015-313388B1BAC7}" type="slidenum">
              <a:rPr lang="en-US" altLang="en-US" smtClean="0"/>
              <a:pPr>
                <a:defRPr/>
              </a:pPr>
              <a:t>23</a:t>
            </a:fld>
            <a:endParaRPr lang="en-US" altLang="en-US"/>
          </a:p>
        </p:txBody>
      </p:sp>
    </p:spTree>
    <p:extLst>
      <p:ext uri="{BB962C8B-B14F-4D97-AF65-F5344CB8AC3E}">
        <p14:creationId xmlns:p14="http://schemas.microsoft.com/office/powerpoint/2010/main" val="4136034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6FFBC-1C89-CE0D-ADBF-F4ABE241776F}"/>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81A41DBE-7D71-355C-9375-55856E95DE4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D6BA9E3-6B07-6B0F-B809-B5EEA76114E1}"/>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356C1211-64EB-44AB-B5BD-B8917B6E3291}"/>
              </a:ext>
            </a:extLst>
          </p:cNvPr>
          <p:cNvSpPr>
            <a:spLocks noGrp="1"/>
          </p:cNvSpPr>
          <p:nvPr>
            <p:ph type="sldNum" sz="quarter" idx="5"/>
          </p:nvPr>
        </p:nvSpPr>
        <p:spPr/>
        <p:txBody>
          <a:bodyPr/>
          <a:lstStyle/>
          <a:p>
            <a:pPr>
              <a:defRPr/>
            </a:pPr>
            <a:fld id="{7B6A9E0E-AED3-4BCB-B015-313388B1BAC7}" type="slidenum">
              <a:rPr lang="en-US" altLang="en-US" smtClean="0"/>
              <a:pPr>
                <a:defRPr/>
              </a:pPr>
              <a:t>24</a:t>
            </a:fld>
            <a:endParaRPr lang="en-US" altLang="en-US"/>
          </a:p>
        </p:txBody>
      </p:sp>
    </p:spTree>
    <p:extLst>
      <p:ext uri="{BB962C8B-B14F-4D97-AF65-F5344CB8AC3E}">
        <p14:creationId xmlns:p14="http://schemas.microsoft.com/office/powerpoint/2010/main" val="54435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EE349-6203-4721-79F3-328C87FAC220}"/>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F254CB68-8B9D-0C83-739B-3D8C4DB70535}"/>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D54FDEBE-CF69-8130-1568-982615A70234}"/>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E5E093AD-B254-593E-9CCB-711C07534005}"/>
              </a:ext>
            </a:extLst>
          </p:cNvPr>
          <p:cNvSpPr>
            <a:spLocks noGrp="1"/>
          </p:cNvSpPr>
          <p:nvPr>
            <p:ph type="sldNum" sz="quarter" idx="5"/>
          </p:nvPr>
        </p:nvSpPr>
        <p:spPr/>
        <p:txBody>
          <a:bodyPr/>
          <a:lstStyle/>
          <a:p>
            <a:pPr>
              <a:defRPr/>
            </a:pPr>
            <a:fld id="{7B6A9E0E-AED3-4BCB-B015-313388B1BAC7}" type="slidenum">
              <a:rPr lang="en-US" altLang="en-US" smtClean="0"/>
              <a:pPr>
                <a:defRPr/>
              </a:pPr>
              <a:t>25</a:t>
            </a:fld>
            <a:endParaRPr lang="en-US" altLang="en-US"/>
          </a:p>
        </p:txBody>
      </p:sp>
    </p:spTree>
    <p:extLst>
      <p:ext uri="{BB962C8B-B14F-4D97-AF65-F5344CB8AC3E}">
        <p14:creationId xmlns:p14="http://schemas.microsoft.com/office/powerpoint/2010/main" val="176027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32B926BF-F1C6-3DC8-A2A2-DD5CA3747F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31614067-58C2-5DD3-E5AB-9CE5029942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Thanks for attention</a:t>
            </a:r>
            <a:endParaRPr lang="en-GB" altLang="en-US"/>
          </a:p>
        </p:txBody>
      </p:sp>
      <p:sp>
        <p:nvSpPr>
          <p:cNvPr id="8196" name="Slide Number Placeholder 3">
            <a:extLst>
              <a:ext uri="{FF2B5EF4-FFF2-40B4-BE49-F238E27FC236}">
                <a16:creationId xmlns:a16="http://schemas.microsoft.com/office/drawing/2014/main" id="{0B5495BC-2D95-01B5-C851-B1A7250AFD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B765B57-AFB5-4C6F-901A-F3E5BCB2B37E}" type="slidenum">
              <a:rPr lang="en-US" altLang="en-US" smtClean="0"/>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269D5-873A-E803-6E19-C584F5F49D6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A582584A-FEF4-2693-A85D-25861885007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85FD672B-E475-4C35-DAF8-049E0F4606A6}"/>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273D48CC-666D-09CE-A6B8-FCC3CF0FDC04}"/>
              </a:ext>
            </a:extLst>
          </p:cNvPr>
          <p:cNvSpPr>
            <a:spLocks noGrp="1"/>
          </p:cNvSpPr>
          <p:nvPr>
            <p:ph type="sldNum" sz="quarter" idx="5"/>
          </p:nvPr>
        </p:nvSpPr>
        <p:spPr/>
        <p:txBody>
          <a:bodyPr/>
          <a:lstStyle/>
          <a:p>
            <a:pPr>
              <a:defRPr/>
            </a:pPr>
            <a:fld id="{7B6A9E0E-AED3-4BCB-B015-313388B1BAC7}" type="slidenum">
              <a:rPr lang="en-US" altLang="en-US" smtClean="0"/>
              <a:pPr>
                <a:defRPr/>
              </a:pPr>
              <a:t>26</a:t>
            </a:fld>
            <a:endParaRPr lang="en-US" altLang="en-US"/>
          </a:p>
        </p:txBody>
      </p:sp>
    </p:spTree>
    <p:extLst>
      <p:ext uri="{BB962C8B-B14F-4D97-AF65-F5344CB8AC3E}">
        <p14:creationId xmlns:p14="http://schemas.microsoft.com/office/powerpoint/2010/main" val="157835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72CBD-3DFB-7C1D-F5C0-5722F1CCE63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26E39A05-23A1-29A0-AF8E-DDC147B0CD54}"/>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3852BD2-E7C4-6896-3606-7657C5607773}"/>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62ABF087-D947-D280-FDC2-9244FBCD85F6}"/>
              </a:ext>
            </a:extLst>
          </p:cNvPr>
          <p:cNvSpPr>
            <a:spLocks noGrp="1"/>
          </p:cNvSpPr>
          <p:nvPr>
            <p:ph type="sldNum" sz="quarter" idx="5"/>
          </p:nvPr>
        </p:nvSpPr>
        <p:spPr/>
        <p:txBody>
          <a:bodyPr/>
          <a:lstStyle/>
          <a:p>
            <a:pPr>
              <a:defRPr/>
            </a:pPr>
            <a:fld id="{7B6A9E0E-AED3-4BCB-B015-313388B1BAC7}" type="slidenum">
              <a:rPr lang="en-US" altLang="en-US" smtClean="0"/>
              <a:pPr>
                <a:defRPr/>
              </a:pPr>
              <a:t>27</a:t>
            </a:fld>
            <a:endParaRPr lang="en-US" altLang="en-US"/>
          </a:p>
        </p:txBody>
      </p:sp>
    </p:spTree>
    <p:extLst>
      <p:ext uri="{BB962C8B-B14F-4D97-AF65-F5344CB8AC3E}">
        <p14:creationId xmlns:p14="http://schemas.microsoft.com/office/powerpoint/2010/main" val="3791292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7DF06-F917-BE8B-99C9-2DEC4A6677D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C337DF60-3C6D-41B6-41F0-362F8C786EE5}"/>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80ECC6D-7034-ECB1-78B4-409F9DF04B5D}"/>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1FA2508D-9F0E-0D49-FFD9-753674DDF85A}"/>
              </a:ext>
            </a:extLst>
          </p:cNvPr>
          <p:cNvSpPr>
            <a:spLocks noGrp="1"/>
          </p:cNvSpPr>
          <p:nvPr>
            <p:ph type="sldNum" sz="quarter" idx="5"/>
          </p:nvPr>
        </p:nvSpPr>
        <p:spPr/>
        <p:txBody>
          <a:bodyPr/>
          <a:lstStyle/>
          <a:p>
            <a:pPr>
              <a:defRPr/>
            </a:pPr>
            <a:fld id="{7B6A9E0E-AED3-4BCB-B015-313388B1BAC7}" type="slidenum">
              <a:rPr lang="en-US" altLang="en-US" smtClean="0"/>
              <a:pPr>
                <a:defRPr/>
              </a:pPr>
              <a:t>28</a:t>
            </a:fld>
            <a:endParaRPr lang="en-US" altLang="en-US"/>
          </a:p>
        </p:txBody>
      </p:sp>
    </p:spTree>
    <p:extLst>
      <p:ext uri="{BB962C8B-B14F-4D97-AF65-F5344CB8AC3E}">
        <p14:creationId xmlns:p14="http://schemas.microsoft.com/office/powerpoint/2010/main" val="4437835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2D222-12B1-E116-E2B6-FC9689D50F13}"/>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BF4E1EC-1EB8-C1A5-31EC-5824D32CC06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A4C284F5-15F5-E0A4-8F63-03A51AF567F1}"/>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63E19209-5A00-CE52-58AE-2D89D1EFE190}"/>
              </a:ext>
            </a:extLst>
          </p:cNvPr>
          <p:cNvSpPr>
            <a:spLocks noGrp="1"/>
          </p:cNvSpPr>
          <p:nvPr>
            <p:ph type="sldNum" sz="quarter" idx="5"/>
          </p:nvPr>
        </p:nvSpPr>
        <p:spPr/>
        <p:txBody>
          <a:bodyPr/>
          <a:lstStyle/>
          <a:p>
            <a:pPr>
              <a:defRPr/>
            </a:pPr>
            <a:fld id="{7B6A9E0E-AED3-4BCB-B015-313388B1BAC7}" type="slidenum">
              <a:rPr lang="en-US" altLang="en-US" smtClean="0"/>
              <a:pPr>
                <a:defRPr/>
              </a:pPr>
              <a:t>29</a:t>
            </a:fld>
            <a:endParaRPr lang="en-US" altLang="en-US"/>
          </a:p>
        </p:txBody>
      </p:sp>
    </p:spTree>
    <p:extLst>
      <p:ext uri="{BB962C8B-B14F-4D97-AF65-F5344CB8AC3E}">
        <p14:creationId xmlns:p14="http://schemas.microsoft.com/office/powerpoint/2010/main" val="3312597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0948-E858-B847-2F17-9CA92155A6D9}"/>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A2A775EC-2C72-3400-4CC8-0CAE144FE76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5DC5E14A-7523-1ACB-BB0F-1844721B1FCE}"/>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EB516895-A3B8-C109-7FCA-5C1AF9C3C4BB}"/>
              </a:ext>
            </a:extLst>
          </p:cNvPr>
          <p:cNvSpPr>
            <a:spLocks noGrp="1"/>
          </p:cNvSpPr>
          <p:nvPr>
            <p:ph type="sldNum" sz="quarter" idx="5"/>
          </p:nvPr>
        </p:nvSpPr>
        <p:spPr/>
        <p:txBody>
          <a:bodyPr/>
          <a:lstStyle/>
          <a:p>
            <a:pPr>
              <a:defRPr/>
            </a:pPr>
            <a:fld id="{7B6A9E0E-AED3-4BCB-B015-313388B1BAC7}" type="slidenum">
              <a:rPr lang="en-US" altLang="en-US" smtClean="0"/>
              <a:pPr>
                <a:defRPr/>
              </a:pPr>
              <a:t>30</a:t>
            </a:fld>
            <a:endParaRPr lang="en-US" altLang="en-US"/>
          </a:p>
        </p:txBody>
      </p:sp>
    </p:spTree>
    <p:extLst>
      <p:ext uri="{BB962C8B-B14F-4D97-AF65-F5344CB8AC3E}">
        <p14:creationId xmlns:p14="http://schemas.microsoft.com/office/powerpoint/2010/main" val="42079627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46CAD-C0B8-9F17-4220-0E9F37A4A8D5}"/>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0DE7AEEB-0277-4922-482C-645DC0F20F5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30A076BD-8060-891A-2AED-B3C3D14AB42D}"/>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7B5835CE-A7CF-4DB1-C955-BE58DAD1D49E}"/>
              </a:ext>
            </a:extLst>
          </p:cNvPr>
          <p:cNvSpPr>
            <a:spLocks noGrp="1"/>
          </p:cNvSpPr>
          <p:nvPr>
            <p:ph type="sldNum" sz="quarter" idx="5"/>
          </p:nvPr>
        </p:nvSpPr>
        <p:spPr/>
        <p:txBody>
          <a:bodyPr/>
          <a:lstStyle/>
          <a:p>
            <a:pPr>
              <a:defRPr/>
            </a:pPr>
            <a:fld id="{7B6A9E0E-AED3-4BCB-B015-313388B1BAC7}" type="slidenum">
              <a:rPr lang="en-US" altLang="en-US" smtClean="0"/>
              <a:pPr>
                <a:defRPr/>
              </a:pPr>
              <a:t>31</a:t>
            </a:fld>
            <a:endParaRPr lang="en-US" altLang="en-US"/>
          </a:p>
        </p:txBody>
      </p:sp>
    </p:spTree>
    <p:extLst>
      <p:ext uri="{BB962C8B-B14F-4D97-AF65-F5344CB8AC3E}">
        <p14:creationId xmlns:p14="http://schemas.microsoft.com/office/powerpoint/2010/main" val="11882722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47CF4-2676-C1B6-B4AD-EAFCFE9DEBFF}"/>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12F78EFB-CF20-C09C-5C59-E1A6D814088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3AD8D385-76DC-1FCC-7AE2-01E66212174B}"/>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26872856-64F9-B068-9C60-8B0339C29AD3}"/>
              </a:ext>
            </a:extLst>
          </p:cNvPr>
          <p:cNvSpPr>
            <a:spLocks noGrp="1"/>
          </p:cNvSpPr>
          <p:nvPr>
            <p:ph type="sldNum" sz="quarter" idx="5"/>
          </p:nvPr>
        </p:nvSpPr>
        <p:spPr/>
        <p:txBody>
          <a:bodyPr/>
          <a:lstStyle/>
          <a:p>
            <a:pPr>
              <a:defRPr/>
            </a:pPr>
            <a:fld id="{7B6A9E0E-AED3-4BCB-B015-313388B1BAC7}" type="slidenum">
              <a:rPr lang="en-US" altLang="en-US" smtClean="0"/>
              <a:pPr>
                <a:defRPr/>
              </a:pPr>
              <a:t>32</a:t>
            </a:fld>
            <a:endParaRPr lang="en-US" altLang="en-US"/>
          </a:p>
        </p:txBody>
      </p:sp>
    </p:spTree>
    <p:extLst>
      <p:ext uri="{BB962C8B-B14F-4D97-AF65-F5344CB8AC3E}">
        <p14:creationId xmlns:p14="http://schemas.microsoft.com/office/powerpoint/2010/main" val="24690499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3FCE6-0418-2A17-3FFE-0646A8FDAF2C}"/>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3F9F0C54-2CAA-75C7-02F2-9C825AE5966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4A80D67-2A98-DF18-1719-A89B4D8A71AE}"/>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2CE96D00-CC5E-F840-3A85-1D09C78F5101}"/>
              </a:ext>
            </a:extLst>
          </p:cNvPr>
          <p:cNvSpPr>
            <a:spLocks noGrp="1"/>
          </p:cNvSpPr>
          <p:nvPr>
            <p:ph type="sldNum" sz="quarter" idx="5"/>
          </p:nvPr>
        </p:nvSpPr>
        <p:spPr/>
        <p:txBody>
          <a:bodyPr/>
          <a:lstStyle/>
          <a:p>
            <a:pPr>
              <a:defRPr/>
            </a:pPr>
            <a:fld id="{7B6A9E0E-AED3-4BCB-B015-313388B1BAC7}" type="slidenum">
              <a:rPr lang="en-US" altLang="en-US" smtClean="0"/>
              <a:pPr>
                <a:defRPr/>
              </a:pPr>
              <a:t>33</a:t>
            </a:fld>
            <a:endParaRPr lang="en-US" altLang="en-US"/>
          </a:p>
        </p:txBody>
      </p:sp>
    </p:spTree>
    <p:extLst>
      <p:ext uri="{BB962C8B-B14F-4D97-AF65-F5344CB8AC3E}">
        <p14:creationId xmlns:p14="http://schemas.microsoft.com/office/powerpoint/2010/main" val="661414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7E9AE-3E33-8933-4514-BB41BEEA8CE2}"/>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8F97FD4F-36F3-A617-47DA-DA2A4D0FA19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8EAC15C9-31E0-BBDF-68BE-36B042F72E6A}"/>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D71C10AF-3C0D-7FBE-4EEE-7E34DB9F8BCE}"/>
              </a:ext>
            </a:extLst>
          </p:cNvPr>
          <p:cNvSpPr>
            <a:spLocks noGrp="1"/>
          </p:cNvSpPr>
          <p:nvPr>
            <p:ph type="sldNum" sz="quarter" idx="5"/>
          </p:nvPr>
        </p:nvSpPr>
        <p:spPr/>
        <p:txBody>
          <a:bodyPr/>
          <a:lstStyle/>
          <a:p>
            <a:pPr>
              <a:defRPr/>
            </a:pPr>
            <a:fld id="{7B6A9E0E-AED3-4BCB-B015-313388B1BAC7}" type="slidenum">
              <a:rPr lang="en-US" altLang="en-US" smtClean="0"/>
              <a:pPr>
                <a:defRPr/>
              </a:pPr>
              <a:t>34</a:t>
            </a:fld>
            <a:endParaRPr lang="en-US" altLang="en-US"/>
          </a:p>
        </p:txBody>
      </p:sp>
    </p:spTree>
    <p:extLst>
      <p:ext uri="{BB962C8B-B14F-4D97-AF65-F5344CB8AC3E}">
        <p14:creationId xmlns:p14="http://schemas.microsoft.com/office/powerpoint/2010/main" val="32940586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0420E-B510-DE37-8D2E-9FA6AFE16D71}"/>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FCA34F88-C15B-CEFF-A3AB-B19D2E65DCC4}"/>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CF7CEA99-1865-41D9-76E3-B5AE114DF00E}"/>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ED65ED2F-C724-2D8D-F766-FC7BC8EDE0B1}"/>
              </a:ext>
            </a:extLst>
          </p:cNvPr>
          <p:cNvSpPr>
            <a:spLocks noGrp="1"/>
          </p:cNvSpPr>
          <p:nvPr>
            <p:ph type="sldNum" sz="quarter" idx="5"/>
          </p:nvPr>
        </p:nvSpPr>
        <p:spPr/>
        <p:txBody>
          <a:bodyPr/>
          <a:lstStyle/>
          <a:p>
            <a:pPr>
              <a:defRPr/>
            </a:pPr>
            <a:fld id="{7B6A9E0E-AED3-4BCB-B015-313388B1BAC7}" type="slidenum">
              <a:rPr lang="en-US" altLang="en-US" smtClean="0"/>
              <a:pPr>
                <a:defRPr/>
              </a:pPr>
              <a:t>35</a:t>
            </a:fld>
            <a:endParaRPr lang="en-US" altLang="en-US"/>
          </a:p>
        </p:txBody>
      </p:sp>
    </p:spTree>
    <p:extLst>
      <p:ext uri="{BB962C8B-B14F-4D97-AF65-F5344CB8AC3E}">
        <p14:creationId xmlns:p14="http://schemas.microsoft.com/office/powerpoint/2010/main" val="230402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pPr>
              <a:defRPr/>
            </a:pPr>
            <a:fld id="{7B6A9E0E-AED3-4BCB-B015-313388B1BAC7}" type="slidenum">
              <a:rPr lang="en-US" altLang="en-US" smtClean="0"/>
              <a:pPr>
                <a:defRPr/>
              </a:pPr>
              <a:t>6</a:t>
            </a:fld>
            <a:endParaRPr lang="en-US" altLang="en-US"/>
          </a:p>
        </p:txBody>
      </p:sp>
    </p:spTree>
    <p:extLst>
      <p:ext uri="{BB962C8B-B14F-4D97-AF65-F5344CB8AC3E}">
        <p14:creationId xmlns:p14="http://schemas.microsoft.com/office/powerpoint/2010/main" val="4117223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5E57-6B50-02D0-4100-0E875EF4FC0D}"/>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8408D672-B55A-2050-27CF-631F23A94CB2}"/>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D4A16706-05C7-7238-D445-A5B86AD76CBF}"/>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642F77D0-09AF-D40E-F861-ACEF1422CE0B}"/>
              </a:ext>
            </a:extLst>
          </p:cNvPr>
          <p:cNvSpPr>
            <a:spLocks noGrp="1"/>
          </p:cNvSpPr>
          <p:nvPr>
            <p:ph type="sldNum" sz="quarter" idx="5"/>
          </p:nvPr>
        </p:nvSpPr>
        <p:spPr/>
        <p:txBody>
          <a:bodyPr/>
          <a:lstStyle/>
          <a:p>
            <a:pPr>
              <a:defRPr/>
            </a:pPr>
            <a:fld id="{7B6A9E0E-AED3-4BCB-B015-313388B1BAC7}" type="slidenum">
              <a:rPr lang="en-US" altLang="en-US" smtClean="0"/>
              <a:pPr>
                <a:defRPr/>
              </a:pPr>
              <a:t>36</a:t>
            </a:fld>
            <a:endParaRPr lang="en-US" altLang="en-US"/>
          </a:p>
        </p:txBody>
      </p:sp>
    </p:spTree>
    <p:extLst>
      <p:ext uri="{BB962C8B-B14F-4D97-AF65-F5344CB8AC3E}">
        <p14:creationId xmlns:p14="http://schemas.microsoft.com/office/powerpoint/2010/main" val="13358611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77309-5A92-5896-E7A6-56B5C0C1B7D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2993A4B-0EF0-F267-FF6D-A49FED20847E}"/>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06CC1C39-4751-A30C-7DBA-886E2D0BE3DA}"/>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028FA59C-8434-CF4B-4388-C0C064083091}"/>
              </a:ext>
            </a:extLst>
          </p:cNvPr>
          <p:cNvSpPr>
            <a:spLocks noGrp="1"/>
          </p:cNvSpPr>
          <p:nvPr>
            <p:ph type="sldNum" sz="quarter" idx="5"/>
          </p:nvPr>
        </p:nvSpPr>
        <p:spPr/>
        <p:txBody>
          <a:bodyPr/>
          <a:lstStyle/>
          <a:p>
            <a:pPr>
              <a:defRPr/>
            </a:pPr>
            <a:fld id="{7B6A9E0E-AED3-4BCB-B015-313388B1BAC7}" type="slidenum">
              <a:rPr lang="en-US" altLang="en-US" smtClean="0"/>
              <a:pPr>
                <a:defRPr/>
              </a:pPr>
              <a:t>37</a:t>
            </a:fld>
            <a:endParaRPr lang="en-US" altLang="en-US"/>
          </a:p>
        </p:txBody>
      </p:sp>
    </p:spTree>
    <p:extLst>
      <p:ext uri="{BB962C8B-B14F-4D97-AF65-F5344CB8AC3E}">
        <p14:creationId xmlns:p14="http://schemas.microsoft.com/office/powerpoint/2010/main" val="10998190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ACCD1-14D2-46F7-E18A-3C82706E32FA}"/>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E8FA3CEC-889F-9BAC-D6B7-C25858648F0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66653142-9549-F11E-0979-0922CC52AFF6}"/>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6DDBC325-03F4-EF22-ECB6-CE3EE42B2128}"/>
              </a:ext>
            </a:extLst>
          </p:cNvPr>
          <p:cNvSpPr>
            <a:spLocks noGrp="1"/>
          </p:cNvSpPr>
          <p:nvPr>
            <p:ph type="sldNum" sz="quarter" idx="5"/>
          </p:nvPr>
        </p:nvSpPr>
        <p:spPr/>
        <p:txBody>
          <a:bodyPr/>
          <a:lstStyle/>
          <a:p>
            <a:pPr>
              <a:defRPr/>
            </a:pPr>
            <a:fld id="{7B6A9E0E-AED3-4BCB-B015-313388B1BAC7}" type="slidenum">
              <a:rPr lang="en-US" altLang="en-US" smtClean="0"/>
              <a:pPr>
                <a:defRPr/>
              </a:pPr>
              <a:t>38</a:t>
            </a:fld>
            <a:endParaRPr lang="en-US" altLang="en-US"/>
          </a:p>
        </p:txBody>
      </p:sp>
    </p:spTree>
    <p:extLst>
      <p:ext uri="{BB962C8B-B14F-4D97-AF65-F5344CB8AC3E}">
        <p14:creationId xmlns:p14="http://schemas.microsoft.com/office/powerpoint/2010/main" val="40247538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1C2C9-7A20-E845-B8BD-DBB6B85EA54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CA370988-0516-14BE-D93D-E82613930005}"/>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511268CA-8C9D-EECD-6E4B-A96AF642D079}"/>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1A35E0A2-A800-D1E1-DB5E-6C40EFA22D00}"/>
              </a:ext>
            </a:extLst>
          </p:cNvPr>
          <p:cNvSpPr>
            <a:spLocks noGrp="1"/>
          </p:cNvSpPr>
          <p:nvPr>
            <p:ph type="sldNum" sz="quarter" idx="5"/>
          </p:nvPr>
        </p:nvSpPr>
        <p:spPr/>
        <p:txBody>
          <a:bodyPr/>
          <a:lstStyle/>
          <a:p>
            <a:pPr>
              <a:defRPr/>
            </a:pPr>
            <a:fld id="{7B6A9E0E-AED3-4BCB-B015-313388B1BAC7}" type="slidenum">
              <a:rPr lang="en-US" altLang="en-US" smtClean="0"/>
              <a:pPr>
                <a:defRPr/>
              </a:pPr>
              <a:t>39</a:t>
            </a:fld>
            <a:endParaRPr lang="en-US" altLang="en-US"/>
          </a:p>
        </p:txBody>
      </p:sp>
    </p:spTree>
    <p:extLst>
      <p:ext uri="{BB962C8B-B14F-4D97-AF65-F5344CB8AC3E}">
        <p14:creationId xmlns:p14="http://schemas.microsoft.com/office/powerpoint/2010/main" val="144617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pPr>
              <a:defRPr/>
            </a:pPr>
            <a:fld id="{7B6A9E0E-AED3-4BCB-B015-313388B1BAC7}" type="slidenum">
              <a:rPr lang="en-US" altLang="en-US" smtClean="0"/>
              <a:pPr>
                <a:defRPr/>
              </a:pPr>
              <a:t>10</a:t>
            </a:fld>
            <a:endParaRPr lang="en-US" altLang="en-US"/>
          </a:p>
        </p:txBody>
      </p:sp>
    </p:spTree>
    <p:extLst>
      <p:ext uri="{BB962C8B-B14F-4D97-AF65-F5344CB8AC3E}">
        <p14:creationId xmlns:p14="http://schemas.microsoft.com/office/powerpoint/2010/main" val="3737807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F6B62-E34E-5A8C-7B08-46E5C6F88A93}"/>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EF1096A5-BCDC-5521-3AD3-0A7A2C691C6E}"/>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48A9D810-859E-A090-E97D-68BC54022113}"/>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EA355FB5-1A5E-08CD-E812-0DF9843083F5}"/>
              </a:ext>
            </a:extLst>
          </p:cNvPr>
          <p:cNvSpPr>
            <a:spLocks noGrp="1"/>
          </p:cNvSpPr>
          <p:nvPr>
            <p:ph type="sldNum" sz="quarter" idx="5"/>
          </p:nvPr>
        </p:nvSpPr>
        <p:spPr/>
        <p:txBody>
          <a:bodyPr/>
          <a:lstStyle/>
          <a:p>
            <a:pPr>
              <a:defRPr/>
            </a:pPr>
            <a:fld id="{7B6A9E0E-AED3-4BCB-B015-313388B1BAC7}" type="slidenum">
              <a:rPr lang="en-US" altLang="en-US" smtClean="0"/>
              <a:pPr>
                <a:defRPr/>
              </a:pPr>
              <a:t>11</a:t>
            </a:fld>
            <a:endParaRPr lang="en-US" altLang="en-US"/>
          </a:p>
        </p:txBody>
      </p:sp>
    </p:spTree>
    <p:extLst>
      <p:ext uri="{BB962C8B-B14F-4D97-AF65-F5344CB8AC3E}">
        <p14:creationId xmlns:p14="http://schemas.microsoft.com/office/powerpoint/2010/main" val="3647420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3D06C-1F48-1F87-2F52-84CDC84B8330}"/>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717E5A3D-8E95-973A-9721-389727EC709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26E3930E-E157-689E-4D97-1BD40BF28B41}"/>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27A3BB30-E403-FF83-C1D7-B96208ADDF8C}"/>
              </a:ext>
            </a:extLst>
          </p:cNvPr>
          <p:cNvSpPr>
            <a:spLocks noGrp="1"/>
          </p:cNvSpPr>
          <p:nvPr>
            <p:ph type="sldNum" sz="quarter" idx="5"/>
          </p:nvPr>
        </p:nvSpPr>
        <p:spPr/>
        <p:txBody>
          <a:bodyPr/>
          <a:lstStyle/>
          <a:p>
            <a:pPr>
              <a:defRPr/>
            </a:pPr>
            <a:fld id="{7B6A9E0E-AED3-4BCB-B015-313388B1BAC7}" type="slidenum">
              <a:rPr lang="en-US" altLang="en-US" smtClean="0"/>
              <a:pPr>
                <a:defRPr/>
              </a:pPr>
              <a:t>12</a:t>
            </a:fld>
            <a:endParaRPr lang="en-US" altLang="en-US"/>
          </a:p>
        </p:txBody>
      </p:sp>
    </p:spTree>
    <p:extLst>
      <p:ext uri="{BB962C8B-B14F-4D97-AF65-F5344CB8AC3E}">
        <p14:creationId xmlns:p14="http://schemas.microsoft.com/office/powerpoint/2010/main" val="3236502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3F5DB-0BF0-3868-DD0A-2034F6047EF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6CDE8F3F-EFC4-F5E8-B29F-CAAAA621286D}"/>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1D6F4E15-9041-D4BB-E9F4-4E32FFB5C179}"/>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815D07C7-C89C-601E-B27F-891DF7F78AC3}"/>
              </a:ext>
            </a:extLst>
          </p:cNvPr>
          <p:cNvSpPr>
            <a:spLocks noGrp="1"/>
          </p:cNvSpPr>
          <p:nvPr>
            <p:ph type="sldNum" sz="quarter" idx="5"/>
          </p:nvPr>
        </p:nvSpPr>
        <p:spPr/>
        <p:txBody>
          <a:bodyPr/>
          <a:lstStyle/>
          <a:p>
            <a:pPr>
              <a:defRPr/>
            </a:pPr>
            <a:fld id="{7B6A9E0E-AED3-4BCB-B015-313388B1BAC7}" type="slidenum">
              <a:rPr lang="en-US" altLang="en-US" smtClean="0"/>
              <a:pPr>
                <a:defRPr/>
              </a:pPr>
              <a:t>13</a:t>
            </a:fld>
            <a:endParaRPr lang="en-US" altLang="en-US"/>
          </a:p>
        </p:txBody>
      </p:sp>
    </p:spTree>
    <p:extLst>
      <p:ext uri="{BB962C8B-B14F-4D97-AF65-F5344CB8AC3E}">
        <p14:creationId xmlns:p14="http://schemas.microsoft.com/office/powerpoint/2010/main" val="732801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B1F13-F9FB-8A04-842B-A5FD633279E1}"/>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EC72F285-735A-A77F-594B-3D4459FDAEEF}"/>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852FDFF9-6B3C-9958-7236-D7BCEC44DFFF}"/>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B07C36FD-80BB-D28D-FE7F-9DA51E463580}"/>
              </a:ext>
            </a:extLst>
          </p:cNvPr>
          <p:cNvSpPr>
            <a:spLocks noGrp="1"/>
          </p:cNvSpPr>
          <p:nvPr>
            <p:ph type="sldNum" sz="quarter" idx="5"/>
          </p:nvPr>
        </p:nvSpPr>
        <p:spPr/>
        <p:txBody>
          <a:bodyPr/>
          <a:lstStyle/>
          <a:p>
            <a:pPr>
              <a:defRPr/>
            </a:pPr>
            <a:fld id="{7B6A9E0E-AED3-4BCB-B015-313388B1BAC7}" type="slidenum">
              <a:rPr lang="en-US" altLang="en-US" smtClean="0"/>
              <a:pPr>
                <a:defRPr/>
              </a:pPr>
              <a:t>14</a:t>
            </a:fld>
            <a:endParaRPr lang="en-US" altLang="en-US"/>
          </a:p>
        </p:txBody>
      </p:sp>
    </p:spTree>
    <p:extLst>
      <p:ext uri="{BB962C8B-B14F-4D97-AF65-F5344CB8AC3E}">
        <p14:creationId xmlns:p14="http://schemas.microsoft.com/office/powerpoint/2010/main" val="1591488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6D74E-2DC9-E495-DFB9-C89C5A904781}"/>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9444E359-BDBB-18FF-93E0-C16823C1CFFC}"/>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7241B34C-E1AB-079B-D1C8-DBE00478E849}"/>
              </a:ext>
            </a:extLst>
          </p:cNvPr>
          <p:cNvSpPr>
            <a:spLocks noGrp="1"/>
          </p:cNvSpPr>
          <p:nvPr>
            <p:ph type="body" idx="1"/>
          </p:nvPr>
        </p:nvSpPr>
        <p:spPr/>
        <p:txBody>
          <a:bodyPr/>
          <a:lstStyle/>
          <a:p>
            <a:endParaRPr lang="vi-VN" dirty="0"/>
          </a:p>
        </p:txBody>
      </p:sp>
      <p:sp>
        <p:nvSpPr>
          <p:cNvPr id="4" name="Chỗ dành sẵn cho Số hiệu Bản chiếu 3">
            <a:extLst>
              <a:ext uri="{FF2B5EF4-FFF2-40B4-BE49-F238E27FC236}">
                <a16:creationId xmlns:a16="http://schemas.microsoft.com/office/drawing/2014/main" id="{9830F08C-7A6E-945A-35CE-39ED1F24095C}"/>
              </a:ext>
            </a:extLst>
          </p:cNvPr>
          <p:cNvSpPr>
            <a:spLocks noGrp="1"/>
          </p:cNvSpPr>
          <p:nvPr>
            <p:ph type="sldNum" sz="quarter" idx="5"/>
          </p:nvPr>
        </p:nvSpPr>
        <p:spPr/>
        <p:txBody>
          <a:bodyPr/>
          <a:lstStyle/>
          <a:p>
            <a:pPr>
              <a:defRPr/>
            </a:pPr>
            <a:fld id="{7B6A9E0E-AED3-4BCB-B015-313388B1BAC7}" type="slidenum">
              <a:rPr lang="en-US" altLang="en-US" smtClean="0"/>
              <a:pPr>
                <a:defRPr/>
              </a:pPr>
              <a:t>15</a:t>
            </a:fld>
            <a:endParaRPr lang="en-US" altLang="en-US"/>
          </a:p>
        </p:txBody>
      </p:sp>
    </p:spTree>
    <p:extLst>
      <p:ext uri="{BB962C8B-B14F-4D97-AF65-F5344CB8AC3E}">
        <p14:creationId xmlns:p14="http://schemas.microsoft.com/office/powerpoint/2010/main" val="551823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002060"/>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14A9D78-D7CE-5555-117A-6AE227F2EBB5}"/>
              </a:ext>
            </a:extLst>
          </p:cNvPr>
          <p:cNvSpPr>
            <a:spLocks noGrp="1"/>
          </p:cNvSpPr>
          <p:nvPr>
            <p:ph type="dt" sz="half" idx="10"/>
          </p:nvPr>
        </p:nvSpPr>
        <p:spPr/>
        <p:txBody>
          <a:bodyPr/>
          <a:lstStyle>
            <a:lvl1pPr>
              <a:defRPr/>
            </a:lvl1pPr>
          </a:lstStyle>
          <a:p>
            <a:pPr>
              <a:defRPr/>
            </a:pPr>
            <a:fld id="{972484FB-CBB9-4869-8D85-B6BF8E092927}" type="datetime1">
              <a:rPr lang="en-US" altLang="en-US"/>
              <a:pPr>
                <a:defRPr/>
              </a:pPr>
              <a:t>11/5/2024</a:t>
            </a:fld>
            <a:endParaRPr lang="en-US" altLang="en-US"/>
          </a:p>
        </p:txBody>
      </p:sp>
      <p:sp>
        <p:nvSpPr>
          <p:cNvPr id="5" name="Footer Placeholder 4">
            <a:extLst>
              <a:ext uri="{FF2B5EF4-FFF2-40B4-BE49-F238E27FC236}">
                <a16:creationId xmlns:a16="http://schemas.microsoft.com/office/drawing/2014/main" id="{D9A0CF1D-3141-6699-25AF-D4F9720EC1B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6214A6F-C3CA-C70C-5158-2EAD01E47E6D}"/>
              </a:ext>
            </a:extLst>
          </p:cNvPr>
          <p:cNvSpPr>
            <a:spLocks noGrp="1"/>
          </p:cNvSpPr>
          <p:nvPr>
            <p:ph type="sldNum" sz="quarter" idx="12"/>
          </p:nvPr>
        </p:nvSpPr>
        <p:spPr/>
        <p:txBody>
          <a:bodyPr/>
          <a:lstStyle>
            <a:lvl1pPr>
              <a:defRPr/>
            </a:lvl1pPr>
          </a:lstStyle>
          <a:p>
            <a:pPr>
              <a:defRPr/>
            </a:pPr>
            <a:fld id="{BE21E69A-AAB6-4682-826D-6EA7BF78795E}" type="slidenum">
              <a:rPr lang="en-US" altLang="en-US"/>
              <a:pPr>
                <a:defRPr/>
              </a:pPr>
              <a:t>‹#›</a:t>
            </a:fld>
            <a:endParaRPr lang="en-US" altLang="en-US"/>
          </a:p>
        </p:txBody>
      </p:sp>
    </p:spTree>
    <p:extLst>
      <p:ext uri="{BB962C8B-B14F-4D97-AF65-F5344CB8AC3E}">
        <p14:creationId xmlns:p14="http://schemas.microsoft.com/office/powerpoint/2010/main" val="144621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1A949-C1B0-8A5D-DED6-E3C41AD9D8C1}"/>
              </a:ext>
            </a:extLst>
          </p:cNvPr>
          <p:cNvSpPr>
            <a:spLocks noGrp="1"/>
          </p:cNvSpPr>
          <p:nvPr>
            <p:ph type="dt" sz="half" idx="10"/>
          </p:nvPr>
        </p:nvSpPr>
        <p:spPr/>
        <p:txBody>
          <a:bodyPr/>
          <a:lstStyle>
            <a:lvl1pPr>
              <a:defRPr/>
            </a:lvl1pPr>
          </a:lstStyle>
          <a:p>
            <a:pPr>
              <a:defRPr/>
            </a:pPr>
            <a:fld id="{889F87B0-44E0-4F01-BF81-EBF4860A5635}" type="datetime1">
              <a:rPr lang="en-US" altLang="en-US"/>
              <a:pPr>
                <a:defRPr/>
              </a:pPr>
              <a:t>11/5/2024</a:t>
            </a:fld>
            <a:endParaRPr lang="en-US" altLang="en-US"/>
          </a:p>
        </p:txBody>
      </p:sp>
      <p:sp>
        <p:nvSpPr>
          <p:cNvPr id="5" name="Footer Placeholder 4">
            <a:extLst>
              <a:ext uri="{FF2B5EF4-FFF2-40B4-BE49-F238E27FC236}">
                <a16:creationId xmlns:a16="http://schemas.microsoft.com/office/drawing/2014/main" id="{E2B49822-0131-ABEA-26D6-29227D02C055}"/>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5A87733-A89E-01E2-8834-52D33CE2FCE8}"/>
              </a:ext>
            </a:extLst>
          </p:cNvPr>
          <p:cNvSpPr>
            <a:spLocks noGrp="1"/>
          </p:cNvSpPr>
          <p:nvPr>
            <p:ph type="sldNum" sz="quarter" idx="12"/>
          </p:nvPr>
        </p:nvSpPr>
        <p:spPr/>
        <p:txBody>
          <a:bodyPr/>
          <a:lstStyle>
            <a:lvl1pPr>
              <a:defRPr/>
            </a:lvl1pPr>
          </a:lstStyle>
          <a:p>
            <a:pPr>
              <a:defRPr/>
            </a:pPr>
            <a:fld id="{D6C59F4C-4D52-4DEC-A7B9-8CD761FA7921}" type="slidenum">
              <a:rPr lang="en-US" altLang="en-US"/>
              <a:pPr>
                <a:defRPr/>
              </a:pPr>
              <a:t>‹#›</a:t>
            </a:fld>
            <a:endParaRPr lang="en-US" altLang="en-US"/>
          </a:p>
        </p:txBody>
      </p:sp>
    </p:spTree>
    <p:extLst>
      <p:ext uri="{BB962C8B-B14F-4D97-AF65-F5344CB8AC3E}">
        <p14:creationId xmlns:p14="http://schemas.microsoft.com/office/powerpoint/2010/main" val="188110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A70CF-878A-393F-37FC-E5A880A24C5B}"/>
              </a:ext>
            </a:extLst>
          </p:cNvPr>
          <p:cNvSpPr>
            <a:spLocks noGrp="1"/>
          </p:cNvSpPr>
          <p:nvPr>
            <p:ph type="dt" sz="half" idx="10"/>
          </p:nvPr>
        </p:nvSpPr>
        <p:spPr/>
        <p:txBody>
          <a:bodyPr/>
          <a:lstStyle>
            <a:lvl1pPr>
              <a:defRPr/>
            </a:lvl1pPr>
          </a:lstStyle>
          <a:p>
            <a:pPr>
              <a:defRPr/>
            </a:pPr>
            <a:fld id="{0A9F765D-4C95-4225-A564-501728CBE443}" type="datetime1">
              <a:rPr lang="en-US" altLang="en-US"/>
              <a:pPr>
                <a:defRPr/>
              </a:pPr>
              <a:t>11/5/2024</a:t>
            </a:fld>
            <a:endParaRPr lang="en-US" altLang="en-US"/>
          </a:p>
        </p:txBody>
      </p:sp>
      <p:sp>
        <p:nvSpPr>
          <p:cNvPr id="5" name="Footer Placeholder 4">
            <a:extLst>
              <a:ext uri="{FF2B5EF4-FFF2-40B4-BE49-F238E27FC236}">
                <a16:creationId xmlns:a16="http://schemas.microsoft.com/office/drawing/2014/main" id="{A8AEDFC1-04BA-5C7E-194B-6DFCA10166FC}"/>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A62499F-78E4-4ECF-558F-8A0E951ED077}"/>
              </a:ext>
            </a:extLst>
          </p:cNvPr>
          <p:cNvSpPr>
            <a:spLocks noGrp="1"/>
          </p:cNvSpPr>
          <p:nvPr>
            <p:ph type="sldNum" sz="quarter" idx="12"/>
          </p:nvPr>
        </p:nvSpPr>
        <p:spPr/>
        <p:txBody>
          <a:bodyPr/>
          <a:lstStyle>
            <a:lvl1pPr>
              <a:defRPr/>
            </a:lvl1pPr>
          </a:lstStyle>
          <a:p>
            <a:pPr>
              <a:defRPr/>
            </a:pPr>
            <a:fld id="{BF3A89CA-816F-46E0-BB68-90DB2FA9D6DF}" type="slidenum">
              <a:rPr lang="en-US" altLang="en-US"/>
              <a:pPr>
                <a:defRPr/>
              </a:pPr>
              <a:t>‹#›</a:t>
            </a:fld>
            <a:endParaRPr lang="en-US" altLang="en-US"/>
          </a:p>
        </p:txBody>
      </p:sp>
    </p:spTree>
    <p:extLst>
      <p:ext uri="{BB962C8B-B14F-4D97-AF65-F5344CB8AC3E}">
        <p14:creationId xmlns:p14="http://schemas.microsoft.com/office/powerpoint/2010/main" val="1590705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990600"/>
          </a:xfrm>
        </p:spPr>
        <p:txBody>
          <a:bodyPr/>
          <a:lstStyle>
            <a:lvl1pPr algn="l">
              <a:defRPr sz="3000">
                <a:solidFill>
                  <a:srgbClr val="FFFF00"/>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457200" y="1323105"/>
            <a:ext cx="8229600" cy="4678363"/>
          </a:xfrm>
        </p:spPr>
        <p:txBody>
          <a:bodyPr/>
          <a:lstStyle>
            <a:lvl1pPr marL="342900" indent="-342900">
              <a:buFont typeface="Wingdings" panose="05000000000000000000" pitchFamily="2" charset="2"/>
              <a:buChar char="q"/>
              <a:defRPr sz="2600" b="1">
                <a:solidFill>
                  <a:schemeClr val="tx1">
                    <a:lumMod val="95000"/>
                    <a:lumOff val="5000"/>
                  </a:schemeClr>
                </a:solidFill>
                <a:latin typeface="Arial" panose="020B0604020202020204" pitchFamily="34" charset="0"/>
                <a:cs typeface="Arial" panose="020B0604020202020204" pitchFamily="34" charset="0"/>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26B4E81-D974-C700-7FF5-E94A18B333D0}"/>
              </a:ext>
            </a:extLst>
          </p:cNvPr>
          <p:cNvSpPr>
            <a:spLocks noGrp="1"/>
          </p:cNvSpPr>
          <p:nvPr>
            <p:ph type="dt" sz="half" idx="10"/>
          </p:nvPr>
        </p:nvSpPr>
        <p:spPr/>
        <p:txBody>
          <a:bodyPr/>
          <a:lstStyle>
            <a:lvl1pPr>
              <a:defRPr/>
            </a:lvl1pPr>
          </a:lstStyle>
          <a:p>
            <a:pPr>
              <a:defRPr/>
            </a:pPr>
            <a:fld id="{20C09B72-0D66-41EC-A9F6-999620F11BA2}" type="datetime1">
              <a:rPr lang="en-US" altLang="en-US"/>
              <a:pPr>
                <a:defRPr/>
              </a:pPr>
              <a:t>11/5/2024</a:t>
            </a:fld>
            <a:endParaRPr lang="en-US" altLang="en-US"/>
          </a:p>
        </p:txBody>
      </p:sp>
      <p:sp>
        <p:nvSpPr>
          <p:cNvPr id="5" name="Footer Placeholder 4">
            <a:extLst>
              <a:ext uri="{FF2B5EF4-FFF2-40B4-BE49-F238E27FC236}">
                <a16:creationId xmlns:a16="http://schemas.microsoft.com/office/drawing/2014/main" id="{BB261F70-070E-495C-6F35-776D96E790FF}"/>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B938562-8912-4460-E29C-8A19B605441F}"/>
              </a:ext>
            </a:extLst>
          </p:cNvPr>
          <p:cNvSpPr>
            <a:spLocks noGrp="1"/>
          </p:cNvSpPr>
          <p:nvPr>
            <p:ph type="sldNum" sz="quarter" idx="12"/>
          </p:nvPr>
        </p:nvSpPr>
        <p:spPr/>
        <p:txBody>
          <a:bodyPr/>
          <a:lstStyle>
            <a:lvl1pPr>
              <a:defRPr/>
            </a:lvl1pPr>
          </a:lstStyle>
          <a:p>
            <a:pPr>
              <a:defRPr/>
            </a:pPr>
            <a:fld id="{BD4CC8D0-BD21-4CE6-A0A6-0DD2277641BB}" type="slidenum">
              <a:rPr lang="en-US" altLang="en-US"/>
              <a:pPr>
                <a:defRPr/>
              </a:pPr>
              <a:t>‹#›</a:t>
            </a:fld>
            <a:endParaRPr lang="en-US" altLang="en-US"/>
          </a:p>
        </p:txBody>
      </p:sp>
    </p:spTree>
    <p:extLst>
      <p:ext uri="{BB962C8B-B14F-4D97-AF65-F5344CB8AC3E}">
        <p14:creationId xmlns:p14="http://schemas.microsoft.com/office/powerpoint/2010/main" val="570406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60B313B2-1426-E5C6-ED87-7F43623D987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t="8081" b="8862"/>
          <a:stretch>
            <a:fillRect/>
          </a:stretch>
        </p:blipFill>
        <p:spPr bwMode="auto">
          <a:xfrm>
            <a:off x="0" y="1131888"/>
            <a:ext cx="9144000" cy="537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0" y="2057400"/>
            <a:ext cx="9144000" cy="2057400"/>
          </a:xfrm>
        </p:spPr>
        <p:txBody>
          <a:bodyPr anchor="t"/>
          <a:lstStyle>
            <a:lvl1pPr algn="ctr">
              <a:defRPr sz="4000" b="1" cap="all">
                <a:solidFill>
                  <a:srgbClr val="FF0000"/>
                </a:solidFill>
                <a:latin typeface="Arial" pitchFamily="34" charset="0"/>
                <a:cs typeface="Arial" pitchFamily="34" charset="0"/>
              </a:defRPr>
            </a:lvl1pPr>
          </a:lstStyle>
          <a:p>
            <a:r>
              <a:rPr lang="en-US" dirty="0"/>
              <a:t>Click to edit Master title style</a:t>
            </a:r>
          </a:p>
        </p:txBody>
      </p:sp>
      <p:sp>
        <p:nvSpPr>
          <p:cNvPr id="3" name="Text Placeholder 2"/>
          <p:cNvSpPr>
            <a:spLocks noGrp="1"/>
          </p:cNvSpPr>
          <p:nvPr>
            <p:ph type="body" idx="1"/>
          </p:nvPr>
        </p:nvSpPr>
        <p:spPr>
          <a:xfrm>
            <a:off x="457200" y="76200"/>
            <a:ext cx="7239000" cy="990600"/>
          </a:xfrm>
        </p:spPr>
        <p:txBody>
          <a:bodyPr anchor="ctr"/>
          <a:lstStyle>
            <a:lvl1pPr marL="0" indent="0">
              <a:buNone/>
              <a:defRPr sz="3000">
                <a:solidFill>
                  <a:srgbClr val="FFFF00"/>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Date Placeholder 3">
            <a:extLst>
              <a:ext uri="{FF2B5EF4-FFF2-40B4-BE49-F238E27FC236}">
                <a16:creationId xmlns:a16="http://schemas.microsoft.com/office/drawing/2014/main" id="{E71F2DD7-7EC9-729F-B936-FCE8CAD24DD7}"/>
              </a:ext>
            </a:extLst>
          </p:cNvPr>
          <p:cNvSpPr>
            <a:spLocks noGrp="1"/>
          </p:cNvSpPr>
          <p:nvPr>
            <p:ph type="dt" sz="half" idx="10"/>
          </p:nvPr>
        </p:nvSpPr>
        <p:spPr/>
        <p:txBody>
          <a:bodyPr/>
          <a:lstStyle>
            <a:lvl1pPr>
              <a:defRPr/>
            </a:lvl1pPr>
          </a:lstStyle>
          <a:p>
            <a:pPr>
              <a:defRPr/>
            </a:pPr>
            <a:fld id="{9C2FDA42-EA05-4463-B2BA-085915729C0B}" type="datetime1">
              <a:rPr lang="en-US" altLang="en-US"/>
              <a:pPr>
                <a:defRPr/>
              </a:pPr>
              <a:t>11/5/2024</a:t>
            </a:fld>
            <a:endParaRPr lang="en-US" altLang="en-US"/>
          </a:p>
        </p:txBody>
      </p:sp>
      <p:sp>
        <p:nvSpPr>
          <p:cNvPr id="6" name="Footer Placeholder 4">
            <a:extLst>
              <a:ext uri="{FF2B5EF4-FFF2-40B4-BE49-F238E27FC236}">
                <a16:creationId xmlns:a16="http://schemas.microsoft.com/office/drawing/2014/main" id="{11F4762A-264B-9CA1-260D-5D5CB74FBFB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59274BB-D590-F90D-6F9C-1D4C99472466}"/>
              </a:ext>
            </a:extLst>
          </p:cNvPr>
          <p:cNvSpPr>
            <a:spLocks noGrp="1"/>
          </p:cNvSpPr>
          <p:nvPr>
            <p:ph type="sldNum" sz="quarter" idx="12"/>
          </p:nvPr>
        </p:nvSpPr>
        <p:spPr/>
        <p:txBody>
          <a:bodyPr/>
          <a:lstStyle>
            <a:lvl1pPr>
              <a:defRPr/>
            </a:lvl1pPr>
          </a:lstStyle>
          <a:p>
            <a:pPr>
              <a:defRPr/>
            </a:pPr>
            <a:fld id="{94ACF50F-8792-4551-8784-DF92E9304C16}" type="slidenum">
              <a:rPr lang="en-US" altLang="en-US"/>
              <a:pPr>
                <a:defRPr/>
              </a:pPr>
              <a:t>‹#›</a:t>
            </a:fld>
            <a:endParaRPr lang="en-US" altLang="en-US"/>
          </a:p>
        </p:txBody>
      </p:sp>
    </p:spTree>
    <p:extLst>
      <p:ext uri="{BB962C8B-B14F-4D97-AF65-F5344CB8AC3E}">
        <p14:creationId xmlns:p14="http://schemas.microsoft.com/office/powerpoint/2010/main" val="3844288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6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2A09414-9AE6-C5A0-AB8C-6448D2890854}"/>
              </a:ext>
            </a:extLst>
          </p:cNvPr>
          <p:cNvSpPr>
            <a:spLocks noGrp="1"/>
          </p:cNvSpPr>
          <p:nvPr>
            <p:ph type="dt" sz="half" idx="10"/>
          </p:nvPr>
        </p:nvSpPr>
        <p:spPr/>
        <p:txBody>
          <a:bodyPr/>
          <a:lstStyle>
            <a:lvl1pPr>
              <a:defRPr/>
            </a:lvl1pPr>
          </a:lstStyle>
          <a:p>
            <a:pPr>
              <a:defRPr/>
            </a:pPr>
            <a:fld id="{4D63466C-AB8C-4B1B-BEB5-7C1EAD738CFD}" type="datetime1">
              <a:rPr lang="en-US" altLang="en-US"/>
              <a:pPr>
                <a:defRPr/>
              </a:pPr>
              <a:t>11/5/2024</a:t>
            </a:fld>
            <a:endParaRPr lang="en-US" altLang="en-US"/>
          </a:p>
        </p:txBody>
      </p:sp>
      <p:sp>
        <p:nvSpPr>
          <p:cNvPr id="6" name="Footer Placeholder 4">
            <a:extLst>
              <a:ext uri="{FF2B5EF4-FFF2-40B4-BE49-F238E27FC236}">
                <a16:creationId xmlns:a16="http://schemas.microsoft.com/office/drawing/2014/main" id="{6658C13E-A551-BCB1-D4C6-C698D5CB06C3}"/>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8F0F4B9F-CE8F-CB77-A39D-BF1E7905E5D3}"/>
              </a:ext>
            </a:extLst>
          </p:cNvPr>
          <p:cNvSpPr>
            <a:spLocks noGrp="1"/>
          </p:cNvSpPr>
          <p:nvPr>
            <p:ph type="sldNum" sz="quarter" idx="12"/>
          </p:nvPr>
        </p:nvSpPr>
        <p:spPr/>
        <p:txBody>
          <a:bodyPr/>
          <a:lstStyle>
            <a:lvl1pPr>
              <a:defRPr/>
            </a:lvl1pPr>
          </a:lstStyle>
          <a:p>
            <a:pPr>
              <a:defRPr/>
            </a:pPr>
            <a:fld id="{59F409DE-3F38-46A6-85AE-8D8F48FDD26E}" type="slidenum">
              <a:rPr lang="en-US" altLang="en-US"/>
              <a:pPr>
                <a:defRPr/>
              </a:pPr>
              <a:t>‹#›</a:t>
            </a:fld>
            <a:endParaRPr lang="en-US" altLang="en-US"/>
          </a:p>
        </p:txBody>
      </p:sp>
    </p:spTree>
    <p:extLst>
      <p:ext uri="{BB962C8B-B14F-4D97-AF65-F5344CB8AC3E}">
        <p14:creationId xmlns:p14="http://schemas.microsoft.com/office/powerpoint/2010/main" val="60310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E852A76-8504-18FF-8F99-34EBD78CDBEB}"/>
              </a:ext>
            </a:extLst>
          </p:cNvPr>
          <p:cNvSpPr>
            <a:spLocks noGrp="1"/>
          </p:cNvSpPr>
          <p:nvPr>
            <p:ph type="dt" sz="half" idx="10"/>
          </p:nvPr>
        </p:nvSpPr>
        <p:spPr/>
        <p:txBody>
          <a:bodyPr/>
          <a:lstStyle>
            <a:lvl1pPr>
              <a:defRPr/>
            </a:lvl1pPr>
          </a:lstStyle>
          <a:p>
            <a:pPr>
              <a:defRPr/>
            </a:pPr>
            <a:fld id="{EDAEB2FC-A7D0-4D3F-8BAB-53F99A3D93BB}" type="datetime1">
              <a:rPr lang="en-US" altLang="en-US"/>
              <a:pPr>
                <a:defRPr/>
              </a:pPr>
              <a:t>11/5/2024</a:t>
            </a:fld>
            <a:endParaRPr lang="en-US" altLang="en-US"/>
          </a:p>
        </p:txBody>
      </p:sp>
      <p:sp>
        <p:nvSpPr>
          <p:cNvPr id="8" name="Footer Placeholder 4">
            <a:extLst>
              <a:ext uri="{FF2B5EF4-FFF2-40B4-BE49-F238E27FC236}">
                <a16:creationId xmlns:a16="http://schemas.microsoft.com/office/drawing/2014/main" id="{28EC506C-C366-C558-BE9C-2673E17C5DF7}"/>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0FC7000D-F8BF-1C65-2C19-6E3A96B7512E}"/>
              </a:ext>
            </a:extLst>
          </p:cNvPr>
          <p:cNvSpPr>
            <a:spLocks noGrp="1"/>
          </p:cNvSpPr>
          <p:nvPr>
            <p:ph type="sldNum" sz="quarter" idx="12"/>
          </p:nvPr>
        </p:nvSpPr>
        <p:spPr/>
        <p:txBody>
          <a:bodyPr/>
          <a:lstStyle>
            <a:lvl1pPr>
              <a:defRPr/>
            </a:lvl1pPr>
          </a:lstStyle>
          <a:p>
            <a:pPr>
              <a:defRPr/>
            </a:pPr>
            <a:fld id="{1B11D008-215D-442F-B53E-7560B3C564A8}" type="slidenum">
              <a:rPr lang="en-US" altLang="en-US"/>
              <a:pPr>
                <a:defRPr/>
              </a:pPr>
              <a:t>‹#›</a:t>
            </a:fld>
            <a:endParaRPr lang="en-US" altLang="en-US"/>
          </a:p>
        </p:txBody>
      </p:sp>
    </p:spTree>
    <p:extLst>
      <p:ext uri="{BB962C8B-B14F-4D97-AF65-F5344CB8AC3E}">
        <p14:creationId xmlns:p14="http://schemas.microsoft.com/office/powerpoint/2010/main" val="307867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C00BE3B-76D1-BD64-B203-BD873DC4B7F1}"/>
              </a:ext>
            </a:extLst>
          </p:cNvPr>
          <p:cNvSpPr>
            <a:spLocks noGrp="1"/>
          </p:cNvSpPr>
          <p:nvPr>
            <p:ph type="dt" sz="half" idx="10"/>
          </p:nvPr>
        </p:nvSpPr>
        <p:spPr/>
        <p:txBody>
          <a:bodyPr/>
          <a:lstStyle>
            <a:lvl1pPr>
              <a:defRPr/>
            </a:lvl1pPr>
          </a:lstStyle>
          <a:p>
            <a:pPr>
              <a:defRPr/>
            </a:pPr>
            <a:fld id="{F415D429-2B3C-46A6-8019-C6DBC316D4A7}" type="datetime1">
              <a:rPr lang="en-US" altLang="en-US"/>
              <a:pPr>
                <a:defRPr/>
              </a:pPr>
              <a:t>11/5/2024</a:t>
            </a:fld>
            <a:endParaRPr lang="en-US" altLang="en-US"/>
          </a:p>
        </p:txBody>
      </p:sp>
      <p:sp>
        <p:nvSpPr>
          <p:cNvPr id="4" name="Footer Placeholder 4">
            <a:extLst>
              <a:ext uri="{FF2B5EF4-FFF2-40B4-BE49-F238E27FC236}">
                <a16:creationId xmlns:a16="http://schemas.microsoft.com/office/drawing/2014/main" id="{8F1E2F40-E235-34F9-E160-DE8C7D76EC19}"/>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2E78FF6B-99C2-189E-5ECD-1CA59B2B0DE8}"/>
              </a:ext>
            </a:extLst>
          </p:cNvPr>
          <p:cNvSpPr>
            <a:spLocks noGrp="1"/>
          </p:cNvSpPr>
          <p:nvPr>
            <p:ph type="sldNum" sz="quarter" idx="12"/>
          </p:nvPr>
        </p:nvSpPr>
        <p:spPr/>
        <p:txBody>
          <a:bodyPr/>
          <a:lstStyle>
            <a:lvl1pPr>
              <a:defRPr/>
            </a:lvl1pPr>
          </a:lstStyle>
          <a:p>
            <a:pPr>
              <a:defRPr/>
            </a:pPr>
            <a:fld id="{FF929500-EFBF-45DE-9552-A7223A76B4B2}" type="slidenum">
              <a:rPr lang="en-US" altLang="en-US"/>
              <a:pPr>
                <a:defRPr/>
              </a:pPr>
              <a:t>‹#›</a:t>
            </a:fld>
            <a:endParaRPr lang="en-US" altLang="en-US"/>
          </a:p>
        </p:txBody>
      </p:sp>
    </p:spTree>
    <p:extLst>
      <p:ext uri="{BB962C8B-B14F-4D97-AF65-F5344CB8AC3E}">
        <p14:creationId xmlns:p14="http://schemas.microsoft.com/office/powerpoint/2010/main" val="1984058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C833FB9-A4D8-815F-28E8-C9870D36ABC1}"/>
              </a:ext>
            </a:extLst>
          </p:cNvPr>
          <p:cNvSpPr>
            <a:spLocks noGrp="1"/>
          </p:cNvSpPr>
          <p:nvPr>
            <p:ph type="dt" sz="half" idx="10"/>
          </p:nvPr>
        </p:nvSpPr>
        <p:spPr/>
        <p:txBody>
          <a:bodyPr/>
          <a:lstStyle>
            <a:lvl1pPr>
              <a:defRPr/>
            </a:lvl1pPr>
          </a:lstStyle>
          <a:p>
            <a:pPr>
              <a:defRPr/>
            </a:pPr>
            <a:fld id="{64BEAEC4-51F6-4ABF-8D7B-4D5C0FDC8DC9}" type="datetime1">
              <a:rPr lang="en-US" altLang="en-US"/>
              <a:pPr>
                <a:defRPr/>
              </a:pPr>
              <a:t>11/5/2024</a:t>
            </a:fld>
            <a:endParaRPr lang="en-US" altLang="en-US"/>
          </a:p>
        </p:txBody>
      </p:sp>
      <p:sp>
        <p:nvSpPr>
          <p:cNvPr id="3" name="Footer Placeholder 4">
            <a:extLst>
              <a:ext uri="{FF2B5EF4-FFF2-40B4-BE49-F238E27FC236}">
                <a16:creationId xmlns:a16="http://schemas.microsoft.com/office/drawing/2014/main" id="{848C769E-2D88-DF37-B06C-CD91B7894B9D}"/>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0C1E7C92-E185-1BAF-2063-95757B1196E9}"/>
              </a:ext>
            </a:extLst>
          </p:cNvPr>
          <p:cNvSpPr>
            <a:spLocks noGrp="1"/>
          </p:cNvSpPr>
          <p:nvPr>
            <p:ph type="sldNum" sz="quarter" idx="12"/>
          </p:nvPr>
        </p:nvSpPr>
        <p:spPr/>
        <p:txBody>
          <a:bodyPr/>
          <a:lstStyle>
            <a:lvl1pPr>
              <a:defRPr/>
            </a:lvl1pPr>
          </a:lstStyle>
          <a:p>
            <a:pPr>
              <a:defRPr/>
            </a:pPr>
            <a:fld id="{B256FDE1-0618-4C30-AE1F-D85C7143CA22}" type="slidenum">
              <a:rPr lang="en-US" altLang="en-US"/>
              <a:pPr>
                <a:defRPr/>
              </a:pPr>
              <a:t>‹#›</a:t>
            </a:fld>
            <a:endParaRPr lang="en-US" altLang="en-US"/>
          </a:p>
        </p:txBody>
      </p:sp>
    </p:spTree>
    <p:extLst>
      <p:ext uri="{BB962C8B-B14F-4D97-AF65-F5344CB8AC3E}">
        <p14:creationId xmlns:p14="http://schemas.microsoft.com/office/powerpoint/2010/main" val="391767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1407822-4F3E-960C-3779-3619402C3A62}"/>
              </a:ext>
            </a:extLst>
          </p:cNvPr>
          <p:cNvSpPr>
            <a:spLocks noGrp="1"/>
          </p:cNvSpPr>
          <p:nvPr>
            <p:ph type="dt" sz="half" idx="10"/>
          </p:nvPr>
        </p:nvSpPr>
        <p:spPr/>
        <p:txBody>
          <a:bodyPr/>
          <a:lstStyle>
            <a:lvl1pPr>
              <a:defRPr/>
            </a:lvl1pPr>
          </a:lstStyle>
          <a:p>
            <a:pPr>
              <a:defRPr/>
            </a:pPr>
            <a:fld id="{506AFCA8-B24D-48B4-85D7-462707A80030}" type="datetime1">
              <a:rPr lang="en-US" altLang="en-US"/>
              <a:pPr>
                <a:defRPr/>
              </a:pPr>
              <a:t>11/5/2024</a:t>
            </a:fld>
            <a:endParaRPr lang="en-US" altLang="en-US"/>
          </a:p>
        </p:txBody>
      </p:sp>
      <p:sp>
        <p:nvSpPr>
          <p:cNvPr id="6" name="Footer Placeholder 4">
            <a:extLst>
              <a:ext uri="{FF2B5EF4-FFF2-40B4-BE49-F238E27FC236}">
                <a16:creationId xmlns:a16="http://schemas.microsoft.com/office/drawing/2014/main" id="{B1E2155F-9DF8-6EB8-BF98-AC47C7B73959}"/>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24D29ACB-380A-A404-1501-07F5E5BB4056}"/>
              </a:ext>
            </a:extLst>
          </p:cNvPr>
          <p:cNvSpPr>
            <a:spLocks noGrp="1"/>
          </p:cNvSpPr>
          <p:nvPr>
            <p:ph type="sldNum" sz="quarter" idx="12"/>
          </p:nvPr>
        </p:nvSpPr>
        <p:spPr/>
        <p:txBody>
          <a:bodyPr/>
          <a:lstStyle>
            <a:lvl1pPr>
              <a:defRPr/>
            </a:lvl1pPr>
          </a:lstStyle>
          <a:p>
            <a:pPr>
              <a:defRPr/>
            </a:pPr>
            <a:fld id="{E3A37313-C3AC-4EF9-84E9-5689587C173A}" type="slidenum">
              <a:rPr lang="en-US" altLang="en-US"/>
              <a:pPr>
                <a:defRPr/>
              </a:pPr>
              <a:t>‹#›</a:t>
            </a:fld>
            <a:endParaRPr lang="en-US" altLang="en-US"/>
          </a:p>
        </p:txBody>
      </p:sp>
    </p:spTree>
    <p:extLst>
      <p:ext uri="{BB962C8B-B14F-4D97-AF65-F5344CB8AC3E}">
        <p14:creationId xmlns:p14="http://schemas.microsoft.com/office/powerpoint/2010/main" val="3012583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E955B9E-8504-B972-683F-73BA758D2838}"/>
              </a:ext>
            </a:extLst>
          </p:cNvPr>
          <p:cNvSpPr>
            <a:spLocks noGrp="1"/>
          </p:cNvSpPr>
          <p:nvPr>
            <p:ph type="dt" sz="half" idx="10"/>
          </p:nvPr>
        </p:nvSpPr>
        <p:spPr/>
        <p:txBody>
          <a:bodyPr/>
          <a:lstStyle>
            <a:lvl1pPr>
              <a:defRPr/>
            </a:lvl1pPr>
          </a:lstStyle>
          <a:p>
            <a:pPr>
              <a:defRPr/>
            </a:pPr>
            <a:fld id="{3CB38EEF-1180-4DA3-9077-2514729CEBDC}" type="datetime1">
              <a:rPr lang="en-US" altLang="en-US"/>
              <a:pPr>
                <a:defRPr/>
              </a:pPr>
              <a:t>11/5/2024</a:t>
            </a:fld>
            <a:endParaRPr lang="en-US" altLang="en-US"/>
          </a:p>
        </p:txBody>
      </p:sp>
      <p:sp>
        <p:nvSpPr>
          <p:cNvPr id="6" name="Footer Placeholder 4">
            <a:extLst>
              <a:ext uri="{FF2B5EF4-FFF2-40B4-BE49-F238E27FC236}">
                <a16:creationId xmlns:a16="http://schemas.microsoft.com/office/drawing/2014/main" id="{14ADCFC2-B669-9DFC-6CE7-D3693E6C9EFB}"/>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6E9143D-7AE7-11F8-5BA4-52B8D560244B}"/>
              </a:ext>
            </a:extLst>
          </p:cNvPr>
          <p:cNvSpPr>
            <a:spLocks noGrp="1"/>
          </p:cNvSpPr>
          <p:nvPr>
            <p:ph type="sldNum" sz="quarter" idx="12"/>
          </p:nvPr>
        </p:nvSpPr>
        <p:spPr/>
        <p:txBody>
          <a:bodyPr/>
          <a:lstStyle>
            <a:lvl1pPr>
              <a:defRPr/>
            </a:lvl1pPr>
          </a:lstStyle>
          <a:p>
            <a:pPr>
              <a:defRPr/>
            </a:pPr>
            <a:fld id="{3920311F-8977-44C1-BF3A-A86787612FF3}" type="slidenum">
              <a:rPr lang="en-US" altLang="en-US"/>
              <a:pPr>
                <a:defRPr/>
              </a:pPr>
              <a:t>‹#›</a:t>
            </a:fld>
            <a:endParaRPr lang="en-US" altLang="en-US"/>
          </a:p>
        </p:txBody>
      </p:sp>
    </p:spTree>
    <p:extLst>
      <p:ext uri="{BB962C8B-B14F-4D97-AF65-F5344CB8AC3E}">
        <p14:creationId xmlns:p14="http://schemas.microsoft.com/office/powerpoint/2010/main" val="3555902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37DFE2D-1249-21EB-367E-E47E5245EB9A}"/>
              </a:ext>
            </a:extLst>
          </p:cNvPr>
          <p:cNvSpPr>
            <a:spLocks noGrp="1" noChangeArrowheads="1"/>
          </p:cNvSpPr>
          <p:nvPr>
            <p:ph type="title"/>
          </p:nvPr>
        </p:nvSpPr>
        <p:spPr bwMode="auto">
          <a:xfrm>
            <a:off x="457200" y="152400"/>
            <a:ext cx="7467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9ECC50DD-1E17-FD27-8154-E4ADDCBE12C0}"/>
              </a:ext>
            </a:extLst>
          </p:cNvPr>
          <p:cNvSpPr>
            <a:spLocks noGrp="1" noChangeArrowheads="1"/>
          </p:cNvSpPr>
          <p:nvPr>
            <p:ph type="body" idx="1"/>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F2C52187-2422-F6EA-5A66-BE572FFFD4D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charset="0"/>
              </a:defRPr>
            </a:lvl1pPr>
          </a:lstStyle>
          <a:p>
            <a:pPr>
              <a:defRPr/>
            </a:pPr>
            <a:fld id="{6F25FC61-38E5-4DDC-8B22-36E8DE2DAB69}" type="datetime1">
              <a:rPr lang="en-US" altLang="en-US"/>
              <a:pPr>
                <a:defRPr/>
              </a:pPr>
              <a:t>11/5/2024</a:t>
            </a:fld>
            <a:endParaRPr lang="en-US" altLang="en-US"/>
          </a:p>
        </p:txBody>
      </p:sp>
      <p:sp>
        <p:nvSpPr>
          <p:cNvPr id="5" name="Footer Placeholder 4">
            <a:extLst>
              <a:ext uri="{FF2B5EF4-FFF2-40B4-BE49-F238E27FC236}">
                <a16:creationId xmlns:a16="http://schemas.microsoft.com/office/drawing/2014/main" id="{B7A70491-EC6A-29A1-AFF6-A319C3CE0F11}"/>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charset="0"/>
              </a:defRPr>
            </a:lvl1pPr>
          </a:lstStyle>
          <a:p>
            <a:pPr>
              <a:defRPr/>
            </a:pPr>
            <a:endParaRPr lang="en-US" altLang="en-US"/>
          </a:p>
        </p:txBody>
      </p:sp>
      <p:sp>
        <p:nvSpPr>
          <p:cNvPr id="6" name="Slide Number Placeholder 5">
            <a:extLst>
              <a:ext uri="{FF2B5EF4-FFF2-40B4-BE49-F238E27FC236}">
                <a16:creationId xmlns:a16="http://schemas.microsoft.com/office/drawing/2014/main" id="{4861AF27-6690-E5CD-1075-EE4D3C63381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solidFill>
                  <a:srgbClr val="0000FF"/>
                </a:solidFill>
                <a:latin typeface="Arial" panose="020B0604020202020204" pitchFamily="34" charset="0"/>
              </a:defRPr>
            </a:lvl1pPr>
          </a:lstStyle>
          <a:p>
            <a:pPr>
              <a:defRPr/>
            </a:pPr>
            <a:fld id="{F2294A63-DF47-4B83-B72C-E707F60FFAB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85" r:id="rId1"/>
    <p:sldLayoutId id="2147483986" r:id="rId2"/>
    <p:sldLayoutId id="2147483995"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Lst>
  <p:hf hdr="0" ftr="0" dt="0"/>
  <p:txStyles>
    <p:titleStyle>
      <a:lvl1pPr algn="ctr" rtl="0" eaLnBrk="0" fontAlgn="base" hangingPunct="0">
        <a:spcBef>
          <a:spcPct val="0"/>
        </a:spcBef>
        <a:spcAft>
          <a:spcPct val="0"/>
        </a:spcAft>
        <a:defRPr sz="3600" b="1" kern="1200">
          <a:solidFill>
            <a:srgbClr val="FFFF00"/>
          </a:solidFill>
          <a:latin typeface="+mj-lt"/>
          <a:ea typeface="+mj-ea"/>
          <a:cs typeface="+mj-cs"/>
        </a:defRPr>
      </a:lvl1pPr>
      <a:lvl2pPr algn="ctr" rtl="0" eaLnBrk="0" fontAlgn="base" hangingPunct="0">
        <a:spcBef>
          <a:spcPct val="0"/>
        </a:spcBef>
        <a:spcAft>
          <a:spcPct val="0"/>
        </a:spcAft>
        <a:defRPr sz="3600" b="1">
          <a:solidFill>
            <a:srgbClr val="FFFF00"/>
          </a:solidFill>
          <a:latin typeface="Calibri" panose="020F0502020204030204" pitchFamily="34" charset="0"/>
        </a:defRPr>
      </a:lvl2pPr>
      <a:lvl3pPr algn="ctr" rtl="0" eaLnBrk="0" fontAlgn="base" hangingPunct="0">
        <a:spcBef>
          <a:spcPct val="0"/>
        </a:spcBef>
        <a:spcAft>
          <a:spcPct val="0"/>
        </a:spcAft>
        <a:defRPr sz="3600" b="1">
          <a:solidFill>
            <a:srgbClr val="FFFF00"/>
          </a:solidFill>
          <a:latin typeface="Calibri" panose="020F0502020204030204" pitchFamily="34" charset="0"/>
        </a:defRPr>
      </a:lvl3pPr>
      <a:lvl4pPr algn="ctr" rtl="0" eaLnBrk="0" fontAlgn="base" hangingPunct="0">
        <a:spcBef>
          <a:spcPct val="0"/>
        </a:spcBef>
        <a:spcAft>
          <a:spcPct val="0"/>
        </a:spcAft>
        <a:defRPr sz="3600" b="1">
          <a:solidFill>
            <a:srgbClr val="FFFF00"/>
          </a:solidFill>
          <a:latin typeface="Calibri" panose="020F0502020204030204" pitchFamily="34" charset="0"/>
        </a:defRPr>
      </a:lvl4pPr>
      <a:lvl5pPr algn="ctr" rtl="0" eaLnBrk="0" fontAlgn="base" hangingPunct="0">
        <a:spcBef>
          <a:spcPct val="0"/>
        </a:spcBef>
        <a:spcAft>
          <a:spcPct val="0"/>
        </a:spcAft>
        <a:defRPr sz="3600" b="1">
          <a:solidFill>
            <a:srgbClr val="FFFF00"/>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ts val="100"/>
        </a:spcBef>
        <a:spcAft>
          <a:spcPts val="200"/>
        </a:spcAft>
        <a:buFont typeface="Arial" panose="020B0604020202020204" pitchFamily="34" charset="0"/>
        <a:buChar char="•"/>
        <a:defRPr sz="2800" b="1" kern="1200">
          <a:solidFill>
            <a:srgbClr val="002060"/>
          </a:solidFill>
          <a:latin typeface="Arial" panose="020B0604020202020204" pitchFamily="34" charset="0"/>
          <a:ea typeface="Arial" charset="0"/>
          <a:cs typeface="Arial" panose="020B0604020202020204" pitchFamily="34" charset="0"/>
        </a:defRPr>
      </a:lvl1pPr>
      <a:lvl2pPr marL="742950" indent="-285750" algn="l" rtl="0" eaLnBrk="0" fontAlgn="base" hangingPunct="0">
        <a:spcBef>
          <a:spcPts val="300"/>
        </a:spcBef>
        <a:spcAft>
          <a:spcPts val="300"/>
        </a:spcAft>
        <a:buFont typeface="Arial" panose="020B0604020202020204" pitchFamily="34" charset="0"/>
        <a:buChar char="–"/>
        <a:defRPr sz="2400" kern="1200">
          <a:solidFill>
            <a:srgbClr val="002060"/>
          </a:solidFill>
          <a:latin typeface="Arial" pitchFamily="34" charset="0"/>
          <a:ea typeface="Arial" charset="0"/>
          <a:cs typeface="Arial" pitchFamily="34" charset="0"/>
        </a:defRPr>
      </a:lvl2pPr>
      <a:lvl3pPr marL="1143000" indent="-228600" algn="l" rtl="0" eaLnBrk="0" fontAlgn="base" hangingPunct="0">
        <a:spcBef>
          <a:spcPts val="300"/>
        </a:spcBef>
        <a:spcAft>
          <a:spcPts val="300"/>
        </a:spcAft>
        <a:buFont typeface="Arial" panose="020B0604020202020204" pitchFamily="34" charset="0"/>
        <a:buChar char="•"/>
        <a:defRPr sz="2000" kern="1200">
          <a:solidFill>
            <a:srgbClr val="002060"/>
          </a:solidFill>
          <a:latin typeface="Arial" pitchFamily="34" charset="0"/>
          <a:ea typeface="Arial" charset="0"/>
          <a:cs typeface="Arial" pitchFamily="34" charset="0"/>
        </a:defRPr>
      </a:lvl3pPr>
      <a:lvl4pPr marL="1600200" indent="-228600" algn="l" rtl="0" eaLnBrk="0" fontAlgn="base" hangingPunct="0">
        <a:spcBef>
          <a:spcPts val="300"/>
        </a:spcBef>
        <a:spcAft>
          <a:spcPts val="300"/>
        </a:spcAft>
        <a:buFont typeface="Arial" panose="020B0604020202020204" pitchFamily="34" charset="0"/>
        <a:buChar char="–"/>
        <a:defRPr sz="2000" kern="1200">
          <a:solidFill>
            <a:srgbClr val="002060"/>
          </a:solidFill>
          <a:latin typeface="Arial" pitchFamily="34" charset="0"/>
          <a:ea typeface="Arial" charset="0"/>
          <a:cs typeface="Arial" pitchFamily="34" charset="0"/>
        </a:defRPr>
      </a:lvl4pPr>
      <a:lvl5pPr marL="2057400" indent="-228600" algn="l" rtl="0" eaLnBrk="0" fontAlgn="base" hangingPunct="0">
        <a:spcBef>
          <a:spcPts val="300"/>
        </a:spcBef>
        <a:spcAft>
          <a:spcPts val="300"/>
        </a:spcAft>
        <a:buFont typeface="Arial" panose="020B0604020202020204" pitchFamily="34" charset="0"/>
        <a:buChar char="»"/>
        <a:defRPr sz="2000" kern="1200">
          <a:solidFill>
            <a:srgbClr val="002060"/>
          </a:solidFill>
          <a:latin typeface="Arial" pitchFamily="34" charset="0"/>
          <a:ea typeface="Arial"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3.png"/><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0.png"/><Relationship Id="rId7"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4">
            <a:extLst>
              <a:ext uri="{FF2B5EF4-FFF2-40B4-BE49-F238E27FC236}">
                <a16:creationId xmlns:a16="http://schemas.microsoft.com/office/drawing/2014/main" id="{5A442AF7-5735-1676-71FD-3D06E2E8541B}"/>
              </a:ext>
            </a:extLst>
          </p:cNvPr>
          <p:cNvSpPr txBox="1">
            <a:spLocks noChangeArrowheads="1"/>
          </p:cNvSpPr>
          <p:nvPr/>
        </p:nvSpPr>
        <p:spPr bwMode="auto">
          <a:xfrm>
            <a:off x="274320" y="304800"/>
            <a:ext cx="7467600" cy="523875"/>
          </a:xfrm>
          <a:prstGeom prst="rect">
            <a:avLst/>
          </a:prstGeom>
          <a:noFill/>
          <a:ln>
            <a:noFill/>
          </a:ln>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defRPr/>
            </a:pPr>
            <a:r>
              <a:rPr lang="vi-VN" altLang="en-US" dirty="0">
                <a:solidFill>
                  <a:schemeClr val="bg1"/>
                </a:solidFill>
                <a:latin typeface="+mn-lt"/>
                <a:cs typeface="Times New Roman" panose="02020603050405020304" pitchFamily="18" charset="0"/>
              </a:rPr>
              <a:t>Báo cáo 3 – Môn: Công nghệ VLSI</a:t>
            </a:r>
          </a:p>
        </p:txBody>
      </p:sp>
      <p:sp>
        <p:nvSpPr>
          <p:cNvPr id="5123" name="Hộp Văn bản 1">
            <a:extLst>
              <a:ext uri="{FF2B5EF4-FFF2-40B4-BE49-F238E27FC236}">
                <a16:creationId xmlns:a16="http://schemas.microsoft.com/office/drawing/2014/main" id="{062EF616-F3E0-B81F-9806-258013065721}"/>
              </a:ext>
            </a:extLst>
          </p:cNvPr>
          <p:cNvSpPr txBox="1">
            <a:spLocks noChangeArrowheads="1"/>
          </p:cNvSpPr>
          <p:nvPr/>
        </p:nvSpPr>
        <p:spPr bwMode="auto">
          <a:xfrm>
            <a:off x="304800" y="1371600"/>
            <a:ext cx="7848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spcBef>
                <a:spcPct val="0"/>
              </a:spcBef>
              <a:spcAft>
                <a:spcPct val="0"/>
              </a:spcAft>
              <a:buFontTx/>
              <a:buNone/>
            </a:pPr>
            <a:r>
              <a:rPr lang="vi-VN" altLang="vi-VN">
                <a:solidFill>
                  <a:schemeClr val="tx1"/>
                </a:solidFill>
                <a:latin typeface="Calibri" panose="020F0502020204030204" pitchFamily="34" charset="0"/>
              </a:rPr>
              <a:t>Nội dung của báo cáo này: </a:t>
            </a:r>
          </a:p>
          <a:p>
            <a:pPr>
              <a:spcBef>
                <a:spcPct val="0"/>
              </a:spcBef>
              <a:spcAft>
                <a:spcPct val="0"/>
              </a:spcAft>
              <a:buFontTx/>
              <a:buNone/>
            </a:pPr>
            <a:r>
              <a:rPr lang="vi-VN" altLang="vi-VN" sz="2400" b="0">
                <a:solidFill>
                  <a:srgbClr val="212529"/>
                </a:solidFill>
                <a:latin typeface="system-ui"/>
              </a:rPr>
              <a:t>         - Thiết kế, mô phỏng về mạch Khuếch đại thuật toán 2 tầng (Two Stage Op-amp) trên lý thuyết cũng như là trên phần mềm Cadence Virtuoso</a:t>
            </a:r>
          </a:p>
        </p:txBody>
      </p:sp>
      <p:sp>
        <p:nvSpPr>
          <p:cNvPr id="3" name="Hộp Văn bản 2">
            <a:extLst>
              <a:ext uri="{FF2B5EF4-FFF2-40B4-BE49-F238E27FC236}">
                <a16:creationId xmlns:a16="http://schemas.microsoft.com/office/drawing/2014/main" id="{A25C6338-6239-5D20-AA7D-6D07AA7F85C3}"/>
              </a:ext>
            </a:extLst>
          </p:cNvPr>
          <p:cNvSpPr txBox="1"/>
          <p:nvPr/>
        </p:nvSpPr>
        <p:spPr>
          <a:xfrm>
            <a:off x="304800" y="4953000"/>
            <a:ext cx="7620000" cy="738188"/>
          </a:xfrm>
          <a:prstGeom prst="rect">
            <a:avLst/>
          </a:prstGeom>
          <a:noFill/>
        </p:spPr>
        <p:txBody>
          <a:bodyPr>
            <a:spAutoFit/>
          </a:bodyPr>
          <a:lstStyle/>
          <a:p>
            <a:pPr>
              <a:defRPr/>
            </a:pPr>
            <a:r>
              <a:rPr lang="vi-VN" sz="2400" dirty="0"/>
              <a:t>GVHD: TS. Phạm Thanh Huyền</a:t>
            </a:r>
            <a:endParaRPr lang="vi-VN" altLang="en-US" sz="2400" dirty="0">
              <a:solidFill>
                <a:schemeClr val="tx1">
                  <a:lumMod val="95000"/>
                  <a:lumOff val="5000"/>
                </a:schemeClr>
              </a:solidFill>
              <a:latin typeface="+mn-lt"/>
              <a:cs typeface="Times New Roman" panose="02020603050405020304" pitchFamily="18" charset="0"/>
            </a:endParaRPr>
          </a:p>
          <a:p>
            <a:pPr>
              <a:defRPr/>
            </a:pPr>
            <a:r>
              <a:rPr lang="vi-VN" altLang="en-US" dirty="0">
                <a:solidFill>
                  <a:schemeClr val="tx1">
                    <a:lumMod val="95000"/>
                    <a:lumOff val="5000"/>
                  </a:schemeClr>
                </a:solidFill>
                <a:latin typeface="+mn-lt"/>
                <a:cs typeface="Times New Roman" panose="02020603050405020304" pitchFamily="18" charset="0"/>
              </a:rPr>
              <a:t>Sinh viên: Nguyễn Thành Đạt – 211440519 – Lớp KTDT-THCN1 - K62</a:t>
            </a:r>
            <a:endParaRPr lang="en-US" altLang="en-US" dirty="0">
              <a:solidFill>
                <a:schemeClr val="tx1">
                  <a:lumMod val="95000"/>
                  <a:lumOff val="5000"/>
                </a:schemeClr>
              </a:solidFill>
              <a:latin typeface="+mn-l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561AA-26EE-B0B2-C679-572A819DA87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A4ACF5CD-19E3-1F8F-DE7F-74E85997F514}"/>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DD505165-191D-9621-3BAF-2A30B04EE7B7}"/>
              </a:ext>
            </a:extLst>
          </p:cNvPr>
          <p:cNvSpPr>
            <a:spLocks noGrp="1"/>
          </p:cNvSpPr>
          <p:nvPr>
            <p:ph type="sldNum" sz="quarter" idx="12"/>
          </p:nvPr>
        </p:nvSpPr>
        <p:spPr/>
        <p:txBody>
          <a:bodyPr/>
          <a:lstStyle/>
          <a:p>
            <a:pPr>
              <a:defRPr/>
            </a:pPr>
            <a:fld id="{BD4CC8D0-BD21-4CE6-A0A6-0DD2277641BB}" type="slidenum">
              <a:rPr lang="en-US" altLang="en-US" smtClean="0"/>
              <a:pPr>
                <a:defRPr/>
              </a:pPr>
              <a:t>10</a:t>
            </a:fld>
            <a:endParaRPr lang="en-US" altLang="en-US"/>
          </a:p>
        </p:txBody>
      </p:sp>
      <p:pic>
        <p:nvPicPr>
          <p:cNvPr id="9" name="Hình ảnh 8">
            <a:extLst>
              <a:ext uri="{FF2B5EF4-FFF2-40B4-BE49-F238E27FC236}">
                <a16:creationId xmlns:a16="http://schemas.microsoft.com/office/drawing/2014/main" id="{4237C430-68C6-4723-A8A5-9C26A1A59497}"/>
              </a:ext>
            </a:extLst>
          </p:cNvPr>
          <p:cNvPicPr>
            <a:picLocks noChangeAspect="1"/>
          </p:cNvPicPr>
          <p:nvPr/>
        </p:nvPicPr>
        <p:blipFill>
          <a:blip r:embed="rId3"/>
          <a:stretch>
            <a:fillRect/>
          </a:stretch>
        </p:blipFill>
        <p:spPr>
          <a:xfrm>
            <a:off x="381001" y="1371600"/>
            <a:ext cx="4419600" cy="3021182"/>
          </a:xfrm>
          <a:prstGeom prst="rect">
            <a:avLst/>
          </a:prstGeom>
        </p:spPr>
      </p:pic>
      <p:sp>
        <p:nvSpPr>
          <p:cNvPr id="10" name="Hộp Văn bản 9">
            <a:extLst>
              <a:ext uri="{FF2B5EF4-FFF2-40B4-BE49-F238E27FC236}">
                <a16:creationId xmlns:a16="http://schemas.microsoft.com/office/drawing/2014/main" id="{16D0FD1B-39E5-9D73-C4EC-1490E1C850B2}"/>
              </a:ext>
            </a:extLst>
          </p:cNvPr>
          <p:cNvSpPr txBox="1"/>
          <p:nvPr/>
        </p:nvSpPr>
        <p:spPr>
          <a:xfrm>
            <a:off x="5105401" y="1752600"/>
            <a:ext cx="3352800" cy="1477328"/>
          </a:xfrm>
          <a:prstGeom prst="rect">
            <a:avLst/>
          </a:prstGeom>
          <a:noFill/>
        </p:spPr>
        <p:txBody>
          <a:bodyPr wrap="square" rtlCol="0">
            <a:spAutoFit/>
          </a:bodyPr>
          <a:lstStyle/>
          <a:p>
            <a:pPr algn="just"/>
            <a:r>
              <a:rPr lang="vi-VN" dirty="0"/>
              <a:t>Đây là </a:t>
            </a:r>
            <a:r>
              <a:rPr lang="vi-VN" dirty="0" err="1"/>
              <a:t>block</a:t>
            </a:r>
            <a:r>
              <a:rPr lang="vi-VN" dirty="0"/>
              <a:t> </a:t>
            </a:r>
            <a:r>
              <a:rPr lang="vi-VN" dirty="0" err="1"/>
              <a:t>symbol</a:t>
            </a:r>
            <a:r>
              <a:rPr lang="vi-VN" dirty="0"/>
              <a:t> chúng ta tạo được từ </a:t>
            </a:r>
            <a:r>
              <a:rPr lang="vi-VN" dirty="0" err="1"/>
              <a:t>schematic</a:t>
            </a:r>
            <a:r>
              <a:rPr lang="vi-VN" dirty="0"/>
              <a:t> ở trên, với 2 đầu </a:t>
            </a:r>
            <a:r>
              <a:rPr lang="vi-VN" b="1" dirty="0"/>
              <a:t>VIN+ </a:t>
            </a:r>
            <a:r>
              <a:rPr lang="vi-VN" dirty="0"/>
              <a:t>và </a:t>
            </a:r>
            <a:r>
              <a:rPr lang="vi-VN" b="1" dirty="0"/>
              <a:t>VIN-</a:t>
            </a:r>
            <a:r>
              <a:rPr lang="vi-VN" dirty="0"/>
              <a:t>, </a:t>
            </a:r>
            <a:r>
              <a:rPr lang="vi-VN" b="1" dirty="0"/>
              <a:t>BIAS</a:t>
            </a:r>
            <a:r>
              <a:rPr lang="vi-VN" dirty="0"/>
              <a:t> để cấp dòng điện </a:t>
            </a:r>
            <a:r>
              <a:rPr lang="vi-VN" b="1" dirty="0" err="1"/>
              <a:t>Ibias</a:t>
            </a:r>
            <a:r>
              <a:rPr lang="vi-VN" dirty="0"/>
              <a:t>, cấp nguồn </a:t>
            </a:r>
            <a:r>
              <a:rPr lang="vi-VN" b="1" dirty="0" err="1"/>
              <a:t>Vdd</a:t>
            </a:r>
            <a:r>
              <a:rPr lang="vi-VN" dirty="0"/>
              <a:t> và chân đất </a:t>
            </a:r>
            <a:r>
              <a:rPr lang="vi-VN" b="1" dirty="0"/>
              <a:t>GND</a:t>
            </a:r>
            <a:r>
              <a:rPr lang="vi-VN" dirty="0"/>
              <a:t>, và đầu ra </a:t>
            </a:r>
            <a:r>
              <a:rPr lang="vi-VN" b="1" dirty="0"/>
              <a:t>VOUT</a:t>
            </a:r>
          </a:p>
        </p:txBody>
      </p:sp>
      <p:sp>
        <p:nvSpPr>
          <p:cNvPr id="11" name="Hộp Văn bản 10">
            <a:extLst>
              <a:ext uri="{FF2B5EF4-FFF2-40B4-BE49-F238E27FC236}">
                <a16:creationId xmlns:a16="http://schemas.microsoft.com/office/drawing/2014/main" id="{263D5834-073C-4831-2F12-88C9ECB2B2CF}"/>
              </a:ext>
            </a:extLst>
          </p:cNvPr>
          <p:cNvSpPr txBox="1"/>
          <p:nvPr/>
        </p:nvSpPr>
        <p:spPr>
          <a:xfrm>
            <a:off x="381001" y="4544596"/>
            <a:ext cx="4190999" cy="2308324"/>
          </a:xfrm>
          <a:prstGeom prst="rect">
            <a:avLst/>
          </a:prstGeom>
          <a:noFill/>
        </p:spPr>
        <p:txBody>
          <a:bodyPr wrap="square" rtlCol="0">
            <a:spAutoFit/>
          </a:bodyPr>
          <a:lstStyle/>
          <a:p>
            <a:r>
              <a:rPr lang="vi-VN" dirty="0"/>
              <a:t>Ta sẽ </a:t>
            </a:r>
            <a:r>
              <a:rPr lang="vi-VN" dirty="0" err="1"/>
              <a:t>test</a:t>
            </a:r>
            <a:r>
              <a:rPr lang="vi-VN" dirty="0"/>
              <a:t> các giá trị của </a:t>
            </a:r>
            <a:r>
              <a:rPr lang="vi-VN" dirty="0" err="1"/>
              <a:t>design</a:t>
            </a:r>
            <a:r>
              <a:rPr lang="vi-VN" dirty="0"/>
              <a:t> </a:t>
            </a:r>
            <a:r>
              <a:rPr lang="vi-VN" dirty="0" err="1"/>
              <a:t>spectification</a:t>
            </a:r>
            <a:r>
              <a:rPr lang="vi-VN" dirty="0"/>
              <a:t> và 1 vài giá trị khác trong phần </a:t>
            </a:r>
            <a:r>
              <a:rPr lang="vi-VN" dirty="0" err="1"/>
              <a:t>testbench</a:t>
            </a:r>
            <a:r>
              <a:rPr lang="vi-VN" dirty="0"/>
              <a:t>, bao gồm các </a:t>
            </a:r>
            <a:r>
              <a:rPr lang="vi-VN" dirty="0" err="1"/>
              <a:t>test</a:t>
            </a:r>
            <a:r>
              <a:rPr lang="vi-VN" dirty="0"/>
              <a:t> như: </a:t>
            </a:r>
          </a:p>
          <a:p>
            <a:r>
              <a:rPr lang="vi-VN" dirty="0"/>
              <a:t>1. AC</a:t>
            </a:r>
          </a:p>
          <a:p>
            <a:pPr marL="285750" indent="-285750">
              <a:buFontTx/>
              <a:buChar char="-"/>
            </a:pPr>
            <a:r>
              <a:rPr lang="vi-VN" dirty="0" err="1"/>
              <a:t>Gain</a:t>
            </a:r>
            <a:r>
              <a:rPr lang="vi-VN" dirty="0"/>
              <a:t> </a:t>
            </a:r>
            <a:r>
              <a:rPr lang="vi-VN" dirty="0" err="1"/>
              <a:t>and</a:t>
            </a:r>
            <a:r>
              <a:rPr lang="vi-VN" dirty="0"/>
              <a:t> </a:t>
            </a:r>
            <a:r>
              <a:rPr lang="vi-VN" dirty="0" err="1"/>
              <a:t>Phase</a:t>
            </a:r>
            <a:r>
              <a:rPr lang="vi-VN" dirty="0"/>
              <a:t> </a:t>
            </a:r>
            <a:r>
              <a:rPr lang="vi-VN" dirty="0" err="1"/>
              <a:t>Plot</a:t>
            </a:r>
            <a:endParaRPr lang="vi-VN" dirty="0"/>
          </a:p>
          <a:p>
            <a:pPr marL="285750" indent="-285750">
              <a:buFontTx/>
              <a:buChar char="-"/>
            </a:pPr>
            <a:r>
              <a:rPr lang="vi-VN" dirty="0"/>
              <a:t>CMRR </a:t>
            </a:r>
            <a:r>
              <a:rPr lang="vi-VN" dirty="0" err="1"/>
              <a:t>Plot</a:t>
            </a:r>
            <a:endParaRPr lang="vi-VN" dirty="0"/>
          </a:p>
          <a:p>
            <a:pPr marL="285750" indent="-285750">
              <a:buFontTx/>
              <a:buChar char="-"/>
            </a:pPr>
            <a:r>
              <a:rPr lang="vi-VN" dirty="0"/>
              <a:t>PSRR </a:t>
            </a:r>
            <a:r>
              <a:rPr lang="vi-VN" dirty="0" err="1"/>
              <a:t>Plot</a:t>
            </a:r>
            <a:endParaRPr lang="vi-VN" dirty="0"/>
          </a:p>
          <a:p>
            <a:pPr marL="285750" indent="-285750">
              <a:buFontTx/>
              <a:buChar char="-"/>
            </a:pPr>
            <a:endParaRPr lang="vi-VN" dirty="0"/>
          </a:p>
        </p:txBody>
      </p:sp>
      <p:sp>
        <p:nvSpPr>
          <p:cNvPr id="12" name="Hộp Văn bản 11">
            <a:extLst>
              <a:ext uri="{FF2B5EF4-FFF2-40B4-BE49-F238E27FC236}">
                <a16:creationId xmlns:a16="http://schemas.microsoft.com/office/drawing/2014/main" id="{50317854-35E4-8A4E-5D09-4558AD779CEA}"/>
              </a:ext>
            </a:extLst>
          </p:cNvPr>
          <p:cNvSpPr txBox="1"/>
          <p:nvPr/>
        </p:nvSpPr>
        <p:spPr>
          <a:xfrm>
            <a:off x="4704083" y="4392782"/>
            <a:ext cx="3809999" cy="2308324"/>
          </a:xfrm>
          <a:prstGeom prst="rect">
            <a:avLst/>
          </a:prstGeom>
          <a:noFill/>
        </p:spPr>
        <p:txBody>
          <a:bodyPr wrap="square" rtlCol="0">
            <a:spAutoFit/>
          </a:bodyPr>
          <a:lstStyle/>
          <a:p>
            <a:r>
              <a:rPr lang="vi-VN" dirty="0"/>
              <a:t>2. DC</a:t>
            </a:r>
          </a:p>
          <a:p>
            <a:pPr marL="285750" indent="-285750">
              <a:buFontTx/>
              <a:buChar char="-"/>
            </a:pPr>
            <a:r>
              <a:rPr lang="vi-VN" dirty="0" err="1"/>
              <a:t>Operating</a:t>
            </a:r>
            <a:r>
              <a:rPr lang="vi-VN" dirty="0"/>
              <a:t> </a:t>
            </a:r>
            <a:r>
              <a:rPr lang="vi-VN" dirty="0" err="1"/>
              <a:t>point</a:t>
            </a:r>
            <a:endParaRPr lang="vi-VN" dirty="0"/>
          </a:p>
          <a:p>
            <a:pPr marL="285750" indent="-285750">
              <a:buFontTx/>
              <a:buChar char="-"/>
            </a:pPr>
            <a:r>
              <a:rPr lang="vi-VN" dirty="0"/>
              <a:t>ICMR</a:t>
            </a:r>
          </a:p>
          <a:p>
            <a:pPr marL="285750" indent="-285750">
              <a:buFontTx/>
              <a:buChar char="-"/>
            </a:pPr>
            <a:r>
              <a:rPr lang="vi-VN" dirty="0"/>
              <a:t>DC </a:t>
            </a:r>
            <a:r>
              <a:rPr lang="vi-VN" dirty="0" err="1"/>
              <a:t>Offset</a:t>
            </a:r>
            <a:endParaRPr lang="vi-VN" dirty="0"/>
          </a:p>
          <a:p>
            <a:pPr marL="285750" indent="-285750">
              <a:buFontTx/>
              <a:buChar char="-"/>
            </a:pPr>
            <a:r>
              <a:rPr lang="vi-VN" dirty="0" err="1"/>
              <a:t>Static</a:t>
            </a:r>
            <a:r>
              <a:rPr lang="vi-VN" dirty="0"/>
              <a:t> </a:t>
            </a:r>
            <a:r>
              <a:rPr lang="vi-VN" dirty="0" err="1"/>
              <a:t>power</a:t>
            </a:r>
            <a:r>
              <a:rPr lang="vi-VN" dirty="0"/>
              <a:t> </a:t>
            </a:r>
            <a:r>
              <a:rPr lang="vi-VN" dirty="0" err="1"/>
              <a:t>consumtion</a:t>
            </a:r>
            <a:endParaRPr lang="vi-VN" dirty="0"/>
          </a:p>
          <a:p>
            <a:r>
              <a:rPr lang="vi-VN" dirty="0"/>
              <a:t>Ngoài ra còn các phần khác như Dynamic </a:t>
            </a:r>
            <a:r>
              <a:rPr lang="vi-VN" dirty="0" err="1"/>
              <a:t>power</a:t>
            </a:r>
            <a:r>
              <a:rPr lang="vi-VN" dirty="0"/>
              <a:t> </a:t>
            </a:r>
            <a:r>
              <a:rPr lang="vi-VN" dirty="0" err="1"/>
              <a:t>and</a:t>
            </a:r>
            <a:r>
              <a:rPr lang="vi-VN" dirty="0"/>
              <a:t> </a:t>
            </a:r>
            <a:r>
              <a:rPr lang="vi-VN" dirty="0" err="1"/>
              <a:t>output</a:t>
            </a:r>
            <a:r>
              <a:rPr lang="vi-VN" dirty="0"/>
              <a:t> </a:t>
            </a:r>
            <a:r>
              <a:rPr lang="vi-VN" dirty="0" err="1"/>
              <a:t>swing</a:t>
            </a:r>
            <a:r>
              <a:rPr lang="vi-VN" dirty="0"/>
              <a:t>, </a:t>
            </a:r>
            <a:r>
              <a:rPr lang="vi-VN" dirty="0" err="1"/>
              <a:t>Noise</a:t>
            </a:r>
            <a:r>
              <a:rPr lang="vi-VN" dirty="0"/>
              <a:t>, </a:t>
            </a:r>
            <a:r>
              <a:rPr lang="vi-VN" dirty="0" err="1"/>
              <a:t>Corner</a:t>
            </a:r>
            <a:r>
              <a:rPr lang="vi-VN" dirty="0"/>
              <a:t> và </a:t>
            </a:r>
            <a:r>
              <a:rPr lang="vi-VN" dirty="0" err="1"/>
              <a:t>Monte</a:t>
            </a:r>
            <a:r>
              <a:rPr lang="vi-VN" dirty="0"/>
              <a:t> </a:t>
            </a:r>
            <a:r>
              <a:rPr lang="vi-VN" dirty="0" err="1"/>
              <a:t>Carlos</a:t>
            </a:r>
            <a:endParaRPr lang="vi-VN" dirty="0"/>
          </a:p>
        </p:txBody>
      </p:sp>
    </p:spTree>
    <p:extLst>
      <p:ext uri="{BB962C8B-B14F-4D97-AF65-F5344CB8AC3E}">
        <p14:creationId xmlns:p14="http://schemas.microsoft.com/office/powerpoint/2010/main" val="2261329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CDE3-FF7F-3055-A9BF-AF46C938CF6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6ACD795-2ADF-8B5F-25EA-71C3719B8676}"/>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B6E9785B-DFA2-33E0-D64F-B9FF2DEF06E0}"/>
              </a:ext>
            </a:extLst>
          </p:cNvPr>
          <p:cNvSpPr>
            <a:spLocks noGrp="1"/>
          </p:cNvSpPr>
          <p:nvPr>
            <p:ph type="sldNum" sz="quarter" idx="12"/>
          </p:nvPr>
        </p:nvSpPr>
        <p:spPr/>
        <p:txBody>
          <a:bodyPr/>
          <a:lstStyle/>
          <a:p>
            <a:pPr>
              <a:defRPr/>
            </a:pPr>
            <a:fld id="{BD4CC8D0-BD21-4CE6-A0A6-0DD2277641BB}" type="slidenum">
              <a:rPr lang="en-US" altLang="en-US" smtClean="0"/>
              <a:pPr>
                <a:defRPr/>
              </a:pPr>
              <a:t>11</a:t>
            </a:fld>
            <a:endParaRPr lang="en-US" altLang="en-US"/>
          </a:p>
        </p:txBody>
      </p:sp>
      <p:sp>
        <p:nvSpPr>
          <p:cNvPr id="3" name="Hộp Văn bản 2">
            <a:extLst>
              <a:ext uri="{FF2B5EF4-FFF2-40B4-BE49-F238E27FC236}">
                <a16:creationId xmlns:a16="http://schemas.microsoft.com/office/drawing/2014/main" id="{0D0C71E7-E3C3-AF1B-88EF-B174E67EED7F}"/>
              </a:ext>
            </a:extLst>
          </p:cNvPr>
          <p:cNvSpPr txBox="1"/>
          <p:nvPr/>
        </p:nvSpPr>
        <p:spPr>
          <a:xfrm>
            <a:off x="482600" y="1219200"/>
            <a:ext cx="7747000" cy="3323987"/>
          </a:xfrm>
          <a:prstGeom prst="rect">
            <a:avLst/>
          </a:prstGeom>
          <a:noFill/>
        </p:spPr>
        <p:txBody>
          <a:bodyPr wrap="square" rtlCol="0">
            <a:spAutoFit/>
          </a:bodyPr>
          <a:lstStyle/>
          <a:p>
            <a:pPr algn="just"/>
            <a:r>
              <a:rPr lang="vi-VN" sz="2000" b="1" dirty="0"/>
              <a:t>Thông tin về các giá trị AC mà ta sẽ khảo sát:</a:t>
            </a:r>
          </a:p>
          <a:p>
            <a:pPr algn="just"/>
            <a:r>
              <a:rPr lang="vi-VN" b="1" dirty="0"/>
              <a:t>	</a:t>
            </a:r>
            <a:r>
              <a:rPr lang="vi-VN" sz="1600" b="1" dirty="0"/>
              <a:t>AC </a:t>
            </a:r>
            <a:r>
              <a:rPr lang="vi-VN" sz="1600" b="1" dirty="0" err="1"/>
              <a:t>Gain</a:t>
            </a:r>
            <a:r>
              <a:rPr lang="vi-VN" sz="1600" b="1" dirty="0"/>
              <a:t> </a:t>
            </a:r>
            <a:r>
              <a:rPr lang="vi-VN" sz="1600" b="1" dirty="0" err="1"/>
              <a:t>and</a:t>
            </a:r>
            <a:r>
              <a:rPr lang="vi-VN" sz="1600" b="1" dirty="0"/>
              <a:t> </a:t>
            </a:r>
            <a:r>
              <a:rPr lang="vi-VN" sz="1600" b="1" dirty="0" err="1"/>
              <a:t>Phase</a:t>
            </a:r>
            <a:r>
              <a:rPr lang="vi-VN" sz="1600" dirty="0"/>
              <a:t>: AC </a:t>
            </a:r>
            <a:r>
              <a:rPr lang="vi-VN" sz="1600" dirty="0" err="1"/>
              <a:t>gain</a:t>
            </a:r>
            <a:r>
              <a:rPr lang="vi-VN" sz="1600" dirty="0"/>
              <a:t> thể hiện khả năng khuếch đại tín hiệu xoay chiều của mạch; pha cho biết độ lệch giữa đầu vào và đầu ra. Để xác định, thực hiện phân tích tần số (AC </a:t>
            </a:r>
            <a:r>
              <a:rPr lang="vi-VN" sz="1600" dirty="0" err="1"/>
              <a:t>analysis</a:t>
            </a:r>
            <a:r>
              <a:rPr lang="vi-VN" sz="1600" dirty="0"/>
              <a:t>) và kiểm tra đồ thị biên độ cùng pha theo tần số nhằm đảm bảo mạch ổn định và không biến dạng tín hiệu.</a:t>
            </a:r>
          </a:p>
          <a:p>
            <a:pPr algn="just"/>
            <a:r>
              <a:rPr lang="vi-VN" dirty="0"/>
              <a:t>	</a:t>
            </a:r>
            <a:r>
              <a:rPr kumimoji="0" lang="vi-VN" altLang="vi-VN" sz="1400" b="1" i="0" u="none" strike="noStrike" cap="none" normalizeH="0" baseline="0" dirty="0">
                <a:ln>
                  <a:noFill/>
                </a:ln>
                <a:solidFill>
                  <a:schemeClr val="tx1"/>
                </a:solidFill>
                <a:effectLst/>
                <a:latin typeface="Arial" panose="020B0604020202020204" pitchFamily="34" charset="0"/>
              </a:rPr>
              <a:t>CMRR (</a:t>
            </a:r>
            <a:r>
              <a:rPr kumimoji="0" lang="vi-VN" altLang="vi-VN" sz="1400" b="1" i="0" u="none" strike="noStrike" cap="none" normalizeH="0" baseline="0" dirty="0" err="1">
                <a:ln>
                  <a:noFill/>
                </a:ln>
                <a:solidFill>
                  <a:schemeClr val="tx1"/>
                </a:solidFill>
                <a:effectLst/>
                <a:latin typeface="Arial" panose="020B0604020202020204" pitchFamily="34" charset="0"/>
              </a:rPr>
              <a:t>Common-Mode</a:t>
            </a:r>
            <a:r>
              <a:rPr kumimoji="0" lang="vi-VN" altLang="vi-VN" sz="1400" b="1" i="0" u="none" strike="noStrike" cap="none" normalizeH="0" baseline="0" dirty="0">
                <a:ln>
                  <a:noFill/>
                </a:ln>
                <a:solidFill>
                  <a:schemeClr val="tx1"/>
                </a:solidFill>
                <a:effectLst/>
                <a:latin typeface="Arial" panose="020B0604020202020204" pitchFamily="34" charset="0"/>
              </a:rPr>
              <a:t> </a:t>
            </a:r>
            <a:r>
              <a:rPr kumimoji="0" lang="vi-VN" altLang="vi-VN" sz="1400" b="1" i="0" u="none" strike="noStrike" cap="none" normalizeH="0" baseline="0" dirty="0" err="1">
                <a:ln>
                  <a:noFill/>
                </a:ln>
                <a:solidFill>
                  <a:schemeClr val="tx1"/>
                </a:solidFill>
                <a:effectLst/>
                <a:latin typeface="Arial" panose="020B0604020202020204" pitchFamily="34" charset="0"/>
              </a:rPr>
              <a:t>Rejection</a:t>
            </a:r>
            <a:r>
              <a:rPr kumimoji="0" lang="vi-VN" altLang="vi-VN" sz="1400" b="1" i="0" u="none" strike="noStrike" cap="none" normalizeH="0" baseline="0" dirty="0">
                <a:ln>
                  <a:noFill/>
                </a:ln>
                <a:solidFill>
                  <a:schemeClr val="tx1"/>
                </a:solidFill>
                <a:effectLst/>
                <a:latin typeface="Arial" panose="020B0604020202020204" pitchFamily="34" charset="0"/>
              </a:rPr>
              <a:t> </a:t>
            </a:r>
            <a:r>
              <a:rPr kumimoji="0" lang="vi-VN" altLang="vi-VN" sz="1400" b="1" i="0" u="none" strike="noStrike" cap="none" normalizeH="0" baseline="0" dirty="0" err="1">
                <a:ln>
                  <a:noFill/>
                </a:ln>
                <a:solidFill>
                  <a:schemeClr val="tx1"/>
                </a:solidFill>
                <a:effectLst/>
                <a:latin typeface="Arial" panose="020B0604020202020204" pitchFamily="34" charset="0"/>
              </a:rPr>
              <a:t>Ratio</a:t>
            </a:r>
            <a:r>
              <a:rPr kumimoji="0" lang="vi-VN" altLang="vi-VN" sz="1400" b="1" i="0" u="none" strike="noStrike" cap="none" normalizeH="0" baseline="0" dirty="0">
                <a:ln>
                  <a:noFill/>
                </a:ln>
                <a:solidFill>
                  <a:schemeClr val="tx1"/>
                </a:solidFill>
                <a:effectLst/>
                <a:latin typeface="Arial" panose="020B0604020202020204" pitchFamily="34" charset="0"/>
              </a:rPr>
              <a:t>)</a:t>
            </a:r>
            <a:r>
              <a:rPr kumimoji="0" lang="vi-VN" altLang="vi-VN" sz="1400" b="0" i="0" u="none" strike="noStrike" cap="none" normalizeH="0" baseline="0" dirty="0">
                <a:ln>
                  <a:noFill/>
                </a:ln>
                <a:solidFill>
                  <a:schemeClr val="tx1"/>
                </a:solidFill>
                <a:effectLst/>
                <a:latin typeface="Arial" panose="020B0604020202020204" pitchFamily="34" charset="0"/>
              </a:rPr>
              <a:t>: CMRR đo khả năng của mạch khuếch đại trong việc loại bỏ tín hiệu chung xuất hiện đồng thời ở cả hai đầu vào. Để xác định, chạy phân tích AC với tín hiệu chung cho cả hai đầu vào và tính tỷ lệ giữa độ khuếch đại vi sai và độ khuếch đại chế độ chung. CMRR cao giúp giảm nhiễu và tăng độ chính xác đầu ra.</a:t>
            </a:r>
          </a:p>
          <a:p>
            <a:pPr algn="just"/>
            <a:r>
              <a:rPr lang="vi-VN" sz="1600" dirty="0"/>
              <a:t>	</a:t>
            </a:r>
            <a:r>
              <a:rPr lang="vi-VN" sz="1600" b="1" dirty="0"/>
              <a:t>PSRR (</a:t>
            </a:r>
            <a:r>
              <a:rPr lang="vi-VN" sz="1600" b="1" dirty="0" err="1"/>
              <a:t>Power</a:t>
            </a:r>
            <a:r>
              <a:rPr lang="vi-VN" sz="1600" b="1" dirty="0"/>
              <a:t> </a:t>
            </a:r>
            <a:r>
              <a:rPr lang="vi-VN" sz="1600" b="1" dirty="0" err="1"/>
              <a:t>Supply</a:t>
            </a:r>
            <a:r>
              <a:rPr lang="vi-VN" sz="1600" b="1" dirty="0"/>
              <a:t> </a:t>
            </a:r>
            <a:r>
              <a:rPr lang="vi-VN" sz="1600" b="1" dirty="0" err="1"/>
              <a:t>Rejection</a:t>
            </a:r>
            <a:r>
              <a:rPr lang="vi-VN" sz="1600" b="1" dirty="0"/>
              <a:t> </a:t>
            </a:r>
            <a:r>
              <a:rPr lang="vi-VN" sz="1600" b="1" dirty="0" err="1"/>
              <a:t>Ratio</a:t>
            </a:r>
            <a:r>
              <a:rPr lang="vi-VN" sz="1600" b="1" dirty="0"/>
              <a:t>)</a:t>
            </a:r>
            <a:r>
              <a:rPr lang="vi-VN" sz="1600" dirty="0"/>
              <a:t>: PSRR đo khả năng của mạch khuếch đại trong việc giảm thiểu tác động của sự thay đổi nguồn cung cấp lên đầu ra. Để xác định, thực hiện phân tích AC khi có nhiễu trên nguồn và tính tỷ lệ giữa tín hiệu đầu ra so với tín hiệu nhiễu nguồn. PSRR cao giúp ổn định mạch khi có nhiễu nguồn.</a:t>
            </a:r>
          </a:p>
        </p:txBody>
      </p:sp>
    </p:spTree>
    <p:extLst>
      <p:ext uri="{BB962C8B-B14F-4D97-AF65-F5344CB8AC3E}">
        <p14:creationId xmlns:p14="http://schemas.microsoft.com/office/powerpoint/2010/main" val="2600492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EAD30-EB46-77DD-CA20-F10C7B5916F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076585D4-D2DC-F8AA-4CFE-3C9BC5EDB1BE}"/>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75E87574-54F7-4F88-3377-E8F3D1B68679}"/>
              </a:ext>
            </a:extLst>
          </p:cNvPr>
          <p:cNvSpPr>
            <a:spLocks noGrp="1"/>
          </p:cNvSpPr>
          <p:nvPr>
            <p:ph type="sldNum" sz="quarter" idx="12"/>
          </p:nvPr>
        </p:nvSpPr>
        <p:spPr/>
        <p:txBody>
          <a:bodyPr/>
          <a:lstStyle/>
          <a:p>
            <a:pPr>
              <a:defRPr/>
            </a:pPr>
            <a:fld id="{BD4CC8D0-BD21-4CE6-A0A6-0DD2277641BB}" type="slidenum">
              <a:rPr lang="en-US" altLang="en-US" smtClean="0"/>
              <a:pPr>
                <a:defRPr/>
              </a:pPr>
              <a:t>12</a:t>
            </a:fld>
            <a:endParaRPr lang="en-US" altLang="en-US"/>
          </a:p>
        </p:txBody>
      </p:sp>
      <p:sp>
        <p:nvSpPr>
          <p:cNvPr id="6" name="Hộp Văn bản 5">
            <a:extLst>
              <a:ext uri="{FF2B5EF4-FFF2-40B4-BE49-F238E27FC236}">
                <a16:creationId xmlns:a16="http://schemas.microsoft.com/office/drawing/2014/main" id="{44231AD9-F37D-6432-5887-8D3026C50F1E}"/>
              </a:ext>
            </a:extLst>
          </p:cNvPr>
          <p:cNvSpPr txBox="1"/>
          <p:nvPr/>
        </p:nvSpPr>
        <p:spPr>
          <a:xfrm>
            <a:off x="177204" y="1143000"/>
            <a:ext cx="5486400" cy="369332"/>
          </a:xfrm>
          <a:prstGeom prst="rect">
            <a:avLst/>
          </a:prstGeom>
          <a:noFill/>
        </p:spPr>
        <p:txBody>
          <a:bodyPr wrap="square" rtlCol="0">
            <a:spAutoFit/>
          </a:bodyPr>
          <a:lstStyle/>
          <a:p>
            <a:r>
              <a:rPr lang="vi-VN" dirty="0" err="1"/>
              <a:t>Testbench</a:t>
            </a:r>
            <a:r>
              <a:rPr lang="vi-VN" dirty="0"/>
              <a:t> cho AC </a:t>
            </a:r>
            <a:r>
              <a:rPr lang="vi-VN" dirty="0" err="1"/>
              <a:t>Gain</a:t>
            </a:r>
            <a:r>
              <a:rPr lang="vi-VN" dirty="0"/>
              <a:t> </a:t>
            </a:r>
            <a:r>
              <a:rPr lang="vi-VN" dirty="0" err="1"/>
              <a:t>and</a:t>
            </a:r>
            <a:r>
              <a:rPr lang="vi-VN" dirty="0"/>
              <a:t> </a:t>
            </a:r>
            <a:r>
              <a:rPr lang="vi-VN" dirty="0" err="1"/>
              <a:t>Phase</a:t>
            </a:r>
            <a:r>
              <a:rPr lang="vi-VN" dirty="0"/>
              <a:t> </a:t>
            </a:r>
            <a:r>
              <a:rPr lang="vi-VN" dirty="0" err="1"/>
              <a:t>plot</a:t>
            </a:r>
            <a:endParaRPr lang="vi-VN" dirty="0"/>
          </a:p>
        </p:txBody>
      </p:sp>
      <p:sp>
        <p:nvSpPr>
          <p:cNvPr id="8" name="Hộp Văn bản 7">
            <a:extLst>
              <a:ext uri="{FF2B5EF4-FFF2-40B4-BE49-F238E27FC236}">
                <a16:creationId xmlns:a16="http://schemas.microsoft.com/office/drawing/2014/main" id="{0F9CBA1B-DECE-D89F-DBF6-429807402BD3}"/>
              </a:ext>
            </a:extLst>
          </p:cNvPr>
          <p:cNvSpPr txBox="1"/>
          <p:nvPr/>
        </p:nvSpPr>
        <p:spPr>
          <a:xfrm>
            <a:off x="457200" y="5158630"/>
            <a:ext cx="8153400" cy="830997"/>
          </a:xfrm>
          <a:prstGeom prst="rect">
            <a:avLst/>
          </a:prstGeom>
          <a:noFill/>
        </p:spPr>
        <p:txBody>
          <a:bodyPr wrap="square" rtlCol="0">
            <a:spAutoFit/>
          </a:bodyPr>
          <a:lstStyle/>
          <a:p>
            <a:pPr algn="just"/>
            <a:r>
              <a:rPr lang="vi-VN" sz="1600" dirty="0"/>
              <a:t>Ta </a:t>
            </a:r>
            <a:r>
              <a:rPr lang="vi-VN" sz="1600" dirty="0" err="1"/>
              <a:t>set</a:t>
            </a:r>
            <a:r>
              <a:rPr lang="vi-VN" sz="1600" dirty="0"/>
              <a:t> </a:t>
            </a:r>
            <a:r>
              <a:rPr lang="vi-VN" sz="1600" dirty="0" err="1"/>
              <a:t>up</a:t>
            </a:r>
            <a:r>
              <a:rPr lang="vi-VN" sz="1600" dirty="0"/>
              <a:t> như hình, rồi chọn ADE L, </a:t>
            </a:r>
            <a:r>
              <a:rPr lang="vi-VN" sz="1600" dirty="0" err="1"/>
              <a:t>set</a:t>
            </a:r>
            <a:r>
              <a:rPr lang="vi-VN" sz="1600" dirty="0"/>
              <a:t> </a:t>
            </a:r>
            <a:r>
              <a:rPr lang="vi-VN" sz="1600" dirty="0" err="1"/>
              <a:t>up</a:t>
            </a:r>
            <a:r>
              <a:rPr lang="vi-VN" sz="1600" dirty="0"/>
              <a:t> </a:t>
            </a:r>
            <a:r>
              <a:rPr lang="vi-VN" sz="1600" dirty="0" err="1"/>
              <a:t>Analyses</a:t>
            </a:r>
            <a:r>
              <a:rPr lang="vi-VN" sz="1600" dirty="0"/>
              <a:t> như hình vẽ, sau đó run, sau đó vào trong </a:t>
            </a:r>
            <a:r>
              <a:rPr lang="vi-VN" sz="1600" dirty="0" err="1"/>
              <a:t>tab</a:t>
            </a:r>
            <a:r>
              <a:rPr lang="vi-VN" sz="1600" dirty="0"/>
              <a:t> ADE L, ta chọn </a:t>
            </a:r>
            <a:r>
              <a:rPr lang="vi-VN" sz="1600" dirty="0" err="1"/>
              <a:t>Result</a:t>
            </a:r>
            <a:r>
              <a:rPr lang="vi-VN" sz="1600" dirty="0"/>
              <a:t> &gt;&gt; </a:t>
            </a:r>
            <a:r>
              <a:rPr lang="vi-VN" sz="1600" dirty="0" err="1"/>
              <a:t>Direct</a:t>
            </a:r>
            <a:r>
              <a:rPr lang="vi-VN" sz="1600" dirty="0"/>
              <a:t> </a:t>
            </a:r>
            <a:r>
              <a:rPr lang="vi-VN" sz="1600" dirty="0" err="1"/>
              <a:t>Plot</a:t>
            </a:r>
            <a:r>
              <a:rPr lang="vi-VN" sz="1600" dirty="0"/>
              <a:t> &gt;&gt; AC </a:t>
            </a:r>
            <a:r>
              <a:rPr lang="vi-VN" sz="1600" dirty="0" err="1"/>
              <a:t>Gain</a:t>
            </a:r>
            <a:r>
              <a:rPr lang="vi-VN" sz="1600" dirty="0"/>
              <a:t> </a:t>
            </a:r>
            <a:r>
              <a:rPr lang="vi-VN" sz="1600" dirty="0" err="1"/>
              <a:t>and</a:t>
            </a:r>
            <a:r>
              <a:rPr lang="vi-VN" sz="1600" dirty="0"/>
              <a:t> </a:t>
            </a:r>
            <a:r>
              <a:rPr lang="vi-VN" sz="1600" dirty="0" err="1"/>
              <a:t>Phase</a:t>
            </a:r>
            <a:r>
              <a:rPr lang="vi-VN" sz="1600" dirty="0"/>
              <a:t>, rồi ta chọn vào Terminal VOUT rồi đến Terminal VIN+</a:t>
            </a:r>
          </a:p>
        </p:txBody>
      </p:sp>
      <p:pic>
        <p:nvPicPr>
          <p:cNvPr id="7" name="Hình ảnh 6">
            <a:extLst>
              <a:ext uri="{FF2B5EF4-FFF2-40B4-BE49-F238E27FC236}">
                <a16:creationId xmlns:a16="http://schemas.microsoft.com/office/drawing/2014/main" id="{3065A132-C703-1651-D9AC-C1431C458F91}"/>
              </a:ext>
            </a:extLst>
          </p:cNvPr>
          <p:cNvPicPr>
            <a:picLocks noChangeAspect="1"/>
          </p:cNvPicPr>
          <p:nvPr/>
        </p:nvPicPr>
        <p:blipFill>
          <a:blip r:embed="rId3"/>
          <a:stretch>
            <a:fillRect/>
          </a:stretch>
        </p:blipFill>
        <p:spPr>
          <a:xfrm>
            <a:off x="1447800" y="1624359"/>
            <a:ext cx="5943600" cy="3385667"/>
          </a:xfrm>
          <a:prstGeom prst="rect">
            <a:avLst/>
          </a:prstGeom>
        </p:spPr>
      </p:pic>
    </p:spTree>
    <p:extLst>
      <p:ext uri="{BB962C8B-B14F-4D97-AF65-F5344CB8AC3E}">
        <p14:creationId xmlns:p14="http://schemas.microsoft.com/office/powerpoint/2010/main" val="283933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EAB30-6645-DB1A-F5F8-B790A099BAE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04F1A10-05E8-FA33-4FE5-8B335AC6E8C4}"/>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98FD0563-9684-DADB-341B-906E87A06A5A}"/>
              </a:ext>
            </a:extLst>
          </p:cNvPr>
          <p:cNvSpPr>
            <a:spLocks noGrp="1"/>
          </p:cNvSpPr>
          <p:nvPr>
            <p:ph type="sldNum" sz="quarter" idx="12"/>
          </p:nvPr>
        </p:nvSpPr>
        <p:spPr/>
        <p:txBody>
          <a:bodyPr/>
          <a:lstStyle/>
          <a:p>
            <a:pPr>
              <a:defRPr/>
            </a:pPr>
            <a:fld id="{BD4CC8D0-BD21-4CE6-A0A6-0DD2277641BB}" type="slidenum">
              <a:rPr lang="en-US" altLang="en-US" smtClean="0"/>
              <a:pPr>
                <a:defRPr/>
              </a:pPr>
              <a:t>13</a:t>
            </a:fld>
            <a:endParaRPr lang="en-US" altLang="en-US"/>
          </a:p>
        </p:txBody>
      </p:sp>
      <p:sp>
        <p:nvSpPr>
          <p:cNvPr id="6" name="Hộp Văn bản 5">
            <a:extLst>
              <a:ext uri="{FF2B5EF4-FFF2-40B4-BE49-F238E27FC236}">
                <a16:creationId xmlns:a16="http://schemas.microsoft.com/office/drawing/2014/main" id="{A7F5EAA0-A11C-A17A-A284-0E3ED6420E2D}"/>
              </a:ext>
            </a:extLst>
          </p:cNvPr>
          <p:cNvSpPr txBox="1"/>
          <p:nvPr/>
        </p:nvSpPr>
        <p:spPr>
          <a:xfrm>
            <a:off x="152400" y="1143000"/>
            <a:ext cx="6019800" cy="369332"/>
          </a:xfrm>
          <a:prstGeom prst="rect">
            <a:avLst/>
          </a:prstGeom>
          <a:noFill/>
        </p:spPr>
        <p:txBody>
          <a:bodyPr wrap="square" rtlCol="0">
            <a:spAutoFit/>
          </a:bodyPr>
          <a:lstStyle/>
          <a:p>
            <a:r>
              <a:rPr lang="vi-VN" dirty="0"/>
              <a:t>Kết quả của quá trình mô phỏng </a:t>
            </a:r>
          </a:p>
        </p:txBody>
      </p:sp>
      <p:pic>
        <p:nvPicPr>
          <p:cNvPr id="5" name="Hình ảnh 4">
            <a:extLst>
              <a:ext uri="{FF2B5EF4-FFF2-40B4-BE49-F238E27FC236}">
                <a16:creationId xmlns:a16="http://schemas.microsoft.com/office/drawing/2014/main" id="{74CD22C2-D5A3-C46F-DBF9-179F496EC22E}"/>
              </a:ext>
            </a:extLst>
          </p:cNvPr>
          <p:cNvPicPr>
            <a:picLocks noChangeAspect="1"/>
          </p:cNvPicPr>
          <p:nvPr/>
        </p:nvPicPr>
        <p:blipFill>
          <a:blip r:embed="rId3"/>
          <a:stretch>
            <a:fillRect/>
          </a:stretch>
        </p:blipFill>
        <p:spPr>
          <a:xfrm>
            <a:off x="0" y="1475756"/>
            <a:ext cx="9144000" cy="3049588"/>
          </a:xfrm>
          <a:prstGeom prst="rect">
            <a:avLst/>
          </a:prstGeom>
        </p:spPr>
      </p:pic>
      <p:sp>
        <p:nvSpPr>
          <p:cNvPr id="8" name="Hộp Văn bản 7">
            <a:extLst>
              <a:ext uri="{FF2B5EF4-FFF2-40B4-BE49-F238E27FC236}">
                <a16:creationId xmlns:a16="http://schemas.microsoft.com/office/drawing/2014/main" id="{0DAAA771-1CC7-0226-9DA2-1602E066970A}"/>
              </a:ext>
            </a:extLst>
          </p:cNvPr>
          <p:cNvSpPr txBox="1"/>
          <p:nvPr/>
        </p:nvSpPr>
        <p:spPr>
          <a:xfrm>
            <a:off x="152400" y="4572000"/>
            <a:ext cx="7416800" cy="2031325"/>
          </a:xfrm>
          <a:prstGeom prst="rect">
            <a:avLst/>
          </a:prstGeom>
          <a:noFill/>
        </p:spPr>
        <p:txBody>
          <a:bodyPr wrap="square" rtlCol="0">
            <a:spAutoFit/>
          </a:bodyPr>
          <a:lstStyle/>
          <a:p>
            <a:r>
              <a:rPr lang="vi-VN" dirty="0"/>
              <a:t>	Dựa vào đồ thị ở phía trên, ta thấy được rằng 2 điều kiện </a:t>
            </a:r>
            <a:r>
              <a:rPr lang="vi-VN" dirty="0" err="1"/>
              <a:t>Gain</a:t>
            </a:r>
            <a:r>
              <a:rPr lang="vi-VN" dirty="0"/>
              <a:t> = 55dB &gt; 50dB và </a:t>
            </a:r>
            <a:r>
              <a:rPr lang="vi-VN" dirty="0" err="1"/>
              <a:t>Phase</a:t>
            </a:r>
            <a:r>
              <a:rPr lang="vi-VN" dirty="0"/>
              <a:t> </a:t>
            </a:r>
            <a:r>
              <a:rPr lang="vi-VN" dirty="0" err="1"/>
              <a:t>Margin</a:t>
            </a:r>
            <a:r>
              <a:rPr lang="vi-VN" dirty="0"/>
              <a:t> = 62 độ (&gt;60 độ).</a:t>
            </a:r>
          </a:p>
          <a:p>
            <a:r>
              <a:rPr lang="vi-VN" dirty="0"/>
              <a:t> 	GBW = 6,85Mhz x 0dB(=1) = 6,85Mhz(&lt;10Mhz)</a:t>
            </a:r>
          </a:p>
          <a:p>
            <a:r>
              <a:rPr lang="vi-VN" dirty="0"/>
              <a:t>	Qua đó ta có thể đánh giá được rằng thiết kế đã đạt được yêu cầu về hiệu suất, độ ổn định, khả năng đáp ứng chuyển tiếp, cũng như độ lợi và pha, và mạch đạt đủ mức băng thông yêu cầu, </a:t>
            </a:r>
          </a:p>
          <a:p>
            <a:endParaRPr lang="vi-VN" dirty="0"/>
          </a:p>
        </p:txBody>
      </p:sp>
    </p:spTree>
    <p:extLst>
      <p:ext uri="{BB962C8B-B14F-4D97-AF65-F5344CB8AC3E}">
        <p14:creationId xmlns:p14="http://schemas.microsoft.com/office/powerpoint/2010/main" val="566317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A5F2F-3FDE-3657-6DC7-89F5B0AFBEB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4AE44A1-B4EB-B3EA-97A1-09A11BBA63F1}"/>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1888F637-CDC4-477C-6217-5D748CD1A01E}"/>
              </a:ext>
            </a:extLst>
          </p:cNvPr>
          <p:cNvSpPr>
            <a:spLocks noGrp="1"/>
          </p:cNvSpPr>
          <p:nvPr>
            <p:ph type="sldNum" sz="quarter" idx="12"/>
          </p:nvPr>
        </p:nvSpPr>
        <p:spPr/>
        <p:txBody>
          <a:bodyPr/>
          <a:lstStyle/>
          <a:p>
            <a:pPr>
              <a:defRPr/>
            </a:pPr>
            <a:fld id="{BD4CC8D0-BD21-4CE6-A0A6-0DD2277641BB}" type="slidenum">
              <a:rPr lang="en-US" altLang="en-US" smtClean="0"/>
              <a:pPr>
                <a:defRPr/>
              </a:pPr>
              <a:t>14</a:t>
            </a:fld>
            <a:endParaRPr lang="en-US" altLang="en-US"/>
          </a:p>
        </p:txBody>
      </p:sp>
      <p:sp>
        <p:nvSpPr>
          <p:cNvPr id="3" name="Hộp Văn bản 2">
            <a:extLst>
              <a:ext uri="{FF2B5EF4-FFF2-40B4-BE49-F238E27FC236}">
                <a16:creationId xmlns:a16="http://schemas.microsoft.com/office/drawing/2014/main" id="{3752A724-E5C6-A336-3DE7-48CED962DFED}"/>
              </a:ext>
            </a:extLst>
          </p:cNvPr>
          <p:cNvSpPr txBox="1"/>
          <p:nvPr/>
        </p:nvSpPr>
        <p:spPr>
          <a:xfrm>
            <a:off x="228600" y="1143000"/>
            <a:ext cx="4724400" cy="369332"/>
          </a:xfrm>
          <a:prstGeom prst="rect">
            <a:avLst/>
          </a:prstGeom>
          <a:noFill/>
        </p:spPr>
        <p:txBody>
          <a:bodyPr wrap="square" rtlCol="0">
            <a:spAutoFit/>
          </a:bodyPr>
          <a:lstStyle/>
          <a:p>
            <a:r>
              <a:rPr lang="vi-VN" dirty="0" err="1"/>
              <a:t>Testbench</a:t>
            </a:r>
            <a:r>
              <a:rPr lang="vi-VN" dirty="0"/>
              <a:t> ra CMRR </a:t>
            </a:r>
            <a:r>
              <a:rPr lang="vi-VN" dirty="0" err="1"/>
              <a:t>plot</a:t>
            </a:r>
            <a:endParaRPr lang="vi-VN" dirty="0"/>
          </a:p>
        </p:txBody>
      </p:sp>
      <p:pic>
        <p:nvPicPr>
          <p:cNvPr id="8" name="Hình ảnh 7">
            <a:extLst>
              <a:ext uri="{FF2B5EF4-FFF2-40B4-BE49-F238E27FC236}">
                <a16:creationId xmlns:a16="http://schemas.microsoft.com/office/drawing/2014/main" id="{8D7EC22C-3E8A-24C2-0C15-A51E92995091}"/>
              </a:ext>
            </a:extLst>
          </p:cNvPr>
          <p:cNvPicPr>
            <a:picLocks noChangeAspect="1"/>
          </p:cNvPicPr>
          <p:nvPr/>
        </p:nvPicPr>
        <p:blipFill>
          <a:blip r:embed="rId3"/>
          <a:srcRect r="28268" b="-20851"/>
          <a:stretch/>
        </p:blipFill>
        <p:spPr>
          <a:xfrm>
            <a:off x="381000" y="5173909"/>
            <a:ext cx="5076958" cy="347294"/>
          </a:xfrm>
          <a:prstGeom prst="rect">
            <a:avLst/>
          </a:prstGeom>
        </p:spPr>
      </p:pic>
      <p:pic>
        <p:nvPicPr>
          <p:cNvPr id="10" name="Hình ảnh 9">
            <a:extLst>
              <a:ext uri="{FF2B5EF4-FFF2-40B4-BE49-F238E27FC236}">
                <a16:creationId xmlns:a16="http://schemas.microsoft.com/office/drawing/2014/main" id="{B4C027CF-29BF-04F9-C90E-0956FE0E0E9F}"/>
              </a:ext>
            </a:extLst>
          </p:cNvPr>
          <p:cNvPicPr>
            <a:picLocks noChangeAspect="1"/>
          </p:cNvPicPr>
          <p:nvPr/>
        </p:nvPicPr>
        <p:blipFill>
          <a:blip r:embed="rId4"/>
          <a:stretch>
            <a:fillRect/>
          </a:stretch>
        </p:blipFill>
        <p:spPr>
          <a:xfrm>
            <a:off x="462251" y="1607374"/>
            <a:ext cx="4257098" cy="3464718"/>
          </a:xfrm>
          <a:prstGeom prst="rect">
            <a:avLst/>
          </a:prstGeom>
        </p:spPr>
      </p:pic>
      <p:pic>
        <p:nvPicPr>
          <p:cNvPr id="12" name="Hình ảnh 11">
            <a:extLst>
              <a:ext uri="{FF2B5EF4-FFF2-40B4-BE49-F238E27FC236}">
                <a16:creationId xmlns:a16="http://schemas.microsoft.com/office/drawing/2014/main" id="{DC5AC701-68EB-9D87-9860-D3B7EC7C139B}"/>
              </a:ext>
            </a:extLst>
          </p:cNvPr>
          <p:cNvPicPr>
            <a:picLocks noChangeAspect="1"/>
          </p:cNvPicPr>
          <p:nvPr/>
        </p:nvPicPr>
        <p:blipFill>
          <a:blip r:embed="rId5"/>
          <a:stretch>
            <a:fillRect/>
          </a:stretch>
        </p:blipFill>
        <p:spPr>
          <a:xfrm>
            <a:off x="381000" y="5605171"/>
            <a:ext cx="5087060" cy="276264"/>
          </a:xfrm>
          <a:prstGeom prst="rect">
            <a:avLst/>
          </a:prstGeom>
        </p:spPr>
      </p:pic>
      <p:sp>
        <p:nvSpPr>
          <p:cNvPr id="13" name="Hộp Văn bản 12">
            <a:extLst>
              <a:ext uri="{FF2B5EF4-FFF2-40B4-BE49-F238E27FC236}">
                <a16:creationId xmlns:a16="http://schemas.microsoft.com/office/drawing/2014/main" id="{C9416E8B-0956-3865-1447-1CB28B11AFA4}"/>
              </a:ext>
            </a:extLst>
          </p:cNvPr>
          <p:cNvSpPr txBox="1"/>
          <p:nvPr/>
        </p:nvSpPr>
        <p:spPr>
          <a:xfrm>
            <a:off x="5627726" y="1631573"/>
            <a:ext cx="3277572" cy="3416320"/>
          </a:xfrm>
          <a:prstGeom prst="rect">
            <a:avLst/>
          </a:prstGeom>
          <a:noFill/>
        </p:spPr>
        <p:txBody>
          <a:bodyPr wrap="square" rtlCol="0">
            <a:spAutoFit/>
          </a:bodyPr>
          <a:lstStyle/>
          <a:p>
            <a:r>
              <a:rPr lang="vi-VN" dirty="0"/>
              <a:t>	Ta đổi cho 2 nguồn Vin+ và Vin- cùng pha với nhau, cho giá trị AC của nguồn Vin- là x, cho x chạy ở 2 giá trị là 0 và 1 trong </a:t>
            </a:r>
            <a:r>
              <a:rPr lang="vi-VN" dirty="0" err="1"/>
              <a:t>parametric</a:t>
            </a:r>
            <a:r>
              <a:rPr lang="vi-VN" dirty="0"/>
              <a:t>, rồi sau khi chạy thành công, ta lại vào ADE L &gt;&gt; </a:t>
            </a:r>
            <a:r>
              <a:rPr lang="vi-VN" dirty="0" err="1"/>
              <a:t>Result</a:t>
            </a:r>
            <a:r>
              <a:rPr lang="vi-VN" dirty="0"/>
              <a:t> &gt;&gt; AC </a:t>
            </a:r>
            <a:r>
              <a:rPr lang="vi-VN" dirty="0" err="1"/>
              <a:t>Gain</a:t>
            </a:r>
            <a:r>
              <a:rPr lang="vi-VN" dirty="0"/>
              <a:t> </a:t>
            </a:r>
            <a:r>
              <a:rPr lang="vi-VN" dirty="0" err="1"/>
              <a:t>and</a:t>
            </a:r>
            <a:r>
              <a:rPr lang="vi-VN" dirty="0"/>
              <a:t> </a:t>
            </a:r>
            <a:r>
              <a:rPr lang="vi-VN" dirty="0" err="1"/>
              <a:t>Phase</a:t>
            </a:r>
            <a:r>
              <a:rPr lang="vi-VN" dirty="0"/>
              <a:t> &gt;&gt; chọn </a:t>
            </a:r>
            <a:r>
              <a:rPr lang="vi-VN" dirty="0" err="1"/>
              <a:t>Vout</a:t>
            </a:r>
            <a:r>
              <a:rPr lang="vi-VN" dirty="0"/>
              <a:t> và Vin+, đợi </a:t>
            </a:r>
            <a:r>
              <a:rPr lang="vi-VN" dirty="0" err="1"/>
              <a:t>plot</a:t>
            </a:r>
            <a:r>
              <a:rPr lang="vi-VN" dirty="0"/>
              <a:t> ra đồ thị rồi chúng ta lấy giá trị của đồ thị, </a:t>
            </a:r>
            <a:r>
              <a:rPr lang="vi-VN" dirty="0" err="1"/>
              <a:t>send</a:t>
            </a:r>
            <a:r>
              <a:rPr lang="vi-VN" dirty="0"/>
              <a:t> to </a:t>
            </a:r>
            <a:r>
              <a:rPr lang="vi-VN" dirty="0" err="1"/>
              <a:t>calculator</a:t>
            </a:r>
            <a:r>
              <a:rPr lang="vi-VN" dirty="0"/>
              <a:t>, cho giá trị tại 0 trừ đi giá trị tại 1, </a:t>
            </a:r>
            <a:r>
              <a:rPr lang="vi-VN" dirty="0" err="1"/>
              <a:t>plot</a:t>
            </a:r>
            <a:r>
              <a:rPr lang="vi-VN" dirty="0"/>
              <a:t> ngược lại ra đồ thị</a:t>
            </a:r>
          </a:p>
        </p:txBody>
      </p:sp>
    </p:spTree>
    <p:extLst>
      <p:ext uri="{BB962C8B-B14F-4D97-AF65-F5344CB8AC3E}">
        <p14:creationId xmlns:p14="http://schemas.microsoft.com/office/powerpoint/2010/main" val="530418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FE4E0-0B20-F549-498A-D8DB528144A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DEADFD33-F14C-4F41-3800-561F127F8563}"/>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483152E6-DF8B-795F-518D-A5070292205F}"/>
              </a:ext>
            </a:extLst>
          </p:cNvPr>
          <p:cNvSpPr>
            <a:spLocks noGrp="1"/>
          </p:cNvSpPr>
          <p:nvPr>
            <p:ph type="sldNum" sz="quarter" idx="12"/>
          </p:nvPr>
        </p:nvSpPr>
        <p:spPr/>
        <p:txBody>
          <a:bodyPr/>
          <a:lstStyle/>
          <a:p>
            <a:pPr>
              <a:defRPr/>
            </a:pPr>
            <a:fld id="{BD4CC8D0-BD21-4CE6-A0A6-0DD2277641BB}" type="slidenum">
              <a:rPr lang="en-US" altLang="en-US" smtClean="0"/>
              <a:pPr>
                <a:defRPr/>
              </a:pPr>
              <a:t>15</a:t>
            </a:fld>
            <a:endParaRPr lang="en-US" altLang="en-US"/>
          </a:p>
        </p:txBody>
      </p:sp>
      <p:pic>
        <p:nvPicPr>
          <p:cNvPr id="7" name="Hình ảnh 6" descr="Ảnh có chứa ảnh chụp màn hình, văn bản, phần mềm, Phần mềm đa phương tiện&#10;&#10;Mô tả được tạo tự động">
            <a:extLst>
              <a:ext uri="{FF2B5EF4-FFF2-40B4-BE49-F238E27FC236}">
                <a16:creationId xmlns:a16="http://schemas.microsoft.com/office/drawing/2014/main" id="{04B94CBE-6798-03DD-5667-14E30CE0B305}"/>
              </a:ext>
            </a:extLst>
          </p:cNvPr>
          <p:cNvPicPr>
            <a:picLocks noChangeAspect="1"/>
          </p:cNvPicPr>
          <p:nvPr/>
        </p:nvPicPr>
        <p:blipFill>
          <a:blip r:embed="rId3">
            <a:extLst>
              <a:ext uri="{28A0092B-C50C-407E-A947-70E740481C1C}">
                <a14:useLocalDpi xmlns:a14="http://schemas.microsoft.com/office/drawing/2010/main" val="0"/>
              </a:ext>
            </a:extLst>
          </a:blip>
          <a:srcRect t="21429" b="7143"/>
          <a:stretch/>
        </p:blipFill>
        <p:spPr>
          <a:xfrm>
            <a:off x="0" y="1066800"/>
            <a:ext cx="9144000" cy="3048000"/>
          </a:xfrm>
          <a:prstGeom prst="rect">
            <a:avLst/>
          </a:prstGeom>
        </p:spPr>
      </p:pic>
      <p:sp>
        <p:nvSpPr>
          <p:cNvPr id="5" name="Hộp Văn bản 4">
            <a:extLst>
              <a:ext uri="{FF2B5EF4-FFF2-40B4-BE49-F238E27FC236}">
                <a16:creationId xmlns:a16="http://schemas.microsoft.com/office/drawing/2014/main" id="{78D0C1DC-8A16-E333-CFE5-A33FE769ACA0}"/>
              </a:ext>
            </a:extLst>
          </p:cNvPr>
          <p:cNvSpPr txBox="1"/>
          <p:nvPr/>
        </p:nvSpPr>
        <p:spPr>
          <a:xfrm>
            <a:off x="228600" y="4219912"/>
            <a:ext cx="8229600" cy="2031325"/>
          </a:xfrm>
          <a:prstGeom prst="rect">
            <a:avLst/>
          </a:prstGeom>
          <a:noFill/>
        </p:spPr>
        <p:txBody>
          <a:bodyPr wrap="square">
            <a:spAutoFit/>
          </a:bodyPr>
          <a:lstStyle/>
          <a:p>
            <a:r>
              <a:rPr lang="vi-VN" dirty="0"/>
              <a:t>	Dựa trên đồ thị, ta thấy độ lợi vi sai đạt khoảng 59.6 </a:t>
            </a:r>
            <a:r>
              <a:rPr lang="vi-VN" dirty="0" err="1"/>
              <a:t>dB</a:t>
            </a:r>
            <a:r>
              <a:rPr lang="vi-VN" dirty="0"/>
              <a:t> ở tần số thấp và duy trì ở mức cao khi tần số tăng, cho thấy khả năng khuếch đại tín hiệu vi sai tốt. Độ lợi </a:t>
            </a:r>
            <a:r>
              <a:rPr lang="vi-VN" dirty="0" err="1"/>
              <a:t>mode</a:t>
            </a:r>
            <a:r>
              <a:rPr lang="vi-VN" dirty="0"/>
              <a:t> chung thì thấp hơn nhiều, chỉ khoảng -7 </a:t>
            </a:r>
            <a:r>
              <a:rPr lang="vi-VN" dirty="0" err="1"/>
              <a:t>dB</a:t>
            </a:r>
            <a:r>
              <a:rPr lang="vi-VN" dirty="0"/>
              <a:t> ở tần số thấp và tiếp tục giảm khi tần số tăng.</a:t>
            </a:r>
          </a:p>
          <a:p>
            <a:r>
              <a:rPr lang="vi-VN" dirty="0"/>
              <a:t>	Như vậy, CMRR của mạch đạt khoảng 66 </a:t>
            </a:r>
            <a:r>
              <a:rPr lang="vi-VN" dirty="0" err="1"/>
              <a:t>dB</a:t>
            </a:r>
            <a:r>
              <a:rPr lang="vi-VN" dirty="0"/>
              <a:t> ở tần số thấp, thể hiện khả năng loại bỏ nhiễu </a:t>
            </a:r>
            <a:r>
              <a:rPr lang="vi-VN" dirty="0" err="1"/>
              <a:t>mode</a:t>
            </a:r>
            <a:r>
              <a:rPr lang="vi-VN" dirty="0"/>
              <a:t> chung tốt, đặc biệt trong dải tần thấp. Điều này cho thấy mạch hoạt động hiệu quả trong việc từ chối nhiễu, giữ tín hiệu vi sai ổn định.</a:t>
            </a:r>
          </a:p>
        </p:txBody>
      </p:sp>
    </p:spTree>
    <p:extLst>
      <p:ext uri="{BB962C8B-B14F-4D97-AF65-F5344CB8AC3E}">
        <p14:creationId xmlns:p14="http://schemas.microsoft.com/office/powerpoint/2010/main" val="339677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8E85E-4866-46FC-68A0-BE1CABF1F83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B19E57E-C7E0-1F04-18CE-11B285894AF3}"/>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1C7B5438-4EB5-2D35-2209-5BBFDCC47F46}"/>
              </a:ext>
            </a:extLst>
          </p:cNvPr>
          <p:cNvSpPr>
            <a:spLocks noGrp="1"/>
          </p:cNvSpPr>
          <p:nvPr>
            <p:ph type="sldNum" sz="quarter" idx="12"/>
          </p:nvPr>
        </p:nvSpPr>
        <p:spPr/>
        <p:txBody>
          <a:bodyPr/>
          <a:lstStyle/>
          <a:p>
            <a:pPr>
              <a:defRPr/>
            </a:pPr>
            <a:fld id="{BD4CC8D0-BD21-4CE6-A0A6-0DD2277641BB}" type="slidenum">
              <a:rPr lang="en-US" altLang="en-US" smtClean="0"/>
              <a:pPr>
                <a:defRPr/>
              </a:pPr>
              <a:t>16</a:t>
            </a:fld>
            <a:endParaRPr lang="en-US" altLang="en-US"/>
          </a:p>
        </p:txBody>
      </p:sp>
      <p:sp>
        <p:nvSpPr>
          <p:cNvPr id="3" name="Hộp Văn bản 2">
            <a:extLst>
              <a:ext uri="{FF2B5EF4-FFF2-40B4-BE49-F238E27FC236}">
                <a16:creationId xmlns:a16="http://schemas.microsoft.com/office/drawing/2014/main" id="{DCA5B13E-EEDA-DE73-B66C-02708C920C97}"/>
              </a:ext>
            </a:extLst>
          </p:cNvPr>
          <p:cNvSpPr txBox="1"/>
          <p:nvPr/>
        </p:nvSpPr>
        <p:spPr>
          <a:xfrm>
            <a:off x="381000" y="1295400"/>
            <a:ext cx="4419600" cy="369332"/>
          </a:xfrm>
          <a:prstGeom prst="rect">
            <a:avLst/>
          </a:prstGeom>
          <a:noFill/>
        </p:spPr>
        <p:txBody>
          <a:bodyPr wrap="square" rtlCol="0">
            <a:spAutoFit/>
          </a:bodyPr>
          <a:lstStyle/>
          <a:p>
            <a:r>
              <a:rPr lang="vi-VN" dirty="0" err="1"/>
              <a:t>Testbench</a:t>
            </a:r>
            <a:r>
              <a:rPr lang="vi-VN" dirty="0"/>
              <a:t> PSRR </a:t>
            </a:r>
            <a:r>
              <a:rPr lang="vi-VN" dirty="0" err="1"/>
              <a:t>plot</a:t>
            </a:r>
            <a:endParaRPr lang="vi-VN" dirty="0"/>
          </a:p>
        </p:txBody>
      </p:sp>
      <p:pic>
        <p:nvPicPr>
          <p:cNvPr id="6" name="Hình ảnh 5">
            <a:extLst>
              <a:ext uri="{FF2B5EF4-FFF2-40B4-BE49-F238E27FC236}">
                <a16:creationId xmlns:a16="http://schemas.microsoft.com/office/drawing/2014/main" id="{35C22343-DE16-2D06-5D5D-85A5B1C0FC0A}"/>
              </a:ext>
            </a:extLst>
          </p:cNvPr>
          <p:cNvPicPr>
            <a:picLocks noChangeAspect="1"/>
          </p:cNvPicPr>
          <p:nvPr/>
        </p:nvPicPr>
        <p:blipFill>
          <a:blip r:embed="rId3"/>
          <a:stretch>
            <a:fillRect/>
          </a:stretch>
        </p:blipFill>
        <p:spPr>
          <a:xfrm>
            <a:off x="381000" y="1752268"/>
            <a:ext cx="5791200" cy="3810332"/>
          </a:xfrm>
          <a:prstGeom prst="rect">
            <a:avLst/>
          </a:prstGeom>
        </p:spPr>
      </p:pic>
      <p:sp>
        <p:nvSpPr>
          <p:cNvPr id="7" name="Hộp Văn bản 6">
            <a:extLst>
              <a:ext uri="{FF2B5EF4-FFF2-40B4-BE49-F238E27FC236}">
                <a16:creationId xmlns:a16="http://schemas.microsoft.com/office/drawing/2014/main" id="{42BE556E-D48A-0007-A4CF-E306790DD208}"/>
              </a:ext>
            </a:extLst>
          </p:cNvPr>
          <p:cNvSpPr txBox="1"/>
          <p:nvPr/>
        </p:nvSpPr>
        <p:spPr>
          <a:xfrm>
            <a:off x="6248400" y="1695212"/>
            <a:ext cx="2895600" cy="3416320"/>
          </a:xfrm>
          <a:prstGeom prst="rect">
            <a:avLst/>
          </a:prstGeom>
          <a:noFill/>
        </p:spPr>
        <p:txBody>
          <a:bodyPr wrap="square" rtlCol="0">
            <a:spAutoFit/>
          </a:bodyPr>
          <a:lstStyle/>
          <a:p>
            <a:r>
              <a:rPr lang="vi-VN" dirty="0"/>
              <a:t>	Để </a:t>
            </a:r>
            <a:r>
              <a:rPr lang="vi-VN" dirty="0" err="1"/>
              <a:t>test</a:t>
            </a:r>
            <a:r>
              <a:rPr lang="vi-VN" dirty="0"/>
              <a:t> PSRR, ta nối đầu Vin- của mạch vào với </a:t>
            </a:r>
            <a:r>
              <a:rPr lang="vi-VN" dirty="0" err="1"/>
              <a:t>Vout</a:t>
            </a:r>
            <a:r>
              <a:rPr lang="vi-VN" dirty="0"/>
              <a:t>, loại bỏ thành phần AC ở Vin+, và thêm AC 1v vào trong </a:t>
            </a:r>
            <a:r>
              <a:rPr lang="vi-VN" dirty="0" err="1"/>
              <a:t>Vdd</a:t>
            </a:r>
            <a:r>
              <a:rPr lang="vi-VN" dirty="0"/>
              <a:t>, rồi ta lại vào ADE L chạy mô phỏng với </a:t>
            </a:r>
            <a:r>
              <a:rPr lang="vi-VN" dirty="0" err="1"/>
              <a:t>setting</a:t>
            </a:r>
            <a:r>
              <a:rPr lang="vi-VN" dirty="0"/>
              <a:t> AC như cũ (1hz-1Ghz), cho chạy rồi tiếp tục vào </a:t>
            </a:r>
            <a:r>
              <a:rPr lang="vi-VN" dirty="0" err="1"/>
              <a:t>Result</a:t>
            </a:r>
            <a:r>
              <a:rPr lang="vi-VN" dirty="0"/>
              <a:t> &gt;&gt; </a:t>
            </a:r>
            <a:r>
              <a:rPr lang="vi-VN" dirty="0" err="1"/>
              <a:t>DirectPlot</a:t>
            </a:r>
            <a:r>
              <a:rPr lang="vi-VN" dirty="0"/>
              <a:t> &gt;&gt; AC </a:t>
            </a:r>
            <a:r>
              <a:rPr lang="vi-VN" dirty="0" err="1"/>
              <a:t>Gain</a:t>
            </a:r>
            <a:r>
              <a:rPr lang="vi-VN" dirty="0"/>
              <a:t> </a:t>
            </a:r>
            <a:r>
              <a:rPr lang="vi-VN" dirty="0" err="1"/>
              <a:t>and</a:t>
            </a:r>
            <a:r>
              <a:rPr lang="vi-VN" dirty="0"/>
              <a:t> </a:t>
            </a:r>
            <a:r>
              <a:rPr lang="vi-VN" dirty="0" err="1"/>
              <a:t>Phase</a:t>
            </a:r>
            <a:r>
              <a:rPr lang="vi-VN" dirty="0"/>
              <a:t>, và chọn chân </a:t>
            </a:r>
            <a:r>
              <a:rPr lang="vi-VN" dirty="0" err="1"/>
              <a:t>Vdd</a:t>
            </a:r>
            <a:r>
              <a:rPr lang="vi-VN" dirty="0"/>
              <a:t> của </a:t>
            </a:r>
            <a:r>
              <a:rPr lang="vi-VN" dirty="0" err="1"/>
              <a:t>symbol</a:t>
            </a:r>
            <a:r>
              <a:rPr lang="vi-VN" dirty="0"/>
              <a:t> rồi chọn </a:t>
            </a:r>
            <a:r>
              <a:rPr lang="vi-VN" dirty="0" err="1"/>
              <a:t>Vout</a:t>
            </a:r>
            <a:r>
              <a:rPr lang="vi-VN" dirty="0"/>
              <a:t> để xuất ra </a:t>
            </a:r>
            <a:r>
              <a:rPr lang="vi-VN" dirty="0" err="1"/>
              <a:t>plot</a:t>
            </a:r>
            <a:endParaRPr lang="vi-VN" dirty="0"/>
          </a:p>
        </p:txBody>
      </p:sp>
    </p:spTree>
    <p:extLst>
      <p:ext uri="{BB962C8B-B14F-4D97-AF65-F5344CB8AC3E}">
        <p14:creationId xmlns:p14="http://schemas.microsoft.com/office/powerpoint/2010/main" val="179973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8747B-030A-23EC-CB3B-2085BA5C2381}"/>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8549EA0-A948-6BBA-26AD-B3DA69714518}"/>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4B3DF6AD-47C1-DFF0-A49A-87D241A098C5}"/>
              </a:ext>
            </a:extLst>
          </p:cNvPr>
          <p:cNvSpPr>
            <a:spLocks noGrp="1"/>
          </p:cNvSpPr>
          <p:nvPr>
            <p:ph type="sldNum" sz="quarter" idx="12"/>
          </p:nvPr>
        </p:nvSpPr>
        <p:spPr/>
        <p:txBody>
          <a:bodyPr/>
          <a:lstStyle/>
          <a:p>
            <a:pPr>
              <a:defRPr/>
            </a:pPr>
            <a:fld id="{BD4CC8D0-BD21-4CE6-A0A6-0DD2277641BB}" type="slidenum">
              <a:rPr lang="en-US" altLang="en-US" smtClean="0"/>
              <a:pPr>
                <a:defRPr/>
              </a:pPr>
              <a:t>17</a:t>
            </a:fld>
            <a:endParaRPr lang="en-US" altLang="en-US"/>
          </a:p>
        </p:txBody>
      </p:sp>
      <p:pic>
        <p:nvPicPr>
          <p:cNvPr id="5" name="Hình ảnh 4">
            <a:extLst>
              <a:ext uri="{FF2B5EF4-FFF2-40B4-BE49-F238E27FC236}">
                <a16:creationId xmlns:a16="http://schemas.microsoft.com/office/drawing/2014/main" id="{A0C0D93C-DE1B-0975-38C3-BE305FD4AF4D}"/>
              </a:ext>
            </a:extLst>
          </p:cNvPr>
          <p:cNvPicPr>
            <a:picLocks noChangeAspect="1"/>
          </p:cNvPicPr>
          <p:nvPr/>
        </p:nvPicPr>
        <p:blipFill>
          <a:blip r:embed="rId3"/>
          <a:stretch>
            <a:fillRect/>
          </a:stretch>
        </p:blipFill>
        <p:spPr>
          <a:xfrm>
            <a:off x="0" y="1066800"/>
            <a:ext cx="9144000" cy="2944759"/>
          </a:xfrm>
          <a:prstGeom prst="rect">
            <a:avLst/>
          </a:prstGeom>
        </p:spPr>
      </p:pic>
      <p:sp>
        <p:nvSpPr>
          <p:cNvPr id="6" name="Hộp Văn bản 5">
            <a:extLst>
              <a:ext uri="{FF2B5EF4-FFF2-40B4-BE49-F238E27FC236}">
                <a16:creationId xmlns:a16="http://schemas.microsoft.com/office/drawing/2014/main" id="{CC425708-12B0-8637-FDE4-6207D8056175}"/>
              </a:ext>
            </a:extLst>
          </p:cNvPr>
          <p:cNvSpPr txBox="1"/>
          <p:nvPr/>
        </p:nvSpPr>
        <p:spPr>
          <a:xfrm>
            <a:off x="34636" y="4114800"/>
            <a:ext cx="8077200" cy="2308324"/>
          </a:xfrm>
          <a:prstGeom prst="rect">
            <a:avLst/>
          </a:prstGeom>
          <a:noFill/>
        </p:spPr>
        <p:txBody>
          <a:bodyPr wrap="square">
            <a:spAutoFit/>
          </a:bodyPr>
          <a:lstStyle/>
          <a:p>
            <a:r>
              <a:rPr lang="vi-VN" sz="1600" dirty="0"/>
              <a:t>	Đồ thị thể hiện </a:t>
            </a:r>
            <a:r>
              <a:rPr lang="vi-VN" sz="1600" dirty="0" err="1"/>
              <a:t>Power</a:t>
            </a:r>
            <a:r>
              <a:rPr lang="vi-VN" sz="1600" dirty="0"/>
              <a:t> </a:t>
            </a:r>
            <a:r>
              <a:rPr lang="vi-VN" sz="1600" dirty="0" err="1"/>
              <a:t>Supply</a:t>
            </a:r>
            <a:r>
              <a:rPr lang="vi-VN" sz="1600" dirty="0"/>
              <a:t> </a:t>
            </a:r>
            <a:r>
              <a:rPr lang="vi-VN" sz="1600" dirty="0" err="1"/>
              <a:t>Rejection</a:t>
            </a:r>
            <a:r>
              <a:rPr lang="vi-VN" sz="1600" dirty="0"/>
              <a:t> </a:t>
            </a:r>
            <a:r>
              <a:rPr lang="vi-VN" sz="1600" dirty="0" err="1"/>
              <a:t>Ratio</a:t>
            </a:r>
            <a:r>
              <a:rPr lang="vi-VN" sz="1600" dirty="0"/>
              <a:t> (PSRR) theo tần số cho thấy khả năng từ chối nhiễu nguồn của mạch. Ở tần số thấp, PSRR đạt khoảng 58.7 </a:t>
            </a:r>
            <a:r>
              <a:rPr lang="vi-VN" sz="1600" dirty="0" err="1"/>
              <a:t>dB</a:t>
            </a:r>
            <a:r>
              <a:rPr lang="vi-VN" sz="1600" dirty="0"/>
              <a:t>, cho thấy khả năng từ chối nhiễu khá cao. </a:t>
            </a:r>
          </a:p>
          <a:p>
            <a:r>
              <a:rPr lang="vi-VN" sz="1600" dirty="0"/>
              <a:t>	Tuy nhiên, khi tần số tăng lên, PSRR bắt đầu giảm, duy trì ở mức 57.9 </a:t>
            </a:r>
            <a:r>
              <a:rPr lang="vi-VN" sz="1600" dirty="0" err="1"/>
              <a:t>dB</a:t>
            </a:r>
            <a:r>
              <a:rPr lang="vi-VN" sz="1600" dirty="0"/>
              <a:t> đến khoảng 3.98 </a:t>
            </a:r>
            <a:r>
              <a:rPr lang="vi-VN" sz="1600" dirty="0" err="1"/>
              <a:t>kHz</a:t>
            </a:r>
            <a:r>
              <a:rPr lang="vi-VN" sz="1600" dirty="0"/>
              <a:t>, nhưng sau đó giảm mạnh. Tại 10.47 </a:t>
            </a:r>
            <a:r>
              <a:rPr lang="vi-VN" sz="1600" dirty="0" err="1"/>
              <a:t>MHz</a:t>
            </a:r>
            <a:r>
              <a:rPr lang="vi-VN" sz="1600" dirty="0"/>
              <a:t>, PSRR giảm xuống -640.5 </a:t>
            </a:r>
            <a:r>
              <a:rPr lang="vi-VN" sz="1600" dirty="0" err="1"/>
              <a:t>dB</a:t>
            </a:r>
            <a:r>
              <a:rPr lang="vi-VN" sz="1600" dirty="0"/>
              <a:t>, cho thấy mạch gần như không còn khả năng từ chối nhiễu nguồn. Sau điểm này, PSRR có xu hướng tăng nhẹ khi tần số tiếp tục tăng. </a:t>
            </a:r>
          </a:p>
          <a:p>
            <a:r>
              <a:rPr lang="vi-VN" sz="1600" dirty="0"/>
              <a:t>	Tóm lại, mạch có khả năng từ chối nhiễu nguồn tốt ở dải tần thấp nhưng giảm hiệu quả rõ rệt ở tần số cao, đặc biệt là sau vài </a:t>
            </a:r>
            <a:r>
              <a:rPr lang="vi-VN" sz="1600" dirty="0" err="1"/>
              <a:t>MHz</a:t>
            </a:r>
            <a:r>
              <a:rPr lang="vi-VN" sz="1600" dirty="0"/>
              <a:t>.</a:t>
            </a:r>
          </a:p>
        </p:txBody>
      </p:sp>
    </p:spTree>
    <p:extLst>
      <p:ext uri="{BB962C8B-B14F-4D97-AF65-F5344CB8AC3E}">
        <p14:creationId xmlns:p14="http://schemas.microsoft.com/office/powerpoint/2010/main" val="1049953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A48E8-4FC8-7837-B97B-01CB29067B72}"/>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093097F4-6DF0-7FC0-2C7C-89B3F25B579C}"/>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5A573901-E485-75C3-1A8C-5B586C299B94}"/>
              </a:ext>
            </a:extLst>
          </p:cNvPr>
          <p:cNvSpPr>
            <a:spLocks noGrp="1"/>
          </p:cNvSpPr>
          <p:nvPr>
            <p:ph type="sldNum" sz="quarter" idx="12"/>
          </p:nvPr>
        </p:nvSpPr>
        <p:spPr/>
        <p:txBody>
          <a:bodyPr/>
          <a:lstStyle/>
          <a:p>
            <a:pPr>
              <a:defRPr/>
            </a:pPr>
            <a:fld id="{BD4CC8D0-BD21-4CE6-A0A6-0DD2277641BB}" type="slidenum">
              <a:rPr lang="en-US" altLang="en-US" smtClean="0"/>
              <a:pPr>
                <a:defRPr/>
              </a:pPr>
              <a:t>18</a:t>
            </a:fld>
            <a:endParaRPr lang="en-US" altLang="en-US"/>
          </a:p>
        </p:txBody>
      </p:sp>
      <p:sp>
        <p:nvSpPr>
          <p:cNvPr id="3" name="Hộp Văn bản 2">
            <a:extLst>
              <a:ext uri="{FF2B5EF4-FFF2-40B4-BE49-F238E27FC236}">
                <a16:creationId xmlns:a16="http://schemas.microsoft.com/office/drawing/2014/main" id="{EDAE4855-517B-87AB-219F-D8DDF198C33C}"/>
              </a:ext>
            </a:extLst>
          </p:cNvPr>
          <p:cNvSpPr txBox="1"/>
          <p:nvPr/>
        </p:nvSpPr>
        <p:spPr>
          <a:xfrm>
            <a:off x="482600" y="1219200"/>
            <a:ext cx="7747000" cy="4862870"/>
          </a:xfrm>
          <a:prstGeom prst="rect">
            <a:avLst/>
          </a:prstGeom>
          <a:noFill/>
        </p:spPr>
        <p:txBody>
          <a:bodyPr wrap="square" rtlCol="0">
            <a:spAutoFit/>
          </a:bodyPr>
          <a:lstStyle/>
          <a:p>
            <a:pPr algn="just"/>
            <a:r>
              <a:rPr lang="vi-VN" sz="2000" b="1" dirty="0"/>
              <a:t>Thông tin về các giá trị DC mà ta sẽ khảo sát:</a:t>
            </a:r>
          </a:p>
          <a:p>
            <a:pPr algn="just"/>
            <a:r>
              <a:rPr lang="vi-VN" b="1" dirty="0"/>
              <a:t>	DC </a:t>
            </a:r>
            <a:r>
              <a:rPr lang="vi-VN" b="1" dirty="0" err="1"/>
              <a:t>Operating</a:t>
            </a:r>
            <a:r>
              <a:rPr lang="vi-VN" b="1" dirty="0"/>
              <a:t> </a:t>
            </a:r>
            <a:r>
              <a:rPr lang="vi-VN" b="1" dirty="0" err="1"/>
              <a:t>Point</a:t>
            </a:r>
            <a:r>
              <a:rPr lang="vi-VN" b="1" dirty="0"/>
              <a:t>: </a:t>
            </a:r>
            <a:r>
              <a:rPr lang="vi-VN" sz="1600" dirty="0"/>
              <a:t>DC </a:t>
            </a:r>
            <a:r>
              <a:rPr lang="vi-VN" sz="1600" dirty="0" err="1"/>
              <a:t>operating</a:t>
            </a:r>
            <a:r>
              <a:rPr lang="vi-VN" sz="1600" dirty="0"/>
              <a:t> </a:t>
            </a:r>
            <a:r>
              <a:rPr lang="vi-VN" sz="1600" dirty="0" err="1"/>
              <a:t>point</a:t>
            </a:r>
            <a:r>
              <a:rPr lang="vi-VN" sz="1600" dirty="0"/>
              <a:t> là các giá trị điện áp và dòng tại các nút và linh kiện của mạch khi không có tín hiệu xoay chiều (AC) đầu vào, phản ánh trạng thái làm việc tĩnh của mạch.</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b="1" i="0" u="none" strike="noStrike" cap="none" normalizeH="0" baseline="0" dirty="0">
                <a:ln>
                  <a:noFill/>
                </a:ln>
                <a:solidFill>
                  <a:schemeClr val="tx1"/>
                </a:solidFill>
                <a:effectLst/>
                <a:latin typeface="Arial" panose="020B0604020202020204" pitchFamily="34" charset="0"/>
              </a:rPr>
              <a:t>	ICMR (</a:t>
            </a:r>
            <a:r>
              <a:rPr kumimoji="0" lang="vi-VN" altLang="vi-VN" sz="1600" b="1" i="0" u="none" strike="noStrike" cap="none" normalizeH="0" baseline="0" dirty="0" err="1">
                <a:ln>
                  <a:noFill/>
                </a:ln>
                <a:solidFill>
                  <a:schemeClr val="tx1"/>
                </a:solidFill>
                <a:effectLst/>
                <a:latin typeface="Arial" panose="020B0604020202020204" pitchFamily="34" charset="0"/>
              </a:rPr>
              <a:t>Input</a:t>
            </a:r>
            <a:r>
              <a:rPr kumimoji="0" lang="vi-VN" altLang="vi-VN" sz="1600" b="1" i="0" u="none" strike="noStrike" cap="none" normalizeH="0" baseline="0" dirty="0">
                <a:ln>
                  <a:noFill/>
                </a:ln>
                <a:solidFill>
                  <a:schemeClr val="tx1"/>
                </a:solidFill>
                <a:effectLst/>
                <a:latin typeface="Arial" panose="020B0604020202020204" pitchFamily="34" charset="0"/>
              </a:rPr>
              <a:t> </a:t>
            </a:r>
            <a:r>
              <a:rPr kumimoji="0" lang="vi-VN" altLang="vi-VN" sz="1600" b="1" i="0" u="none" strike="noStrike" cap="none" normalizeH="0" baseline="0" dirty="0" err="1">
                <a:ln>
                  <a:noFill/>
                </a:ln>
                <a:solidFill>
                  <a:schemeClr val="tx1"/>
                </a:solidFill>
                <a:effectLst/>
                <a:latin typeface="Arial" panose="020B0604020202020204" pitchFamily="34" charset="0"/>
              </a:rPr>
              <a:t>Common-Mode</a:t>
            </a:r>
            <a:r>
              <a:rPr kumimoji="0" lang="vi-VN" altLang="vi-VN" sz="1600" b="1" i="0" u="none" strike="noStrike" cap="none" normalizeH="0" baseline="0" dirty="0">
                <a:ln>
                  <a:noFill/>
                </a:ln>
                <a:solidFill>
                  <a:schemeClr val="tx1"/>
                </a:solidFill>
                <a:effectLst/>
                <a:latin typeface="Arial" panose="020B0604020202020204" pitchFamily="34" charset="0"/>
              </a:rPr>
              <a:t> </a:t>
            </a:r>
            <a:r>
              <a:rPr kumimoji="0" lang="vi-VN" altLang="vi-VN" sz="1600" b="1" i="0" u="none" strike="noStrike" cap="none" normalizeH="0" baseline="0" dirty="0" err="1">
                <a:ln>
                  <a:noFill/>
                </a:ln>
                <a:solidFill>
                  <a:schemeClr val="tx1"/>
                </a:solidFill>
                <a:effectLst/>
                <a:latin typeface="Arial" panose="020B0604020202020204" pitchFamily="34" charset="0"/>
              </a:rPr>
              <a:t>Range</a:t>
            </a:r>
            <a:r>
              <a:rPr kumimoji="0" lang="vi-VN" altLang="vi-VN" sz="1600" b="1" i="0" u="none" strike="noStrike" cap="none" normalizeH="0" baseline="0" dirty="0">
                <a:ln>
                  <a:noFill/>
                </a:ln>
                <a:solidFill>
                  <a:schemeClr val="tx1"/>
                </a:solidFill>
                <a:effectLst/>
                <a:latin typeface="Arial" panose="020B0604020202020204" pitchFamily="34" charset="0"/>
              </a:rPr>
              <a:t>)</a:t>
            </a:r>
            <a:r>
              <a:rPr kumimoji="0" lang="vi-VN" altLang="vi-VN" sz="1600" b="0" i="0" u="none" strike="noStrike" cap="none" normalizeH="0" baseline="0" dirty="0">
                <a:ln>
                  <a:noFill/>
                </a:ln>
                <a:solidFill>
                  <a:schemeClr val="tx1"/>
                </a:solidFill>
                <a:effectLst/>
                <a:latin typeface="Arial" panose="020B0604020202020204" pitchFamily="34" charset="0"/>
              </a:rPr>
              <a:t>: ICMR là dải điện áp đầu vào mà mạch khuếch đại có thể xử lý đúng mà không bị bão hòa. Để tính, đo khoảng điện áp đầu vào từ mức thấp nhất đến mức cao nhất mà mạch vẫn hoạt động tuyến tính. ICMR rộng giúp đảm bảo mạch hoạt động tốt trong nhiều điều kiện tín hiệu đầu vào khác nhau.</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b="1" i="0" u="none" strike="noStrike" cap="none" normalizeH="0" baseline="0" dirty="0">
                <a:ln>
                  <a:noFill/>
                </a:ln>
                <a:solidFill>
                  <a:schemeClr val="tx1"/>
                </a:solidFill>
                <a:effectLst/>
                <a:latin typeface="Arial" panose="020B0604020202020204" pitchFamily="34" charset="0"/>
              </a:rPr>
              <a:t>	</a:t>
            </a:r>
            <a:r>
              <a:rPr kumimoji="0" lang="vi-VN" altLang="vi-VN" sz="1600" b="1" i="0" u="none" strike="noStrike" cap="none" normalizeH="0" baseline="0" dirty="0" err="1">
                <a:ln>
                  <a:noFill/>
                </a:ln>
                <a:solidFill>
                  <a:schemeClr val="tx1"/>
                </a:solidFill>
                <a:effectLst/>
                <a:latin typeface="Arial" panose="020B0604020202020204" pitchFamily="34" charset="0"/>
              </a:rPr>
              <a:t>Offset</a:t>
            </a:r>
            <a:r>
              <a:rPr kumimoji="0" lang="vi-VN" altLang="vi-VN" sz="1600" b="1" i="0" u="none" strike="noStrike" cap="none" normalizeH="0" baseline="0" dirty="0">
                <a:ln>
                  <a:noFill/>
                </a:ln>
                <a:solidFill>
                  <a:schemeClr val="tx1"/>
                </a:solidFill>
                <a:effectLst/>
                <a:latin typeface="Arial" panose="020B0604020202020204" pitchFamily="34" charset="0"/>
              </a:rPr>
              <a:t> (Độ lệch)</a:t>
            </a:r>
            <a:r>
              <a:rPr kumimoji="0" lang="vi-VN" altLang="vi-VN" sz="1600" b="0" i="0" u="none" strike="noStrike" cap="none" normalizeH="0" baseline="0" dirty="0">
                <a:ln>
                  <a:noFill/>
                </a:ln>
                <a:solidFill>
                  <a:schemeClr val="tx1"/>
                </a:solidFill>
                <a:effectLst/>
                <a:latin typeface="Arial" panose="020B0604020202020204" pitchFamily="34" charset="0"/>
              </a:rPr>
              <a:t>: </a:t>
            </a:r>
            <a:r>
              <a:rPr kumimoji="0" lang="vi-VN" altLang="vi-VN" sz="1600" b="0" i="0" u="none" strike="noStrike" cap="none" normalizeH="0" baseline="0" dirty="0" err="1">
                <a:ln>
                  <a:noFill/>
                </a:ln>
                <a:solidFill>
                  <a:schemeClr val="tx1"/>
                </a:solidFill>
                <a:effectLst/>
                <a:latin typeface="Arial" panose="020B0604020202020204" pitchFamily="34" charset="0"/>
              </a:rPr>
              <a:t>Offset</a:t>
            </a:r>
            <a:r>
              <a:rPr kumimoji="0" lang="vi-VN" altLang="vi-VN" sz="1600" b="0" i="0" u="none" strike="noStrike" cap="none" normalizeH="0" baseline="0" dirty="0">
                <a:ln>
                  <a:noFill/>
                </a:ln>
                <a:solidFill>
                  <a:schemeClr val="tx1"/>
                </a:solidFill>
                <a:effectLst/>
                <a:latin typeface="Arial" panose="020B0604020202020204" pitchFamily="34" charset="0"/>
              </a:rPr>
              <a:t> là điện áp chênh lệch giữa hai đầu vào khi đầu ra bằng 0, gây sai lệch ở đầu ra. Để xác định, đo điện áp chênh lệch tại đầu vào khi đầu ra đạt mức 0. </a:t>
            </a:r>
            <a:r>
              <a:rPr kumimoji="0" lang="vi-VN" altLang="vi-VN" sz="1600" b="0" i="0" u="none" strike="noStrike" cap="none" normalizeH="0" baseline="0" dirty="0" err="1">
                <a:ln>
                  <a:noFill/>
                </a:ln>
                <a:solidFill>
                  <a:schemeClr val="tx1"/>
                </a:solidFill>
                <a:effectLst/>
                <a:latin typeface="Arial" panose="020B0604020202020204" pitchFamily="34" charset="0"/>
              </a:rPr>
              <a:t>Offset</a:t>
            </a:r>
            <a:r>
              <a:rPr kumimoji="0" lang="vi-VN" altLang="vi-VN" sz="1600" b="0" i="0" u="none" strike="noStrike" cap="none" normalizeH="0" baseline="0" dirty="0">
                <a:ln>
                  <a:noFill/>
                </a:ln>
                <a:solidFill>
                  <a:schemeClr val="tx1"/>
                </a:solidFill>
                <a:effectLst/>
                <a:latin typeface="Arial" panose="020B0604020202020204" pitchFamily="34" charset="0"/>
              </a:rPr>
              <a:t> thấp giúp giảm sai số, đặc biệt quan trọng trong các ứng dụng yêu cầu độ chính xác cao.</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b="1" i="0" u="none" strike="noStrike" cap="none" normalizeH="0" baseline="0" dirty="0">
                <a:ln>
                  <a:noFill/>
                </a:ln>
                <a:solidFill>
                  <a:schemeClr val="tx1"/>
                </a:solidFill>
                <a:effectLst/>
                <a:latin typeface="Arial" panose="020B0604020202020204" pitchFamily="34" charset="0"/>
              </a:rPr>
              <a:t>	</a:t>
            </a:r>
            <a:r>
              <a:rPr kumimoji="0" lang="vi-VN" altLang="vi-VN" sz="1600" b="1" i="0" u="none" strike="noStrike" cap="none" normalizeH="0" baseline="0" dirty="0" err="1">
                <a:ln>
                  <a:noFill/>
                </a:ln>
                <a:solidFill>
                  <a:schemeClr val="tx1"/>
                </a:solidFill>
                <a:effectLst/>
                <a:latin typeface="Arial" panose="020B0604020202020204" pitchFamily="34" charset="0"/>
              </a:rPr>
              <a:t>Static</a:t>
            </a:r>
            <a:r>
              <a:rPr kumimoji="0" lang="vi-VN" altLang="vi-VN" sz="1600" b="1" i="0" u="none" strike="noStrike" cap="none" normalizeH="0" baseline="0" dirty="0">
                <a:ln>
                  <a:noFill/>
                </a:ln>
                <a:solidFill>
                  <a:schemeClr val="tx1"/>
                </a:solidFill>
                <a:effectLst/>
                <a:latin typeface="Arial" panose="020B0604020202020204" pitchFamily="34" charset="0"/>
              </a:rPr>
              <a:t> </a:t>
            </a:r>
            <a:r>
              <a:rPr kumimoji="0" lang="vi-VN" altLang="vi-VN" sz="1600" b="1" i="0" u="none" strike="noStrike" cap="none" normalizeH="0" baseline="0" dirty="0" err="1">
                <a:ln>
                  <a:noFill/>
                </a:ln>
                <a:solidFill>
                  <a:schemeClr val="tx1"/>
                </a:solidFill>
                <a:effectLst/>
                <a:latin typeface="Arial" panose="020B0604020202020204" pitchFamily="34" charset="0"/>
              </a:rPr>
              <a:t>Power</a:t>
            </a:r>
            <a:r>
              <a:rPr kumimoji="0" lang="vi-VN" altLang="vi-VN" sz="1600" b="1" i="0" u="none" strike="noStrike" cap="none" normalizeH="0" baseline="0" dirty="0">
                <a:ln>
                  <a:noFill/>
                </a:ln>
                <a:solidFill>
                  <a:schemeClr val="tx1"/>
                </a:solidFill>
                <a:effectLst/>
                <a:latin typeface="Arial" panose="020B0604020202020204" pitchFamily="34" charset="0"/>
              </a:rPr>
              <a:t> </a:t>
            </a:r>
            <a:r>
              <a:rPr kumimoji="0" lang="vi-VN" altLang="vi-VN" sz="1600" b="1" i="0" u="none" strike="noStrike" cap="none" normalizeH="0" baseline="0" dirty="0" err="1">
                <a:ln>
                  <a:noFill/>
                </a:ln>
                <a:solidFill>
                  <a:schemeClr val="tx1"/>
                </a:solidFill>
                <a:effectLst/>
                <a:latin typeface="Arial" panose="020B0604020202020204" pitchFamily="34" charset="0"/>
              </a:rPr>
              <a:t>Consumption</a:t>
            </a:r>
            <a:r>
              <a:rPr kumimoji="0" lang="vi-VN" altLang="vi-VN" sz="1600" b="1" i="0" u="none" strike="noStrike" cap="none" normalizeH="0" baseline="0" dirty="0">
                <a:ln>
                  <a:noFill/>
                </a:ln>
                <a:solidFill>
                  <a:schemeClr val="tx1"/>
                </a:solidFill>
                <a:effectLst/>
                <a:latin typeface="Arial" panose="020B0604020202020204" pitchFamily="34" charset="0"/>
              </a:rPr>
              <a:t> (Tiêu thụ công suất tĩnh)</a:t>
            </a:r>
            <a:r>
              <a:rPr kumimoji="0" lang="vi-VN" altLang="vi-VN" sz="1600" b="0" i="0" u="none" strike="noStrike" cap="none" normalizeH="0" baseline="0" dirty="0">
                <a:ln>
                  <a:noFill/>
                </a:ln>
                <a:solidFill>
                  <a:schemeClr val="tx1"/>
                </a:solidFill>
                <a:effectLst/>
                <a:latin typeface="Arial" panose="020B0604020202020204" pitchFamily="34" charset="0"/>
              </a:rPr>
              <a:t>: Đây là công suất tiêu thụ khi mạch ở trạng thái nghỉ (không có tín hiệu đầu vào), thường do dòng rò và điện áp nguồn. Để tính, đo dòng tiêu thụ khi không có tín hiệu rồi nhân với điện áp nguồn. Công suất tĩnh thấp giúp tiết kiệm năng lượng, quan trọng cho các ứng dụng di động hoặc yêu cầu tiết kiệm năng lượng.</a:t>
            </a:r>
          </a:p>
          <a:p>
            <a:pPr algn="just"/>
            <a:endParaRPr lang="vi-VN" sz="1600" dirty="0"/>
          </a:p>
        </p:txBody>
      </p:sp>
    </p:spTree>
    <p:extLst>
      <p:ext uri="{BB962C8B-B14F-4D97-AF65-F5344CB8AC3E}">
        <p14:creationId xmlns:p14="http://schemas.microsoft.com/office/powerpoint/2010/main" val="4244972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3763-F611-188C-BBB8-317D925ADE98}"/>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65A65835-5011-0A2C-E58F-EB39BC28567F}"/>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2F95DFA9-2E1F-11C0-A74D-938E262E33D0}"/>
              </a:ext>
            </a:extLst>
          </p:cNvPr>
          <p:cNvSpPr>
            <a:spLocks noGrp="1"/>
          </p:cNvSpPr>
          <p:nvPr>
            <p:ph type="sldNum" sz="quarter" idx="12"/>
          </p:nvPr>
        </p:nvSpPr>
        <p:spPr/>
        <p:txBody>
          <a:bodyPr/>
          <a:lstStyle/>
          <a:p>
            <a:pPr>
              <a:defRPr/>
            </a:pPr>
            <a:fld id="{BD4CC8D0-BD21-4CE6-A0A6-0DD2277641BB}" type="slidenum">
              <a:rPr lang="en-US" altLang="en-US" smtClean="0"/>
              <a:pPr>
                <a:defRPr/>
              </a:pPr>
              <a:t>19</a:t>
            </a:fld>
            <a:endParaRPr lang="en-US" altLang="en-US"/>
          </a:p>
        </p:txBody>
      </p:sp>
      <p:sp>
        <p:nvSpPr>
          <p:cNvPr id="3" name="Hộp Văn bản 2">
            <a:extLst>
              <a:ext uri="{FF2B5EF4-FFF2-40B4-BE49-F238E27FC236}">
                <a16:creationId xmlns:a16="http://schemas.microsoft.com/office/drawing/2014/main" id="{835A9B04-3B07-60CF-3693-293DD589E900}"/>
              </a:ext>
            </a:extLst>
          </p:cNvPr>
          <p:cNvSpPr txBox="1"/>
          <p:nvPr/>
        </p:nvSpPr>
        <p:spPr>
          <a:xfrm>
            <a:off x="152400" y="1143000"/>
            <a:ext cx="4953000" cy="369332"/>
          </a:xfrm>
          <a:prstGeom prst="rect">
            <a:avLst/>
          </a:prstGeom>
          <a:noFill/>
        </p:spPr>
        <p:txBody>
          <a:bodyPr wrap="square" rtlCol="0">
            <a:spAutoFit/>
          </a:bodyPr>
          <a:lstStyle/>
          <a:p>
            <a:r>
              <a:rPr lang="vi-VN" dirty="0" err="1"/>
              <a:t>Testbench</a:t>
            </a:r>
            <a:r>
              <a:rPr lang="vi-VN" dirty="0"/>
              <a:t> để đi tìm DC </a:t>
            </a:r>
            <a:r>
              <a:rPr lang="vi-VN" dirty="0" err="1"/>
              <a:t>Operating</a:t>
            </a:r>
            <a:r>
              <a:rPr lang="vi-VN" dirty="0"/>
              <a:t> </a:t>
            </a:r>
            <a:r>
              <a:rPr lang="vi-VN" dirty="0" err="1"/>
              <a:t>Point</a:t>
            </a:r>
            <a:endParaRPr lang="vi-VN" dirty="0"/>
          </a:p>
        </p:txBody>
      </p:sp>
      <p:pic>
        <p:nvPicPr>
          <p:cNvPr id="7" name="Hình ảnh 6">
            <a:extLst>
              <a:ext uri="{FF2B5EF4-FFF2-40B4-BE49-F238E27FC236}">
                <a16:creationId xmlns:a16="http://schemas.microsoft.com/office/drawing/2014/main" id="{92C6C8A8-6B27-A9B1-6E39-457B9FC05CBA}"/>
              </a:ext>
            </a:extLst>
          </p:cNvPr>
          <p:cNvPicPr>
            <a:picLocks noChangeAspect="1"/>
          </p:cNvPicPr>
          <p:nvPr/>
        </p:nvPicPr>
        <p:blipFill>
          <a:blip r:embed="rId3"/>
          <a:stretch>
            <a:fillRect/>
          </a:stretch>
        </p:blipFill>
        <p:spPr>
          <a:xfrm>
            <a:off x="228600" y="1600200"/>
            <a:ext cx="5370608" cy="3234104"/>
          </a:xfrm>
          <a:prstGeom prst="rect">
            <a:avLst/>
          </a:prstGeom>
        </p:spPr>
      </p:pic>
      <p:pic>
        <p:nvPicPr>
          <p:cNvPr id="9" name="Hình ảnh 8">
            <a:extLst>
              <a:ext uri="{FF2B5EF4-FFF2-40B4-BE49-F238E27FC236}">
                <a16:creationId xmlns:a16="http://schemas.microsoft.com/office/drawing/2014/main" id="{354FB95B-CC5D-65F2-04DF-8D56C9DEF2D5}"/>
              </a:ext>
            </a:extLst>
          </p:cNvPr>
          <p:cNvPicPr>
            <a:picLocks noChangeAspect="1"/>
          </p:cNvPicPr>
          <p:nvPr/>
        </p:nvPicPr>
        <p:blipFill>
          <a:blip r:embed="rId4"/>
          <a:stretch>
            <a:fillRect/>
          </a:stretch>
        </p:blipFill>
        <p:spPr>
          <a:xfrm>
            <a:off x="228600" y="4834304"/>
            <a:ext cx="5370608" cy="657129"/>
          </a:xfrm>
          <a:prstGeom prst="rect">
            <a:avLst/>
          </a:prstGeom>
        </p:spPr>
      </p:pic>
      <p:sp>
        <p:nvSpPr>
          <p:cNvPr id="10" name="Hộp Văn bản 9">
            <a:extLst>
              <a:ext uri="{FF2B5EF4-FFF2-40B4-BE49-F238E27FC236}">
                <a16:creationId xmlns:a16="http://schemas.microsoft.com/office/drawing/2014/main" id="{C04814DF-C693-F85C-B02F-804421F81C31}"/>
              </a:ext>
            </a:extLst>
          </p:cNvPr>
          <p:cNvSpPr txBox="1"/>
          <p:nvPr/>
        </p:nvSpPr>
        <p:spPr>
          <a:xfrm>
            <a:off x="5791200" y="1219200"/>
            <a:ext cx="3200400" cy="1815882"/>
          </a:xfrm>
          <a:prstGeom prst="rect">
            <a:avLst/>
          </a:prstGeom>
          <a:noFill/>
        </p:spPr>
        <p:txBody>
          <a:bodyPr wrap="square" rtlCol="0">
            <a:spAutoFit/>
          </a:bodyPr>
          <a:lstStyle/>
          <a:p>
            <a:r>
              <a:rPr lang="vi-VN" sz="1600" dirty="0"/>
              <a:t>Ta </a:t>
            </a:r>
            <a:r>
              <a:rPr lang="vi-VN" sz="1600" dirty="0" err="1"/>
              <a:t>set</a:t>
            </a:r>
            <a:r>
              <a:rPr lang="vi-VN" sz="1600" dirty="0"/>
              <a:t> </a:t>
            </a:r>
            <a:r>
              <a:rPr lang="vi-VN" sz="1600" dirty="0" err="1"/>
              <a:t>up</a:t>
            </a:r>
            <a:r>
              <a:rPr lang="vi-VN" sz="1600" dirty="0"/>
              <a:t> </a:t>
            </a:r>
            <a:r>
              <a:rPr lang="vi-VN" sz="1600" dirty="0" err="1"/>
              <a:t>schematic</a:t>
            </a:r>
            <a:r>
              <a:rPr lang="vi-VN" sz="1600" dirty="0"/>
              <a:t> và </a:t>
            </a:r>
            <a:r>
              <a:rPr lang="vi-VN" sz="1600" dirty="0" err="1"/>
              <a:t>analyses</a:t>
            </a:r>
            <a:r>
              <a:rPr lang="vi-VN" sz="1600" dirty="0"/>
              <a:t> như hình, sau đó chọn </a:t>
            </a:r>
            <a:r>
              <a:rPr lang="vi-VN" sz="1600" dirty="0" err="1"/>
              <a:t>click</a:t>
            </a:r>
            <a:r>
              <a:rPr lang="vi-VN" sz="1600" dirty="0"/>
              <a:t> vào </a:t>
            </a:r>
            <a:r>
              <a:rPr lang="vi-VN" sz="1600" dirty="0" err="1"/>
              <a:t>Op-amp</a:t>
            </a:r>
            <a:r>
              <a:rPr lang="vi-VN" sz="1600" dirty="0"/>
              <a:t>, nhấn E để </a:t>
            </a:r>
            <a:r>
              <a:rPr lang="vi-VN" sz="1600" dirty="0" err="1"/>
              <a:t>Descend</a:t>
            </a:r>
            <a:r>
              <a:rPr lang="vi-VN" sz="1600" dirty="0"/>
              <a:t> rồi ADE L &gt;&gt; </a:t>
            </a:r>
            <a:r>
              <a:rPr lang="vi-VN" sz="1600" dirty="0" err="1"/>
              <a:t>Result</a:t>
            </a:r>
            <a:r>
              <a:rPr lang="vi-VN" sz="1600" dirty="0"/>
              <a:t> &gt;&gt; </a:t>
            </a:r>
            <a:r>
              <a:rPr lang="vi-VN" sz="1600" dirty="0" err="1"/>
              <a:t>Print</a:t>
            </a:r>
            <a:r>
              <a:rPr lang="vi-VN" sz="1600" dirty="0"/>
              <a:t> &gt;&gt; DC </a:t>
            </a:r>
            <a:r>
              <a:rPr lang="vi-VN" sz="1600" dirty="0" err="1"/>
              <a:t>Operating</a:t>
            </a:r>
            <a:r>
              <a:rPr lang="vi-VN" sz="1600" dirty="0"/>
              <a:t> </a:t>
            </a:r>
            <a:r>
              <a:rPr lang="vi-VN" sz="1600" dirty="0" err="1"/>
              <a:t>Point</a:t>
            </a:r>
            <a:r>
              <a:rPr lang="vi-VN" sz="1600" dirty="0"/>
              <a:t>, chọn tran để xem thông số, sau đó ta thu được bảng giá trị như sau</a:t>
            </a:r>
          </a:p>
        </p:txBody>
      </p:sp>
      <p:pic>
        <p:nvPicPr>
          <p:cNvPr id="14" name="Hình ảnh 13">
            <a:extLst>
              <a:ext uri="{FF2B5EF4-FFF2-40B4-BE49-F238E27FC236}">
                <a16:creationId xmlns:a16="http://schemas.microsoft.com/office/drawing/2014/main" id="{4FFB9CE2-35EF-6D60-90A3-315668653D22}"/>
              </a:ext>
            </a:extLst>
          </p:cNvPr>
          <p:cNvPicPr>
            <a:picLocks noChangeAspect="1"/>
          </p:cNvPicPr>
          <p:nvPr/>
        </p:nvPicPr>
        <p:blipFill>
          <a:blip r:embed="rId5"/>
          <a:stretch>
            <a:fillRect/>
          </a:stretch>
        </p:blipFill>
        <p:spPr>
          <a:xfrm>
            <a:off x="5867400" y="3042702"/>
            <a:ext cx="2667000" cy="2993075"/>
          </a:xfrm>
          <a:prstGeom prst="rect">
            <a:avLst/>
          </a:prstGeom>
        </p:spPr>
      </p:pic>
    </p:spTree>
    <p:extLst>
      <p:ext uri="{BB962C8B-B14F-4D97-AF65-F5344CB8AC3E}">
        <p14:creationId xmlns:p14="http://schemas.microsoft.com/office/powerpoint/2010/main" val="6521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4">
            <a:extLst>
              <a:ext uri="{FF2B5EF4-FFF2-40B4-BE49-F238E27FC236}">
                <a16:creationId xmlns:a16="http://schemas.microsoft.com/office/drawing/2014/main" id="{ABC29E46-ADD3-7372-2D21-268E54DC51C5}"/>
              </a:ext>
            </a:extLst>
          </p:cNvPr>
          <p:cNvSpPr txBox="1">
            <a:spLocks noChangeArrowheads="1"/>
          </p:cNvSpPr>
          <p:nvPr/>
        </p:nvSpPr>
        <p:spPr bwMode="auto">
          <a:xfrm>
            <a:off x="228600" y="304800"/>
            <a:ext cx="7467600" cy="523875"/>
          </a:xfrm>
          <a:prstGeom prst="rect">
            <a:avLst/>
          </a:prstGeom>
          <a:noFill/>
          <a:ln>
            <a:noFill/>
          </a:ln>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eaLnBrk="1" hangingPunct="1">
              <a:spcBef>
                <a:spcPct val="0"/>
              </a:spcBef>
              <a:spcAft>
                <a:spcPct val="0"/>
              </a:spcAft>
              <a:buFontTx/>
              <a:buNone/>
              <a:defRPr/>
            </a:pPr>
            <a:r>
              <a:rPr lang="vi-VN" altLang="en-US" dirty="0">
                <a:solidFill>
                  <a:schemeClr val="bg1"/>
                </a:solidFill>
                <a:latin typeface="+mn-lt"/>
                <a:cs typeface="Times New Roman" panose="02020603050405020304" pitchFamily="18" charset="0"/>
              </a:rPr>
              <a:t>Báo cáo 3 – Môn: Công nghệ VLSI</a:t>
            </a:r>
          </a:p>
        </p:txBody>
      </p:sp>
      <p:sp>
        <p:nvSpPr>
          <p:cNvPr id="7171" name="Hộp Văn bản 1">
            <a:extLst>
              <a:ext uri="{FF2B5EF4-FFF2-40B4-BE49-F238E27FC236}">
                <a16:creationId xmlns:a16="http://schemas.microsoft.com/office/drawing/2014/main" id="{179EC046-7CF8-EB26-45F2-3BDB43F142F1}"/>
              </a:ext>
            </a:extLst>
          </p:cNvPr>
          <p:cNvSpPr txBox="1">
            <a:spLocks noChangeArrowheads="1"/>
          </p:cNvSpPr>
          <p:nvPr/>
        </p:nvSpPr>
        <p:spPr bwMode="auto">
          <a:xfrm>
            <a:off x="152400" y="1371600"/>
            <a:ext cx="8839200" cy="335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
              </a:spcBef>
              <a:spcAft>
                <a:spcPts val="200"/>
              </a:spcAft>
              <a:buFont typeface="Arial" panose="020B0604020202020204" pitchFamily="34" charset="0"/>
              <a:buChar char="•"/>
              <a:defRPr sz="2800" b="1">
                <a:solidFill>
                  <a:srgbClr val="002060"/>
                </a:solidFill>
                <a:latin typeface="Arial" panose="020B0604020202020204" pitchFamily="34" charset="0"/>
                <a:cs typeface="Arial" panose="020B0604020202020204" pitchFamily="34" charset="0"/>
              </a:defRPr>
            </a:lvl1pPr>
            <a:lvl2pPr marL="742950" indent="-285750">
              <a:spcBef>
                <a:spcPts val="300"/>
              </a:spcBef>
              <a:spcAft>
                <a:spcPts val="300"/>
              </a:spcAft>
              <a:buFont typeface="Arial" panose="020B0604020202020204" pitchFamily="34" charset="0"/>
              <a:buChar char="–"/>
              <a:defRPr sz="2400">
                <a:solidFill>
                  <a:srgbClr val="002060"/>
                </a:solidFill>
                <a:latin typeface="Arial" panose="020B0604020202020204" pitchFamily="34" charset="0"/>
                <a:cs typeface="Arial" panose="020B0604020202020204" pitchFamily="34" charset="0"/>
              </a:defRPr>
            </a:lvl2pPr>
            <a:lvl3pPr marL="11430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3pPr>
            <a:lvl4pPr marL="16002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4pPr>
            <a:lvl5pPr marL="2057400" indent="-22860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5pPr>
            <a:lvl6pPr marL="25146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6pPr>
            <a:lvl7pPr marL="29718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7pPr>
            <a:lvl8pPr marL="34290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8pPr>
            <a:lvl9pPr marL="3886200" indent="-228600" eaLnBrk="0" fontAlgn="base" hangingPunct="0">
              <a:spcBef>
                <a:spcPts val="300"/>
              </a:spcBef>
              <a:spcAft>
                <a:spcPts val="300"/>
              </a:spcAft>
              <a:buFont typeface="Arial" panose="020B0604020202020204" pitchFamily="34" charset="0"/>
              <a:buChar char="»"/>
              <a:defRPr sz="2000">
                <a:solidFill>
                  <a:srgbClr val="002060"/>
                </a:solidFill>
                <a:latin typeface="Arial" panose="020B0604020202020204" pitchFamily="34" charset="0"/>
                <a:cs typeface="Arial" panose="020B0604020202020204" pitchFamily="34" charset="0"/>
              </a:defRPr>
            </a:lvl9pPr>
          </a:lstStyle>
          <a:p>
            <a:pPr>
              <a:spcBef>
                <a:spcPct val="0"/>
              </a:spcBef>
              <a:spcAft>
                <a:spcPct val="0"/>
              </a:spcAft>
              <a:buFontTx/>
              <a:buNone/>
            </a:pPr>
            <a:r>
              <a:rPr lang="vi-VN" altLang="vi-VN" sz="4400" dirty="0">
                <a:solidFill>
                  <a:schemeClr val="tx1"/>
                </a:solidFill>
                <a:latin typeface="Calibri" panose="020F0502020204030204" pitchFamily="34" charset="0"/>
              </a:rPr>
              <a:t>Mục lục:</a:t>
            </a:r>
          </a:p>
          <a:p>
            <a:pPr>
              <a:spcBef>
                <a:spcPct val="0"/>
              </a:spcBef>
              <a:spcAft>
                <a:spcPct val="0"/>
              </a:spcAft>
              <a:buFontTx/>
              <a:buNone/>
            </a:pPr>
            <a:r>
              <a:rPr lang="vi-VN" altLang="vi-VN" sz="2400" b="0" dirty="0">
                <a:solidFill>
                  <a:schemeClr val="tx1"/>
                </a:solidFill>
                <a:latin typeface="Calibri" panose="020F0502020204030204" pitchFamily="34" charset="0"/>
              </a:rPr>
              <a:t>	</a:t>
            </a:r>
            <a:r>
              <a:rPr lang="vi-VN" altLang="vi-VN" b="0" dirty="0">
                <a:solidFill>
                  <a:schemeClr val="tx1"/>
                </a:solidFill>
                <a:latin typeface="Calibri" panose="020F0502020204030204" pitchFamily="34" charset="0"/>
              </a:rPr>
              <a:t>1. Lựa chọn thông số để thiết kế mạch sát với yêu cầu </a:t>
            </a:r>
          </a:p>
          <a:p>
            <a:pPr>
              <a:spcBef>
                <a:spcPct val="0"/>
              </a:spcBef>
              <a:spcAft>
                <a:spcPct val="0"/>
              </a:spcAft>
              <a:buFontTx/>
              <a:buNone/>
            </a:pPr>
            <a:r>
              <a:rPr lang="vi-VN" altLang="vi-VN" b="0" dirty="0">
                <a:solidFill>
                  <a:schemeClr val="tx1"/>
                </a:solidFill>
                <a:latin typeface="Calibri" panose="020F0502020204030204" pitchFamily="34" charset="0"/>
              </a:rPr>
              <a:t>	2. Thiết kế, mô phỏng </a:t>
            </a:r>
            <a:r>
              <a:rPr lang="vi-VN" altLang="vi-VN" b="0" dirty="0">
                <a:solidFill>
                  <a:srgbClr val="212529"/>
                </a:solidFill>
                <a:latin typeface="system-ui"/>
              </a:rPr>
              <a:t>mạch khuếch đại thuật toán 2 tầng (</a:t>
            </a:r>
            <a:r>
              <a:rPr lang="vi-VN" altLang="vi-VN" b="0" dirty="0" err="1">
                <a:solidFill>
                  <a:srgbClr val="212529"/>
                </a:solidFill>
                <a:latin typeface="system-ui"/>
              </a:rPr>
              <a:t>Two</a:t>
            </a:r>
            <a:r>
              <a:rPr lang="vi-VN" altLang="vi-VN" b="0" dirty="0">
                <a:solidFill>
                  <a:srgbClr val="212529"/>
                </a:solidFill>
                <a:latin typeface="system-ui"/>
              </a:rPr>
              <a:t> </a:t>
            </a:r>
            <a:r>
              <a:rPr lang="vi-VN" altLang="vi-VN" b="0" dirty="0" err="1">
                <a:solidFill>
                  <a:srgbClr val="212529"/>
                </a:solidFill>
                <a:latin typeface="system-ui"/>
              </a:rPr>
              <a:t>state</a:t>
            </a:r>
            <a:r>
              <a:rPr lang="vi-VN" altLang="vi-VN" b="0" dirty="0">
                <a:solidFill>
                  <a:srgbClr val="212529"/>
                </a:solidFill>
                <a:latin typeface="system-ui"/>
              </a:rPr>
              <a:t> </a:t>
            </a:r>
            <a:r>
              <a:rPr lang="vi-VN" altLang="vi-VN" b="0" dirty="0" err="1">
                <a:solidFill>
                  <a:srgbClr val="212529"/>
                </a:solidFill>
                <a:latin typeface="system-ui"/>
              </a:rPr>
              <a:t>Op-Amp</a:t>
            </a:r>
            <a:r>
              <a:rPr lang="vi-VN" altLang="vi-VN" b="0" dirty="0">
                <a:solidFill>
                  <a:srgbClr val="212529"/>
                </a:solidFill>
                <a:latin typeface="system-ui"/>
              </a:rPr>
              <a:t>) </a:t>
            </a:r>
            <a:r>
              <a:rPr lang="vi-VN" altLang="vi-VN" b="0" dirty="0">
                <a:solidFill>
                  <a:schemeClr val="tx1"/>
                </a:solidFill>
                <a:latin typeface="Calibri" panose="020F0502020204030204" pitchFamily="34" charset="0"/>
              </a:rPr>
              <a:t>sử dụng thư viện GPDK45 trên phần mềm mô phỏng </a:t>
            </a:r>
            <a:r>
              <a:rPr lang="vi-VN" altLang="vi-VN" b="0" dirty="0" err="1">
                <a:solidFill>
                  <a:schemeClr val="tx1"/>
                </a:solidFill>
                <a:latin typeface="Calibri" panose="020F0502020204030204" pitchFamily="34" charset="0"/>
              </a:rPr>
              <a:t>Cadence</a:t>
            </a:r>
            <a:r>
              <a:rPr lang="vi-VN" altLang="vi-VN" b="0" dirty="0">
                <a:solidFill>
                  <a:schemeClr val="tx1"/>
                </a:solidFill>
                <a:latin typeface="Calibri" panose="020F0502020204030204" pitchFamily="34" charset="0"/>
              </a:rPr>
              <a:t> </a:t>
            </a:r>
            <a:r>
              <a:rPr lang="vi-VN" altLang="vi-VN" b="0" dirty="0" err="1">
                <a:solidFill>
                  <a:schemeClr val="tx1"/>
                </a:solidFill>
                <a:latin typeface="Calibri" panose="020F0502020204030204" pitchFamily="34" charset="0"/>
              </a:rPr>
              <a:t>Virtuoso</a:t>
            </a:r>
            <a:endParaRPr lang="vi-VN" altLang="vi-VN" b="0" dirty="0">
              <a:solidFill>
                <a:schemeClr val="tx1"/>
              </a:solidFill>
              <a:latin typeface="Calibri" panose="020F0502020204030204" pitchFamily="34" charset="0"/>
            </a:endParaRPr>
          </a:p>
          <a:p>
            <a:pPr>
              <a:spcBef>
                <a:spcPct val="0"/>
              </a:spcBef>
              <a:spcAft>
                <a:spcPct val="0"/>
              </a:spcAft>
              <a:buFontTx/>
              <a:buNone/>
            </a:pPr>
            <a:r>
              <a:rPr lang="vi-VN" altLang="vi-VN" b="0" dirty="0">
                <a:solidFill>
                  <a:schemeClr val="tx1"/>
                </a:solidFill>
                <a:latin typeface="Calibri" panose="020F0502020204030204" pitchFamily="34" charset="0"/>
              </a:rPr>
              <a:t>	3. Tạo </a:t>
            </a:r>
            <a:r>
              <a:rPr lang="vi-VN" altLang="vi-VN" b="0" dirty="0" err="1">
                <a:solidFill>
                  <a:schemeClr val="tx1"/>
                </a:solidFill>
                <a:latin typeface="Calibri" panose="020F0502020204030204" pitchFamily="34" charset="0"/>
              </a:rPr>
              <a:t>block</a:t>
            </a:r>
            <a:r>
              <a:rPr lang="vi-VN" altLang="vi-VN" b="0" dirty="0">
                <a:solidFill>
                  <a:schemeClr val="tx1"/>
                </a:solidFill>
                <a:latin typeface="Calibri" panose="020F0502020204030204" pitchFamily="34" charset="0"/>
              </a:rPr>
              <a:t> </a:t>
            </a:r>
            <a:r>
              <a:rPr lang="vi-VN" altLang="vi-VN" b="0" dirty="0" err="1">
                <a:solidFill>
                  <a:schemeClr val="tx1"/>
                </a:solidFill>
                <a:latin typeface="Calibri" panose="020F0502020204030204" pitchFamily="34" charset="0"/>
              </a:rPr>
              <a:t>symbol</a:t>
            </a:r>
            <a:r>
              <a:rPr lang="vi-VN" altLang="vi-VN" b="0" dirty="0">
                <a:solidFill>
                  <a:schemeClr val="tx1"/>
                </a:solidFill>
                <a:latin typeface="Calibri" panose="020F0502020204030204" pitchFamily="34" charset="0"/>
              </a:rPr>
              <a:t> và </a:t>
            </a:r>
            <a:r>
              <a:rPr lang="vi-VN" altLang="vi-VN" b="0" dirty="0" err="1">
                <a:solidFill>
                  <a:schemeClr val="tx1"/>
                </a:solidFill>
                <a:latin typeface="Calibri" panose="020F0502020204030204" pitchFamily="34" charset="0"/>
              </a:rPr>
              <a:t>test</a:t>
            </a:r>
            <a:r>
              <a:rPr lang="vi-VN" altLang="vi-VN" b="0" dirty="0">
                <a:solidFill>
                  <a:schemeClr val="tx1"/>
                </a:solidFill>
                <a:latin typeface="Calibri" panose="020F0502020204030204" pitchFamily="34" charset="0"/>
              </a:rPr>
              <a:t> xem thông số của mạch có sát với thực tế tính toán hay không</a:t>
            </a:r>
            <a:endParaRPr lang="vi-VN" altLang="vi-VN" sz="2400" b="0" dirty="0">
              <a:solidFill>
                <a:schemeClr val="tx1"/>
              </a:solidFill>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EE957-5824-B4F0-12F2-9CA80A8A52B9}"/>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04D5489-871C-FB1D-86FF-E3F4BBB377FB}"/>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50ECFDAA-7E58-1D8E-3F66-6B513130C51C}"/>
              </a:ext>
            </a:extLst>
          </p:cNvPr>
          <p:cNvSpPr>
            <a:spLocks noGrp="1"/>
          </p:cNvSpPr>
          <p:nvPr>
            <p:ph type="sldNum" sz="quarter" idx="12"/>
          </p:nvPr>
        </p:nvSpPr>
        <p:spPr/>
        <p:txBody>
          <a:bodyPr/>
          <a:lstStyle/>
          <a:p>
            <a:pPr>
              <a:defRPr/>
            </a:pPr>
            <a:fld id="{BD4CC8D0-BD21-4CE6-A0A6-0DD2277641BB}" type="slidenum">
              <a:rPr lang="en-US" altLang="en-US" smtClean="0"/>
              <a:pPr>
                <a:defRPr/>
              </a:pPr>
              <a:t>20</a:t>
            </a:fld>
            <a:endParaRPr lang="en-US" altLang="en-US" dirty="0"/>
          </a:p>
        </p:txBody>
      </p:sp>
      <p:pic>
        <p:nvPicPr>
          <p:cNvPr id="7" name="Hình ảnh 6">
            <a:extLst>
              <a:ext uri="{FF2B5EF4-FFF2-40B4-BE49-F238E27FC236}">
                <a16:creationId xmlns:a16="http://schemas.microsoft.com/office/drawing/2014/main" id="{064E1A51-4D47-3FC8-9B0A-76FCA892DB47}"/>
              </a:ext>
            </a:extLst>
          </p:cNvPr>
          <p:cNvPicPr>
            <a:picLocks noChangeAspect="1"/>
          </p:cNvPicPr>
          <p:nvPr/>
        </p:nvPicPr>
        <p:blipFill>
          <a:blip r:embed="rId3"/>
          <a:stretch>
            <a:fillRect/>
          </a:stretch>
        </p:blipFill>
        <p:spPr>
          <a:xfrm>
            <a:off x="465578" y="2047725"/>
            <a:ext cx="8221222" cy="1076475"/>
          </a:xfrm>
          <a:prstGeom prst="rect">
            <a:avLst/>
          </a:prstGeom>
        </p:spPr>
      </p:pic>
      <p:sp>
        <p:nvSpPr>
          <p:cNvPr id="3" name="Hộp Văn bản 2">
            <a:extLst>
              <a:ext uri="{FF2B5EF4-FFF2-40B4-BE49-F238E27FC236}">
                <a16:creationId xmlns:a16="http://schemas.microsoft.com/office/drawing/2014/main" id="{B343A670-41CF-97F9-E775-E74E3A777555}"/>
              </a:ext>
            </a:extLst>
          </p:cNvPr>
          <p:cNvSpPr txBox="1"/>
          <p:nvPr/>
        </p:nvSpPr>
        <p:spPr>
          <a:xfrm>
            <a:off x="682369" y="3733800"/>
            <a:ext cx="7772400" cy="2585323"/>
          </a:xfrm>
          <a:prstGeom prst="rect">
            <a:avLst/>
          </a:prstGeom>
          <a:noFill/>
        </p:spPr>
        <p:txBody>
          <a:bodyPr wrap="square" rtlCol="0">
            <a:spAutoFit/>
          </a:bodyPr>
          <a:lstStyle/>
          <a:p>
            <a:r>
              <a:rPr lang="vi-VN" dirty="0"/>
              <a:t>	Đây là bảng của 1 số giá trị DC </a:t>
            </a:r>
            <a:r>
              <a:rPr lang="vi-VN" dirty="0" err="1"/>
              <a:t>Operating</a:t>
            </a:r>
            <a:r>
              <a:rPr lang="vi-VN" dirty="0"/>
              <a:t> </a:t>
            </a:r>
            <a:r>
              <a:rPr lang="vi-VN" dirty="0" err="1"/>
              <a:t>Point</a:t>
            </a:r>
            <a:r>
              <a:rPr lang="vi-VN" dirty="0"/>
              <a:t> mà ta đã khảo sát, nhìn chung, các cặp </a:t>
            </a:r>
            <a:r>
              <a:rPr lang="vi-VN" dirty="0" err="1"/>
              <a:t>transistor</a:t>
            </a:r>
            <a:r>
              <a:rPr lang="vi-VN" dirty="0"/>
              <a:t> song </a:t>
            </a:r>
            <a:r>
              <a:rPr lang="vi-VN" dirty="0" err="1"/>
              <a:t>song</a:t>
            </a:r>
            <a:r>
              <a:rPr lang="vi-VN" dirty="0"/>
              <a:t> với nhau đều có giá trị giống nhau, các giá trị </a:t>
            </a:r>
            <a:r>
              <a:rPr lang="vi-VN" dirty="0" err="1"/>
              <a:t>id</a:t>
            </a:r>
            <a:r>
              <a:rPr lang="vi-VN" dirty="0"/>
              <a:t> và </a:t>
            </a:r>
            <a:r>
              <a:rPr lang="vi-VN" dirty="0" err="1"/>
              <a:t>gm</a:t>
            </a:r>
            <a:r>
              <a:rPr lang="vi-VN" dirty="0"/>
              <a:t> biến thiên ổn định, giá trị </a:t>
            </a:r>
            <a:r>
              <a:rPr lang="vi-VN" dirty="0" err="1"/>
              <a:t>vth</a:t>
            </a:r>
            <a:r>
              <a:rPr lang="vi-VN" dirty="0"/>
              <a:t> có sự biến đổi nhẹ do các hiệu ứng bậc 2, cũng như do sự thay đổi điện áp, tuy vậy vẫn khá gần so với mức </a:t>
            </a:r>
            <a:r>
              <a:rPr lang="vi-VN" dirty="0" err="1"/>
              <a:t>vth</a:t>
            </a:r>
            <a:r>
              <a:rPr lang="vi-VN" dirty="0"/>
              <a:t> mà ta đã lấy mẫu</a:t>
            </a:r>
          </a:p>
          <a:p>
            <a:r>
              <a:rPr lang="vi-VN" dirty="0"/>
              <a:t>	Duy chỉ có giá trị </a:t>
            </a:r>
            <a:r>
              <a:rPr lang="vi-VN" dirty="0" err="1"/>
              <a:t>betaeff</a:t>
            </a:r>
            <a:r>
              <a:rPr lang="vi-VN" dirty="0"/>
              <a:t> là lệch đi rất nhiều so với mức mà ta đã lấy mẫu, điều này cho thấy, chúng ta cần phải xây dựng 1 bảng </a:t>
            </a:r>
            <a:r>
              <a:rPr lang="vi-VN" dirty="0" err="1"/>
              <a:t>betaeff</a:t>
            </a:r>
            <a:r>
              <a:rPr lang="vi-VN" dirty="0"/>
              <a:t> cho các MOSFET 1 cách tốt hơn, để có thể giúp mạch có lý thuyết sát với mô phỏng cũng như thực tế chế tạo nhất </a:t>
            </a:r>
          </a:p>
        </p:txBody>
      </p:sp>
    </p:spTree>
    <p:extLst>
      <p:ext uri="{BB962C8B-B14F-4D97-AF65-F5344CB8AC3E}">
        <p14:creationId xmlns:p14="http://schemas.microsoft.com/office/powerpoint/2010/main" val="1217004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DDE6-1C34-868A-F2FB-747E55F090F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EA453CA4-E403-E616-4CD7-4BC02DFC9A88}"/>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BDC7E8C9-6E8A-8E0A-C2D6-0A9BA94AB055}"/>
              </a:ext>
            </a:extLst>
          </p:cNvPr>
          <p:cNvSpPr>
            <a:spLocks noGrp="1"/>
          </p:cNvSpPr>
          <p:nvPr>
            <p:ph type="sldNum" sz="quarter" idx="12"/>
          </p:nvPr>
        </p:nvSpPr>
        <p:spPr/>
        <p:txBody>
          <a:bodyPr/>
          <a:lstStyle/>
          <a:p>
            <a:pPr>
              <a:defRPr/>
            </a:pPr>
            <a:fld id="{BD4CC8D0-BD21-4CE6-A0A6-0DD2277641BB}" type="slidenum">
              <a:rPr lang="en-US" altLang="en-US" smtClean="0"/>
              <a:pPr>
                <a:defRPr/>
              </a:pPr>
              <a:t>21</a:t>
            </a:fld>
            <a:endParaRPr lang="en-US" altLang="en-US"/>
          </a:p>
        </p:txBody>
      </p:sp>
      <p:sp>
        <p:nvSpPr>
          <p:cNvPr id="3" name="Hộp Văn bản 2">
            <a:extLst>
              <a:ext uri="{FF2B5EF4-FFF2-40B4-BE49-F238E27FC236}">
                <a16:creationId xmlns:a16="http://schemas.microsoft.com/office/drawing/2014/main" id="{2B9A2A40-BE9B-4B55-4299-52D95BEBEA1A}"/>
              </a:ext>
            </a:extLst>
          </p:cNvPr>
          <p:cNvSpPr txBox="1"/>
          <p:nvPr/>
        </p:nvSpPr>
        <p:spPr>
          <a:xfrm>
            <a:off x="381000" y="1219200"/>
            <a:ext cx="5867400" cy="369332"/>
          </a:xfrm>
          <a:prstGeom prst="rect">
            <a:avLst/>
          </a:prstGeom>
          <a:noFill/>
        </p:spPr>
        <p:txBody>
          <a:bodyPr wrap="square" rtlCol="0">
            <a:spAutoFit/>
          </a:bodyPr>
          <a:lstStyle/>
          <a:p>
            <a:r>
              <a:rPr lang="vi-VN" dirty="0" err="1"/>
              <a:t>Testbench</a:t>
            </a:r>
            <a:r>
              <a:rPr lang="vi-VN" dirty="0"/>
              <a:t> ICMR</a:t>
            </a:r>
          </a:p>
        </p:txBody>
      </p:sp>
      <p:pic>
        <p:nvPicPr>
          <p:cNvPr id="6" name="Hình ảnh 5">
            <a:extLst>
              <a:ext uri="{FF2B5EF4-FFF2-40B4-BE49-F238E27FC236}">
                <a16:creationId xmlns:a16="http://schemas.microsoft.com/office/drawing/2014/main" id="{8586B56E-01D8-3493-B314-57E8B83F4472}"/>
              </a:ext>
            </a:extLst>
          </p:cNvPr>
          <p:cNvPicPr>
            <a:picLocks noChangeAspect="1"/>
          </p:cNvPicPr>
          <p:nvPr/>
        </p:nvPicPr>
        <p:blipFill>
          <a:blip r:embed="rId3"/>
          <a:stretch>
            <a:fillRect/>
          </a:stretch>
        </p:blipFill>
        <p:spPr>
          <a:xfrm>
            <a:off x="152400" y="1930333"/>
            <a:ext cx="4534703" cy="2480448"/>
          </a:xfrm>
          <a:prstGeom prst="rect">
            <a:avLst/>
          </a:prstGeom>
        </p:spPr>
      </p:pic>
      <p:pic>
        <p:nvPicPr>
          <p:cNvPr id="8" name="Hình ảnh 7">
            <a:extLst>
              <a:ext uri="{FF2B5EF4-FFF2-40B4-BE49-F238E27FC236}">
                <a16:creationId xmlns:a16="http://schemas.microsoft.com/office/drawing/2014/main" id="{B425B6E8-00A2-9042-EDCE-48AB0BD67DEE}"/>
              </a:ext>
            </a:extLst>
          </p:cNvPr>
          <p:cNvPicPr>
            <a:picLocks noChangeAspect="1"/>
          </p:cNvPicPr>
          <p:nvPr/>
        </p:nvPicPr>
        <p:blipFill>
          <a:blip r:embed="rId4"/>
          <a:stretch>
            <a:fillRect/>
          </a:stretch>
        </p:blipFill>
        <p:spPr>
          <a:xfrm>
            <a:off x="5105400" y="1927833"/>
            <a:ext cx="3733800" cy="2504719"/>
          </a:xfrm>
          <a:prstGeom prst="rect">
            <a:avLst/>
          </a:prstGeom>
        </p:spPr>
      </p:pic>
      <p:sp>
        <p:nvSpPr>
          <p:cNvPr id="5" name="Hộp Văn bản 4">
            <a:extLst>
              <a:ext uri="{FF2B5EF4-FFF2-40B4-BE49-F238E27FC236}">
                <a16:creationId xmlns:a16="http://schemas.microsoft.com/office/drawing/2014/main" id="{FF91EB10-BA40-E1DB-79DA-B1E600ADDC2C}"/>
              </a:ext>
            </a:extLst>
          </p:cNvPr>
          <p:cNvSpPr txBox="1"/>
          <p:nvPr/>
        </p:nvSpPr>
        <p:spPr>
          <a:xfrm>
            <a:off x="571500" y="4706761"/>
            <a:ext cx="8001000" cy="923330"/>
          </a:xfrm>
          <a:prstGeom prst="rect">
            <a:avLst/>
          </a:prstGeom>
          <a:noFill/>
        </p:spPr>
        <p:txBody>
          <a:bodyPr wrap="square" rtlCol="0">
            <a:spAutoFit/>
          </a:bodyPr>
          <a:lstStyle/>
          <a:p>
            <a:r>
              <a:rPr lang="en-US" dirty="0"/>
              <a:t>Ta </a:t>
            </a:r>
            <a:r>
              <a:rPr lang="vi-VN" dirty="0"/>
              <a:t>vẽ </a:t>
            </a:r>
            <a:r>
              <a:rPr lang="vi-VN" dirty="0" err="1"/>
              <a:t>schematic</a:t>
            </a:r>
            <a:r>
              <a:rPr lang="vi-VN" dirty="0"/>
              <a:t> và </a:t>
            </a:r>
            <a:r>
              <a:rPr lang="vi-VN" dirty="0" err="1"/>
              <a:t>set</a:t>
            </a:r>
            <a:r>
              <a:rPr lang="vi-VN" dirty="0"/>
              <a:t> </a:t>
            </a:r>
            <a:r>
              <a:rPr lang="vi-VN" dirty="0" err="1"/>
              <a:t>up</a:t>
            </a:r>
            <a:r>
              <a:rPr lang="vi-VN" dirty="0"/>
              <a:t> </a:t>
            </a:r>
            <a:r>
              <a:rPr lang="vi-VN" dirty="0" err="1"/>
              <a:t>Analyses</a:t>
            </a:r>
            <a:r>
              <a:rPr lang="vi-VN" dirty="0"/>
              <a:t> như trên hình, sau đó ta dùng phím E, tạo </a:t>
            </a:r>
            <a:r>
              <a:rPr lang="vi-VN" dirty="0" err="1"/>
              <a:t>Descend</a:t>
            </a:r>
            <a:r>
              <a:rPr lang="vi-VN" dirty="0"/>
              <a:t> cho mạch </a:t>
            </a:r>
            <a:r>
              <a:rPr lang="vi-VN" dirty="0" err="1"/>
              <a:t>symbol</a:t>
            </a:r>
            <a:r>
              <a:rPr lang="vi-VN" dirty="0"/>
              <a:t>, rồi vào </a:t>
            </a:r>
            <a:r>
              <a:rPr lang="vi-VN" dirty="0" err="1"/>
              <a:t>Descend</a:t>
            </a:r>
            <a:r>
              <a:rPr lang="vi-VN" dirty="0"/>
              <a:t> đó, chọn chân D của </a:t>
            </a:r>
            <a:r>
              <a:rPr lang="vi-VN" dirty="0" err="1"/>
              <a:t>transistor</a:t>
            </a:r>
            <a:r>
              <a:rPr lang="vi-VN" dirty="0"/>
              <a:t> M5 và M2, cũng như là chân Vin+ của </a:t>
            </a:r>
            <a:r>
              <a:rPr lang="vi-VN" dirty="0" err="1"/>
              <a:t>testbench</a:t>
            </a:r>
            <a:r>
              <a:rPr lang="vi-VN" dirty="0"/>
              <a:t> </a:t>
            </a:r>
          </a:p>
        </p:txBody>
      </p:sp>
    </p:spTree>
    <p:extLst>
      <p:ext uri="{BB962C8B-B14F-4D97-AF65-F5344CB8AC3E}">
        <p14:creationId xmlns:p14="http://schemas.microsoft.com/office/powerpoint/2010/main" val="1701272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8CEF-FC15-E86F-977C-8BB9A802266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DB0337D2-4515-7274-A740-447EB3A1AD50}"/>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B042B9E6-5548-7736-D941-A63C67C6B51F}"/>
              </a:ext>
            </a:extLst>
          </p:cNvPr>
          <p:cNvSpPr>
            <a:spLocks noGrp="1"/>
          </p:cNvSpPr>
          <p:nvPr>
            <p:ph type="sldNum" sz="quarter" idx="12"/>
          </p:nvPr>
        </p:nvSpPr>
        <p:spPr/>
        <p:txBody>
          <a:bodyPr/>
          <a:lstStyle/>
          <a:p>
            <a:pPr>
              <a:defRPr/>
            </a:pPr>
            <a:fld id="{BD4CC8D0-BD21-4CE6-A0A6-0DD2277641BB}" type="slidenum">
              <a:rPr lang="en-US" altLang="en-US" smtClean="0"/>
              <a:pPr>
                <a:defRPr/>
              </a:pPr>
              <a:t>22</a:t>
            </a:fld>
            <a:endParaRPr lang="en-US" altLang="en-US"/>
          </a:p>
        </p:txBody>
      </p:sp>
      <p:pic>
        <p:nvPicPr>
          <p:cNvPr id="5" name="Hình ảnh 4">
            <a:extLst>
              <a:ext uri="{FF2B5EF4-FFF2-40B4-BE49-F238E27FC236}">
                <a16:creationId xmlns:a16="http://schemas.microsoft.com/office/drawing/2014/main" id="{AD87887C-7F79-109A-8F9C-82DE780BF2E0}"/>
              </a:ext>
            </a:extLst>
          </p:cNvPr>
          <p:cNvPicPr>
            <a:picLocks noChangeAspect="1"/>
          </p:cNvPicPr>
          <p:nvPr/>
        </p:nvPicPr>
        <p:blipFill>
          <a:blip r:embed="rId3"/>
          <a:stretch>
            <a:fillRect/>
          </a:stretch>
        </p:blipFill>
        <p:spPr>
          <a:xfrm>
            <a:off x="-6531" y="1066800"/>
            <a:ext cx="9144000" cy="3035293"/>
          </a:xfrm>
          <a:prstGeom prst="rect">
            <a:avLst/>
          </a:prstGeom>
        </p:spPr>
      </p:pic>
      <p:sp>
        <p:nvSpPr>
          <p:cNvPr id="3" name="Rectangle 1">
            <a:extLst>
              <a:ext uri="{FF2B5EF4-FFF2-40B4-BE49-F238E27FC236}">
                <a16:creationId xmlns:a16="http://schemas.microsoft.com/office/drawing/2014/main" id="{38DA8B4A-5775-3451-9442-36D9B7CEDDFF}"/>
              </a:ext>
            </a:extLst>
          </p:cNvPr>
          <p:cNvSpPr>
            <a:spLocks noChangeArrowheads="1"/>
          </p:cNvSpPr>
          <p:nvPr/>
        </p:nvSpPr>
        <p:spPr bwMode="auto">
          <a:xfrm>
            <a:off x="28303" y="4102093"/>
            <a:ext cx="8610600"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vi-VN" altLang="vi-VN" sz="1200" b="1" i="0" u="none" strike="noStrike" cap="none" normalizeH="0" baseline="0" dirty="0">
                <a:ln>
                  <a:noFill/>
                </a:ln>
                <a:solidFill>
                  <a:schemeClr val="tx1"/>
                </a:solidFill>
                <a:effectLst/>
                <a:latin typeface="Arial" panose="020B0604020202020204" pitchFamily="34" charset="0"/>
              </a:rPr>
              <a:t>Điện áp đầu vào (VIN+):</a:t>
            </a:r>
            <a:endParaRPr kumimoji="0" lang="vi-VN" altLang="vi-V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1200" b="0" i="0" u="none" strike="noStrike" cap="none" normalizeH="0" baseline="0" dirty="0">
                <a:ln>
                  <a:noFill/>
                </a:ln>
                <a:solidFill>
                  <a:schemeClr val="tx1"/>
                </a:solidFill>
                <a:effectLst/>
                <a:latin typeface="Arial" panose="020B0604020202020204" pitchFamily="34" charset="0"/>
              </a:rPr>
              <a:t>	Điện áp VIN+ thay đổi từ 0 V đến 1.7 V.</a:t>
            </a:r>
          </a:p>
          <a:p>
            <a:pPr marL="0" marR="0" lvl="0" indent="0" algn="l" defTabSz="914400" rtl="0" eaLnBrk="0" fontAlgn="base" latinLnBrk="0" hangingPunct="0">
              <a:lnSpc>
                <a:spcPct val="100000"/>
              </a:lnSpc>
              <a:spcBef>
                <a:spcPct val="0"/>
              </a:spcBef>
              <a:spcAft>
                <a:spcPct val="0"/>
              </a:spcAft>
              <a:buClrTx/>
              <a:buSzTx/>
              <a:tabLst/>
            </a:pPr>
            <a:r>
              <a:rPr kumimoji="0" lang="vi-VN" altLang="vi-VN" sz="1200" b="1" i="0" u="none" strike="noStrike" cap="none" normalizeH="0" baseline="0" dirty="0">
                <a:ln>
                  <a:noFill/>
                </a:ln>
                <a:solidFill>
                  <a:schemeClr val="tx1"/>
                </a:solidFill>
                <a:effectLst/>
                <a:latin typeface="Arial" panose="020B0604020202020204" pitchFamily="34" charset="0"/>
              </a:rPr>
              <a:t>Dòng điện qua M5 (I0/M5/D):</a:t>
            </a:r>
            <a:endParaRPr lang="vi-VN" altLang="vi-VN"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1200" b="0" i="0" u="none" strike="noStrike" cap="none" normalizeH="0" baseline="0" dirty="0">
                <a:ln>
                  <a:noFill/>
                </a:ln>
                <a:solidFill>
                  <a:schemeClr val="tx1"/>
                </a:solidFill>
                <a:effectLst/>
                <a:latin typeface="Arial" panose="020B0604020202020204" pitchFamily="34" charset="0"/>
              </a:rPr>
              <a:t>	Từ đồ thị, ta thấy dòng điện I0 qua M5 tăng dần khi VIN+ tăng. Ở giá trị VIN+ thấp (khoảng 0.6 V), dòng I0/M5/D khoảng 11.642 µA. Khi VIN+ cao (khoảng 1.7 V), dòng I0/M5/D tăng lên khoảng 31.874 µA. Điều này cho thấy khi VIN+ trong khoảng từ 0.6 V đến 1.7 V, dòng M5 vẫn duy trì ở mức ổn định và hoạt động trong phạm vi cho phép.</a:t>
            </a:r>
          </a:p>
          <a:p>
            <a:pPr marL="0" marR="0" lvl="0" indent="0" algn="l" defTabSz="914400" rtl="0" eaLnBrk="0" fontAlgn="base" latinLnBrk="0" hangingPunct="0">
              <a:lnSpc>
                <a:spcPct val="100000"/>
              </a:lnSpc>
              <a:spcBef>
                <a:spcPct val="0"/>
              </a:spcBef>
              <a:spcAft>
                <a:spcPct val="0"/>
              </a:spcAft>
              <a:buClrTx/>
              <a:buSzTx/>
              <a:tabLst/>
            </a:pPr>
            <a:r>
              <a:rPr kumimoji="0" lang="vi-VN" altLang="vi-VN" sz="1200" b="1" i="0" u="none" strike="noStrike" cap="none" normalizeH="0" baseline="0" dirty="0">
                <a:ln>
                  <a:noFill/>
                </a:ln>
                <a:solidFill>
                  <a:schemeClr val="tx1"/>
                </a:solidFill>
                <a:effectLst/>
                <a:latin typeface="Arial" panose="020B0604020202020204" pitchFamily="34" charset="0"/>
              </a:rPr>
              <a:t>Dòng điện qua M2 (I0/M2/D):</a:t>
            </a:r>
            <a:endParaRPr kumimoji="0" lang="vi-VN" altLang="vi-V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1200" b="0" i="0" u="none" strike="noStrike" cap="none" normalizeH="0" baseline="0" dirty="0">
                <a:ln>
                  <a:noFill/>
                </a:ln>
                <a:solidFill>
                  <a:schemeClr val="tx1"/>
                </a:solidFill>
                <a:effectLst/>
                <a:latin typeface="Arial" panose="020B0604020202020204" pitchFamily="34" charset="0"/>
              </a:rPr>
              <a:t>	Dòng điện qua M2 cũng tăng dần khi VIN+ tăng. Ở mức VIN+ = 0.6 V, dòng I0/M2/D là 5.8788 µA, và khi VIN+ = 1.7 V, dòng tăng lên 16.048 µA. Tương tự M5, M2 cũng hoạt động ổn định trong phạm vi này, không bị bão hòa hay ngắt.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1400" b="1" i="0" u="none" strike="noStrike" cap="none" normalizeH="0" baseline="0" dirty="0">
                <a:ln>
                  <a:noFill/>
                </a:ln>
                <a:solidFill>
                  <a:schemeClr val="tx1"/>
                </a:solidFill>
                <a:effectLst/>
                <a:latin typeface="Arial" panose="020B0604020202020204" pitchFamily="34" charset="0"/>
              </a:rPr>
              <a:t>Tóm lại, ta có thể thấy 2 </a:t>
            </a:r>
            <a:r>
              <a:rPr kumimoji="0" lang="vi-VN" altLang="vi-VN" sz="1400" b="1" i="0" u="none" strike="noStrike" cap="none" normalizeH="0" baseline="0" dirty="0" err="1">
                <a:ln>
                  <a:noFill/>
                </a:ln>
                <a:solidFill>
                  <a:schemeClr val="tx1"/>
                </a:solidFill>
                <a:effectLst/>
                <a:latin typeface="Arial" panose="020B0604020202020204" pitchFamily="34" charset="0"/>
              </a:rPr>
              <a:t>transistor</a:t>
            </a:r>
            <a:r>
              <a:rPr kumimoji="0" lang="vi-VN" altLang="vi-VN" sz="1400" b="1" i="0" u="none" strike="noStrike" cap="none" normalizeH="0" baseline="0" dirty="0">
                <a:ln>
                  <a:noFill/>
                </a:ln>
                <a:solidFill>
                  <a:schemeClr val="tx1"/>
                </a:solidFill>
                <a:effectLst/>
                <a:latin typeface="Arial" panose="020B0604020202020204" pitchFamily="34" charset="0"/>
              </a:rPr>
              <a:t> M5 và M2 hoạt động khá tốt trong phạm vi ICMR</a:t>
            </a:r>
          </a:p>
        </p:txBody>
      </p:sp>
    </p:spTree>
    <p:extLst>
      <p:ext uri="{BB962C8B-B14F-4D97-AF65-F5344CB8AC3E}">
        <p14:creationId xmlns:p14="http://schemas.microsoft.com/office/powerpoint/2010/main" val="4008161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7B0A-D5F5-920E-164C-3FBC66754CB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252637E-6718-9A45-2226-A2D1A6FFE71C}"/>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4D14FC44-6C89-8081-5F4A-E168C9DB4557}"/>
              </a:ext>
            </a:extLst>
          </p:cNvPr>
          <p:cNvSpPr>
            <a:spLocks noGrp="1"/>
          </p:cNvSpPr>
          <p:nvPr>
            <p:ph type="sldNum" sz="quarter" idx="12"/>
          </p:nvPr>
        </p:nvSpPr>
        <p:spPr/>
        <p:txBody>
          <a:bodyPr/>
          <a:lstStyle/>
          <a:p>
            <a:pPr>
              <a:defRPr/>
            </a:pPr>
            <a:fld id="{BD4CC8D0-BD21-4CE6-A0A6-0DD2277641BB}" type="slidenum">
              <a:rPr lang="en-US" altLang="en-US" smtClean="0"/>
              <a:pPr>
                <a:defRPr/>
              </a:pPr>
              <a:t>23</a:t>
            </a:fld>
            <a:endParaRPr lang="en-US" altLang="en-US"/>
          </a:p>
        </p:txBody>
      </p:sp>
      <p:sp>
        <p:nvSpPr>
          <p:cNvPr id="3" name="Hộp Văn bản 2">
            <a:extLst>
              <a:ext uri="{FF2B5EF4-FFF2-40B4-BE49-F238E27FC236}">
                <a16:creationId xmlns:a16="http://schemas.microsoft.com/office/drawing/2014/main" id="{2209B779-5E07-2C28-ECFA-332E9CF9EE1B}"/>
              </a:ext>
            </a:extLst>
          </p:cNvPr>
          <p:cNvSpPr txBox="1"/>
          <p:nvPr/>
        </p:nvSpPr>
        <p:spPr>
          <a:xfrm>
            <a:off x="228600" y="1219200"/>
            <a:ext cx="5105400" cy="646331"/>
          </a:xfrm>
          <a:prstGeom prst="rect">
            <a:avLst/>
          </a:prstGeom>
          <a:noFill/>
        </p:spPr>
        <p:txBody>
          <a:bodyPr wrap="square" rtlCol="0">
            <a:spAutoFit/>
          </a:bodyPr>
          <a:lstStyle/>
          <a:p>
            <a:r>
              <a:rPr lang="vi-VN" dirty="0"/>
              <a:t>DC </a:t>
            </a:r>
            <a:r>
              <a:rPr lang="vi-VN" dirty="0" err="1"/>
              <a:t>Offset</a:t>
            </a:r>
            <a:r>
              <a:rPr lang="vi-VN" dirty="0"/>
              <a:t> </a:t>
            </a:r>
            <a:r>
              <a:rPr lang="vi-VN" dirty="0" err="1"/>
              <a:t>Calculation</a:t>
            </a:r>
            <a:r>
              <a:rPr lang="vi-VN" dirty="0"/>
              <a:t> + </a:t>
            </a:r>
            <a:r>
              <a:rPr lang="vi-VN" dirty="0" err="1"/>
              <a:t>Static</a:t>
            </a:r>
            <a:r>
              <a:rPr lang="vi-VN" dirty="0"/>
              <a:t> </a:t>
            </a:r>
            <a:r>
              <a:rPr lang="vi-VN" dirty="0" err="1"/>
              <a:t>power</a:t>
            </a:r>
            <a:r>
              <a:rPr lang="vi-VN" dirty="0"/>
              <a:t> </a:t>
            </a:r>
            <a:r>
              <a:rPr lang="vi-VN" dirty="0" err="1"/>
              <a:t>consumtion</a:t>
            </a:r>
            <a:endParaRPr lang="vi-VN" dirty="0"/>
          </a:p>
          <a:p>
            <a:endParaRPr lang="vi-VN" dirty="0"/>
          </a:p>
        </p:txBody>
      </p:sp>
      <p:pic>
        <p:nvPicPr>
          <p:cNvPr id="6" name="Hình ảnh 5">
            <a:extLst>
              <a:ext uri="{FF2B5EF4-FFF2-40B4-BE49-F238E27FC236}">
                <a16:creationId xmlns:a16="http://schemas.microsoft.com/office/drawing/2014/main" id="{5210228D-6F90-1F5D-0432-7BE33D58079F}"/>
              </a:ext>
            </a:extLst>
          </p:cNvPr>
          <p:cNvPicPr>
            <a:picLocks noChangeAspect="1"/>
          </p:cNvPicPr>
          <p:nvPr/>
        </p:nvPicPr>
        <p:blipFill>
          <a:blip r:embed="rId3"/>
          <a:stretch>
            <a:fillRect/>
          </a:stretch>
        </p:blipFill>
        <p:spPr>
          <a:xfrm>
            <a:off x="228600" y="1752600"/>
            <a:ext cx="3352800" cy="1973219"/>
          </a:xfrm>
          <a:prstGeom prst="rect">
            <a:avLst/>
          </a:prstGeom>
        </p:spPr>
      </p:pic>
      <p:pic>
        <p:nvPicPr>
          <p:cNvPr id="12" name="Hình ảnh 11">
            <a:extLst>
              <a:ext uri="{FF2B5EF4-FFF2-40B4-BE49-F238E27FC236}">
                <a16:creationId xmlns:a16="http://schemas.microsoft.com/office/drawing/2014/main" id="{12BA22FC-52B9-28B2-F313-7036A1EBFD7A}"/>
              </a:ext>
            </a:extLst>
          </p:cNvPr>
          <p:cNvPicPr>
            <a:picLocks noChangeAspect="1"/>
          </p:cNvPicPr>
          <p:nvPr/>
        </p:nvPicPr>
        <p:blipFill>
          <a:blip r:embed="rId4"/>
          <a:stretch>
            <a:fillRect/>
          </a:stretch>
        </p:blipFill>
        <p:spPr>
          <a:xfrm>
            <a:off x="4953000" y="4260652"/>
            <a:ext cx="2019582" cy="704948"/>
          </a:xfrm>
          <a:prstGeom prst="rect">
            <a:avLst/>
          </a:prstGeom>
        </p:spPr>
      </p:pic>
      <p:pic>
        <p:nvPicPr>
          <p:cNvPr id="14" name="Hình ảnh 13">
            <a:extLst>
              <a:ext uri="{FF2B5EF4-FFF2-40B4-BE49-F238E27FC236}">
                <a16:creationId xmlns:a16="http://schemas.microsoft.com/office/drawing/2014/main" id="{16EA935F-8A57-940C-DA42-7E83802B092C}"/>
              </a:ext>
            </a:extLst>
          </p:cNvPr>
          <p:cNvPicPr>
            <a:picLocks noChangeAspect="1"/>
          </p:cNvPicPr>
          <p:nvPr/>
        </p:nvPicPr>
        <p:blipFill>
          <a:blip r:embed="rId5"/>
          <a:stretch>
            <a:fillRect/>
          </a:stretch>
        </p:blipFill>
        <p:spPr>
          <a:xfrm>
            <a:off x="6958164" y="4260652"/>
            <a:ext cx="1724266" cy="714475"/>
          </a:xfrm>
          <a:prstGeom prst="rect">
            <a:avLst/>
          </a:prstGeom>
        </p:spPr>
      </p:pic>
      <p:sp>
        <p:nvSpPr>
          <p:cNvPr id="8" name="Hộp Văn bản 7">
            <a:extLst>
              <a:ext uri="{FF2B5EF4-FFF2-40B4-BE49-F238E27FC236}">
                <a16:creationId xmlns:a16="http://schemas.microsoft.com/office/drawing/2014/main" id="{A1D78DF6-9B30-1DA0-2373-C93A850EC4C9}"/>
              </a:ext>
            </a:extLst>
          </p:cNvPr>
          <p:cNvSpPr txBox="1"/>
          <p:nvPr/>
        </p:nvSpPr>
        <p:spPr>
          <a:xfrm>
            <a:off x="4495800" y="1600200"/>
            <a:ext cx="4114800" cy="1477328"/>
          </a:xfrm>
          <a:prstGeom prst="rect">
            <a:avLst/>
          </a:prstGeom>
          <a:noFill/>
        </p:spPr>
        <p:txBody>
          <a:bodyPr wrap="square" rtlCol="0">
            <a:spAutoFit/>
          </a:bodyPr>
          <a:lstStyle/>
          <a:p>
            <a:r>
              <a:rPr lang="vi-VN" dirty="0"/>
              <a:t>Ta </a:t>
            </a:r>
            <a:r>
              <a:rPr lang="vi-VN" dirty="0" err="1"/>
              <a:t>setup</a:t>
            </a:r>
            <a:r>
              <a:rPr lang="vi-VN" dirty="0"/>
              <a:t> </a:t>
            </a:r>
            <a:r>
              <a:rPr lang="vi-VN" dirty="0" err="1"/>
              <a:t>schematic</a:t>
            </a:r>
            <a:r>
              <a:rPr lang="vi-VN" dirty="0"/>
              <a:t> và </a:t>
            </a:r>
            <a:r>
              <a:rPr lang="vi-VN" dirty="0" err="1"/>
              <a:t>analyses</a:t>
            </a:r>
            <a:r>
              <a:rPr lang="vi-VN" dirty="0"/>
              <a:t> như trên hình, từ đó ta có </a:t>
            </a:r>
            <a:r>
              <a:rPr lang="vi-VN" dirty="0" err="1"/>
              <a:t>plot</a:t>
            </a:r>
            <a:r>
              <a:rPr lang="vi-VN" dirty="0"/>
              <a:t>, </a:t>
            </a:r>
            <a:r>
              <a:rPr lang="vi-VN" dirty="0" err="1"/>
              <a:t>send</a:t>
            </a:r>
            <a:r>
              <a:rPr lang="vi-VN" dirty="0"/>
              <a:t> </a:t>
            </a:r>
            <a:r>
              <a:rPr lang="vi-VN" dirty="0" err="1"/>
              <a:t>plot</a:t>
            </a:r>
            <a:r>
              <a:rPr lang="vi-VN" dirty="0"/>
              <a:t> to </a:t>
            </a:r>
            <a:r>
              <a:rPr lang="vi-VN" dirty="0" err="1"/>
              <a:t>calculator</a:t>
            </a:r>
            <a:r>
              <a:rPr lang="vi-VN" dirty="0"/>
              <a:t>, chọn hàm </a:t>
            </a:r>
            <a:r>
              <a:rPr lang="vi-VN" dirty="0" err="1"/>
              <a:t>value</a:t>
            </a:r>
            <a:r>
              <a:rPr lang="vi-VN" dirty="0"/>
              <a:t>, chọn giá trị tại 0, ta sẽ có giá trị </a:t>
            </a:r>
            <a:r>
              <a:rPr lang="vi-VN" dirty="0" err="1"/>
              <a:t>Static</a:t>
            </a:r>
            <a:r>
              <a:rPr lang="vi-VN" dirty="0"/>
              <a:t> </a:t>
            </a:r>
            <a:r>
              <a:rPr lang="vi-VN" dirty="0" err="1"/>
              <a:t>power</a:t>
            </a:r>
            <a:r>
              <a:rPr lang="vi-VN" dirty="0"/>
              <a:t> </a:t>
            </a:r>
            <a:r>
              <a:rPr lang="vi-VN" dirty="0" err="1"/>
              <a:t>consumtion</a:t>
            </a:r>
            <a:endParaRPr lang="vi-VN" dirty="0"/>
          </a:p>
        </p:txBody>
      </p:sp>
      <p:pic>
        <p:nvPicPr>
          <p:cNvPr id="9" name="Hình ảnh 8">
            <a:extLst>
              <a:ext uri="{FF2B5EF4-FFF2-40B4-BE49-F238E27FC236}">
                <a16:creationId xmlns:a16="http://schemas.microsoft.com/office/drawing/2014/main" id="{64E2C753-E167-1D54-3C86-1474D5030053}"/>
              </a:ext>
            </a:extLst>
          </p:cNvPr>
          <p:cNvPicPr>
            <a:picLocks noChangeAspect="1"/>
          </p:cNvPicPr>
          <p:nvPr/>
        </p:nvPicPr>
        <p:blipFill>
          <a:blip r:embed="rId6"/>
          <a:stretch>
            <a:fillRect/>
          </a:stretch>
        </p:blipFill>
        <p:spPr>
          <a:xfrm>
            <a:off x="250255" y="3782113"/>
            <a:ext cx="4534703" cy="2480448"/>
          </a:xfrm>
          <a:prstGeom prst="rect">
            <a:avLst/>
          </a:prstGeom>
        </p:spPr>
      </p:pic>
    </p:spTree>
    <p:extLst>
      <p:ext uri="{BB962C8B-B14F-4D97-AF65-F5344CB8AC3E}">
        <p14:creationId xmlns:p14="http://schemas.microsoft.com/office/powerpoint/2010/main" val="2880657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22651-C39D-465B-1241-A1479BA0268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824B0F1-F77D-4508-6AD2-E78791842A23}"/>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9CD48E13-8BDE-6D6C-C4A9-EB6B85FECADA}"/>
              </a:ext>
            </a:extLst>
          </p:cNvPr>
          <p:cNvSpPr>
            <a:spLocks noGrp="1"/>
          </p:cNvSpPr>
          <p:nvPr>
            <p:ph type="sldNum" sz="quarter" idx="12"/>
          </p:nvPr>
        </p:nvSpPr>
        <p:spPr/>
        <p:txBody>
          <a:bodyPr/>
          <a:lstStyle/>
          <a:p>
            <a:pPr>
              <a:defRPr/>
            </a:pPr>
            <a:fld id="{BD4CC8D0-BD21-4CE6-A0A6-0DD2277641BB}" type="slidenum">
              <a:rPr lang="en-US" altLang="en-US" smtClean="0"/>
              <a:pPr>
                <a:defRPr/>
              </a:pPr>
              <a:t>24</a:t>
            </a:fld>
            <a:endParaRPr lang="en-US" altLang="en-US"/>
          </a:p>
        </p:txBody>
      </p:sp>
      <p:pic>
        <p:nvPicPr>
          <p:cNvPr id="8" name="Hình ảnh 7">
            <a:extLst>
              <a:ext uri="{FF2B5EF4-FFF2-40B4-BE49-F238E27FC236}">
                <a16:creationId xmlns:a16="http://schemas.microsoft.com/office/drawing/2014/main" id="{C24693E7-F1EF-F791-30BC-B175B7D1AFF0}"/>
              </a:ext>
            </a:extLst>
          </p:cNvPr>
          <p:cNvPicPr>
            <a:picLocks noChangeAspect="1"/>
          </p:cNvPicPr>
          <p:nvPr/>
        </p:nvPicPr>
        <p:blipFill>
          <a:blip r:embed="rId3"/>
          <a:srcRect t="4236"/>
          <a:stretch/>
        </p:blipFill>
        <p:spPr>
          <a:xfrm>
            <a:off x="1295400" y="1143000"/>
            <a:ext cx="6553200" cy="4016640"/>
          </a:xfrm>
          <a:prstGeom prst="rect">
            <a:avLst/>
          </a:prstGeom>
        </p:spPr>
      </p:pic>
      <p:sp>
        <p:nvSpPr>
          <p:cNvPr id="5" name="Hộp Văn bản 4">
            <a:extLst>
              <a:ext uri="{FF2B5EF4-FFF2-40B4-BE49-F238E27FC236}">
                <a16:creationId xmlns:a16="http://schemas.microsoft.com/office/drawing/2014/main" id="{2CACDA07-DD4C-93C3-CA63-BC96B591225C}"/>
              </a:ext>
            </a:extLst>
          </p:cNvPr>
          <p:cNvSpPr txBox="1"/>
          <p:nvPr/>
        </p:nvSpPr>
        <p:spPr>
          <a:xfrm>
            <a:off x="685800" y="5245001"/>
            <a:ext cx="7620000" cy="1077218"/>
          </a:xfrm>
          <a:prstGeom prst="rect">
            <a:avLst/>
          </a:prstGeom>
          <a:noFill/>
        </p:spPr>
        <p:txBody>
          <a:bodyPr wrap="square">
            <a:spAutoFit/>
          </a:bodyPr>
          <a:lstStyle/>
          <a:p>
            <a:pPr algn="just"/>
            <a:r>
              <a:rPr lang="vi-VN" sz="1600" dirty="0"/>
              <a:t>Theo đồ thị, ta thấy tín hiệu đầu ra​ không bắt đầu từ 0 khi đầu vào ​là 0 mà có một độ lệch ban đầu (</a:t>
            </a:r>
            <a:r>
              <a:rPr lang="vi-VN" sz="1600" dirty="0" err="1"/>
              <a:t>offset</a:t>
            </a:r>
            <a:r>
              <a:rPr lang="vi-VN" sz="1600" dirty="0"/>
              <a:t>) nhỏ. Điều này cho thấy mạch có một mức </a:t>
            </a:r>
            <a:r>
              <a:rPr lang="vi-VN" sz="1600" b="1" dirty="0"/>
              <a:t>DC </a:t>
            </a:r>
            <a:r>
              <a:rPr lang="vi-VN" sz="1600" b="1" dirty="0" err="1"/>
              <a:t>Offset</a:t>
            </a:r>
            <a:r>
              <a:rPr lang="vi-VN" sz="1600" dirty="0"/>
              <a:t> không mong muốn. </a:t>
            </a:r>
            <a:r>
              <a:rPr lang="vi-VN" sz="1600" dirty="0" err="1"/>
              <a:t>Offset</a:t>
            </a:r>
            <a:r>
              <a:rPr lang="vi-VN" sz="1600" dirty="0"/>
              <a:t> này có thể gây sai số khi khuếch đại các tín hiệu nhỏ, vì nó làm cho đầu ra lệch so với tín hiệu đầu vào mong muốn ngay cả khi đầu vào là 0 V.</a:t>
            </a:r>
          </a:p>
        </p:txBody>
      </p:sp>
    </p:spTree>
    <p:extLst>
      <p:ext uri="{BB962C8B-B14F-4D97-AF65-F5344CB8AC3E}">
        <p14:creationId xmlns:p14="http://schemas.microsoft.com/office/powerpoint/2010/main" val="1675195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86947-C22D-BA09-A972-9672F91EB95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1F4D952-30E5-6416-9E37-E98AFAED81BE}"/>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3AE81032-256A-EADB-BD85-6B086BE9DA13}"/>
              </a:ext>
            </a:extLst>
          </p:cNvPr>
          <p:cNvSpPr>
            <a:spLocks noGrp="1"/>
          </p:cNvSpPr>
          <p:nvPr>
            <p:ph type="sldNum" sz="quarter" idx="12"/>
          </p:nvPr>
        </p:nvSpPr>
        <p:spPr/>
        <p:txBody>
          <a:bodyPr/>
          <a:lstStyle/>
          <a:p>
            <a:pPr>
              <a:defRPr/>
            </a:pPr>
            <a:fld id="{BD4CC8D0-BD21-4CE6-A0A6-0DD2277641BB}" type="slidenum">
              <a:rPr lang="en-US" altLang="en-US" smtClean="0"/>
              <a:pPr>
                <a:defRPr/>
              </a:pPr>
              <a:t>25</a:t>
            </a:fld>
            <a:endParaRPr lang="en-US" altLang="en-US"/>
          </a:p>
        </p:txBody>
      </p:sp>
      <p:sp>
        <p:nvSpPr>
          <p:cNvPr id="3" name="Hộp Văn bản 2">
            <a:extLst>
              <a:ext uri="{FF2B5EF4-FFF2-40B4-BE49-F238E27FC236}">
                <a16:creationId xmlns:a16="http://schemas.microsoft.com/office/drawing/2014/main" id="{269EFAAC-2366-5AAE-009F-27630939D7B8}"/>
              </a:ext>
            </a:extLst>
          </p:cNvPr>
          <p:cNvSpPr txBox="1"/>
          <p:nvPr/>
        </p:nvSpPr>
        <p:spPr>
          <a:xfrm>
            <a:off x="228600" y="1293549"/>
            <a:ext cx="8686800" cy="1231106"/>
          </a:xfrm>
          <a:prstGeom prst="rect">
            <a:avLst/>
          </a:prstGeom>
          <a:noFill/>
        </p:spPr>
        <p:txBody>
          <a:bodyPr wrap="square" rtlCol="0">
            <a:spAutoFit/>
          </a:bodyPr>
          <a:lstStyle/>
          <a:p>
            <a:r>
              <a:rPr lang="vi-VN" dirty="0" err="1"/>
              <a:t>Testbench</a:t>
            </a:r>
            <a:r>
              <a:rPr lang="vi-VN" dirty="0"/>
              <a:t>: </a:t>
            </a:r>
            <a:r>
              <a:rPr lang="vi-VN" dirty="0" err="1"/>
              <a:t>Transient</a:t>
            </a:r>
            <a:r>
              <a:rPr lang="vi-VN" dirty="0"/>
              <a:t> – </a:t>
            </a:r>
            <a:r>
              <a:rPr lang="vi-VN" dirty="0" err="1"/>
              <a:t>Slew</a:t>
            </a:r>
            <a:r>
              <a:rPr lang="vi-VN" dirty="0"/>
              <a:t> </a:t>
            </a:r>
            <a:r>
              <a:rPr lang="vi-VN" dirty="0" err="1"/>
              <a:t>Rate</a:t>
            </a:r>
            <a:r>
              <a:rPr lang="vi-VN" dirty="0"/>
              <a:t>: </a:t>
            </a:r>
            <a:r>
              <a:rPr lang="vi-VN" sz="1400" dirty="0"/>
              <a:t>là tốc độ thay đổi điện áp đầu ra của mạch khi có tín hiệu đầu vào tăng nhanh, thường được đo bằng đơn vị V/µs. </a:t>
            </a:r>
            <a:r>
              <a:rPr lang="vi-VN" sz="1400" dirty="0" err="1"/>
              <a:t>Slew</a:t>
            </a:r>
            <a:r>
              <a:rPr lang="vi-VN" sz="1400" dirty="0"/>
              <a:t> </a:t>
            </a:r>
            <a:r>
              <a:rPr lang="vi-VN" sz="1400" dirty="0" err="1"/>
              <a:t>rate</a:t>
            </a:r>
            <a:r>
              <a:rPr lang="vi-VN" sz="1400" dirty="0"/>
              <a:t> cao giúp mạch khuếch đại đáp ứng nhanh với các tín hiệu biến đổi nhanh mà không bị méo tín hiệu.</a:t>
            </a:r>
          </a:p>
          <a:p>
            <a:r>
              <a:rPr lang="vi-VN" sz="1400" dirty="0" err="1"/>
              <a:t>Slew</a:t>
            </a:r>
            <a:r>
              <a:rPr lang="vi-VN" sz="1400" dirty="0"/>
              <a:t> </a:t>
            </a:r>
            <a:r>
              <a:rPr lang="vi-VN" sz="1400" dirty="0" err="1"/>
              <a:t>Rate</a:t>
            </a:r>
            <a:r>
              <a:rPr lang="vi-VN" sz="1400" dirty="0"/>
              <a:t> trong </a:t>
            </a:r>
            <a:r>
              <a:rPr lang="vi-VN" sz="1400" dirty="0" err="1"/>
              <a:t>testbench</a:t>
            </a:r>
            <a:r>
              <a:rPr lang="vi-VN" sz="1400" dirty="0"/>
              <a:t> này sẽ được </a:t>
            </a:r>
            <a:r>
              <a:rPr lang="vi-VN" sz="1400" dirty="0" err="1"/>
              <a:t>analyses</a:t>
            </a:r>
            <a:r>
              <a:rPr lang="vi-VN" sz="1400" dirty="0"/>
              <a:t> ở </a:t>
            </a:r>
            <a:r>
              <a:rPr lang="vi-VN" sz="1400" dirty="0" err="1"/>
              <a:t>transient</a:t>
            </a:r>
            <a:r>
              <a:rPr lang="vi-VN" sz="1400" dirty="0"/>
              <a:t>, với khoảng thời gian là 5u, còn về </a:t>
            </a:r>
            <a:r>
              <a:rPr lang="vi-VN" sz="1400" dirty="0" err="1"/>
              <a:t>schematic</a:t>
            </a:r>
            <a:r>
              <a:rPr lang="vi-VN" sz="1400" dirty="0"/>
              <a:t> sẽ có sự thay đổi ở nguồn VIN+ sang nguồn </a:t>
            </a:r>
            <a:r>
              <a:rPr lang="vi-VN" sz="1400" dirty="0" err="1"/>
              <a:t>vpulse</a:t>
            </a:r>
            <a:r>
              <a:rPr lang="vi-VN" sz="1400" dirty="0"/>
              <a:t> với </a:t>
            </a:r>
            <a:r>
              <a:rPr lang="vi-VN" sz="1400" dirty="0" err="1"/>
              <a:t>period</a:t>
            </a:r>
            <a:r>
              <a:rPr lang="vi-VN" sz="1400" dirty="0"/>
              <a:t> 500n, </a:t>
            </a:r>
            <a:r>
              <a:rPr lang="vi-VN" sz="1400" dirty="0" err="1"/>
              <a:t>pulse</a:t>
            </a:r>
            <a:r>
              <a:rPr lang="vi-VN" sz="1400" dirty="0"/>
              <a:t> </a:t>
            </a:r>
            <a:r>
              <a:rPr lang="vi-VN" sz="1400" dirty="0" err="1"/>
              <a:t>width</a:t>
            </a:r>
            <a:r>
              <a:rPr lang="vi-VN" sz="1400" dirty="0"/>
              <a:t> 250n</a:t>
            </a:r>
            <a:endParaRPr lang="vi-VN" dirty="0"/>
          </a:p>
        </p:txBody>
      </p:sp>
      <p:pic>
        <p:nvPicPr>
          <p:cNvPr id="6" name="Hình ảnh 5">
            <a:extLst>
              <a:ext uri="{FF2B5EF4-FFF2-40B4-BE49-F238E27FC236}">
                <a16:creationId xmlns:a16="http://schemas.microsoft.com/office/drawing/2014/main" id="{A25FDB03-AB4E-F4A2-73C2-C3F26EFCD2E6}"/>
              </a:ext>
            </a:extLst>
          </p:cNvPr>
          <p:cNvPicPr>
            <a:picLocks noChangeAspect="1"/>
          </p:cNvPicPr>
          <p:nvPr/>
        </p:nvPicPr>
        <p:blipFill>
          <a:blip r:embed="rId3"/>
          <a:stretch>
            <a:fillRect/>
          </a:stretch>
        </p:blipFill>
        <p:spPr>
          <a:xfrm>
            <a:off x="228600" y="2667000"/>
            <a:ext cx="6018636" cy="2297668"/>
          </a:xfrm>
          <a:prstGeom prst="rect">
            <a:avLst/>
          </a:prstGeom>
        </p:spPr>
      </p:pic>
      <p:pic>
        <p:nvPicPr>
          <p:cNvPr id="7" name="Hình ảnh 6">
            <a:extLst>
              <a:ext uri="{FF2B5EF4-FFF2-40B4-BE49-F238E27FC236}">
                <a16:creationId xmlns:a16="http://schemas.microsoft.com/office/drawing/2014/main" id="{3034B0D0-83DA-67DB-DC0F-E301BD973B71}"/>
              </a:ext>
            </a:extLst>
          </p:cNvPr>
          <p:cNvPicPr>
            <a:picLocks noChangeAspect="1"/>
          </p:cNvPicPr>
          <p:nvPr/>
        </p:nvPicPr>
        <p:blipFill>
          <a:blip r:embed="rId4"/>
          <a:stretch>
            <a:fillRect/>
          </a:stretch>
        </p:blipFill>
        <p:spPr>
          <a:xfrm>
            <a:off x="6475071" y="2667000"/>
            <a:ext cx="2440329" cy="2852023"/>
          </a:xfrm>
          <a:prstGeom prst="rect">
            <a:avLst/>
          </a:prstGeom>
        </p:spPr>
      </p:pic>
    </p:spTree>
    <p:extLst>
      <p:ext uri="{BB962C8B-B14F-4D97-AF65-F5344CB8AC3E}">
        <p14:creationId xmlns:p14="http://schemas.microsoft.com/office/powerpoint/2010/main" val="395824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A2A4-3392-5C36-721D-A7E6725AE3F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36530A5-3CC1-14E5-DED8-FADDC68BB058}"/>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20C82AA3-F2E7-5BD7-74F1-B6CB53DA981F}"/>
              </a:ext>
            </a:extLst>
          </p:cNvPr>
          <p:cNvSpPr>
            <a:spLocks noGrp="1"/>
          </p:cNvSpPr>
          <p:nvPr>
            <p:ph type="sldNum" sz="quarter" idx="12"/>
          </p:nvPr>
        </p:nvSpPr>
        <p:spPr/>
        <p:txBody>
          <a:bodyPr/>
          <a:lstStyle/>
          <a:p>
            <a:pPr>
              <a:defRPr/>
            </a:pPr>
            <a:fld id="{BD4CC8D0-BD21-4CE6-A0A6-0DD2277641BB}" type="slidenum">
              <a:rPr lang="en-US" altLang="en-US" smtClean="0"/>
              <a:pPr>
                <a:defRPr/>
              </a:pPr>
              <a:t>26</a:t>
            </a:fld>
            <a:endParaRPr lang="en-US" altLang="en-US"/>
          </a:p>
        </p:txBody>
      </p:sp>
      <p:pic>
        <p:nvPicPr>
          <p:cNvPr id="13" name="Hình ảnh 12">
            <a:extLst>
              <a:ext uri="{FF2B5EF4-FFF2-40B4-BE49-F238E27FC236}">
                <a16:creationId xmlns:a16="http://schemas.microsoft.com/office/drawing/2014/main" id="{8FE6197A-041E-8DC8-3766-3D1BB496BF0F}"/>
              </a:ext>
            </a:extLst>
          </p:cNvPr>
          <p:cNvPicPr>
            <a:picLocks noChangeAspect="1"/>
          </p:cNvPicPr>
          <p:nvPr/>
        </p:nvPicPr>
        <p:blipFill>
          <a:blip r:embed="rId3"/>
          <a:stretch>
            <a:fillRect/>
          </a:stretch>
        </p:blipFill>
        <p:spPr>
          <a:xfrm>
            <a:off x="152400" y="1219200"/>
            <a:ext cx="5210224" cy="3110346"/>
          </a:xfrm>
          <a:prstGeom prst="rect">
            <a:avLst/>
          </a:prstGeom>
        </p:spPr>
      </p:pic>
      <p:pic>
        <p:nvPicPr>
          <p:cNvPr id="17" name="Hình ảnh 16">
            <a:extLst>
              <a:ext uri="{FF2B5EF4-FFF2-40B4-BE49-F238E27FC236}">
                <a16:creationId xmlns:a16="http://schemas.microsoft.com/office/drawing/2014/main" id="{E577BE55-A99C-BBD7-8CE3-F298ACE7B81E}"/>
              </a:ext>
            </a:extLst>
          </p:cNvPr>
          <p:cNvPicPr>
            <a:picLocks noChangeAspect="1"/>
          </p:cNvPicPr>
          <p:nvPr/>
        </p:nvPicPr>
        <p:blipFill>
          <a:blip r:embed="rId4"/>
          <a:stretch>
            <a:fillRect/>
          </a:stretch>
        </p:blipFill>
        <p:spPr>
          <a:xfrm>
            <a:off x="158931" y="4564447"/>
            <a:ext cx="2584269" cy="1914591"/>
          </a:xfrm>
          <a:prstGeom prst="rect">
            <a:avLst/>
          </a:prstGeom>
        </p:spPr>
      </p:pic>
      <p:pic>
        <p:nvPicPr>
          <p:cNvPr id="19" name="Hình ảnh 18">
            <a:extLst>
              <a:ext uri="{FF2B5EF4-FFF2-40B4-BE49-F238E27FC236}">
                <a16:creationId xmlns:a16="http://schemas.microsoft.com/office/drawing/2014/main" id="{3712E8E8-352E-4FE7-C184-55FBF7CE1678}"/>
              </a:ext>
            </a:extLst>
          </p:cNvPr>
          <p:cNvPicPr>
            <a:picLocks noChangeAspect="1"/>
          </p:cNvPicPr>
          <p:nvPr/>
        </p:nvPicPr>
        <p:blipFill>
          <a:blip r:embed="rId5"/>
          <a:stretch>
            <a:fillRect/>
          </a:stretch>
        </p:blipFill>
        <p:spPr>
          <a:xfrm>
            <a:off x="3081976" y="4564447"/>
            <a:ext cx="952633" cy="333422"/>
          </a:xfrm>
          <a:prstGeom prst="rect">
            <a:avLst/>
          </a:prstGeom>
        </p:spPr>
      </p:pic>
      <p:sp>
        <p:nvSpPr>
          <p:cNvPr id="3" name="Hộp Văn bản 2">
            <a:extLst>
              <a:ext uri="{FF2B5EF4-FFF2-40B4-BE49-F238E27FC236}">
                <a16:creationId xmlns:a16="http://schemas.microsoft.com/office/drawing/2014/main" id="{43F7A998-8382-979F-1F3F-7FFA67DA7C08}"/>
              </a:ext>
            </a:extLst>
          </p:cNvPr>
          <p:cNvSpPr txBox="1"/>
          <p:nvPr/>
        </p:nvSpPr>
        <p:spPr>
          <a:xfrm>
            <a:off x="5486400" y="1295400"/>
            <a:ext cx="3657600" cy="403187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vi-VN" sz="1600" dirty="0"/>
              <a:t>	Đây là đồ thị ta có được sau khi chạy những gì ta đã </a:t>
            </a:r>
            <a:r>
              <a:rPr lang="vi-VN" sz="1600" dirty="0" err="1"/>
              <a:t>setup</a:t>
            </a:r>
            <a:r>
              <a:rPr lang="vi-VN" sz="1600" dirty="0"/>
              <a:t> ở phía trên, nhìn tổng thể, ta có thể thấy, tín hiệu </a:t>
            </a:r>
            <a:r>
              <a:rPr lang="vi-VN" sz="1600" dirty="0" err="1"/>
              <a:t>pulse</a:t>
            </a:r>
            <a:r>
              <a:rPr lang="vi-VN" sz="1600" dirty="0"/>
              <a:t> bị méo đi khá nhiều, nhưng tốc độ </a:t>
            </a:r>
            <a:r>
              <a:rPr lang="vi-VN" sz="1600" dirty="0" err="1"/>
              <a:t>slew</a:t>
            </a:r>
            <a:r>
              <a:rPr lang="vi-VN" sz="1600" dirty="0"/>
              <a:t> khá cao, điều này có nghĩa là mạch có khả năng thay đổi điện áp nhanh. Đây thường là đặc điểm thuận lợi cho các ứng dụng có tần số cao. Dạng sóng ổn định nhanh và lặp lại nhất quán, cho thấy mạch hoạt động ổn định.</a:t>
            </a:r>
          </a:p>
          <a:p>
            <a:pPr marL="0" marR="0" lvl="0" indent="0" algn="l" defTabSz="914400" rtl="0" eaLnBrk="0" fontAlgn="base" latinLnBrk="0" hangingPunct="0">
              <a:lnSpc>
                <a:spcPct val="100000"/>
              </a:lnSpc>
              <a:spcBef>
                <a:spcPct val="0"/>
              </a:spcBef>
              <a:spcAft>
                <a:spcPct val="0"/>
              </a:spcAft>
              <a:buClrTx/>
              <a:buSzTx/>
              <a:buFontTx/>
              <a:buNone/>
              <a:tabLst/>
            </a:pPr>
            <a:r>
              <a:rPr lang="vi-VN" sz="1600" dirty="0"/>
              <a:t>	</a:t>
            </a:r>
            <a:r>
              <a:rPr lang="vi-VN" sz="1600" dirty="0" err="1"/>
              <a:t>SlewRate</a:t>
            </a:r>
            <a:r>
              <a:rPr lang="vi-VN" sz="1600" dirty="0"/>
              <a:t> ta tính ra theo hàm </a:t>
            </a:r>
            <a:r>
              <a:rPr lang="vi-VN" sz="1600" dirty="0" err="1"/>
              <a:t>slewRate</a:t>
            </a:r>
            <a:r>
              <a:rPr lang="vi-VN" sz="1600" dirty="0"/>
              <a:t> trong </a:t>
            </a:r>
            <a:r>
              <a:rPr lang="vi-VN" sz="1600" dirty="0" err="1"/>
              <a:t>calculator</a:t>
            </a:r>
            <a:r>
              <a:rPr lang="vi-VN" sz="1600" dirty="0"/>
              <a:t> sẽ có giá trị bằng 7,759E6, giá trị này vẫn còn thua giá trị 10E6 mà </a:t>
            </a:r>
            <a:r>
              <a:rPr lang="vi-VN" sz="1600" dirty="0" err="1"/>
              <a:t>Design</a:t>
            </a:r>
            <a:r>
              <a:rPr lang="vi-VN" sz="1600" dirty="0"/>
              <a:t> </a:t>
            </a:r>
            <a:r>
              <a:rPr lang="vi-VN" sz="1600" dirty="0" err="1"/>
              <a:t>Spectification</a:t>
            </a:r>
            <a:r>
              <a:rPr lang="vi-VN" sz="1600" dirty="0"/>
              <a:t> đã đặt ra, tuy nhiên đây là điều có thể chấp nhận được trong quá trình mô phỏng</a:t>
            </a:r>
          </a:p>
        </p:txBody>
      </p:sp>
    </p:spTree>
    <p:extLst>
      <p:ext uri="{BB962C8B-B14F-4D97-AF65-F5344CB8AC3E}">
        <p14:creationId xmlns:p14="http://schemas.microsoft.com/office/powerpoint/2010/main" val="3915923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63946-E575-D6D1-620F-BBA330A9764D}"/>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2ED09F4F-67DF-F3DA-47E3-E118830B08BE}"/>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2A135280-3AF5-59EE-5547-BAA8FBE148C6}"/>
              </a:ext>
            </a:extLst>
          </p:cNvPr>
          <p:cNvSpPr>
            <a:spLocks noGrp="1"/>
          </p:cNvSpPr>
          <p:nvPr>
            <p:ph type="sldNum" sz="quarter" idx="12"/>
          </p:nvPr>
        </p:nvSpPr>
        <p:spPr/>
        <p:txBody>
          <a:bodyPr/>
          <a:lstStyle/>
          <a:p>
            <a:pPr>
              <a:defRPr/>
            </a:pPr>
            <a:fld id="{BD4CC8D0-BD21-4CE6-A0A6-0DD2277641BB}" type="slidenum">
              <a:rPr lang="en-US" altLang="en-US" smtClean="0"/>
              <a:pPr>
                <a:defRPr/>
              </a:pPr>
              <a:t>27</a:t>
            </a:fld>
            <a:endParaRPr lang="en-US" altLang="en-US"/>
          </a:p>
        </p:txBody>
      </p:sp>
      <p:sp>
        <p:nvSpPr>
          <p:cNvPr id="3" name="Hộp Văn bản 2">
            <a:extLst>
              <a:ext uri="{FF2B5EF4-FFF2-40B4-BE49-F238E27FC236}">
                <a16:creationId xmlns:a16="http://schemas.microsoft.com/office/drawing/2014/main" id="{BDB57399-5EFD-047F-7D01-1A02AEC91DA3}"/>
              </a:ext>
            </a:extLst>
          </p:cNvPr>
          <p:cNvSpPr txBox="1"/>
          <p:nvPr/>
        </p:nvSpPr>
        <p:spPr>
          <a:xfrm>
            <a:off x="152400" y="1219200"/>
            <a:ext cx="6019800" cy="369332"/>
          </a:xfrm>
          <a:prstGeom prst="rect">
            <a:avLst/>
          </a:prstGeom>
          <a:noFill/>
        </p:spPr>
        <p:txBody>
          <a:bodyPr wrap="square" rtlCol="0">
            <a:spAutoFit/>
          </a:bodyPr>
          <a:lstStyle/>
          <a:p>
            <a:r>
              <a:rPr lang="vi-VN" dirty="0" err="1"/>
              <a:t>Testbench</a:t>
            </a:r>
            <a:r>
              <a:rPr lang="vi-VN" dirty="0"/>
              <a:t> – Dynamic </a:t>
            </a:r>
            <a:r>
              <a:rPr lang="vi-VN" dirty="0" err="1"/>
              <a:t>Power</a:t>
            </a:r>
            <a:r>
              <a:rPr lang="vi-VN" dirty="0"/>
              <a:t> </a:t>
            </a:r>
            <a:r>
              <a:rPr lang="vi-VN" dirty="0" err="1"/>
              <a:t>and</a:t>
            </a:r>
            <a:r>
              <a:rPr lang="vi-VN" dirty="0"/>
              <a:t> </a:t>
            </a:r>
            <a:r>
              <a:rPr lang="vi-VN" dirty="0" err="1"/>
              <a:t>Output</a:t>
            </a:r>
            <a:r>
              <a:rPr lang="vi-VN" dirty="0"/>
              <a:t> </a:t>
            </a:r>
            <a:r>
              <a:rPr lang="vi-VN" dirty="0" err="1"/>
              <a:t>Swing</a:t>
            </a:r>
            <a:endParaRPr lang="vi-VN" dirty="0"/>
          </a:p>
        </p:txBody>
      </p:sp>
      <p:pic>
        <p:nvPicPr>
          <p:cNvPr id="6" name="Hình ảnh 5">
            <a:extLst>
              <a:ext uri="{FF2B5EF4-FFF2-40B4-BE49-F238E27FC236}">
                <a16:creationId xmlns:a16="http://schemas.microsoft.com/office/drawing/2014/main" id="{A915DCA8-A76F-5990-1DD9-15F17F503260}"/>
              </a:ext>
            </a:extLst>
          </p:cNvPr>
          <p:cNvPicPr>
            <a:picLocks noChangeAspect="1"/>
          </p:cNvPicPr>
          <p:nvPr/>
        </p:nvPicPr>
        <p:blipFill>
          <a:blip r:embed="rId3"/>
          <a:stretch>
            <a:fillRect/>
          </a:stretch>
        </p:blipFill>
        <p:spPr>
          <a:xfrm>
            <a:off x="145869" y="4015648"/>
            <a:ext cx="5677891" cy="2297668"/>
          </a:xfrm>
          <a:prstGeom prst="rect">
            <a:avLst/>
          </a:prstGeom>
        </p:spPr>
      </p:pic>
      <p:pic>
        <p:nvPicPr>
          <p:cNvPr id="8" name="Hình ảnh 7">
            <a:extLst>
              <a:ext uri="{FF2B5EF4-FFF2-40B4-BE49-F238E27FC236}">
                <a16:creationId xmlns:a16="http://schemas.microsoft.com/office/drawing/2014/main" id="{DA15C021-49F9-5B8E-C62E-962C00034CFA}"/>
              </a:ext>
            </a:extLst>
          </p:cNvPr>
          <p:cNvPicPr>
            <a:picLocks noChangeAspect="1"/>
          </p:cNvPicPr>
          <p:nvPr/>
        </p:nvPicPr>
        <p:blipFill>
          <a:blip r:embed="rId4"/>
          <a:stretch>
            <a:fillRect/>
          </a:stretch>
        </p:blipFill>
        <p:spPr>
          <a:xfrm>
            <a:off x="5943750" y="4020002"/>
            <a:ext cx="3047850" cy="2209801"/>
          </a:xfrm>
          <a:prstGeom prst="rect">
            <a:avLst/>
          </a:prstGeom>
        </p:spPr>
      </p:pic>
      <p:sp>
        <p:nvSpPr>
          <p:cNvPr id="5" name="Hộp Văn bản 4">
            <a:extLst>
              <a:ext uri="{FF2B5EF4-FFF2-40B4-BE49-F238E27FC236}">
                <a16:creationId xmlns:a16="http://schemas.microsoft.com/office/drawing/2014/main" id="{4134F04A-6805-69DD-6987-5575F360508C}"/>
              </a:ext>
            </a:extLst>
          </p:cNvPr>
          <p:cNvSpPr txBox="1"/>
          <p:nvPr/>
        </p:nvSpPr>
        <p:spPr>
          <a:xfrm>
            <a:off x="5845531" y="1928499"/>
            <a:ext cx="3074055" cy="1754326"/>
          </a:xfrm>
          <a:prstGeom prst="rect">
            <a:avLst/>
          </a:prstGeom>
          <a:noFill/>
        </p:spPr>
        <p:txBody>
          <a:bodyPr wrap="square" rtlCol="0">
            <a:spAutoFit/>
          </a:bodyPr>
          <a:lstStyle/>
          <a:p>
            <a:r>
              <a:rPr lang="vi-VN" dirty="0"/>
              <a:t>	Phần </a:t>
            </a:r>
            <a:r>
              <a:rPr lang="vi-VN" dirty="0" err="1"/>
              <a:t>set</a:t>
            </a:r>
            <a:r>
              <a:rPr lang="vi-VN" dirty="0"/>
              <a:t> </a:t>
            </a:r>
            <a:r>
              <a:rPr lang="vi-VN" dirty="0" err="1"/>
              <a:t>up,ta</a:t>
            </a:r>
            <a:r>
              <a:rPr lang="vi-VN" dirty="0"/>
              <a:t> vẫn </a:t>
            </a:r>
            <a:r>
              <a:rPr lang="vi-VN" dirty="0" err="1"/>
              <a:t>set</a:t>
            </a:r>
            <a:r>
              <a:rPr lang="vi-VN" dirty="0"/>
              <a:t> </a:t>
            </a:r>
            <a:r>
              <a:rPr lang="vi-VN" dirty="0" err="1"/>
              <a:t>up</a:t>
            </a:r>
            <a:r>
              <a:rPr lang="vi-VN" dirty="0"/>
              <a:t> như phần </a:t>
            </a:r>
            <a:r>
              <a:rPr lang="vi-VN" dirty="0" err="1"/>
              <a:t>SlewRate</a:t>
            </a:r>
            <a:r>
              <a:rPr lang="vi-VN" dirty="0"/>
              <a:t> ở phía trước, tuy vậy ta sẽ thay đổi VIN+ thành 1 nguồn </a:t>
            </a:r>
            <a:r>
              <a:rPr lang="vi-VN" dirty="0" err="1"/>
              <a:t>Vsin</a:t>
            </a:r>
            <a:r>
              <a:rPr lang="vi-VN" dirty="0"/>
              <a:t>, với DC </a:t>
            </a:r>
            <a:r>
              <a:rPr lang="vi-VN" dirty="0" err="1"/>
              <a:t>voltage</a:t>
            </a:r>
            <a:r>
              <a:rPr lang="vi-VN" dirty="0"/>
              <a:t> 1V, </a:t>
            </a:r>
            <a:r>
              <a:rPr lang="vi-VN" dirty="0" err="1"/>
              <a:t>Amplitide</a:t>
            </a:r>
            <a:r>
              <a:rPr lang="vi-VN" dirty="0"/>
              <a:t> 500u, </a:t>
            </a:r>
            <a:r>
              <a:rPr lang="vi-VN" dirty="0" err="1"/>
              <a:t>Frequency</a:t>
            </a:r>
            <a:r>
              <a:rPr lang="vi-VN" dirty="0"/>
              <a:t> 1Khz</a:t>
            </a:r>
          </a:p>
        </p:txBody>
      </p:sp>
      <p:sp>
        <p:nvSpPr>
          <p:cNvPr id="9" name="Hộp Văn bản 8">
            <a:extLst>
              <a:ext uri="{FF2B5EF4-FFF2-40B4-BE49-F238E27FC236}">
                <a16:creationId xmlns:a16="http://schemas.microsoft.com/office/drawing/2014/main" id="{0ED0AD38-4493-5132-42F3-B9FEE4E07EC7}"/>
              </a:ext>
            </a:extLst>
          </p:cNvPr>
          <p:cNvSpPr txBox="1"/>
          <p:nvPr/>
        </p:nvSpPr>
        <p:spPr>
          <a:xfrm>
            <a:off x="225334" y="1678705"/>
            <a:ext cx="5518960" cy="2246769"/>
          </a:xfrm>
          <a:prstGeom prst="rect">
            <a:avLst/>
          </a:prstGeom>
          <a:noFill/>
        </p:spPr>
        <p:txBody>
          <a:bodyPr wrap="square">
            <a:spAutoFit/>
          </a:bodyPr>
          <a:lstStyle/>
          <a:p>
            <a:r>
              <a:rPr lang="vi-VN" sz="1400" dirty="0"/>
              <a:t>	Dynamic </a:t>
            </a:r>
            <a:r>
              <a:rPr lang="vi-VN" sz="1400" dirty="0" err="1"/>
              <a:t>power</a:t>
            </a:r>
            <a:r>
              <a:rPr lang="vi-VN" sz="1400" dirty="0"/>
              <a:t> là công suất tiêu thụ của mạch khi hoạt động, chủ yếu sinh ra từ quá trình sạc và xả các điện dung bên trong và tải, với mức tiêu thụ tăng khi tần số và điện áp tăng. Đây là yếu tố quan trọng ảnh hưởng đến hiệu suất năng lượng, đặc biệt trong các mạch tốc độ cao. </a:t>
            </a:r>
          </a:p>
          <a:p>
            <a:r>
              <a:rPr lang="vi-VN" sz="1400" dirty="0"/>
              <a:t>	Trong khi đó, </a:t>
            </a:r>
            <a:r>
              <a:rPr lang="vi-VN" sz="1400" dirty="0" err="1"/>
              <a:t>output</a:t>
            </a:r>
            <a:r>
              <a:rPr lang="vi-VN" sz="1400" dirty="0"/>
              <a:t> </a:t>
            </a:r>
            <a:r>
              <a:rPr lang="vi-VN" sz="1400" dirty="0" err="1"/>
              <a:t>swing</a:t>
            </a:r>
            <a:r>
              <a:rPr lang="vi-VN" sz="1400" dirty="0"/>
              <a:t> là khoảng biến thiên tối đa của điện áp đầu ra mà mạch có thể đạt được, ảnh hưởng đến độ lớn của tín hiệu đầu ra mà không gây méo dạng. Để đảm bảo hiệu quả hoạt động và chất lượng tín hiệu, việc tối ưu cả </a:t>
            </a:r>
            <a:r>
              <a:rPr lang="vi-VN" sz="1400" dirty="0" err="1"/>
              <a:t>dynamic</a:t>
            </a:r>
            <a:r>
              <a:rPr lang="vi-VN" sz="1400" dirty="0"/>
              <a:t> </a:t>
            </a:r>
            <a:r>
              <a:rPr lang="vi-VN" sz="1400" dirty="0" err="1"/>
              <a:t>power</a:t>
            </a:r>
            <a:r>
              <a:rPr lang="vi-VN" sz="1400" dirty="0"/>
              <a:t> và </a:t>
            </a:r>
            <a:r>
              <a:rPr lang="vi-VN" sz="1400" dirty="0" err="1"/>
              <a:t>output</a:t>
            </a:r>
            <a:r>
              <a:rPr lang="vi-VN" sz="1400" dirty="0"/>
              <a:t> </a:t>
            </a:r>
            <a:r>
              <a:rPr lang="vi-VN" sz="1400" dirty="0" err="1"/>
              <a:t>swing</a:t>
            </a:r>
            <a:r>
              <a:rPr lang="vi-VN" sz="1400" dirty="0"/>
              <a:t> là cần thiết trong thiết kế mạch.</a:t>
            </a:r>
          </a:p>
        </p:txBody>
      </p:sp>
    </p:spTree>
    <p:extLst>
      <p:ext uri="{BB962C8B-B14F-4D97-AF65-F5344CB8AC3E}">
        <p14:creationId xmlns:p14="http://schemas.microsoft.com/office/powerpoint/2010/main" val="664184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AC60B-F3C0-C9D9-3C40-CFAC33B60E9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5F797594-C90E-3335-F982-5FEBFD3BF1F5}"/>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2E34BEF7-D7C9-171A-74C0-58E500A6C9BD}"/>
              </a:ext>
            </a:extLst>
          </p:cNvPr>
          <p:cNvSpPr>
            <a:spLocks noGrp="1"/>
          </p:cNvSpPr>
          <p:nvPr>
            <p:ph type="sldNum" sz="quarter" idx="12"/>
          </p:nvPr>
        </p:nvSpPr>
        <p:spPr/>
        <p:txBody>
          <a:bodyPr/>
          <a:lstStyle/>
          <a:p>
            <a:pPr>
              <a:defRPr/>
            </a:pPr>
            <a:fld id="{BD4CC8D0-BD21-4CE6-A0A6-0DD2277641BB}" type="slidenum">
              <a:rPr lang="en-US" altLang="en-US" smtClean="0"/>
              <a:pPr>
                <a:defRPr/>
              </a:pPr>
              <a:t>28</a:t>
            </a:fld>
            <a:endParaRPr lang="en-US" altLang="en-US"/>
          </a:p>
        </p:txBody>
      </p:sp>
      <p:pic>
        <p:nvPicPr>
          <p:cNvPr id="7" name="Hình ảnh 6">
            <a:extLst>
              <a:ext uri="{FF2B5EF4-FFF2-40B4-BE49-F238E27FC236}">
                <a16:creationId xmlns:a16="http://schemas.microsoft.com/office/drawing/2014/main" id="{1B6AFC66-7E03-CCB9-B58C-26B4062FFF2E}"/>
              </a:ext>
            </a:extLst>
          </p:cNvPr>
          <p:cNvPicPr>
            <a:picLocks noChangeAspect="1"/>
          </p:cNvPicPr>
          <p:nvPr/>
        </p:nvPicPr>
        <p:blipFill>
          <a:blip r:embed="rId3"/>
          <a:stretch>
            <a:fillRect/>
          </a:stretch>
        </p:blipFill>
        <p:spPr>
          <a:xfrm>
            <a:off x="5105400" y="1336072"/>
            <a:ext cx="3105583" cy="257211"/>
          </a:xfrm>
          <a:prstGeom prst="rect">
            <a:avLst/>
          </a:prstGeom>
        </p:spPr>
      </p:pic>
      <p:pic>
        <p:nvPicPr>
          <p:cNvPr id="9" name="Hình ảnh 8">
            <a:extLst>
              <a:ext uri="{FF2B5EF4-FFF2-40B4-BE49-F238E27FC236}">
                <a16:creationId xmlns:a16="http://schemas.microsoft.com/office/drawing/2014/main" id="{67956CE4-FA69-3784-D54D-68CFC836C971}"/>
              </a:ext>
            </a:extLst>
          </p:cNvPr>
          <p:cNvPicPr>
            <a:picLocks noChangeAspect="1"/>
          </p:cNvPicPr>
          <p:nvPr/>
        </p:nvPicPr>
        <p:blipFill>
          <a:blip r:embed="rId4"/>
          <a:stretch>
            <a:fillRect/>
          </a:stretch>
        </p:blipFill>
        <p:spPr>
          <a:xfrm>
            <a:off x="8305800" y="1300773"/>
            <a:ext cx="533400" cy="292510"/>
          </a:xfrm>
          <a:prstGeom prst="rect">
            <a:avLst/>
          </a:prstGeom>
        </p:spPr>
      </p:pic>
      <p:pic>
        <p:nvPicPr>
          <p:cNvPr id="11" name="Hình ảnh 10">
            <a:extLst>
              <a:ext uri="{FF2B5EF4-FFF2-40B4-BE49-F238E27FC236}">
                <a16:creationId xmlns:a16="http://schemas.microsoft.com/office/drawing/2014/main" id="{737F790F-5A4B-AC40-0CAE-09FDF13CA768}"/>
              </a:ext>
            </a:extLst>
          </p:cNvPr>
          <p:cNvPicPr>
            <a:picLocks noChangeAspect="1"/>
          </p:cNvPicPr>
          <p:nvPr/>
        </p:nvPicPr>
        <p:blipFill>
          <a:blip r:embed="rId5"/>
          <a:stretch>
            <a:fillRect/>
          </a:stretch>
        </p:blipFill>
        <p:spPr>
          <a:xfrm>
            <a:off x="152400" y="1300773"/>
            <a:ext cx="4609821" cy="2814027"/>
          </a:xfrm>
          <a:prstGeom prst="rect">
            <a:avLst/>
          </a:prstGeom>
        </p:spPr>
      </p:pic>
      <p:pic>
        <p:nvPicPr>
          <p:cNvPr id="5" name="Hình ảnh 4">
            <a:extLst>
              <a:ext uri="{FF2B5EF4-FFF2-40B4-BE49-F238E27FC236}">
                <a16:creationId xmlns:a16="http://schemas.microsoft.com/office/drawing/2014/main" id="{10341A32-3DF4-1360-FBCB-1180FC13235A}"/>
              </a:ext>
            </a:extLst>
          </p:cNvPr>
          <p:cNvPicPr>
            <a:picLocks noChangeAspect="1"/>
          </p:cNvPicPr>
          <p:nvPr/>
        </p:nvPicPr>
        <p:blipFill>
          <a:blip r:embed="rId6"/>
          <a:stretch>
            <a:fillRect/>
          </a:stretch>
        </p:blipFill>
        <p:spPr>
          <a:xfrm>
            <a:off x="167640" y="4209070"/>
            <a:ext cx="2647992" cy="2187627"/>
          </a:xfrm>
          <a:prstGeom prst="rect">
            <a:avLst/>
          </a:prstGeom>
        </p:spPr>
      </p:pic>
      <p:pic>
        <p:nvPicPr>
          <p:cNvPr id="3" name="Hình ảnh 2">
            <a:extLst>
              <a:ext uri="{FF2B5EF4-FFF2-40B4-BE49-F238E27FC236}">
                <a16:creationId xmlns:a16="http://schemas.microsoft.com/office/drawing/2014/main" id="{259C0614-325A-971C-A94C-61D5894CEA4F}"/>
              </a:ext>
            </a:extLst>
          </p:cNvPr>
          <p:cNvPicPr>
            <a:picLocks noChangeAspect="1"/>
          </p:cNvPicPr>
          <p:nvPr/>
        </p:nvPicPr>
        <p:blipFill>
          <a:blip r:embed="rId7"/>
          <a:stretch>
            <a:fillRect/>
          </a:stretch>
        </p:blipFill>
        <p:spPr>
          <a:xfrm>
            <a:off x="2971800" y="4351901"/>
            <a:ext cx="2010056" cy="333422"/>
          </a:xfrm>
          <a:prstGeom prst="rect">
            <a:avLst/>
          </a:prstGeom>
        </p:spPr>
      </p:pic>
      <p:pic>
        <p:nvPicPr>
          <p:cNvPr id="6" name="Hình ảnh 5">
            <a:extLst>
              <a:ext uri="{FF2B5EF4-FFF2-40B4-BE49-F238E27FC236}">
                <a16:creationId xmlns:a16="http://schemas.microsoft.com/office/drawing/2014/main" id="{C89CB2F8-086C-63D7-67F9-F55DDE32E973}"/>
              </a:ext>
            </a:extLst>
          </p:cNvPr>
          <p:cNvPicPr>
            <a:picLocks noChangeAspect="1"/>
          </p:cNvPicPr>
          <p:nvPr/>
        </p:nvPicPr>
        <p:blipFill>
          <a:blip r:embed="rId8"/>
          <a:stretch>
            <a:fillRect/>
          </a:stretch>
        </p:blipFill>
        <p:spPr>
          <a:xfrm>
            <a:off x="2983272" y="4708183"/>
            <a:ext cx="609685" cy="285790"/>
          </a:xfrm>
          <a:prstGeom prst="rect">
            <a:avLst/>
          </a:prstGeom>
        </p:spPr>
      </p:pic>
      <p:sp>
        <p:nvSpPr>
          <p:cNvPr id="10" name="Hộp Văn bản 9">
            <a:extLst>
              <a:ext uri="{FF2B5EF4-FFF2-40B4-BE49-F238E27FC236}">
                <a16:creationId xmlns:a16="http://schemas.microsoft.com/office/drawing/2014/main" id="{B79469F0-01BA-3487-D12B-F4E5E80E9822}"/>
              </a:ext>
            </a:extLst>
          </p:cNvPr>
          <p:cNvSpPr txBox="1"/>
          <p:nvPr/>
        </p:nvSpPr>
        <p:spPr>
          <a:xfrm>
            <a:off x="4876800" y="1830384"/>
            <a:ext cx="4114800" cy="1477328"/>
          </a:xfrm>
          <a:prstGeom prst="rect">
            <a:avLst/>
          </a:prstGeom>
          <a:noFill/>
        </p:spPr>
        <p:txBody>
          <a:bodyPr wrap="square" rtlCol="0">
            <a:spAutoFit/>
          </a:bodyPr>
          <a:lstStyle/>
          <a:p>
            <a:r>
              <a:rPr lang="vi-VN" dirty="0"/>
              <a:t>	Ta tính ra được mức </a:t>
            </a:r>
            <a:r>
              <a:rPr lang="vi-VN" dirty="0" err="1"/>
              <a:t>output</a:t>
            </a:r>
            <a:r>
              <a:rPr lang="vi-VN" dirty="0"/>
              <a:t> </a:t>
            </a:r>
            <a:r>
              <a:rPr lang="vi-VN" dirty="0" err="1"/>
              <a:t>swing</a:t>
            </a:r>
            <a:r>
              <a:rPr lang="vi-VN" dirty="0"/>
              <a:t> vào khoảng 542.9E-3, đây là 1 mức </a:t>
            </a:r>
            <a:r>
              <a:rPr lang="vi-VN" dirty="0" err="1"/>
              <a:t>output</a:t>
            </a:r>
            <a:r>
              <a:rPr lang="vi-VN" dirty="0"/>
              <a:t> hơi hẹp, mức </a:t>
            </a:r>
            <a:r>
              <a:rPr lang="vi-VN" dirty="0" err="1"/>
              <a:t>output</a:t>
            </a:r>
            <a:r>
              <a:rPr lang="vi-VN" dirty="0"/>
              <a:t> này cần được cải thiện hơn để tăng tính ứng dụng, tính linh hoạt của mạch</a:t>
            </a:r>
          </a:p>
        </p:txBody>
      </p:sp>
    </p:spTree>
    <p:extLst>
      <p:ext uri="{BB962C8B-B14F-4D97-AF65-F5344CB8AC3E}">
        <p14:creationId xmlns:p14="http://schemas.microsoft.com/office/powerpoint/2010/main" val="32929071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71FA1-740B-4B98-1EB7-D4CB40F5363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FE7E65BF-547D-0B84-D0BE-34E6D353DCA8}"/>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124263A9-FBA0-DD79-F573-3A12BBA82E50}"/>
              </a:ext>
            </a:extLst>
          </p:cNvPr>
          <p:cNvSpPr>
            <a:spLocks noGrp="1"/>
          </p:cNvSpPr>
          <p:nvPr>
            <p:ph type="sldNum" sz="quarter" idx="12"/>
          </p:nvPr>
        </p:nvSpPr>
        <p:spPr/>
        <p:txBody>
          <a:bodyPr/>
          <a:lstStyle/>
          <a:p>
            <a:pPr>
              <a:defRPr/>
            </a:pPr>
            <a:fld id="{BD4CC8D0-BD21-4CE6-A0A6-0DD2277641BB}" type="slidenum">
              <a:rPr lang="en-US" altLang="en-US" smtClean="0"/>
              <a:pPr>
                <a:defRPr/>
              </a:pPr>
              <a:t>29</a:t>
            </a:fld>
            <a:endParaRPr lang="en-US" altLang="en-US"/>
          </a:p>
        </p:txBody>
      </p:sp>
      <p:pic>
        <p:nvPicPr>
          <p:cNvPr id="5" name="Hình ảnh 4">
            <a:extLst>
              <a:ext uri="{FF2B5EF4-FFF2-40B4-BE49-F238E27FC236}">
                <a16:creationId xmlns:a16="http://schemas.microsoft.com/office/drawing/2014/main" id="{939E3858-63E0-6BE5-8A9B-86EE83D6204E}"/>
              </a:ext>
            </a:extLst>
          </p:cNvPr>
          <p:cNvPicPr>
            <a:picLocks noChangeAspect="1"/>
          </p:cNvPicPr>
          <p:nvPr/>
        </p:nvPicPr>
        <p:blipFill>
          <a:blip r:embed="rId3"/>
          <a:stretch>
            <a:fillRect/>
          </a:stretch>
        </p:blipFill>
        <p:spPr>
          <a:xfrm>
            <a:off x="152400" y="1214681"/>
            <a:ext cx="1532450" cy="1909519"/>
          </a:xfrm>
          <a:prstGeom prst="rect">
            <a:avLst/>
          </a:prstGeom>
        </p:spPr>
      </p:pic>
      <p:pic>
        <p:nvPicPr>
          <p:cNvPr id="7" name="Hình ảnh 6">
            <a:extLst>
              <a:ext uri="{FF2B5EF4-FFF2-40B4-BE49-F238E27FC236}">
                <a16:creationId xmlns:a16="http://schemas.microsoft.com/office/drawing/2014/main" id="{467C4303-1A21-1452-2F29-E6E566BE7E26}"/>
              </a:ext>
            </a:extLst>
          </p:cNvPr>
          <p:cNvPicPr>
            <a:picLocks noChangeAspect="1"/>
          </p:cNvPicPr>
          <p:nvPr/>
        </p:nvPicPr>
        <p:blipFill>
          <a:blip r:embed="rId4"/>
          <a:stretch>
            <a:fillRect/>
          </a:stretch>
        </p:blipFill>
        <p:spPr>
          <a:xfrm>
            <a:off x="154577" y="3202654"/>
            <a:ext cx="5192451" cy="3188530"/>
          </a:xfrm>
          <a:prstGeom prst="rect">
            <a:avLst/>
          </a:prstGeom>
        </p:spPr>
      </p:pic>
      <p:pic>
        <p:nvPicPr>
          <p:cNvPr id="9" name="Hình ảnh 8">
            <a:extLst>
              <a:ext uri="{FF2B5EF4-FFF2-40B4-BE49-F238E27FC236}">
                <a16:creationId xmlns:a16="http://schemas.microsoft.com/office/drawing/2014/main" id="{EE602B55-F7DD-19AE-C2C8-D1D6E2071D32}"/>
              </a:ext>
            </a:extLst>
          </p:cNvPr>
          <p:cNvPicPr>
            <a:picLocks noChangeAspect="1"/>
          </p:cNvPicPr>
          <p:nvPr/>
        </p:nvPicPr>
        <p:blipFill>
          <a:blip r:embed="rId5"/>
          <a:stretch>
            <a:fillRect/>
          </a:stretch>
        </p:blipFill>
        <p:spPr>
          <a:xfrm>
            <a:off x="1953387" y="1278695"/>
            <a:ext cx="2076740" cy="257211"/>
          </a:xfrm>
          <a:prstGeom prst="rect">
            <a:avLst/>
          </a:prstGeom>
        </p:spPr>
      </p:pic>
      <p:pic>
        <p:nvPicPr>
          <p:cNvPr id="11" name="Hình ảnh 10">
            <a:extLst>
              <a:ext uri="{FF2B5EF4-FFF2-40B4-BE49-F238E27FC236}">
                <a16:creationId xmlns:a16="http://schemas.microsoft.com/office/drawing/2014/main" id="{ED3EF69E-6905-28AB-EF92-23EB03EC7186}"/>
              </a:ext>
            </a:extLst>
          </p:cNvPr>
          <p:cNvPicPr>
            <a:picLocks noChangeAspect="1"/>
          </p:cNvPicPr>
          <p:nvPr/>
        </p:nvPicPr>
        <p:blipFill>
          <a:blip r:embed="rId6"/>
          <a:stretch>
            <a:fillRect/>
          </a:stretch>
        </p:blipFill>
        <p:spPr>
          <a:xfrm>
            <a:off x="4114800" y="1278695"/>
            <a:ext cx="562053" cy="285790"/>
          </a:xfrm>
          <a:prstGeom prst="rect">
            <a:avLst/>
          </a:prstGeom>
        </p:spPr>
      </p:pic>
      <p:pic>
        <p:nvPicPr>
          <p:cNvPr id="13" name="Hình ảnh 12">
            <a:extLst>
              <a:ext uri="{FF2B5EF4-FFF2-40B4-BE49-F238E27FC236}">
                <a16:creationId xmlns:a16="http://schemas.microsoft.com/office/drawing/2014/main" id="{430DB05A-4CCD-FB6F-CAD8-0C9796E4568E}"/>
              </a:ext>
            </a:extLst>
          </p:cNvPr>
          <p:cNvPicPr>
            <a:picLocks noChangeAspect="1"/>
          </p:cNvPicPr>
          <p:nvPr/>
        </p:nvPicPr>
        <p:blipFill>
          <a:blip r:embed="rId7"/>
          <a:stretch>
            <a:fillRect/>
          </a:stretch>
        </p:blipFill>
        <p:spPr>
          <a:xfrm>
            <a:off x="5466551" y="4347407"/>
            <a:ext cx="1490143" cy="2038840"/>
          </a:xfrm>
          <a:prstGeom prst="rect">
            <a:avLst/>
          </a:prstGeom>
        </p:spPr>
      </p:pic>
      <p:sp>
        <p:nvSpPr>
          <p:cNvPr id="3" name="Hộp Văn bản 2">
            <a:extLst>
              <a:ext uri="{FF2B5EF4-FFF2-40B4-BE49-F238E27FC236}">
                <a16:creationId xmlns:a16="http://schemas.microsoft.com/office/drawing/2014/main" id="{E85741F0-FB60-F06A-CA38-0B575BA1B9CD}"/>
              </a:ext>
            </a:extLst>
          </p:cNvPr>
          <p:cNvSpPr txBox="1"/>
          <p:nvPr/>
        </p:nvSpPr>
        <p:spPr>
          <a:xfrm>
            <a:off x="1828800" y="1710126"/>
            <a:ext cx="6733413" cy="923330"/>
          </a:xfrm>
          <a:prstGeom prst="rect">
            <a:avLst/>
          </a:prstGeom>
          <a:noFill/>
        </p:spPr>
        <p:txBody>
          <a:bodyPr wrap="square" rtlCol="0">
            <a:spAutoFit/>
          </a:bodyPr>
          <a:lstStyle/>
          <a:p>
            <a:r>
              <a:rPr lang="vi-VN" dirty="0"/>
              <a:t>Ta dùng hàm </a:t>
            </a:r>
            <a:r>
              <a:rPr lang="vi-VN" dirty="0" err="1"/>
              <a:t>average</a:t>
            </a:r>
            <a:r>
              <a:rPr lang="vi-VN" dirty="0"/>
              <a:t> trong </a:t>
            </a:r>
            <a:r>
              <a:rPr lang="vi-VN" dirty="0" err="1"/>
              <a:t>calculator</a:t>
            </a:r>
            <a:r>
              <a:rPr lang="vi-VN" dirty="0"/>
              <a:t>, kết hợp với đồ thị công xuất của chan, ta ra được mức </a:t>
            </a:r>
            <a:r>
              <a:rPr lang="vi-VN" dirty="0" err="1"/>
              <a:t>dynamic</a:t>
            </a:r>
            <a:r>
              <a:rPr lang="vi-VN" dirty="0"/>
              <a:t> </a:t>
            </a:r>
            <a:r>
              <a:rPr lang="vi-VN" dirty="0" err="1"/>
              <a:t>power</a:t>
            </a:r>
            <a:r>
              <a:rPr lang="vi-VN" dirty="0"/>
              <a:t> vào khoảng 176.5E-6, đây là mức tiêu thụ vừa đủ với mạch 8 tran như thế này </a:t>
            </a:r>
          </a:p>
        </p:txBody>
      </p:sp>
    </p:spTree>
    <p:extLst>
      <p:ext uri="{BB962C8B-B14F-4D97-AF65-F5344CB8AC3E}">
        <p14:creationId xmlns:p14="http://schemas.microsoft.com/office/powerpoint/2010/main" val="418917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êu đề 1">
            <a:extLst>
              <a:ext uri="{FF2B5EF4-FFF2-40B4-BE49-F238E27FC236}">
                <a16:creationId xmlns:a16="http://schemas.microsoft.com/office/drawing/2014/main" id="{A30E228A-63A0-B92F-6482-E5FA720F74F1}"/>
              </a:ext>
            </a:extLst>
          </p:cNvPr>
          <p:cNvSpPr>
            <a:spLocks noGrp="1" noChangeArrowheads="1"/>
          </p:cNvSpPr>
          <p:nvPr>
            <p:ph type="title"/>
          </p:nvPr>
        </p:nvSpPr>
        <p:spPr>
          <a:xfrm>
            <a:off x="436880" y="201930"/>
            <a:ext cx="7467600" cy="990600"/>
          </a:xfrm>
        </p:spPr>
        <p:txBody>
          <a:bodyPr/>
          <a:lstStyle/>
          <a:p>
            <a:r>
              <a:rPr lang="vi-VN" altLang="vi-VN" sz="2200" dirty="0">
                <a:solidFill>
                  <a:schemeClr val="bg1"/>
                </a:solidFill>
              </a:rPr>
              <a:t>1. Lựa chọn thông số để thiết kế mạch sát với yêu cầu </a:t>
            </a:r>
            <a:br>
              <a:rPr lang="vi-VN" altLang="vi-VN" sz="2200" dirty="0">
                <a:solidFill>
                  <a:schemeClr val="bg1"/>
                </a:solidFill>
              </a:rPr>
            </a:br>
            <a:endParaRPr lang="vi-VN" altLang="vi-VN" sz="2200" dirty="0">
              <a:solidFill>
                <a:schemeClr val="bg1"/>
              </a:solidFill>
            </a:endParaRPr>
          </a:p>
        </p:txBody>
      </p:sp>
      <p:sp>
        <p:nvSpPr>
          <p:cNvPr id="9220" name="Chỗ dành sẵn cho Số hiệu Bản chiếu 3">
            <a:extLst>
              <a:ext uri="{FF2B5EF4-FFF2-40B4-BE49-F238E27FC236}">
                <a16:creationId xmlns:a16="http://schemas.microsoft.com/office/drawing/2014/main" id="{CB1BD8F3-4189-FAAE-2B62-704A37A5E7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B44F0D-12F8-4A49-AA4B-3539425E38ED}" type="slidenum">
              <a:rPr lang="en-US" altLang="en-US" smtClean="0">
                <a:solidFill>
                  <a:srgbClr val="0000FF"/>
                </a:solidFill>
                <a:latin typeface="Arial" panose="020B0604020202020204" pitchFamily="34" charset="0"/>
              </a:rPr>
              <a:pPr/>
              <a:t>3</a:t>
            </a:fld>
            <a:endParaRPr lang="en-US" altLang="en-US">
              <a:solidFill>
                <a:srgbClr val="0000FF"/>
              </a:solidFill>
              <a:latin typeface="Arial" panose="020B0604020202020204" pitchFamily="34" charset="0"/>
            </a:endParaRPr>
          </a:p>
        </p:txBody>
      </p:sp>
      <p:pic>
        <p:nvPicPr>
          <p:cNvPr id="4" name="Hình ảnh 3" descr="Ảnh có chứa biểu đồ, Bản vẽ kỹ thuật, Kế hoạch, sơ đồ&#10;&#10;Mô tả được tạo tự động">
            <a:extLst>
              <a:ext uri="{FF2B5EF4-FFF2-40B4-BE49-F238E27FC236}">
                <a16:creationId xmlns:a16="http://schemas.microsoft.com/office/drawing/2014/main" id="{BDF36ED8-6ED2-2317-CD75-3AA56E55C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92379"/>
            <a:ext cx="4724400" cy="2761445"/>
          </a:xfrm>
          <a:prstGeom prst="rect">
            <a:avLst/>
          </a:prstGeom>
        </p:spPr>
      </p:pic>
      <p:sp>
        <p:nvSpPr>
          <p:cNvPr id="6" name="Hộp Văn bản 5">
            <a:extLst>
              <a:ext uri="{FF2B5EF4-FFF2-40B4-BE49-F238E27FC236}">
                <a16:creationId xmlns:a16="http://schemas.microsoft.com/office/drawing/2014/main" id="{F920C684-AE5B-8D7C-81AC-C6BD17021462}"/>
              </a:ext>
            </a:extLst>
          </p:cNvPr>
          <p:cNvSpPr txBox="1"/>
          <p:nvPr/>
        </p:nvSpPr>
        <p:spPr>
          <a:xfrm>
            <a:off x="533400" y="5153824"/>
            <a:ext cx="3124200" cy="369332"/>
          </a:xfrm>
          <a:prstGeom prst="rect">
            <a:avLst/>
          </a:prstGeom>
          <a:noFill/>
        </p:spPr>
        <p:txBody>
          <a:bodyPr wrap="square" rtlCol="0">
            <a:spAutoFit/>
          </a:bodyPr>
          <a:lstStyle/>
          <a:p>
            <a:r>
              <a:rPr lang="vi-VN" dirty="0" err="1"/>
              <a:t>Schematic</a:t>
            </a:r>
            <a:r>
              <a:rPr lang="vi-VN" dirty="0"/>
              <a:t> </a:t>
            </a:r>
            <a:r>
              <a:rPr lang="vi-VN" dirty="0" err="1"/>
              <a:t>two</a:t>
            </a:r>
            <a:r>
              <a:rPr lang="vi-VN" dirty="0"/>
              <a:t> </a:t>
            </a:r>
            <a:r>
              <a:rPr lang="vi-VN" dirty="0" err="1"/>
              <a:t>state</a:t>
            </a:r>
            <a:r>
              <a:rPr lang="vi-VN" dirty="0"/>
              <a:t> </a:t>
            </a:r>
            <a:r>
              <a:rPr lang="vi-VN" dirty="0" err="1"/>
              <a:t>Op-Amp</a:t>
            </a:r>
            <a:endParaRPr lang="vi-VN" dirty="0"/>
          </a:p>
        </p:txBody>
      </p:sp>
      <p:sp>
        <p:nvSpPr>
          <p:cNvPr id="3" name="Hộp Văn bản 2">
            <a:extLst>
              <a:ext uri="{FF2B5EF4-FFF2-40B4-BE49-F238E27FC236}">
                <a16:creationId xmlns:a16="http://schemas.microsoft.com/office/drawing/2014/main" id="{5A05ACD8-9651-427E-D9CC-16A1312EDA1C}"/>
              </a:ext>
            </a:extLst>
          </p:cNvPr>
          <p:cNvSpPr txBox="1"/>
          <p:nvPr/>
        </p:nvSpPr>
        <p:spPr>
          <a:xfrm>
            <a:off x="4953000" y="1352405"/>
            <a:ext cx="3582196" cy="1384995"/>
          </a:xfrm>
          <a:prstGeom prst="rect">
            <a:avLst/>
          </a:prstGeom>
          <a:noFill/>
        </p:spPr>
        <p:txBody>
          <a:bodyPr wrap="square">
            <a:spAutoFit/>
          </a:bodyPr>
          <a:lstStyle/>
          <a:p>
            <a:pPr algn="just"/>
            <a:r>
              <a:rPr lang="vi-VN" sz="1400" dirty="0"/>
              <a:t>       Mạch này dùng để khuếch đại tín hiệu đầu vào với độ lợi cao. Với hai tầng khuếch đại, mạch có khả năng đạt được độ lợi rất lớn và thường được sử dụng trong các ứng dụng yêu cầu độ lợi cao hoặc trong các bộ lọc và mạch điều khiển vòng hồi tiếp (</a:t>
            </a:r>
            <a:r>
              <a:rPr lang="vi-VN" sz="1400" dirty="0" err="1"/>
              <a:t>feedback</a:t>
            </a:r>
            <a:r>
              <a:rPr lang="vi-VN" sz="1400" dirty="0"/>
              <a:t> </a:t>
            </a:r>
            <a:r>
              <a:rPr lang="vi-VN" sz="1400" dirty="0" err="1"/>
              <a:t>control</a:t>
            </a:r>
            <a:r>
              <a:rPr lang="vi-VN" sz="1400" dirty="0"/>
              <a:t>).</a:t>
            </a:r>
          </a:p>
        </p:txBody>
      </p:sp>
      <p:sp>
        <p:nvSpPr>
          <p:cNvPr id="32" name="Rectangle 2">
            <a:extLst>
              <a:ext uri="{FF2B5EF4-FFF2-40B4-BE49-F238E27FC236}">
                <a16:creationId xmlns:a16="http://schemas.microsoft.com/office/drawing/2014/main" id="{4BA137DA-507F-BB90-0953-BA1E0EEFC7E2}"/>
              </a:ext>
            </a:extLst>
          </p:cNvPr>
          <p:cNvSpPr>
            <a:spLocks noChangeArrowheads="1"/>
          </p:cNvSpPr>
          <p:nvPr/>
        </p:nvSpPr>
        <p:spPr bwMode="auto">
          <a:xfrm>
            <a:off x="4983480" y="2851773"/>
            <a:ext cx="32613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vi-VN" altLang="vi-VN" sz="1600" i="0" u="none" strike="noStrike" cap="none" normalizeH="0" baseline="0" dirty="0">
                <a:ln>
                  <a:noFill/>
                </a:ln>
                <a:solidFill>
                  <a:schemeClr val="tx1"/>
                </a:solidFill>
                <a:effectLst/>
                <a:latin typeface="Arial" panose="020B0604020202020204" pitchFamily="34" charset="0"/>
              </a:rPr>
              <a:t>- M1, M2: Cặp vi sai đầu vào, tạo sự chênh lệch và khuếch đại tín hiệu đầu vào.</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i="0" u="none" strike="noStrike" cap="none" normalizeH="0" baseline="0" dirty="0">
                <a:ln>
                  <a:noFill/>
                </a:ln>
                <a:solidFill>
                  <a:schemeClr val="tx1"/>
                </a:solidFill>
                <a:effectLst/>
                <a:latin typeface="Arial" panose="020B0604020202020204" pitchFamily="34" charset="0"/>
              </a:rPr>
              <a:t>- M3, M4: Tải chủ động cho cặp vi sai, giúp tăng độ lợi tầng đầu.</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i="0" u="none" strike="noStrike" cap="none" normalizeH="0" baseline="0" dirty="0">
                <a:ln>
                  <a:noFill/>
                </a:ln>
                <a:solidFill>
                  <a:schemeClr val="tx1"/>
                </a:solidFill>
                <a:effectLst/>
                <a:latin typeface="Arial" panose="020B0604020202020204" pitchFamily="34" charset="0"/>
              </a:rPr>
              <a:t>- M5: Nguồn dòng cho tầng 1, cung cấp dòng ổn định.</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i="0" u="none" strike="noStrike" cap="none" normalizeH="0" baseline="0" dirty="0">
                <a:ln>
                  <a:noFill/>
                </a:ln>
                <a:solidFill>
                  <a:schemeClr val="tx1"/>
                </a:solidFill>
                <a:effectLst/>
                <a:latin typeface="Arial" panose="020B0604020202020204" pitchFamily="34" charset="0"/>
              </a:rPr>
              <a:t>- M6, M7: Tầng khuếch đại thứ hai, tiếp tục khuếch đại tín hiệu.</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i="0" u="none" strike="noStrike" cap="none" normalizeH="0" baseline="0" dirty="0">
                <a:ln>
                  <a:noFill/>
                </a:ln>
                <a:solidFill>
                  <a:schemeClr val="tx1"/>
                </a:solidFill>
                <a:effectLst/>
                <a:latin typeface="Arial" panose="020B0604020202020204" pitchFamily="34" charset="0"/>
              </a:rPr>
              <a:t>- M8: Nguồn dòng cho tầng 2, giúp tầng này hoạt động ổn định.</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i="0" u="none" strike="noStrike" cap="none" normalizeH="0" baseline="0" dirty="0">
                <a:ln>
                  <a:noFill/>
                </a:ln>
                <a:solidFill>
                  <a:schemeClr val="tx1"/>
                </a:solidFill>
                <a:effectLst/>
                <a:latin typeface="Arial" panose="020B0604020202020204" pitchFamily="34" charset="0"/>
              </a:rPr>
              <a:t>- </a:t>
            </a:r>
            <a:r>
              <a:rPr kumimoji="0" lang="vi-VN" altLang="vi-VN" sz="1600" i="0" u="none" strike="noStrike" cap="none" normalizeH="0" baseline="0" dirty="0" err="1">
                <a:ln>
                  <a:noFill/>
                </a:ln>
                <a:solidFill>
                  <a:schemeClr val="tx1"/>
                </a:solidFill>
                <a:effectLst/>
                <a:latin typeface="Arial" panose="020B0604020202020204" pitchFamily="34" charset="0"/>
              </a:rPr>
              <a:t>Cc</a:t>
            </a:r>
            <a:r>
              <a:rPr kumimoji="0" lang="vi-VN" altLang="vi-VN" sz="1600" i="0" u="none" strike="noStrike" cap="none" normalizeH="0" baseline="0" dirty="0">
                <a:ln>
                  <a:noFill/>
                </a:ln>
                <a:solidFill>
                  <a:schemeClr val="tx1"/>
                </a:solidFill>
                <a:effectLst/>
                <a:latin typeface="Arial" panose="020B0604020202020204" pitchFamily="34" charset="0"/>
              </a:rPr>
              <a:t>​: Tụ bù, giúp ổn định mạch ở tần số cao, tránh dao động.</a:t>
            </a:r>
          </a:p>
          <a:p>
            <a:pPr marL="0" marR="0" lvl="0" indent="0" algn="just" defTabSz="914400" rtl="0" eaLnBrk="0" fontAlgn="base" latinLnBrk="0" hangingPunct="0">
              <a:lnSpc>
                <a:spcPct val="100000"/>
              </a:lnSpc>
              <a:spcBef>
                <a:spcPct val="0"/>
              </a:spcBef>
              <a:spcAft>
                <a:spcPct val="0"/>
              </a:spcAft>
              <a:buClrTx/>
              <a:buSzTx/>
              <a:tabLst/>
            </a:pPr>
            <a:r>
              <a:rPr kumimoji="0" lang="vi-VN" altLang="vi-VN" sz="1600" i="0" u="none" strike="noStrike" cap="none" normalizeH="0" baseline="0" dirty="0">
                <a:ln>
                  <a:noFill/>
                </a:ln>
                <a:solidFill>
                  <a:schemeClr val="tx1"/>
                </a:solidFill>
                <a:effectLst/>
                <a:latin typeface="Arial" panose="020B0604020202020204" pitchFamily="34" charset="0"/>
              </a:rPr>
              <a:t>- CL​: Tụ tải ở đầu ra, ổn định tín hiệu và đáp ứng tần số. </a:t>
            </a:r>
          </a:p>
        </p:txBody>
      </p:sp>
      <p:sp>
        <p:nvSpPr>
          <p:cNvPr id="33" name="Hộp Văn bản 32">
            <a:extLst>
              <a:ext uri="{FF2B5EF4-FFF2-40B4-BE49-F238E27FC236}">
                <a16:creationId xmlns:a16="http://schemas.microsoft.com/office/drawing/2014/main" id="{056528BA-935A-B2E9-CDA8-95B9D6358AD6}"/>
              </a:ext>
            </a:extLst>
          </p:cNvPr>
          <p:cNvSpPr txBox="1"/>
          <p:nvPr/>
        </p:nvSpPr>
        <p:spPr>
          <a:xfrm>
            <a:off x="583404" y="1860236"/>
            <a:ext cx="2667000" cy="369332"/>
          </a:xfrm>
          <a:prstGeom prst="rect">
            <a:avLst/>
          </a:prstGeom>
          <a:noFill/>
        </p:spPr>
        <p:txBody>
          <a:bodyPr wrap="square" rtlCol="0">
            <a:spAutoFit/>
          </a:bodyPr>
          <a:lstStyle/>
          <a:p>
            <a:r>
              <a:rPr lang="vi-VN" dirty="0"/>
              <a:t>Sơ lược về mạch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DFD85-E18E-21FB-209E-131A33260BBF}"/>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CFF005B-C10F-E84A-039C-0360DAA537B1}"/>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ED062CD2-7D79-82F2-A1E9-53F7332EC17D}"/>
              </a:ext>
            </a:extLst>
          </p:cNvPr>
          <p:cNvSpPr>
            <a:spLocks noGrp="1"/>
          </p:cNvSpPr>
          <p:nvPr>
            <p:ph type="sldNum" sz="quarter" idx="12"/>
          </p:nvPr>
        </p:nvSpPr>
        <p:spPr/>
        <p:txBody>
          <a:bodyPr/>
          <a:lstStyle/>
          <a:p>
            <a:pPr>
              <a:defRPr/>
            </a:pPr>
            <a:fld id="{BD4CC8D0-BD21-4CE6-A0A6-0DD2277641BB}" type="slidenum">
              <a:rPr lang="en-US" altLang="en-US" smtClean="0"/>
              <a:pPr>
                <a:defRPr/>
              </a:pPr>
              <a:t>30</a:t>
            </a:fld>
            <a:endParaRPr lang="en-US" altLang="en-US"/>
          </a:p>
        </p:txBody>
      </p:sp>
      <p:sp>
        <p:nvSpPr>
          <p:cNvPr id="3" name="Hộp Văn bản 2">
            <a:extLst>
              <a:ext uri="{FF2B5EF4-FFF2-40B4-BE49-F238E27FC236}">
                <a16:creationId xmlns:a16="http://schemas.microsoft.com/office/drawing/2014/main" id="{1EA4F505-EBB7-2A0A-7B7D-A3B1590E8167}"/>
              </a:ext>
            </a:extLst>
          </p:cNvPr>
          <p:cNvSpPr txBox="1"/>
          <p:nvPr/>
        </p:nvSpPr>
        <p:spPr>
          <a:xfrm>
            <a:off x="152400" y="1123155"/>
            <a:ext cx="4927600" cy="369332"/>
          </a:xfrm>
          <a:prstGeom prst="rect">
            <a:avLst/>
          </a:prstGeom>
          <a:noFill/>
        </p:spPr>
        <p:txBody>
          <a:bodyPr wrap="square" rtlCol="0">
            <a:spAutoFit/>
          </a:bodyPr>
          <a:lstStyle/>
          <a:p>
            <a:r>
              <a:rPr lang="vi-VN" dirty="0" err="1"/>
              <a:t>Testbench</a:t>
            </a:r>
            <a:r>
              <a:rPr lang="vi-VN" dirty="0"/>
              <a:t> - </a:t>
            </a:r>
            <a:r>
              <a:rPr lang="vi-VN" dirty="0" err="1"/>
              <a:t>Noise</a:t>
            </a:r>
            <a:endParaRPr lang="vi-VN" dirty="0"/>
          </a:p>
        </p:txBody>
      </p:sp>
      <p:pic>
        <p:nvPicPr>
          <p:cNvPr id="6" name="Hình ảnh 5">
            <a:extLst>
              <a:ext uri="{FF2B5EF4-FFF2-40B4-BE49-F238E27FC236}">
                <a16:creationId xmlns:a16="http://schemas.microsoft.com/office/drawing/2014/main" id="{9EBECA89-1550-6D9E-78C6-E0DCBC768FF4}"/>
              </a:ext>
            </a:extLst>
          </p:cNvPr>
          <p:cNvPicPr>
            <a:picLocks noChangeAspect="1"/>
          </p:cNvPicPr>
          <p:nvPr/>
        </p:nvPicPr>
        <p:blipFill>
          <a:blip r:embed="rId3"/>
          <a:stretch>
            <a:fillRect/>
          </a:stretch>
        </p:blipFill>
        <p:spPr>
          <a:xfrm>
            <a:off x="228600" y="1492487"/>
            <a:ext cx="5410200" cy="2871233"/>
          </a:xfrm>
          <a:prstGeom prst="rect">
            <a:avLst/>
          </a:prstGeom>
        </p:spPr>
      </p:pic>
      <p:sp>
        <p:nvSpPr>
          <p:cNvPr id="5" name="Hộp Văn bản 4">
            <a:extLst>
              <a:ext uri="{FF2B5EF4-FFF2-40B4-BE49-F238E27FC236}">
                <a16:creationId xmlns:a16="http://schemas.microsoft.com/office/drawing/2014/main" id="{2CB8D2DF-F64D-1767-5079-E43F99EB9E68}"/>
              </a:ext>
            </a:extLst>
          </p:cNvPr>
          <p:cNvSpPr txBox="1"/>
          <p:nvPr/>
        </p:nvSpPr>
        <p:spPr>
          <a:xfrm>
            <a:off x="5791200" y="1479787"/>
            <a:ext cx="3352800" cy="2031325"/>
          </a:xfrm>
          <a:prstGeom prst="rect">
            <a:avLst/>
          </a:prstGeom>
          <a:noFill/>
        </p:spPr>
        <p:txBody>
          <a:bodyPr wrap="square" rtlCol="0">
            <a:spAutoFit/>
          </a:bodyPr>
          <a:lstStyle/>
          <a:p>
            <a:pPr algn="just"/>
            <a:r>
              <a:rPr lang="vi-VN" dirty="0"/>
              <a:t>	Ta </a:t>
            </a:r>
            <a:r>
              <a:rPr lang="vi-VN" dirty="0" err="1"/>
              <a:t>setup</a:t>
            </a:r>
            <a:r>
              <a:rPr lang="vi-VN" dirty="0"/>
              <a:t> ADE L sang </a:t>
            </a:r>
            <a:r>
              <a:rPr lang="vi-VN" dirty="0" err="1"/>
              <a:t>noise</a:t>
            </a:r>
            <a:r>
              <a:rPr lang="vi-VN" dirty="0"/>
              <a:t> </a:t>
            </a:r>
            <a:r>
              <a:rPr lang="vi-VN" dirty="0" err="1"/>
              <a:t>analyses</a:t>
            </a:r>
            <a:r>
              <a:rPr lang="vi-VN" dirty="0"/>
              <a:t>, chọn tần số từ 1 đến 1Ghz, </a:t>
            </a:r>
            <a:r>
              <a:rPr lang="vi-VN" dirty="0" err="1"/>
              <a:t>Output</a:t>
            </a:r>
            <a:r>
              <a:rPr lang="vi-VN" dirty="0"/>
              <a:t> dương là </a:t>
            </a:r>
            <a:r>
              <a:rPr lang="vi-VN" dirty="0" err="1"/>
              <a:t>Vout</a:t>
            </a:r>
            <a:r>
              <a:rPr lang="vi-VN" dirty="0"/>
              <a:t>, </a:t>
            </a:r>
            <a:r>
              <a:rPr lang="vi-VN" dirty="0" err="1"/>
              <a:t>output</a:t>
            </a:r>
            <a:r>
              <a:rPr lang="vi-VN" dirty="0"/>
              <a:t> âm là </a:t>
            </a:r>
            <a:r>
              <a:rPr lang="vi-VN" dirty="0" err="1"/>
              <a:t>gnd</a:t>
            </a:r>
            <a:r>
              <a:rPr lang="vi-VN" dirty="0"/>
              <a:t>, </a:t>
            </a:r>
            <a:r>
              <a:rPr lang="vi-VN" dirty="0" err="1"/>
              <a:t>input</a:t>
            </a:r>
            <a:r>
              <a:rPr lang="vi-VN" dirty="0"/>
              <a:t> là V1, còn lại mạch vẫn </a:t>
            </a:r>
            <a:r>
              <a:rPr lang="vi-VN" dirty="0" err="1"/>
              <a:t>set</a:t>
            </a:r>
            <a:r>
              <a:rPr lang="vi-VN" dirty="0"/>
              <a:t> </a:t>
            </a:r>
            <a:r>
              <a:rPr lang="vi-VN" dirty="0" err="1"/>
              <a:t>up</a:t>
            </a:r>
            <a:r>
              <a:rPr lang="vi-VN" dirty="0"/>
              <a:t> như cũ, sau đó ta vào </a:t>
            </a:r>
            <a:r>
              <a:rPr lang="vi-VN" dirty="0" err="1"/>
              <a:t>tab</a:t>
            </a:r>
            <a:r>
              <a:rPr lang="vi-VN" dirty="0"/>
              <a:t> </a:t>
            </a:r>
            <a:r>
              <a:rPr lang="vi-VN" dirty="0" err="1"/>
              <a:t>Result</a:t>
            </a:r>
            <a:r>
              <a:rPr lang="vi-VN" dirty="0"/>
              <a:t> , </a:t>
            </a:r>
            <a:r>
              <a:rPr lang="vi-VN" dirty="0" err="1"/>
              <a:t>Print</a:t>
            </a:r>
            <a:r>
              <a:rPr lang="vi-VN" dirty="0"/>
              <a:t>, </a:t>
            </a:r>
            <a:r>
              <a:rPr lang="vi-VN" dirty="0" err="1"/>
              <a:t>Noise</a:t>
            </a:r>
            <a:r>
              <a:rPr lang="vi-VN" dirty="0"/>
              <a:t> </a:t>
            </a:r>
            <a:r>
              <a:rPr lang="vi-VN" dirty="0" err="1"/>
              <a:t>Summary</a:t>
            </a:r>
            <a:r>
              <a:rPr lang="vi-VN" dirty="0"/>
              <a:t>, </a:t>
            </a:r>
            <a:r>
              <a:rPr lang="vi-VN" dirty="0" err="1"/>
              <a:t>setup</a:t>
            </a:r>
            <a:r>
              <a:rPr lang="vi-VN" dirty="0"/>
              <a:t> như hình</a:t>
            </a:r>
          </a:p>
        </p:txBody>
      </p:sp>
      <p:pic>
        <p:nvPicPr>
          <p:cNvPr id="7" name="Hình ảnh 6">
            <a:extLst>
              <a:ext uri="{FF2B5EF4-FFF2-40B4-BE49-F238E27FC236}">
                <a16:creationId xmlns:a16="http://schemas.microsoft.com/office/drawing/2014/main" id="{16796A29-D063-F3CC-33E7-551241DE3BC2}"/>
              </a:ext>
            </a:extLst>
          </p:cNvPr>
          <p:cNvPicPr>
            <a:picLocks noChangeAspect="1"/>
          </p:cNvPicPr>
          <p:nvPr/>
        </p:nvPicPr>
        <p:blipFill>
          <a:blip r:embed="rId4"/>
          <a:stretch>
            <a:fillRect/>
          </a:stretch>
        </p:blipFill>
        <p:spPr>
          <a:xfrm>
            <a:off x="228600" y="4511675"/>
            <a:ext cx="1888268" cy="2209800"/>
          </a:xfrm>
          <a:prstGeom prst="rect">
            <a:avLst/>
          </a:prstGeom>
        </p:spPr>
      </p:pic>
      <p:pic>
        <p:nvPicPr>
          <p:cNvPr id="9" name="Hình ảnh 8">
            <a:extLst>
              <a:ext uri="{FF2B5EF4-FFF2-40B4-BE49-F238E27FC236}">
                <a16:creationId xmlns:a16="http://schemas.microsoft.com/office/drawing/2014/main" id="{819CEEC4-A74A-BBC5-FBB0-4712E916875C}"/>
              </a:ext>
            </a:extLst>
          </p:cNvPr>
          <p:cNvPicPr>
            <a:picLocks noChangeAspect="1"/>
          </p:cNvPicPr>
          <p:nvPr/>
        </p:nvPicPr>
        <p:blipFill>
          <a:blip r:embed="rId5"/>
          <a:stretch>
            <a:fillRect/>
          </a:stretch>
        </p:blipFill>
        <p:spPr>
          <a:xfrm>
            <a:off x="2946400" y="4511675"/>
            <a:ext cx="2133600" cy="2290482"/>
          </a:xfrm>
          <a:prstGeom prst="rect">
            <a:avLst/>
          </a:prstGeom>
        </p:spPr>
      </p:pic>
    </p:spTree>
    <p:extLst>
      <p:ext uri="{BB962C8B-B14F-4D97-AF65-F5344CB8AC3E}">
        <p14:creationId xmlns:p14="http://schemas.microsoft.com/office/powerpoint/2010/main" val="2610327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9EBA9-49F3-8EAC-9844-6FB3FA929FBA}"/>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09D3570F-1426-0172-C40F-D9C94EC4D2AC}"/>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A4D2B52E-2FB0-DA3E-2BC1-42DF1ACDB1CB}"/>
              </a:ext>
            </a:extLst>
          </p:cNvPr>
          <p:cNvSpPr>
            <a:spLocks noGrp="1"/>
          </p:cNvSpPr>
          <p:nvPr>
            <p:ph type="sldNum" sz="quarter" idx="12"/>
          </p:nvPr>
        </p:nvSpPr>
        <p:spPr/>
        <p:txBody>
          <a:bodyPr/>
          <a:lstStyle/>
          <a:p>
            <a:pPr>
              <a:defRPr/>
            </a:pPr>
            <a:fld id="{BD4CC8D0-BD21-4CE6-A0A6-0DD2277641BB}" type="slidenum">
              <a:rPr lang="en-US" altLang="en-US" smtClean="0"/>
              <a:pPr>
                <a:defRPr/>
              </a:pPr>
              <a:t>31</a:t>
            </a:fld>
            <a:endParaRPr lang="en-US" altLang="en-US"/>
          </a:p>
        </p:txBody>
      </p:sp>
      <p:pic>
        <p:nvPicPr>
          <p:cNvPr id="7" name="Hình ảnh 6">
            <a:extLst>
              <a:ext uri="{FF2B5EF4-FFF2-40B4-BE49-F238E27FC236}">
                <a16:creationId xmlns:a16="http://schemas.microsoft.com/office/drawing/2014/main" id="{CD746E27-E259-96A6-6579-C137BD5194D4}"/>
              </a:ext>
            </a:extLst>
          </p:cNvPr>
          <p:cNvPicPr>
            <a:picLocks noChangeAspect="1"/>
          </p:cNvPicPr>
          <p:nvPr/>
        </p:nvPicPr>
        <p:blipFill>
          <a:blip r:embed="rId3"/>
          <a:stretch>
            <a:fillRect/>
          </a:stretch>
        </p:blipFill>
        <p:spPr>
          <a:xfrm>
            <a:off x="246017" y="3509842"/>
            <a:ext cx="4325983" cy="2591198"/>
          </a:xfrm>
          <a:prstGeom prst="rect">
            <a:avLst/>
          </a:prstGeom>
        </p:spPr>
      </p:pic>
      <p:pic>
        <p:nvPicPr>
          <p:cNvPr id="11" name="Hình ảnh 10">
            <a:extLst>
              <a:ext uri="{FF2B5EF4-FFF2-40B4-BE49-F238E27FC236}">
                <a16:creationId xmlns:a16="http://schemas.microsoft.com/office/drawing/2014/main" id="{6738633F-A4CF-5A4F-AC30-05D8CD1937B5}"/>
              </a:ext>
            </a:extLst>
          </p:cNvPr>
          <p:cNvPicPr>
            <a:picLocks noChangeAspect="1"/>
          </p:cNvPicPr>
          <p:nvPr/>
        </p:nvPicPr>
        <p:blipFill>
          <a:blip r:embed="rId4"/>
          <a:stretch>
            <a:fillRect/>
          </a:stretch>
        </p:blipFill>
        <p:spPr>
          <a:xfrm>
            <a:off x="246017" y="1219200"/>
            <a:ext cx="5096586" cy="2048161"/>
          </a:xfrm>
          <a:prstGeom prst="rect">
            <a:avLst/>
          </a:prstGeom>
        </p:spPr>
      </p:pic>
      <p:sp>
        <p:nvSpPr>
          <p:cNvPr id="8" name="Hộp Văn bản 7">
            <a:extLst>
              <a:ext uri="{FF2B5EF4-FFF2-40B4-BE49-F238E27FC236}">
                <a16:creationId xmlns:a16="http://schemas.microsoft.com/office/drawing/2014/main" id="{C1E9CCEB-5C02-93E2-2B43-46EF939066EA}"/>
              </a:ext>
            </a:extLst>
          </p:cNvPr>
          <p:cNvSpPr txBox="1"/>
          <p:nvPr/>
        </p:nvSpPr>
        <p:spPr>
          <a:xfrm>
            <a:off x="5368003" y="1981200"/>
            <a:ext cx="38100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vi-VN" altLang="vi-VN" sz="1800" b="0" i="0" u="none" strike="noStrike" cap="none" normalizeH="0" baseline="0" dirty="0">
                <a:ln>
                  <a:noFill/>
                </a:ln>
                <a:solidFill>
                  <a:schemeClr val="tx1"/>
                </a:solidFill>
                <a:effectLst/>
                <a:latin typeface="Arial" panose="020B0604020202020204" pitchFamily="34" charset="0"/>
              </a:rPr>
              <a:t>	Mạch này có tổng </a:t>
            </a:r>
            <a:r>
              <a:rPr kumimoji="0" lang="vi-VN" altLang="vi-VN" sz="1800" b="0" i="0" u="none" strike="noStrike" cap="none" normalizeH="0" baseline="0" dirty="0" err="1">
                <a:ln>
                  <a:noFill/>
                </a:ln>
                <a:solidFill>
                  <a:schemeClr val="tx1"/>
                </a:solidFill>
                <a:effectLst/>
                <a:latin typeface="Arial" panose="020B0604020202020204" pitchFamily="34" charset="0"/>
              </a:rPr>
              <a:t>noise</a:t>
            </a:r>
            <a:r>
              <a:rPr kumimoji="0" lang="vi-VN" altLang="vi-VN" sz="1800" b="0" i="0" u="none" strike="noStrike" cap="none" normalizeH="0" baseline="0" dirty="0">
                <a:ln>
                  <a:noFill/>
                </a:ln>
                <a:solidFill>
                  <a:schemeClr val="tx1"/>
                </a:solidFill>
                <a:effectLst/>
                <a:latin typeface="Arial" panose="020B0604020202020204" pitchFamily="34" charset="0"/>
              </a:rPr>
              <a:t> đầu vào thấp hơn ở tần số cao và cao hơn ở tần số thấp do ảnh hưởng của </a:t>
            </a:r>
            <a:r>
              <a:rPr kumimoji="0" lang="vi-VN" altLang="vi-VN" sz="1800" b="0" i="0" u="none" strike="noStrike" cap="none" normalizeH="0" baseline="0" dirty="0" err="1">
                <a:ln>
                  <a:noFill/>
                </a:ln>
                <a:solidFill>
                  <a:schemeClr val="tx1"/>
                </a:solidFill>
                <a:effectLst/>
                <a:latin typeface="Arial" panose="020B0604020202020204" pitchFamily="34" charset="0"/>
              </a:rPr>
              <a:t>flicker</a:t>
            </a:r>
            <a:r>
              <a:rPr kumimoji="0" lang="vi-VN" altLang="vi-VN" sz="1800" b="0" i="0" u="none" strike="noStrike" cap="none" normalizeH="0" baseline="0" dirty="0">
                <a:ln>
                  <a:noFill/>
                </a:ln>
                <a:solidFill>
                  <a:schemeClr val="tx1"/>
                </a:solidFill>
                <a:effectLst/>
                <a:latin typeface="Arial" panose="020B0604020202020204" pitchFamily="34" charset="0"/>
              </a:rPr>
              <a:t> </a:t>
            </a:r>
            <a:r>
              <a:rPr kumimoji="0" lang="vi-VN" altLang="vi-VN" sz="1800" b="0" i="0" u="none" strike="noStrike" cap="none" normalizeH="0" baseline="0" dirty="0" err="1">
                <a:ln>
                  <a:noFill/>
                </a:ln>
                <a:solidFill>
                  <a:schemeClr val="tx1"/>
                </a:solidFill>
                <a:effectLst/>
                <a:latin typeface="Arial" panose="020B0604020202020204" pitchFamily="34" charset="0"/>
              </a:rPr>
              <a:t>noise</a:t>
            </a:r>
            <a:r>
              <a:rPr kumimoji="0" lang="vi-VN" altLang="vi-VN"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vi-VN" altLang="vi-VN" sz="1800" b="0" i="0" u="none" strike="noStrike" cap="none" normalizeH="0" baseline="0" dirty="0">
                <a:ln>
                  <a:noFill/>
                </a:ln>
                <a:solidFill>
                  <a:schemeClr val="tx1"/>
                </a:solidFill>
                <a:effectLst/>
                <a:latin typeface="Arial" panose="020B0604020202020204" pitchFamily="34" charset="0"/>
              </a:rPr>
              <a:t>	M2 và M1 là các thành phần chính gây ra nhiễu, có thể là do cấu trúc mạch hoặc kích thước và đặc tính của chúng. Việc tối ưu hóa </a:t>
            </a:r>
            <a:r>
              <a:rPr kumimoji="0" lang="vi-VN" altLang="vi-VN" sz="1800" b="0" i="0" u="none" strike="noStrike" cap="none" normalizeH="0" baseline="0" dirty="0" err="1">
                <a:ln>
                  <a:noFill/>
                </a:ln>
                <a:solidFill>
                  <a:schemeClr val="tx1"/>
                </a:solidFill>
                <a:effectLst/>
                <a:latin typeface="Arial" panose="020B0604020202020204" pitchFamily="34" charset="0"/>
              </a:rPr>
              <a:t>noise</a:t>
            </a:r>
            <a:r>
              <a:rPr kumimoji="0" lang="vi-VN" altLang="vi-VN" sz="1800" b="0" i="0" u="none" strike="noStrike" cap="none" normalizeH="0" baseline="0" dirty="0">
                <a:ln>
                  <a:noFill/>
                </a:ln>
                <a:solidFill>
                  <a:schemeClr val="tx1"/>
                </a:solidFill>
                <a:effectLst/>
                <a:latin typeface="Arial" panose="020B0604020202020204" pitchFamily="34" charset="0"/>
              </a:rPr>
              <a:t> có thể tập trung vào các thành phần này để giảm </a:t>
            </a:r>
            <a:r>
              <a:rPr kumimoji="0" lang="vi-VN" altLang="vi-VN" sz="1800" b="0" i="0" u="none" strike="noStrike" cap="none" normalizeH="0" baseline="0" dirty="0" err="1">
                <a:ln>
                  <a:noFill/>
                </a:ln>
                <a:solidFill>
                  <a:schemeClr val="tx1"/>
                </a:solidFill>
                <a:effectLst/>
                <a:latin typeface="Arial" panose="020B0604020202020204" pitchFamily="34" charset="0"/>
              </a:rPr>
              <a:t>noise</a:t>
            </a:r>
            <a:r>
              <a:rPr kumimoji="0" lang="vi-VN" altLang="vi-VN" sz="1800" b="0" i="0" u="none" strike="noStrike" cap="none" normalizeH="0" baseline="0" dirty="0">
                <a:ln>
                  <a:noFill/>
                </a:ln>
                <a:solidFill>
                  <a:schemeClr val="tx1"/>
                </a:solidFill>
                <a:effectLst/>
                <a:latin typeface="Arial" panose="020B0604020202020204" pitchFamily="34" charset="0"/>
              </a:rPr>
              <a:t> tổng thể của hệ thống. </a:t>
            </a:r>
          </a:p>
        </p:txBody>
      </p:sp>
    </p:spTree>
    <p:extLst>
      <p:ext uri="{BB962C8B-B14F-4D97-AF65-F5344CB8AC3E}">
        <p14:creationId xmlns:p14="http://schemas.microsoft.com/office/powerpoint/2010/main" val="3639761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976C4-E90D-B767-937F-EF1CE88B60F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AD6B568-4195-5DAC-0BB6-CA11BE7999CF}"/>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F098A95D-B220-627E-BC25-AF21CFEBDF8E}"/>
              </a:ext>
            </a:extLst>
          </p:cNvPr>
          <p:cNvSpPr>
            <a:spLocks noGrp="1"/>
          </p:cNvSpPr>
          <p:nvPr>
            <p:ph type="sldNum" sz="quarter" idx="12"/>
          </p:nvPr>
        </p:nvSpPr>
        <p:spPr/>
        <p:txBody>
          <a:bodyPr/>
          <a:lstStyle/>
          <a:p>
            <a:pPr>
              <a:defRPr/>
            </a:pPr>
            <a:fld id="{BD4CC8D0-BD21-4CE6-A0A6-0DD2277641BB}" type="slidenum">
              <a:rPr lang="en-US" altLang="en-US" smtClean="0"/>
              <a:pPr>
                <a:defRPr/>
              </a:pPr>
              <a:t>32</a:t>
            </a:fld>
            <a:endParaRPr lang="en-US" altLang="en-US"/>
          </a:p>
        </p:txBody>
      </p:sp>
      <p:sp>
        <p:nvSpPr>
          <p:cNvPr id="3" name="Hộp Văn bản 2">
            <a:extLst>
              <a:ext uri="{FF2B5EF4-FFF2-40B4-BE49-F238E27FC236}">
                <a16:creationId xmlns:a16="http://schemas.microsoft.com/office/drawing/2014/main" id="{11A6EFAA-9717-0DF6-E367-402E291782FE}"/>
              </a:ext>
            </a:extLst>
          </p:cNvPr>
          <p:cNvSpPr txBox="1"/>
          <p:nvPr/>
        </p:nvSpPr>
        <p:spPr>
          <a:xfrm>
            <a:off x="304800" y="1524000"/>
            <a:ext cx="4089400" cy="369332"/>
          </a:xfrm>
          <a:prstGeom prst="rect">
            <a:avLst/>
          </a:prstGeom>
          <a:noFill/>
        </p:spPr>
        <p:txBody>
          <a:bodyPr wrap="square" rtlCol="0">
            <a:spAutoFit/>
          </a:bodyPr>
          <a:lstStyle/>
          <a:p>
            <a:r>
              <a:rPr lang="vi-VN" dirty="0" err="1"/>
              <a:t>Corner</a:t>
            </a:r>
            <a:endParaRPr lang="vi-VN" dirty="0"/>
          </a:p>
        </p:txBody>
      </p:sp>
      <p:pic>
        <p:nvPicPr>
          <p:cNvPr id="6" name="Hình ảnh 5">
            <a:extLst>
              <a:ext uri="{FF2B5EF4-FFF2-40B4-BE49-F238E27FC236}">
                <a16:creationId xmlns:a16="http://schemas.microsoft.com/office/drawing/2014/main" id="{65101768-C0C6-C7D2-D734-4BB477DC16C9}"/>
              </a:ext>
            </a:extLst>
          </p:cNvPr>
          <p:cNvPicPr>
            <a:picLocks noChangeAspect="1"/>
          </p:cNvPicPr>
          <p:nvPr/>
        </p:nvPicPr>
        <p:blipFill>
          <a:blip r:embed="rId3"/>
          <a:stretch>
            <a:fillRect/>
          </a:stretch>
        </p:blipFill>
        <p:spPr>
          <a:xfrm>
            <a:off x="1205559" y="2285999"/>
            <a:ext cx="6744641" cy="495369"/>
          </a:xfrm>
          <a:prstGeom prst="rect">
            <a:avLst/>
          </a:prstGeom>
        </p:spPr>
      </p:pic>
      <p:sp>
        <p:nvSpPr>
          <p:cNvPr id="5" name="Hộp Văn bản 4">
            <a:extLst>
              <a:ext uri="{FF2B5EF4-FFF2-40B4-BE49-F238E27FC236}">
                <a16:creationId xmlns:a16="http://schemas.microsoft.com/office/drawing/2014/main" id="{EE4FA486-7F2C-123C-B2DD-40F8883C3D60}"/>
              </a:ext>
            </a:extLst>
          </p:cNvPr>
          <p:cNvSpPr txBox="1"/>
          <p:nvPr/>
        </p:nvSpPr>
        <p:spPr>
          <a:xfrm>
            <a:off x="1143000" y="3124200"/>
            <a:ext cx="6781800" cy="1477328"/>
          </a:xfrm>
          <a:prstGeom prst="rect">
            <a:avLst/>
          </a:prstGeom>
          <a:noFill/>
        </p:spPr>
        <p:txBody>
          <a:bodyPr wrap="square" rtlCol="0">
            <a:spAutoFit/>
          </a:bodyPr>
          <a:lstStyle/>
          <a:p>
            <a:r>
              <a:rPr lang="vi-VN" dirty="0"/>
              <a:t>	Với </a:t>
            </a:r>
            <a:r>
              <a:rPr lang="vi-VN" dirty="0" err="1"/>
              <a:t>corner</a:t>
            </a:r>
            <a:r>
              <a:rPr lang="vi-VN" dirty="0"/>
              <a:t> ta sẽ </a:t>
            </a:r>
            <a:r>
              <a:rPr lang="vi-VN" dirty="0" err="1"/>
              <a:t>setup</a:t>
            </a:r>
            <a:r>
              <a:rPr lang="vi-VN" dirty="0"/>
              <a:t> 6 mức nhiệt độ từ -100 -&gt; -50 -&gt; 0 -&gt; 27 -&gt; 60 -&gt; 120 độ, khảo sát 6 mức nhiệt độ này sẽ giúp chúng ta hiểu được về sự ảnh hưởng của nhiệt độ đến 1 vài các giá trị của </a:t>
            </a:r>
            <a:r>
              <a:rPr lang="vi-VN" dirty="0" err="1"/>
              <a:t>transistor</a:t>
            </a:r>
            <a:endParaRPr lang="vi-VN" dirty="0"/>
          </a:p>
          <a:p>
            <a:r>
              <a:rPr lang="vi-VN" dirty="0"/>
              <a:t>	Các giá trị khác không có sự thay đổi ở các mức nhiệt độ, vì vậy sẽ không được đưa vào trong phần báo cáo này</a:t>
            </a:r>
          </a:p>
        </p:txBody>
      </p:sp>
    </p:spTree>
    <p:extLst>
      <p:ext uri="{BB962C8B-B14F-4D97-AF65-F5344CB8AC3E}">
        <p14:creationId xmlns:p14="http://schemas.microsoft.com/office/powerpoint/2010/main" val="1261227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4D9DF-6978-8C3E-B181-0A1F5F5FB69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A761E8C2-2270-D6C8-DDA3-5FE92121F626}"/>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4E80C9EB-96B7-59A6-11B0-CA2232282139}"/>
              </a:ext>
            </a:extLst>
          </p:cNvPr>
          <p:cNvSpPr>
            <a:spLocks noGrp="1"/>
          </p:cNvSpPr>
          <p:nvPr>
            <p:ph type="sldNum" sz="quarter" idx="12"/>
          </p:nvPr>
        </p:nvSpPr>
        <p:spPr/>
        <p:txBody>
          <a:bodyPr/>
          <a:lstStyle/>
          <a:p>
            <a:pPr>
              <a:defRPr/>
            </a:pPr>
            <a:fld id="{BD4CC8D0-BD21-4CE6-A0A6-0DD2277641BB}" type="slidenum">
              <a:rPr lang="en-US" altLang="en-US" smtClean="0"/>
              <a:pPr>
                <a:defRPr/>
              </a:pPr>
              <a:t>33</a:t>
            </a:fld>
            <a:endParaRPr lang="en-US" altLang="en-US"/>
          </a:p>
        </p:txBody>
      </p:sp>
      <p:pic>
        <p:nvPicPr>
          <p:cNvPr id="5" name="Hình ảnh 4">
            <a:extLst>
              <a:ext uri="{FF2B5EF4-FFF2-40B4-BE49-F238E27FC236}">
                <a16:creationId xmlns:a16="http://schemas.microsoft.com/office/drawing/2014/main" id="{A64AC100-72B5-2A78-0F9F-4D213E01026B}"/>
              </a:ext>
            </a:extLst>
          </p:cNvPr>
          <p:cNvPicPr>
            <a:picLocks noChangeAspect="1"/>
          </p:cNvPicPr>
          <p:nvPr/>
        </p:nvPicPr>
        <p:blipFill>
          <a:blip r:embed="rId3"/>
          <a:stretch>
            <a:fillRect/>
          </a:stretch>
        </p:blipFill>
        <p:spPr>
          <a:xfrm>
            <a:off x="0" y="1143000"/>
            <a:ext cx="9144000" cy="3332183"/>
          </a:xfrm>
          <a:prstGeom prst="rect">
            <a:avLst/>
          </a:prstGeom>
        </p:spPr>
      </p:pic>
      <p:sp>
        <p:nvSpPr>
          <p:cNvPr id="3" name="Hộp Văn bản 2">
            <a:extLst>
              <a:ext uri="{FF2B5EF4-FFF2-40B4-BE49-F238E27FC236}">
                <a16:creationId xmlns:a16="http://schemas.microsoft.com/office/drawing/2014/main" id="{7FE20BF2-B39A-FD87-7771-2A9FCC4AE7EE}"/>
              </a:ext>
            </a:extLst>
          </p:cNvPr>
          <p:cNvSpPr txBox="1"/>
          <p:nvPr/>
        </p:nvSpPr>
        <p:spPr>
          <a:xfrm>
            <a:off x="152400" y="4648200"/>
            <a:ext cx="8661400" cy="923330"/>
          </a:xfrm>
          <a:prstGeom prst="rect">
            <a:avLst/>
          </a:prstGeom>
          <a:noFill/>
        </p:spPr>
        <p:txBody>
          <a:bodyPr wrap="square" rtlCol="0">
            <a:spAutoFit/>
          </a:bodyPr>
          <a:lstStyle/>
          <a:p>
            <a:r>
              <a:rPr lang="vi-VN" dirty="0" err="1"/>
              <a:t>Betaeff</a:t>
            </a:r>
            <a:r>
              <a:rPr lang="vi-VN" dirty="0"/>
              <a:t> ở các </a:t>
            </a:r>
            <a:r>
              <a:rPr lang="vi-VN" dirty="0" err="1"/>
              <a:t>transistor</a:t>
            </a:r>
            <a:r>
              <a:rPr lang="vi-VN" dirty="0"/>
              <a:t> trong mạch đều có giá trị tối đa ở mức nhiệt độ thấp, giảm dần khi ta đẩy mức nhiệt độ đó lên cao</a:t>
            </a:r>
          </a:p>
          <a:p>
            <a:r>
              <a:rPr lang="vi-VN" dirty="0"/>
              <a:t>M3, M4, M6, M7 là các </a:t>
            </a:r>
            <a:r>
              <a:rPr lang="vi-VN" dirty="0" err="1"/>
              <a:t>transistor</a:t>
            </a:r>
            <a:r>
              <a:rPr lang="vi-VN" dirty="0"/>
              <a:t> có W/L cao, nên chúng cũng chịu ảnh hưởng rõ rệt nhất</a:t>
            </a:r>
          </a:p>
        </p:txBody>
      </p:sp>
    </p:spTree>
    <p:extLst>
      <p:ext uri="{BB962C8B-B14F-4D97-AF65-F5344CB8AC3E}">
        <p14:creationId xmlns:p14="http://schemas.microsoft.com/office/powerpoint/2010/main" val="4041285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14493-142E-490D-001E-A391F41C047A}"/>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9C1B3972-C110-B4CE-2F12-2DD342B219F3}"/>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6E9CACF4-6BEB-E383-67BA-EDAC69253FB7}"/>
              </a:ext>
            </a:extLst>
          </p:cNvPr>
          <p:cNvSpPr>
            <a:spLocks noGrp="1"/>
          </p:cNvSpPr>
          <p:nvPr>
            <p:ph type="sldNum" sz="quarter" idx="12"/>
          </p:nvPr>
        </p:nvSpPr>
        <p:spPr/>
        <p:txBody>
          <a:bodyPr/>
          <a:lstStyle/>
          <a:p>
            <a:pPr>
              <a:defRPr/>
            </a:pPr>
            <a:fld id="{BD4CC8D0-BD21-4CE6-A0A6-0DD2277641BB}" type="slidenum">
              <a:rPr lang="en-US" altLang="en-US" smtClean="0"/>
              <a:pPr>
                <a:defRPr/>
              </a:pPr>
              <a:t>34</a:t>
            </a:fld>
            <a:endParaRPr lang="en-US" altLang="en-US"/>
          </a:p>
        </p:txBody>
      </p:sp>
      <p:pic>
        <p:nvPicPr>
          <p:cNvPr id="5" name="Hình ảnh 4">
            <a:extLst>
              <a:ext uri="{FF2B5EF4-FFF2-40B4-BE49-F238E27FC236}">
                <a16:creationId xmlns:a16="http://schemas.microsoft.com/office/drawing/2014/main" id="{04786C03-6C0E-7273-8216-E5973A7E61E5}"/>
              </a:ext>
            </a:extLst>
          </p:cNvPr>
          <p:cNvPicPr>
            <a:picLocks noChangeAspect="1"/>
          </p:cNvPicPr>
          <p:nvPr/>
        </p:nvPicPr>
        <p:blipFill>
          <a:blip r:embed="rId3"/>
          <a:stretch>
            <a:fillRect/>
          </a:stretch>
        </p:blipFill>
        <p:spPr>
          <a:xfrm>
            <a:off x="0" y="1143000"/>
            <a:ext cx="9144000" cy="3461697"/>
          </a:xfrm>
          <a:prstGeom prst="rect">
            <a:avLst/>
          </a:prstGeom>
        </p:spPr>
      </p:pic>
      <p:sp>
        <p:nvSpPr>
          <p:cNvPr id="3" name="Hộp Văn bản 2">
            <a:extLst>
              <a:ext uri="{FF2B5EF4-FFF2-40B4-BE49-F238E27FC236}">
                <a16:creationId xmlns:a16="http://schemas.microsoft.com/office/drawing/2014/main" id="{D4F92307-2D3F-287B-D592-2DEEED294D3F}"/>
              </a:ext>
            </a:extLst>
          </p:cNvPr>
          <p:cNvSpPr txBox="1"/>
          <p:nvPr/>
        </p:nvSpPr>
        <p:spPr>
          <a:xfrm>
            <a:off x="381000" y="4876800"/>
            <a:ext cx="8153400" cy="646331"/>
          </a:xfrm>
          <a:prstGeom prst="rect">
            <a:avLst/>
          </a:prstGeom>
          <a:noFill/>
        </p:spPr>
        <p:txBody>
          <a:bodyPr wrap="square" rtlCol="0">
            <a:spAutoFit/>
          </a:bodyPr>
          <a:lstStyle/>
          <a:p>
            <a:r>
              <a:rPr lang="vi-VN" dirty="0"/>
              <a:t>Với </a:t>
            </a:r>
            <a:r>
              <a:rPr lang="vi-VN" dirty="0" err="1"/>
              <a:t>Vth</a:t>
            </a:r>
            <a:r>
              <a:rPr lang="vi-VN" dirty="0"/>
              <a:t> thì lại có sự thay đổi tuyến tính theo nhiệt độ, đây là do nhiệt độ cũng là 1 hiệu ứng bậc 2 ảnh hưởng đến </a:t>
            </a:r>
            <a:r>
              <a:rPr lang="vi-VN" dirty="0" err="1"/>
              <a:t>vth</a:t>
            </a:r>
            <a:endParaRPr lang="vi-VN" dirty="0"/>
          </a:p>
        </p:txBody>
      </p:sp>
    </p:spTree>
    <p:extLst>
      <p:ext uri="{BB962C8B-B14F-4D97-AF65-F5344CB8AC3E}">
        <p14:creationId xmlns:p14="http://schemas.microsoft.com/office/powerpoint/2010/main" val="8230566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7F58F-233A-BE00-8E63-8A25B887D380}"/>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A0FFB5DA-C46E-0FD0-9C40-0430DC857ECF}"/>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57B50293-1015-ED52-9DD2-4C1E5C1D7A28}"/>
              </a:ext>
            </a:extLst>
          </p:cNvPr>
          <p:cNvSpPr>
            <a:spLocks noGrp="1"/>
          </p:cNvSpPr>
          <p:nvPr>
            <p:ph type="sldNum" sz="quarter" idx="12"/>
          </p:nvPr>
        </p:nvSpPr>
        <p:spPr/>
        <p:txBody>
          <a:bodyPr/>
          <a:lstStyle/>
          <a:p>
            <a:pPr>
              <a:defRPr/>
            </a:pPr>
            <a:fld id="{BD4CC8D0-BD21-4CE6-A0A6-0DD2277641BB}" type="slidenum">
              <a:rPr lang="en-US" altLang="en-US" smtClean="0"/>
              <a:pPr>
                <a:defRPr/>
              </a:pPr>
              <a:t>35</a:t>
            </a:fld>
            <a:endParaRPr lang="en-US" altLang="en-US"/>
          </a:p>
        </p:txBody>
      </p:sp>
      <p:pic>
        <p:nvPicPr>
          <p:cNvPr id="5" name="Hình ảnh 4">
            <a:extLst>
              <a:ext uri="{FF2B5EF4-FFF2-40B4-BE49-F238E27FC236}">
                <a16:creationId xmlns:a16="http://schemas.microsoft.com/office/drawing/2014/main" id="{99B291B9-A0A4-DE7B-E023-421710EDD19C}"/>
              </a:ext>
            </a:extLst>
          </p:cNvPr>
          <p:cNvPicPr>
            <a:picLocks noChangeAspect="1"/>
          </p:cNvPicPr>
          <p:nvPr/>
        </p:nvPicPr>
        <p:blipFill>
          <a:blip r:embed="rId3"/>
          <a:stretch>
            <a:fillRect/>
          </a:stretch>
        </p:blipFill>
        <p:spPr>
          <a:xfrm>
            <a:off x="0" y="1066800"/>
            <a:ext cx="9144000" cy="3314420"/>
          </a:xfrm>
          <a:prstGeom prst="rect">
            <a:avLst/>
          </a:prstGeom>
        </p:spPr>
      </p:pic>
      <p:sp>
        <p:nvSpPr>
          <p:cNvPr id="3" name="Hộp Văn bản 2">
            <a:extLst>
              <a:ext uri="{FF2B5EF4-FFF2-40B4-BE49-F238E27FC236}">
                <a16:creationId xmlns:a16="http://schemas.microsoft.com/office/drawing/2014/main" id="{6F8CF900-DD5A-E63A-0316-FEF0F975E8FC}"/>
              </a:ext>
            </a:extLst>
          </p:cNvPr>
          <p:cNvSpPr txBox="1"/>
          <p:nvPr/>
        </p:nvSpPr>
        <p:spPr>
          <a:xfrm>
            <a:off x="381000" y="4495800"/>
            <a:ext cx="7391400" cy="369332"/>
          </a:xfrm>
          <a:prstGeom prst="rect">
            <a:avLst/>
          </a:prstGeom>
          <a:noFill/>
        </p:spPr>
        <p:txBody>
          <a:bodyPr wrap="square" rtlCol="0">
            <a:spAutoFit/>
          </a:bodyPr>
          <a:lstStyle/>
          <a:p>
            <a:r>
              <a:rPr lang="vi-VN" dirty="0"/>
              <a:t>Do </a:t>
            </a:r>
            <a:r>
              <a:rPr lang="vi-VN" dirty="0" err="1"/>
              <a:t>vth</a:t>
            </a:r>
            <a:r>
              <a:rPr lang="vi-VN" dirty="0"/>
              <a:t> biến đổi tuyến tính theo nhiệt độ, vì vậy </a:t>
            </a:r>
            <a:r>
              <a:rPr lang="vi-VN" dirty="0" err="1"/>
              <a:t>vdsat</a:t>
            </a:r>
            <a:r>
              <a:rPr lang="vi-VN" dirty="0"/>
              <a:t> cũng biến đổi giống vậy</a:t>
            </a:r>
          </a:p>
        </p:txBody>
      </p:sp>
    </p:spTree>
    <p:extLst>
      <p:ext uri="{BB962C8B-B14F-4D97-AF65-F5344CB8AC3E}">
        <p14:creationId xmlns:p14="http://schemas.microsoft.com/office/powerpoint/2010/main" val="4205961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E16F5-982D-F49E-4255-A0F5E265BCE3}"/>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F3C16AB-AE7A-C77A-0C7E-9A612601A817}"/>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9971F171-88BF-9FEB-3D65-6A5514D5235E}"/>
              </a:ext>
            </a:extLst>
          </p:cNvPr>
          <p:cNvSpPr>
            <a:spLocks noGrp="1"/>
          </p:cNvSpPr>
          <p:nvPr>
            <p:ph type="sldNum" sz="quarter" idx="12"/>
          </p:nvPr>
        </p:nvSpPr>
        <p:spPr/>
        <p:txBody>
          <a:bodyPr/>
          <a:lstStyle/>
          <a:p>
            <a:pPr>
              <a:defRPr/>
            </a:pPr>
            <a:fld id="{BD4CC8D0-BD21-4CE6-A0A6-0DD2277641BB}" type="slidenum">
              <a:rPr lang="en-US" altLang="en-US" smtClean="0"/>
              <a:pPr>
                <a:defRPr/>
              </a:pPr>
              <a:t>36</a:t>
            </a:fld>
            <a:endParaRPr lang="en-US" altLang="en-US"/>
          </a:p>
        </p:txBody>
      </p:sp>
      <p:sp>
        <p:nvSpPr>
          <p:cNvPr id="3" name="Hộp Văn bản 2">
            <a:extLst>
              <a:ext uri="{FF2B5EF4-FFF2-40B4-BE49-F238E27FC236}">
                <a16:creationId xmlns:a16="http://schemas.microsoft.com/office/drawing/2014/main" id="{3648C7BA-8589-D59E-093D-F70A13A1C242}"/>
              </a:ext>
            </a:extLst>
          </p:cNvPr>
          <p:cNvSpPr txBox="1"/>
          <p:nvPr/>
        </p:nvSpPr>
        <p:spPr>
          <a:xfrm>
            <a:off x="381000" y="1219200"/>
            <a:ext cx="4648200" cy="369332"/>
          </a:xfrm>
          <a:prstGeom prst="rect">
            <a:avLst/>
          </a:prstGeom>
          <a:noFill/>
        </p:spPr>
        <p:txBody>
          <a:bodyPr wrap="square" rtlCol="0">
            <a:spAutoFit/>
          </a:bodyPr>
          <a:lstStyle/>
          <a:p>
            <a:r>
              <a:rPr lang="vi-VN" dirty="0" err="1"/>
              <a:t>Monte</a:t>
            </a:r>
            <a:r>
              <a:rPr lang="vi-VN" dirty="0"/>
              <a:t> </a:t>
            </a:r>
            <a:r>
              <a:rPr lang="vi-VN" dirty="0" err="1"/>
              <a:t>Carlos</a:t>
            </a:r>
            <a:endParaRPr lang="vi-VN" dirty="0"/>
          </a:p>
        </p:txBody>
      </p:sp>
      <p:pic>
        <p:nvPicPr>
          <p:cNvPr id="6" name="Hình ảnh 5">
            <a:extLst>
              <a:ext uri="{FF2B5EF4-FFF2-40B4-BE49-F238E27FC236}">
                <a16:creationId xmlns:a16="http://schemas.microsoft.com/office/drawing/2014/main" id="{FF03CD90-8E5B-6E2C-6550-AC41DF2C25B1}"/>
              </a:ext>
            </a:extLst>
          </p:cNvPr>
          <p:cNvPicPr>
            <a:picLocks noChangeAspect="1"/>
          </p:cNvPicPr>
          <p:nvPr/>
        </p:nvPicPr>
        <p:blipFill>
          <a:blip r:embed="rId3"/>
          <a:stretch>
            <a:fillRect/>
          </a:stretch>
        </p:blipFill>
        <p:spPr>
          <a:xfrm>
            <a:off x="985337" y="1963832"/>
            <a:ext cx="7173326" cy="3305636"/>
          </a:xfrm>
          <a:prstGeom prst="rect">
            <a:avLst/>
          </a:prstGeom>
        </p:spPr>
      </p:pic>
      <p:sp>
        <p:nvSpPr>
          <p:cNvPr id="5" name="Hộp Văn bản 4">
            <a:extLst>
              <a:ext uri="{FF2B5EF4-FFF2-40B4-BE49-F238E27FC236}">
                <a16:creationId xmlns:a16="http://schemas.microsoft.com/office/drawing/2014/main" id="{28072195-0E40-7D45-43CA-2B59877595D4}"/>
              </a:ext>
            </a:extLst>
          </p:cNvPr>
          <p:cNvSpPr txBox="1"/>
          <p:nvPr/>
        </p:nvSpPr>
        <p:spPr>
          <a:xfrm>
            <a:off x="1066800" y="5334000"/>
            <a:ext cx="6629400" cy="646331"/>
          </a:xfrm>
          <a:prstGeom prst="rect">
            <a:avLst/>
          </a:prstGeom>
          <a:noFill/>
        </p:spPr>
        <p:txBody>
          <a:bodyPr wrap="square" rtlCol="0">
            <a:spAutoFit/>
          </a:bodyPr>
          <a:lstStyle/>
          <a:p>
            <a:r>
              <a:rPr lang="vi-VN" dirty="0"/>
              <a:t>Giá trị </a:t>
            </a:r>
            <a:r>
              <a:rPr lang="vi-VN" dirty="0" err="1"/>
              <a:t>Vth</a:t>
            </a:r>
            <a:r>
              <a:rPr lang="vi-VN" dirty="0"/>
              <a:t> mà ta khảo sát qua </a:t>
            </a:r>
            <a:r>
              <a:rPr lang="vi-VN" dirty="0" err="1"/>
              <a:t>monte</a:t>
            </a:r>
            <a:r>
              <a:rPr lang="vi-VN" dirty="0"/>
              <a:t> </a:t>
            </a:r>
            <a:r>
              <a:rPr lang="vi-VN" dirty="0" err="1"/>
              <a:t>carlos</a:t>
            </a:r>
            <a:r>
              <a:rPr lang="vi-VN" dirty="0"/>
              <a:t> khá ổn định, không bị thay đổi quá nhiều</a:t>
            </a:r>
          </a:p>
        </p:txBody>
      </p:sp>
    </p:spTree>
    <p:extLst>
      <p:ext uri="{BB962C8B-B14F-4D97-AF65-F5344CB8AC3E}">
        <p14:creationId xmlns:p14="http://schemas.microsoft.com/office/powerpoint/2010/main" val="1933695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C4E6D-6E11-6856-9323-369DAAA3DC1B}"/>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B640B7BC-A50B-386D-FD0F-453BC3D24365}"/>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11A7ED1C-E0E6-B6F0-A204-53C07B412C09}"/>
              </a:ext>
            </a:extLst>
          </p:cNvPr>
          <p:cNvSpPr>
            <a:spLocks noGrp="1"/>
          </p:cNvSpPr>
          <p:nvPr>
            <p:ph type="sldNum" sz="quarter" idx="12"/>
          </p:nvPr>
        </p:nvSpPr>
        <p:spPr/>
        <p:txBody>
          <a:bodyPr/>
          <a:lstStyle/>
          <a:p>
            <a:pPr>
              <a:defRPr/>
            </a:pPr>
            <a:fld id="{BD4CC8D0-BD21-4CE6-A0A6-0DD2277641BB}" type="slidenum">
              <a:rPr lang="en-US" altLang="en-US" smtClean="0"/>
              <a:pPr>
                <a:defRPr/>
              </a:pPr>
              <a:t>37</a:t>
            </a:fld>
            <a:endParaRPr lang="en-US" altLang="en-US"/>
          </a:p>
        </p:txBody>
      </p:sp>
      <p:pic>
        <p:nvPicPr>
          <p:cNvPr id="5" name="Hình ảnh 4">
            <a:extLst>
              <a:ext uri="{FF2B5EF4-FFF2-40B4-BE49-F238E27FC236}">
                <a16:creationId xmlns:a16="http://schemas.microsoft.com/office/drawing/2014/main" id="{8C8C01D7-ED7F-4C1A-5CEC-C1F28DDE2F5F}"/>
              </a:ext>
            </a:extLst>
          </p:cNvPr>
          <p:cNvPicPr>
            <a:picLocks noChangeAspect="1"/>
          </p:cNvPicPr>
          <p:nvPr/>
        </p:nvPicPr>
        <p:blipFill>
          <a:blip r:embed="rId3"/>
          <a:stretch>
            <a:fillRect/>
          </a:stretch>
        </p:blipFill>
        <p:spPr>
          <a:xfrm>
            <a:off x="0" y="1524000"/>
            <a:ext cx="9144000" cy="3073413"/>
          </a:xfrm>
          <a:prstGeom prst="rect">
            <a:avLst/>
          </a:prstGeom>
        </p:spPr>
      </p:pic>
      <p:sp>
        <p:nvSpPr>
          <p:cNvPr id="3" name="Hộp Văn bản 2">
            <a:extLst>
              <a:ext uri="{FF2B5EF4-FFF2-40B4-BE49-F238E27FC236}">
                <a16:creationId xmlns:a16="http://schemas.microsoft.com/office/drawing/2014/main" id="{1A19E7BA-71BD-BE43-04DC-00588B6F81D0}"/>
              </a:ext>
            </a:extLst>
          </p:cNvPr>
          <p:cNvSpPr txBox="1"/>
          <p:nvPr/>
        </p:nvSpPr>
        <p:spPr>
          <a:xfrm>
            <a:off x="1219200" y="5029200"/>
            <a:ext cx="6705600" cy="646331"/>
          </a:xfrm>
          <a:prstGeom prst="rect">
            <a:avLst/>
          </a:prstGeom>
          <a:noFill/>
        </p:spPr>
        <p:txBody>
          <a:bodyPr wrap="square" rtlCol="0">
            <a:spAutoFit/>
          </a:bodyPr>
          <a:lstStyle/>
          <a:p>
            <a:r>
              <a:rPr lang="vi-VN" dirty="0"/>
              <a:t>Tỉ lệ các giá trị bị vượt ra khỏi tầm của phân phối </a:t>
            </a:r>
            <a:r>
              <a:rPr lang="vi-VN" dirty="0" err="1"/>
              <a:t>gauss</a:t>
            </a:r>
            <a:r>
              <a:rPr lang="vi-VN" dirty="0"/>
              <a:t> là ít, tuy nhiên, nó vẫn rải rác xuất hiện</a:t>
            </a:r>
          </a:p>
        </p:txBody>
      </p:sp>
    </p:spTree>
    <p:extLst>
      <p:ext uri="{BB962C8B-B14F-4D97-AF65-F5344CB8AC3E}">
        <p14:creationId xmlns:p14="http://schemas.microsoft.com/office/powerpoint/2010/main" val="8153550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F1C9C-EC68-1BA8-C34F-2B12C5C8ECE4}"/>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8FF4E1CD-16BA-8A2F-C643-558C97B26031}"/>
              </a:ext>
            </a:extLst>
          </p:cNvPr>
          <p:cNvSpPr>
            <a:spLocks noGrp="1"/>
          </p:cNvSpPr>
          <p:nvPr>
            <p:ph type="title"/>
          </p:nvPr>
        </p:nvSpPr>
        <p:spPr>
          <a:xfrm>
            <a:off x="482600" y="304800"/>
            <a:ext cx="7086600" cy="433070"/>
          </a:xfrm>
        </p:spPr>
        <p:txBody>
          <a:bodyPr/>
          <a:lstStyle/>
          <a:p>
            <a:r>
              <a:rPr lang="vi-VN" sz="2000" dirty="0">
                <a:solidFill>
                  <a:schemeClr val="bg1"/>
                </a:solidFill>
              </a:rPr>
              <a:t>3. Tạo </a:t>
            </a:r>
            <a:r>
              <a:rPr lang="vi-VN" sz="2000" dirty="0" err="1">
                <a:solidFill>
                  <a:schemeClr val="bg1"/>
                </a:solidFill>
              </a:rPr>
              <a:t>block</a:t>
            </a:r>
            <a:r>
              <a:rPr lang="vi-VN" sz="2000" dirty="0">
                <a:solidFill>
                  <a:schemeClr val="bg1"/>
                </a:solidFill>
              </a:rPr>
              <a:t> </a:t>
            </a:r>
            <a:r>
              <a:rPr lang="vi-VN" sz="2000" dirty="0" err="1">
                <a:solidFill>
                  <a:schemeClr val="bg1"/>
                </a:solidFill>
              </a:rPr>
              <a:t>symbol</a:t>
            </a:r>
            <a:r>
              <a:rPr lang="vi-VN" sz="2000" dirty="0">
                <a:solidFill>
                  <a:schemeClr val="bg1"/>
                </a:solidFill>
              </a:rPr>
              <a:t> và </a:t>
            </a:r>
            <a:r>
              <a:rPr lang="vi-VN" sz="2000" dirty="0" err="1">
                <a:solidFill>
                  <a:schemeClr val="bg1"/>
                </a:solidFill>
              </a:rPr>
              <a:t>test</a:t>
            </a:r>
            <a:r>
              <a:rPr lang="vi-VN" sz="2000" dirty="0">
                <a:solidFill>
                  <a:schemeClr val="bg1"/>
                </a:solidFill>
              </a:rPr>
              <a:t> thông số </a:t>
            </a:r>
          </a:p>
        </p:txBody>
      </p:sp>
      <p:sp>
        <p:nvSpPr>
          <p:cNvPr id="4" name="Chỗ dành sẵn cho Số hiệu Bản chiếu 3">
            <a:extLst>
              <a:ext uri="{FF2B5EF4-FFF2-40B4-BE49-F238E27FC236}">
                <a16:creationId xmlns:a16="http://schemas.microsoft.com/office/drawing/2014/main" id="{778A2638-A4D4-EB5B-077C-F885DC3A0040}"/>
              </a:ext>
            </a:extLst>
          </p:cNvPr>
          <p:cNvSpPr>
            <a:spLocks noGrp="1"/>
          </p:cNvSpPr>
          <p:nvPr>
            <p:ph type="sldNum" sz="quarter" idx="12"/>
          </p:nvPr>
        </p:nvSpPr>
        <p:spPr/>
        <p:txBody>
          <a:bodyPr/>
          <a:lstStyle/>
          <a:p>
            <a:pPr>
              <a:defRPr/>
            </a:pPr>
            <a:fld id="{BD4CC8D0-BD21-4CE6-A0A6-0DD2277641BB}" type="slidenum">
              <a:rPr lang="en-US" altLang="en-US" smtClean="0"/>
              <a:pPr>
                <a:defRPr/>
              </a:pPr>
              <a:t>38</a:t>
            </a:fld>
            <a:endParaRPr lang="en-US" altLang="en-US"/>
          </a:p>
        </p:txBody>
      </p:sp>
      <p:sp>
        <p:nvSpPr>
          <p:cNvPr id="6" name="Hộp Văn bản 5">
            <a:extLst>
              <a:ext uri="{FF2B5EF4-FFF2-40B4-BE49-F238E27FC236}">
                <a16:creationId xmlns:a16="http://schemas.microsoft.com/office/drawing/2014/main" id="{AD0F2AB1-0561-64C6-A930-66F7B63C4B5E}"/>
              </a:ext>
            </a:extLst>
          </p:cNvPr>
          <p:cNvSpPr txBox="1"/>
          <p:nvPr/>
        </p:nvSpPr>
        <p:spPr>
          <a:xfrm>
            <a:off x="952499" y="1447800"/>
            <a:ext cx="7239000" cy="1200329"/>
          </a:xfrm>
          <a:prstGeom prst="rect">
            <a:avLst/>
          </a:prstGeom>
          <a:noFill/>
        </p:spPr>
        <p:txBody>
          <a:bodyPr wrap="square" rtlCol="0">
            <a:spAutoFit/>
          </a:bodyPr>
          <a:lstStyle/>
          <a:p>
            <a:r>
              <a:rPr lang="vi-VN" dirty="0"/>
              <a:t>Tóm lại, qua quá trình khảo sát, ta thấy được mạch đã đạt được đa số các yêu cầu trong </a:t>
            </a:r>
            <a:r>
              <a:rPr lang="vi-VN" dirty="0" err="1"/>
              <a:t>Design</a:t>
            </a:r>
            <a:r>
              <a:rPr lang="vi-VN" dirty="0"/>
              <a:t> </a:t>
            </a:r>
            <a:r>
              <a:rPr lang="vi-VN" dirty="0" err="1"/>
              <a:t>Spectification</a:t>
            </a:r>
            <a:r>
              <a:rPr lang="vi-VN" dirty="0"/>
              <a:t> đề ra, các giá trị về </a:t>
            </a:r>
            <a:r>
              <a:rPr lang="vi-VN" dirty="0" err="1"/>
              <a:t>Gain</a:t>
            </a:r>
            <a:r>
              <a:rPr lang="vi-VN" dirty="0"/>
              <a:t>, </a:t>
            </a:r>
            <a:r>
              <a:rPr lang="vi-VN" dirty="0" err="1"/>
              <a:t>Phase</a:t>
            </a:r>
            <a:r>
              <a:rPr lang="vi-VN" dirty="0"/>
              <a:t> </a:t>
            </a:r>
            <a:r>
              <a:rPr lang="vi-VN" dirty="0" err="1"/>
              <a:t>Margin</a:t>
            </a:r>
            <a:r>
              <a:rPr lang="vi-VN" dirty="0"/>
              <a:t>, … đã đạt chuẩn, chỉ có 1 vài giá trị như </a:t>
            </a:r>
            <a:r>
              <a:rPr lang="vi-VN" dirty="0" err="1"/>
              <a:t>SlewRate</a:t>
            </a:r>
            <a:r>
              <a:rPr lang="vi-VN" dirty="0"/>
              <a:t> là vẫn chưa thỏa mãn DS, điều đó chứng tỏ mạch cũng vẫn còn những điều cần phải cải thiện</a:t>
            </a:r>
          </a:p>
        </p:txBody>
      </p:sp>
      <p:pic>
        <p:nvPicPr>
          <p:cNvPr id="7" name="Hình ảnh 6">
            <a:extLst>
              <a:ext uri="{FF2B5EF4-FFF2-40B4-BE49-F238E27FC236}">
                <a16:creationId xmlns:a16="http://schemas.microsoft.com/office/drawing/2014/main" id="{81B33D2E-68F9-8958-80A3-5A0C9C3AC474}"/>
              </a:ext>
            </a:extLst>
          </p:cNvPr>
          <p:cNvPicPr>
            <a:picLocks noChangeAspect="1"/>
          </p:cNvPicPr>
          <p:nvPr/>
        </p:nvPicPr>
        <p:blipFill>
          <a:blip r:embed="rId3"/>
          <a:stretch>
            <a:fillRect/>
          </a:stretch>
        </p:blipFill>
        <p:spPr>
          <a:xfrm>
            <a:off x="2805378" y="2943900"/>
            <a:ext cx="3533243" cy="2091368"/>
          </a:xfrm>
          <a:prstGeom prst="rect">
            <a:avLst/>
          </a:prstGeom>
        </p:spPr>
      </p:pic>
    </p:spTree>
    <p:extLst>
      <p:ext uri="{BB962C8B-B14F-4D97-AF65-F5344CB8AC3E}">
        <p14:creationId xmlns:p14="http://schemas.microsoft.com/office/powerpoint/2010/main" val="135392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49F7A-ACAE-CD7E-C2FB-E79A23DE4F15}"/>
            </a:ext>
          </a:extLst>
        </p:cNvPr>
        <p:cNvGrpSpPr/>
        <p:nvPr/>
      </p:nvGrpSpPr>
      <p:grpSpPr>
        <a:xfrm>
          <a:off x="0" y="0"/>
          <a:ext cx="0" cy="0"/>
          <a:chOff x="0" y="0"/>
          <a:chExt cx="0" cy="0"/>
        </a:xfrm>
      </p:grpSpPr>
      <p:sp>
        <p:nvSpPr>
          <p:cNvPr id="2" name="Tiêu đề 1">
            <a:extLst>
              <a:ext uri="{FF2B5EF4-FFF2-40B4-BE49-F238E27FC236}">
                <a16:creationId xmlns:a16="http://schemas.microsoft.com/office/drawing/2014/main" id="{42BEAD43-6E8E-4711-8909-332593AF2AE1}"/>
              </a:ext>
            </a:extLst>
          </p:cNvPr>
          <p:cNvSpPr>
            <a:spLocks noGrp="1"/>
          </p:cNvSpPr>
          <p:nvPr>
            <p:ph type="title"/>
          </p:nvPr>
        </p:nvSpPr>
        <p:spPr>
          <a:xfrm>
            <a:off x="3695700" y="381000"/>
            <a:ext cx="1333500" cy="433070"/>
          </a:xfrm>
        </p:spPr>
        <p:txBody>
          <a:bodyPr/>
          <a:lstStyle/>
          <a:p>
            <a:r>
              <a:rPr lang="vi-VN" sz="2000" dirty="0">
                <a:solidFill>
                  <a:schemeClr val="bg1"/>
                </a:solidFill>
              </a:rPr>
              <a:t>LỜI KẾT</a:t>
            </a:r>
          </a:p>
        </p:txBody>
      </p:sp>
      <p:sp>
        <p:nvSpPr>
          <p:cNvPr id="4" name="Chỗ dành sẵn cho Số hiệu Bản chiếu 3">
            <a:extLst>
              <a:ext uri="{FF2B5EF4-FFF2-40B4-BE49-F238E27FC236}">
                <a16:creationId xmlns:a16="http://schemas.microsoft.com/office/drawing/2014/main" id="{8001BB73-D722-6D97-E57F-DDD43446BD98}"/>
              </a:ext>
            </a:extLst>
          </p:cNvPr>
          <p:cNvSpPr>
            <a:spLocks noGrp="1"/>
          </p:cNvSpPr>
          <p:nvPr>
            <p:ph type="sldNum" sz="quarter" idx="12"/>
          </p:nvPr>
        </p:nvSpPr>
        <p:spPr/>
        <p:txBody>
          <a:bodyPr/>
          <a:lstStyle/>
          <a:p>
            <a:pPr>
              <a:defRPr/>
            </a:pPr>
            <a:fld id="{BD4CC8D0-BD21-4CE6-A0A6-0DD2277641BB}" type="slidenum">
              <a:rPr lang="en-US" altLang="en-US" smtClean="0"/>
              <a:pPr>
                <a:defRPr/>
              </a:pPr>
              <a:t>39</a:t>
            </a:fld>
            <a:endParaRPr lang="en-US" altLang="en-US"/>
          </a:p>
        </p:txBody>
      </p:sp>
      <p:sp>
        <p:nvSpPr>
          <p:cNvPr id="3" name="Hộp Văn bản 2">
            <a:extLst>
              <a:ext uri="{FF2B5EF4-FFF2-40B4-BE49-F238E27FC236}">
                <a16:creationId xmlns:a16="http://schemas.microsoft.com/office/drawing/2014/main" id="{D27D4AD9-6558-D98A-93D5-267AE4CF28F4}"/>
              </a:ext>
            </a:extLst>
          </p:cNvPr>
          <p:cNvSpPr txBox="1"/>
          <p:nvPr/>
        </p:nvSpPr>
        <p:spPr>
          <a:xfrm>
            <a:off x="457200" y="1524000"/>
            <a:ext cx="7772400" cy="3970318"/>
          </a:xfrm>
          <a:prstGeom prst="rect">
            <a:avLst/>
          </a:prstGeom>
          <a:noFill/>
        </p:spPr>
        <p:txBody>
          <a:bodyPr wrap="square" rtlCol="0">
            <a:spAutoFit/>
          </a:bodyPr>
          <a:lstStyle/>
          <a:p>
            <a:r>
              <a:rPr lang="vi-VN" sz="2800" dirty="0"/>
              <a:t>	Dưới đây là Báo cáo 3 – Mạch khuếch đại thuật toán 2 tầng của em. Bài báo cáo 3 này đã cho em cơ hội được tìm hiểu thêm nhiều kiến thức mới, đi kèm đó là nhiều những sai sót không đáng có. Em thấy đây là một cơ hội tuyệt vời để nâng cao nhận thức của bản thân. Lời cuối cùng em xin chân thành cảm ơn cô đã dành thời gian theo dõi bài báo cáo này của em.</a:t>
            </a:r>
          </a:p>
          <a:p>
            <a:r>
              <a:rPr lang="vi-VN" sz="2800" dirty="0"/>
              <a:t>	</a:t>
            </a:r>
            <a:r>
              <a:rPr lang="vi-VN" sz="2400" dirty="0"/>
              <a:t>SV: Nguyễn Thành Đạt – 211440519 – ĐTTHCN1 - K62</a:t>
            </a:r>
            <a:endParaRPr lang="vi-VN" sz="2800" dirty="0"/>
          </a:p>
        </p:txBody>
      </p:sp>
    </p:spTree>
    <p:extLst>
      <p:ext uri="{BB962C8B-B14F-4D97-AF65-F5344CB8AC3E}">
        <p14:creationId xmlns:p14="http://schemas.microsoft.com/office/powerpoint/2010/main" val="225537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A0D75-8D24-358F-DE31-940782241174}"/>
            </a:ext>
          </a:extLst>
        </p:cNvPr>
        <p:cNvGrpSpPr/>
        <p:nvPr/>
      </p:nvGrpSpPr>
      <p:grpSpPr>
        <a:xfrm>
          <a:off x="0" y="0"/>
          <a:ext cx="0" cy="0"/>
          <a:chOff x="0" y="0"/>
          <a:chExt cx="0" cy="0"/>
        </a:xfrm>
      </p:grpSpPr>
      <p:sp>
        <p:nvSpPr>
          <p:cNvPr id="9218" name="Tiêu đề 1">
            <a:extLst>
              <a:ext uri="{FF2B5EF4-FFF2-40B4-BE49-F238E27FC236}">
                <a16:creationId xmlns:a16="http://schemas.microsoft.com/office/drawing/2014/main" id="{E4DBBE32-579C-14EF-4BB0-404B0F3320BA}"/>
              </a:ext>
            </a:extLst>
          </p:cNvPr>
          <p:cNvSpPr>
            <a:spLocks noGrp="1" noChangeArrowheads="1"/>
          </p:cNvSpPr>
          <p:nvPr>
            <p:ph type="title"/>
          </p:nvPr>
        </p:nvSpPr>
        <p:spPr>
          <a:xfrm>
            <a:off x="436880" y="201930"/>
            <a:ext cx="7467600" cy="990600"/>
          </a:xfrm>
        </p:spPr>
        <p:txBody>
          <a:bodyPr/>
          <a:lstStyle/>
          <a:p>
            <a:r>
              <a:rPr lang="vi-VN" altLang="vi-VN" sz="2200" dirty="0">
                <a:solidFill>
                  <a:schemeClr val="bg1"/>
                </a:solidFill>
              </a:rPr>
              <a:t>1. Lựa chọn thông số để thiết kế mạch sát với yêu cầu </a:t>
            </a:r>
            <a:br>
              <a:rPr lang="vi-VN" altLang="vi-VN" sz="2200" dirty="0">
                <a:solidFill>
                  <a:schemeClr val="bg1"/>
                </a:solidFill>
              </a:rPr>
            </a:br>
            <a:endParaRPr lang="vi-VN" altLang="vi-VN" sz="2200" dirty="0">
              <a:solidFill>
                <a:schemeClr val="bg1"/>
              </a:solidFill>
            </a:endParaRPr>
          </a:p>
        </p:txBody>
      </p:sp>
      <p:sp>
        <p:nvSpPr>
          <p:cNvPr id="9220" name="Chỗ dành sẵn cho Số hiệu Bản chiếu 3">
            <a:extLst>
              <a:ext uri="{FF2B5EF4-FFF2-40B4-BE49-F238E27FC236}">
                <a16:creationId xmlns:a16="http://schemas.microsoft.com/office/drawing/2014/main" id="{65267494-9161-7484-CB58-D4F8D2DECA0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B44F0D-12F8-4A49-AA4B-3539425E38ED}" type="slidenum">
              <a:rPr lang="en-US" altLang="en-US" smtClean="0">
                <a:solidFill>
                  <a:srgbClr val="0000FF"/>
                </a:solidFill>
                <a:latin typeface="Arial" panose="020B0604020202020204" pitchFamily="34" charset="0"/>
              </a:rPr>
              <a:pPr/>
              <a:t>4</a:t>
            </a:fld>
            <a:endParaRPr lang="en-US" altLang="en-US" dirty="0">
              <a:solidFill>
                <a:srgbClr val="0000FF"/>
              </a:solidFill>
              <a:latin typeface="Arial" panose="020B0604020202020204" pitchFamily="34" charset="0"/>
            </a:endParaRPr>
          </a:p>
        </p:txBody>
      </p:sp>
      <p:pic>
        <p:nvPicPr>
          <p:cNvPr id="4" name="Hình ảnh 3" descr="Ảnh có chứa biểu đồ, Bản vẽ kỹ thuật, Kế hoạch, sơ đồ&#10;&#10;Mô tả được tạo tự động">
            <a:extLst>
              <a:ext uri="{FF2B5EF4-FFF2-40B4-BE49-F238E27FC236}">
                <a16:creationId xmlns:a16="http://schemas.microsoft.com/office/drawing/2014/main" id="{3545E7D5-9B41-01A3-8B0E-3EECEA1C2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216144"/>
            <a:ext cx="5084284" cy="2971800"/>
          </a:xfrm>
          <a:prstGeom prst="rect">
            <a:avLst/>
          </a:prstGeom>
        </p:spPr>
      </p:pic>
      <p:sp>
        <p:nvSpPr>
          <p:cNvPr id="6" name="Hộp Văn bản 5">
            <a:extLst>
              <a:ext uri="{FF2B5EF4-FFF2-40B4-BE49-F238E27FC236}">
                <a16:creationId xmlns:a16="http://schemas.microsoft.com/office/drawing/2014/main" id="{32CBCD2A-503F-8939-8875-66EAC33C0109}"/>
              </a:ext>
            </a:extLst>
          </p:cNvPr>
          <p:cNvSpPr txBox="1"/>
          <p:nvPr/>
        </p:nvSpPr>
        <p:spPr>
          <a:xfrm>
            <a:off x="838200" y="4211558"/>
            <a:ext cx="3124200" cy="369332"/>
          </a:xfrm>
          <a:prstGeom prst="rect">
            <a:avLst/>
          </a:prstGeom>
          <a:noFill/>
        </p:spPr>
        <p:txBody>
          <a:bodyPr wrap="square" rtlCol="0">
            <a:spAutoFit/>
          </a:bodyPr>
          <a:lstStyle/>
          <a:p>
            <a:r>
              <a:rPr lang="vi-VN" dirty="0" err="1"/>
              <a:t>Schematic</a:t>
            </a:r>
            <a:r>
              <a:rPr lang="vi-VN" dirty="0"/>
              <a:t> </a:t>
            </a:r>
            <a:r>
              <a:rPr lang="vi-VN" dirty="0" err="1"/>
              <a:t>two</a:t>
            </a:r>
            <a:r>
              <a:rPr lang="vi-VN" dirty="0"/>
              <a:t> </a:t>
            </a:r>
            <a:r>
              <a:rPr lang="vi-VN" dirty="0" err="1"/>
              <a:t>state</a:t>
            </a:r>
            <a:r>
              <a:rPr lang="vi-VN" dirty="0"/>
              <a:t> </a:t>
            </a:r>
            <a:r>
              <a:rPr lang="vi-VN" dirty="0" err="1"/>
              <a:t>Op-Amp</a:t>
            </a:r>
            <a:endParaRPr lang="vi-VN" dirty="0"/>
          </a:p>
        </p:txBody>
      </p:sp>
      <p:sp>
        <p:nvSpPr>
          <p:cNvPr id="9" name="Hộp Văn bản 8">
            <a:extLst>
              <a:ext uri="{FF2B5EF4-FFF2-40B4-BE49-F238E27FC236}">
                <a16:creationId xmlns:a16="http://schemas.microsoft.com/office/drawing/2014/main" id="{D513E756-7783-B255-0737-1CBFC334A7C8}"/>
              </a:ext>
            </a:extLst>
          </p:cNvPr>
          <p:cNvSpPr txBox="1"/>
          <p:nvPr/>
        </p:nvSpPr>
        <p:spPr>
          <a:xfrm>
            <a:off x="6057412" y="3647440"/>
            <a:ext cx="2133600" cy="369332"/>
          </a:xfrm>
          <a:prstGeom prst="rect">
            <a:avLst/>
          </a:prstGeom>
          <a:noFill/>
        </p:spPr>
        <p:txBody>
          <a:bodyPr wrap="square" rtlCol="0">
            <a:spAutoFit/>
          </a:bodyPr>
          <a:lstStyle/>
          <a:p>
            <a:r>
              <a:rPr lang="vi-VN" dirty="0" err="1"/>
              <a:t>Design</a:t>
            </a:r>
            <a:r>
              <a:rPr lang="vi-VN" dirty="0"/>
              <a:t> </a:t>
            </a:r>
            <a:r>
              <a:rPr lang="vi-VN" dirty="0" err="1"/>
              <a:t>Spectification</a:t>
            </a:r>
            <a:endParaRPr lang="vi-VN" dirty="0"/>
          </a:p>
        </p:txBody>
      </p:sp>
      <p:sp>
        <p:nvSpPr>
          <p:cNvPr id="10" name="Hộp Văn bản 9">
            <a:extLst>
              <a:ext uri="{FF2B5EF4-FFF2-40B4-BE49-F238E27FC236}">
                <a16:creationId xmlns:a16="http://schemas.microsoft.com/office/drawing/2014/main" id="{105ED8F8-5CF1-EE26-2076-AB39949B1C9F}"/>
              </a:ext>
            </a:extLst>
          </p:cNvPr>
          <p:cNvSpPr txBox="1"/>
          <p:nvPr/>
        </p:nvSpPr>
        <p:spPr>
          <a:xfrm>
            <a:off x="228600" y="4800600"/>
            <a:ext cx="5410200" cy="1477328"/>
          </a:xfrm>
          <a:prstGeom prst="rect">
            <a:avLst/>
          </a:prstGeom>
          <a:noFill/>
        </p:spPr>
        <p:txBody>
          <a:bodyPr wrap="square" rtlCol="0">
            <a:spAutoFit/>
          </a:bodyPr>
          <a:lstStyle/>
          <a:p>
            <a:r>
              <a:rPr lang="vi-VN" dirty="0"/>
              <a:t>Với yêu cầu như trên, ta sẽ chọn MOSFET 2V, và sẽ thiết kế sao cho sát với yêu cầu của </a:t>
            </a:r>
            <a:r>
              <a:rPr lang="vi-VN" dirty="0" err="1"/>
              <a:t>Design</a:t>
            </a:r>
            <a:r>
              <a:rPr lang="vi-VN" dirty="0"/>
              <a:t> </a:t>
            </a:r>
            <a:r>
              <a:rPr lang="vi-VN" dirty="0" err="1"/>
              <a:t>Spectification</a:t>
            </a:r>
            <a:r>
              <a:rPr lang="vi-VN" dirty="0"/>
              <a:t> nhất</a:t>
            </a:r>
          </a:p>
          <a:p>
            <a:pPr marL="285750" indent="-285750">
              <a:buFont typeface="Symbol" panose="05050102010706020507" pitchFamily="18" charset="2"/>
              <a:buChar char="Þ"/>
            </a:pPr>
            <a:r>
              <a:rPr lang="vi-VN" dirty="0" err="1">
                <a:solidFill>
                  <a:srgbClr val="92D050"/>
                </a:solidFill>
              </a:rPr>
              <a:t>MnCox</a:t>
            </a:r>
            <a:r>
              <a:rPr lang="vi-VN" dirty="0">
                <a:solidFill>
                  <a:srgbClr val="92D050"/>
                </a:solidFill>
              </a:rPr>
              <a:t> = 300uA/V^2</a:t>
            </a:r>
            <a:r>
              <a:rPr lang="vi-VN" dirty="0"/>
              <a:t>, </a:t>
            </a:r>
            <a:r>
              <a:rPr lang="vi-VN" dirty="0" err="1">
                <a:solidFill>
                  <a:schemeClr val="accent1"/>
                </a:solidFill>
              </a:rPr>
              <a:t>MpCox</a:t>
            </a:r>
            <a:r>
              <a:rPr lang="vi-VN" dirty="0">
                <a:solidFill>
                  <a:schemeClr val="accent1"/>
                </a:solidFill>
              </a:rPr>
              <a:t> = 247uA/V^2</a:t>
            </a:r>
          </a:p>
          <a:p>
            <a:pPr marL="285750" indent="-285750">
              <a:buFont typeface="Symbol" panose="05050102010706020507" pitchFamily="18" charset="2"/>
              <a:buChar char="Þ"/>
            </a:pPr>
            <a:r>
              <a:rPr lang="vi-VN" dirty="0" err="1">
                <a:solidFill>
                  <a:srgbClr val="92D050"/>
                </a:solidFill>
              </a:rPr>
              <a:t>Vth</a:t>
            </a:r>
            <a:r>
              <a:rPr lang="vi-VN" dirty="0">
                <a:solidFill>
                  <a:srgbClr val="92D050"/>
                </a:solidFill>
              </a:rPr>
              <a:t>(NMOS)</a:t>
            </a:r>
            <a:r>
              <a:rPr lang="vi-VN" dirty="0" err="1">
                <a:solidFill>
                  <a:srgbClr val="92D050"/>
                </a:solidFill>
              </a:rPr>
              <a:t>max</a:t>
            </a:r>
            <a:r>
              <a:rPr lang="vi-VN" dirty="0">
                <a:solidFill>
                  <a:srgbClr val="92D050"/>
                </a:solidFill>
              </a:rPr>
              <a:t> = 0.41 V</a:t>
            </a:r>
            <a:r>
              <a:rPr lang="vi-VN" dirty="0"/>
              <a:t>, </a:t>
            </a:r>
            <a:r>
              <a:rPr lang="vi-VN" dirty="0" err="1">
                <a:solidFill>
                  <a:schemeClr val="accent1"/>
                </a:solidFill>
              </a:rPr>
              <a:t>Vth</a:t>
            </a:r>
            <a:r>
              <a:rPr lang="vi-VN" dirty="0">
                <a:solidFill>
                  <a:schemeClr val="accent1"/>
                </a:solidFill>
              </a:rPr>
              <a:t>(PMOS)</a:t>
            </a:r>
            <a:r>
              <a:rPr lang="vi-VN" dirty="0" err="1">
                <a:solidFill>
                  <a:schemeClr val="accent1"/>
                </a:solidFill>
              </a:rPr>
              <a:t>max</a:t>
            </a:r>
            <a:r>
              <a:rPr lang="vi-VN" dirty="0">
                <a:solidFill>
                  <a:schemeClr val="accent1"/>
                </a:solidFill>
              </a:rPr>
              <a:t> = -0.45 V </a:t>
            </a:r>
          </a:p>
        </p:txBody>
      </p:sp>
      <p:pic>
        <p:nvPicPr>
          <p:cNvPr id="5" name="Hình ảnh 4">
            <a:extLst>
              <a:ext uri="{FF2B5EF4-FFF2-40B4-BE49-F238E27FC236}">
                <a16:creationId xmlns:a16="http://schemas.microsoft.com/office/drawing/2014/main" id="{84E974D8-17A9-9777-7ADC-759BEFE0BB2F}"/>
              </a:ext>
            </a:extLst>
          </p:cNvPr>
          <p:cNvPicPr>
            <a:picLocks noChangeAspect="1"/>
          </p:cNvPicPr>
          <p:nvPr/>
        </p:nvPicPr>
        <p:blipFill>
          <a:blip r:embed="rId3"/>
          <a:stretch>
            <a:fillRect/>
          </a:stretch>
        </p:blipFill>
        <p:spPr>
          <a:xfrm>
            <a:off x="5312884" y="1532458"/>
            <a:ext cx="3533243" cy="2091368"/>
          </a:xfrm>
          <a:prstGeom prst="rect">
            <a:avLst/>
          </a:prstGeom>
        </p:spPr>
      </p:pic>
    </p:spTree>
    <p:extLst>
      <p:ext uri="{BB962C8B-B14F-4D97-AF65-F5344CB8AC3E}">
        <p14:creationId xmlns:p14="http://schemas.microsoft.com/office/powerpoint/2010/main" val="165045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95D25-7870-2446-976F-43A114E95186}"/>
            </a:ext>
          </a:extLst>
        </p:cNvPr>
        <p:cNvGrpSpPr/>
        <p:nvPr/>
      </p:nvGrpSpPr>
      <p:grpSpPr>
        <a:xfrm>
          <a:off x="0" y="0"/>
          <a:ext cx="0" cy="0"/>
          <a:chOff x="0" y="0"/>
          <a:chExt cx="0" cy="0"/>
        </a:xfrm>
      </p:grpSpPr>
      <p:sp>
        <p:nvSpPr>
          <p:cNvPr id="9218" name="Tiêu đề 1">
            <a:extLst>
              <a:ext uri="{FF2B5EF4-FFF2-40B4-BE49-F238E27FC236}">
                <a16:creationId xmlns:a16="http://schemas.microsoft.com/office/drawing/2014/main" id="{0512474E-4C48-6182-D014-6D44855F6E8A}"/>
              </a:ext>
            </a:extLst>
          </p:cNvPr>
          <p:cNvSpPr>
            <a:spLocks noGrp="1" noChangeArrowheads="1"/>
          </p:cNvSpPr>
          <p:nvPr>
            <p:ph type="title"/>
          </p:nvPr>
        </p:nvSpPr>
        <p:spPr>
          <a:xfrm>
            <a:off x="443592" y="157480"/>
            <a:ext cx="7467600" cy="990600"/>
          </a:xfrm>
        </p:spPr>
        <p:txBody>
          <a:bodyPr/>
          <a:lstStyle/>
          <a:p>
            <a:r>
              <a:rPr lang="vi-VN" altLang="vi-VN" sz="2200" dirty="0">
                <a:solidFill>
                  <a:schemeClr val="bg1"/>
                </a:solidFill>
              </a:rPr>
              <a:t>1. Lựa chọn thông số để thiết kế mạch sát với yêu cầu </a:t>
            </a:r>
            <a:br>
              <a:rPr lang="vi-VN" altLang="vi-VN" sz="2200" dirty="0">
                <a:solidFill>
                  <a:schemeClr val="bg1"/>
                </a:solidFill>
              </a:rPr>
            </a:br>
            <a:endParaRPr lang="vi-VN" altLang="vi-VN" sz="2200" dirty="0">
              <a:solidFill>
                <a:schemeClr val="bg1"/>
              </a:solidFill>
            </a:endParaRPr>
          </a:p>
        </p:txBody>
      </p:sp>
      <p:sp>
        <p:nvSpPr>
          <p:cNvPr id="9220" name="Chỗ dành sẵn cho Số hiệu Bản chiếu 3">
            <a:extLst>
              <a:ext uri="{FF2B5EF4-FFF2-40B4-BE49-F238E27FC236}">
                <a16:creationId xmlns:a16="http://schemas.microsoft.com/office/drawing/2014/main" id="{F169F7CA-390A-63EC-607A-ECF2AC0C9E1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B44F0D-12F8-4A49-AA4B-3539425E38ED}" type="slidenum">
              <a:rPr lang="en-US" altLang="en-US" smtClean="0">
                <a:solidFill>
                  <a:srgbClr val="0000FF"/>
                </a:solidFill>
                <a:latin typeface="Arial" panose="020B0604020202020204" pitchFamily="34" charset="0"/>
              </a:rPr>
              <a:pPr/>
              <a:t>5</a:t>
            </a:fld>
            <a:endParaRPr lang="en-US" altLang="en-US">
              <a:solidFill>
                <a:srgbClr val="0000FF"/>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E6A20F96-D54E-1B02-3CB9-DDD505EEC51D}"/>
                  </a:ext>
                </a:extLst>
              </p:cNvPr>
              <p:cNvSpPr txBox="1"/>
              <p:nvPr/>
            </p:nvSpPr>
            <p:spPr>
              <a:xfrm>
                <a:off x="4076700" y="1140623"/>
                <a:ext cx="5067300" cy="1757148"/>
              </a:xfrm>
              <a:prstGeom prst="rect">
                <a:avLst/>
              </a:prstGeom>
              <a:noFill/>
            </p:spPr>
            <p:txBody>
              <a:bodyPr wrap="square" rtlCol="0">
                <a:spAutoFit/>
              </a:bodyPr>
              <a:lstStyle/>
              <a:p>
                <a:r>
                  <a:rPr lang="vi-VN" dirty="0"/>
                  <a:t>Để đạt được điều kiện </a:t>
                </a:r>
                <a:r>
                  <a:rPr lang="vi-VN" dirty="0" err="1"/>
                  <a:t>Phase</a:t>
                </a:r>
                <a:r>
                  <a:rPr lang="vi-VN" dirty="0"/>
                  <a:t> </a:t>
                </a:r>
                <a:r>
                  <a:rPr lang="vi-VN" dirty="0" err="1"/>
                  <a:t>Margin</a:t>
                </a:r>
                <a:r>
                  <a:rPr lang="vi-VN" dirty="0"/>
                  <a:t> (PM) &gt;= 60 độ</a:t>
                </a:r>
              </a:p>
              <a:p>
                <a:pPr marL="285750" indent="-285750">
                  <a:buFontTx/>
                  <a:buChar char="-"/>
                </a:pPr>
                <a:r>
                  <a:rPr lang="vi-VN" sz="1400" dirty="0"/>
                  <a:t>Theo trang 278-279 sách CMOS </a:t>
                </a:r>
                <a:r>
                  <a:rPr lang="vi-VN" sz="1400" dirty="0" err="1"/>
                  <a:t>Analog</a:t>
                </a:r>
                <a:r>
                  <a:rPr lang="vi-VN" sz="1400" dirty="0"/>
                  <a:t> </a:t>
                </a:r>
                <a:r>
                  <a:rPr lang="vi-VN" sz="1400" dirty="0" err="1"/>
                  <a:t>Circuit</a:t>
                </a:r>
                <a:r>
                  <a:rPr lang="vi-VN" sz="1400" dirty="0"/>
                  <a:t> </a:t>
                </a:r>
                <a:r>
                  <a:rPr lang="vi-VN" sz="1400" dirty="0" err="1"/>
                  <a:t>Design</a:t>
                </a:r>
                <a:r>
                  <a:rPr lang="vi-VN" sz="1400" dirty="0"/>
                  <a:t> </a:t>
                </a:r>
                <a:r>
                  <a:rPr lang="vi-VN" sz="1400" dirty="0" err="1"/>
                  <a:t>Phillip</a:t>
                </a:r>
                <a:r>
                  <a:rPr lang="vi-VN" sz="1400" dirty="0"/>
                  <a:t> E. </a:t>
                </a:r>
                <a:r>
                  <a:rPr lang="vi-VN" sz="1400" dirty="0" err="1"/>
                  <a:t>Allen</a:t>
                </a:r>
                <a:r>
                  <a:rPr lang="vi-VN" sz="1400" dirty="0"/>
                  <a:t>, </a:t>
                </a:r>
                <a:r>
                  <a:rPr lang="vi-VN" sz="1400" dirty="0" err="1"/>
                  <a:t>Douglas</a:t>
                </a:r>
                <a:r>
                  <a:rPr lang="vi-VN" sz="1400" dirty="0"/>
                  <a:t> R. </a:t>
                </a:r>
                <a:r>
                  <a:rPr lang="vi-VN" sz="1400" dirty="0" err="1"/>
                  <a:t>Holberg</a:t>
                </a:r>
                <a:r>
                  <a:rPr lang="vi-VN" sz="1400" dirty="0"/>
                  <a:t> đã chứng minh</a:t>
                </a:r>
              </a:p>
              <a:p>
                <a:pPr marL="285750" indent="-285750">
                  <a:buFontTx/>
                  <a:buChar char="-"/>
                </a:pPr>
                <a:r>
                  <a:rPr lang="vi-VN" sz="1400" dirty="0"/>
                  <a:t>Ta có: </a:t>
                </a:r>
                <a:r>
                  <a:rPr lang="vi-VN" sz="1400" dirty="0" err="1"/>
                  <a:t>Cc</a:t>
                </a:r>
                <a:r>
                  <a:rPr lang="vi-VN" sz="1400" dirty="0"/>
                  <a:t> &gt;= 0.22 CL</a:t>
                </a:r>
              </a:p>
              <a:p>
                <a:pPr marL="285750" indent="-285750">
                  <a:buFontTx/>
                  <a:buChar char="-"/>
                </a:pPr>
                <a:r>
                  <a:rPr lang="vi-VN" sz="1400" dirty="0"/>
                  <a:t>Với CL = 10pF, vậy nên </a:t>
                </a:r>
                <a:r>
                  <a:rPr lang="vi-VN" sz="1400" dirty="0" err="1"/>
                  <a:t>Cc</a:t>
                </a:r>
                <a:r>
                  <a:rPr lang="vi-VN" sz="1400" dirty="0"/>
                  <a:t> &gt;= 2.2pF, ta chọn </a:t>
                </a:r>
                <a:r>
                  <a:rPr lang="vi-VN" sz="1400" dirty="0" err="1"/>
                  <a:t>Cc</a:t>
                </a:r>
                <a:r>
                  <a:rPr lang="vi-VN" sz="1400" dirty="0"/>
                  <a:t> = 3pF</a:t>
                </a:r>
              </a:p>
              <a:p>
                <a:pPr marL="285750" indent="-285750">
                  <a:buFontTx/>
                  <a:buChar char="-"/>
                </a:pPr>
                <a:r>
                  <a:rPr lang="vi-VN" sz="1400" dirty="0"/>
                  <a:t>SR = </a:t>
                </a:r>
                <a14:m>
                  <m:oMath xmlns:m="http://schemas.openxmlformats.org/officeDocument/2006/math">
                    <m:f>
                      <m:fPr>
                        <m:ctrlPr>
                          <a:rPr lang="vi-VN" sz="1400" i="1" smtClean="0">
                            <a:latin typeface="Cambria Math" panose="02040503050406030204" pitchFamily="18" charset="0"/>
                          </a:rPr>
                        </m:ctrlPr>
                      </m:fPr>
                      <m:num>
                        <m:r>
                          <m:rPr>
                            <m:sty m:val="p"/>
                          </m:rPr>
                          <a:rPr lang="vi-VN" sz="1400" i="1">
                            <a:latin typeface="Cambria Math" panose="02040503050406030204" pitchFamily="18" charset="0"/>
                          </a:rPr>
                          <m:t>I</m:t>
                        </m:r>
                        <m:r>
                          <a:rPr lang="vi-VN" sz="1400" i="1">
                            <a:latin typeface="Cambria Math" panose="02040503050406030204" pitchFamily="18" charset="0"/>
                          </a:rPr>
                          <m:t>5</m:t>
                        </m:r>
                      </m:num>
                      <m:den>
                        <m:r>
                          <m:rPr>
                            <m:sty m:val="p"/>
                          </m:rPr>
                          <a:rPr lang="vi-VN" sz="1400" i="1">
                            <a:latin typeface="Cambria Math" panose="02040503050406030204" pitchFamily="18" charset="0"/>
                          </a:rPr>
                          <m:t>Cc</m:t>
                        </m:r>
                      </m:den>
                    </m:f>
                  </m:oMath>
                </a14:m>
                <a:r>
                  <a:rPr lang="vi-VN" sz="1400" dirty="0"/>
                  <a:t> , vậy nên I5 = SR x </a:t>
                </a:r>
                <a:r>
                  <a:rPr lang="vi-VN" sz="1400" dirty="0" err="1"/>
                  <a:t>Cc</a:t>
                </a:r>
                <a:r>
                  <a:rPr lang="vi-VN" sz="1400" dirty="0"/>
                  <a:t> = 10 x 10^6 x 3 x 10^-12 = 30uA</a:t>
                </a:r>
              </a:p>
              <a:p>
                <a:pPr marL="285750" indent="-285750">
                  <a:buFontTx/>
                  <a:buChar char="-"/>
                </a:pPr>
                <a:r>
                  <a:rPr lang="vi-VN" sz="1400" dirty="0" err="1"/>
                  <a:t>Ibias</a:t>
                </a:r>
                <a:r>
                  <a:rPr lang="vi-VN" sz="1400" dirty="0"/>
                  <a:t> = I5 = 30uA = 2.I1 = 2.I2 = 2.I3 = 2.I4</a:t>
                </a:r>
              </a:p>
            </p:txBody>
          </p:sp>
        </mc:Choice>
        <mc:Fallback xmlns="">
          <p:sp>
            <p:nvSpPr>
              <p:cNvPr id="7" name="Hộp Văn bản 6">
                <a:extLst>
                  <a:ext uri="{FF2B5EF4-FFF2-40B4-BE49-F238E27FC236}">
                    <a16:creationId xmlns:a16="http://schemas.microsoft.com/office/drawing/2014/main" id="{E6A20F96-D54E-1B02-3CB9-DDD505EEC51D}"/>
                  </a:ext>
                </a:extLst>
              </p:cNvPr>
              <p:cNvSpPr txBox="1">
                <a:spLocks noRot="1" noChangeAspect="1" noMove="1" noResize="1" noEditPoints="1" noAdjustHandles="1" noChangeArrowheads="1" noChangeShapeType="1" noTextEdit="1"/>
              </p:cNvSpPr>
              <p:nvPr/>
            </p:nvSpPr>
            <p:spPr>
              <a:xfrm>
                <a:off x="4076700" y="1140623"/>
                <a:ext cx="5067300" cy="1757148"/>
              </a:xfrm>
              <a:prstGeom prst="rect">
                <a:avLst/>
              </a:prstGeom>
              <a:blipFill>
                <a:blip r:embed="rId2"/>
                <a:stretch>
                  <a:fillRect l="-1083" t="-1736" b="-3125"/>
                </a:stretch>
              </a:blipFill>
            </p:spPr>
            <p:txBody>
              <a:bodyPr/>
              <a:lstStyle/>
              <a:p>
                <a:r>
                  <a:rPr lang="vi-VN">
                    <a:noFill/>
                  </a:rPr>
                  <a:t> </a:t>
                </a:r>
              </a:p>
            </p:txBody>
          </p:sp>
        </mc:Fallback>
      </mc:AlternateContent>
      <p:pic>
        <p:nvPicPr>
          <p:cNvPr id="14" name="Hình ảnh 13">
            <a:extLst>
              <a:ext uri="{FF2B5EF4-FFF2-40B4-BE49-F238E27FC236}">
                <a16:creationId xmlns:a16="http://schemas.microsoft.com/office/drawing/2014/main" id="{204803D6-BB78-C5CA-0AE6-91D17A2AD6B9}"/>
              </a:ext>
            </a:extLst>
          </p:cNvPr>
          <p:cNvPicPr>
            <a:picLocks noChangeAspect="1"/>
          </p:cNvPicPr>
          <p:nvPr/>
        </p:nvPicPr>
        <p:blipFill>
          <a:blip r:embed="rId3"/>
          <a:stretch>
            <a:fillRect/>
          </a:stretch>
        </p:blipFill>
        <p:spPr>
          <a:xfrm>
            <a:off x="299749" y="1183005"/>
            <a:ext cx="3877643" cy="5358448"/>
          </a:xfrm>
          <a:prstGeom prst="rect">
            <a:avLst/>
          </a:prstGeom>
        </p:spPr>
      </p:pic>
      <p:pic>
        <p:nvPicPr>
          <p:cNvPr id="15" name="Hình ảnh 14" descr="Ảnh có chứa biểu đồ, Bản vẽ kỹ thuật, Kế hoạch, sơ đồ&#10;&#10;Mô tả được tạo tự động">
            <a:extLst>
              <a:ext uri="{FF2B5EF4-FFF2-40B4-BE49-F238E27FC236}">
                <a16:creationId xmlns:a16="http://schemas.microsoft.com/office/drawing/2014/main" id="{A3F2F3A6-6CFB-9A0E-A534-182E1B374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2968102"/>
            <a:ext cx="3394751" cy="1984256"/>
          </a:xfrm>
          <a:prstGeom prst="rect">
            <a:avLst/>
          </a:prstGeom>
        </p:spPr>
      </p:pic>
      <p:sp>
        <p:nvSpPr>
          <p:cNvPr id="16" name="Hộp Văn bản 15">
            <a:extLst>
              <a:ext uri="{FF2B5EF4-FFF2-40B4-BE49-F238E27FC236}">
                <a16:creationId xmlns:a16="http://schemas.microsoft.com/office/drawing/2014/main" id="{075AD1A5-294C-0C11-D44F-084597494BDE}"/>
              </a:ext>
            </a:extLst>
          </p:cNvPr>
          <p:cNvSpPr txBox="1"/>
          <p:nvPr/>
        </p:nvSpPr>
        <p:spPr>
          <a:xfrm>
            <a:off x="4636288" y="3244334"/>
            <a:ext cx="489753" cy="369332"/>
          </a:xfrm>
          <a:prstGeom prst="rect">
            <a:avLst/>
          </a:prstGeom>
          <a:noFill/>
        </p:spPr>
        <p:txBody>
          <a:bodyPr wrap="square" rtlCol="0">
            <a:spAutoFit/>
          </a:bodyPr>
          <a:lstStyle/>
          <a:p>
            <a:r>
              <a:rPr lang="vi-VN" sz="900" dirty="0" err="1"/>
              <a:t>Ibias</a:t>
            </a:r>
            <a:r>
              <a:rPr lang="vi-VN" sz="900" dirty="0"/>
              <a:t> =</a:t>
            </a:r>
          </a:p>
          <a:p>
            <a:r>
              <a:rPr lang="vi-VN" sz="900" dirty="0"/>
              <a:t>30uA</a:t>
            </a:r>
          </a:p>
        </p:txBody>
      </p:sp>
      <p:sp>
        <p:nvSpPr>
          <p:cNvPr id="17" name="Hộp Văn bản 16">
            <a:extLst>
              <a:ext uri="{FF2B5EF4-FFF2-40B4-BE49-F238E27FC236}">
                <a16:creationId xmlns:a16="http://schemas.microsoft.com/office/drawing/2014/main" id="{6BB44037-7B0A-EAA4-8E11-427A849C7388}"/>
              </a:ext>
            </a:extLst>
          </p:cNvPr>
          <p:cNvSpPr txBox="1"/>
          <p:nvPr/>
        </p:nvSpPr>
        <p:spPr>
          <a:xfrm>
            <a:off x="5486400" y="4303894"/>
            <a:ext cx="457200" cy="215444"/>
          </a:xfrm>
          <a:prstGeom prst="rect">
            <a:avLst/>
          </a:prstGeom>
          <a:noFill/>
        </p:spPr>
        <p:txBody>
          <a:bodyPr wrap="square" rtlCol="0">
            <a:spAutoFit/>
          </a:bodyPr>
          <a:lstStyle/>
          <a:p>
            <a:r>
              <a:rPr lang="vi-VN" sz="800" dirty="0"/>
              <a:t>30uA</a:t>
            </a:r>
          </a:p>
        </p:txBody>
      </p:sp>
      <p:sp>
        <p:nvSpPr>
          <p:cNvPr id="18" name="Hộp Văn bản 17">
            <a:extLst>
              <a:ext uri="{FF2B5EF4-FFF2-40B4-BE49-F238E27FC236}">
                <a16:creationId xmlns:a16="http://schemas.microsoft.com/office/drawing/2014/main" id="{D927EC00-0047-3248-F15D-A84B3F0DEDB6}"/>
              </a:ext>
            </a:extLst>
          </p:cNvPr>
          <p:cNvSpPr txBox="1"/>
          <p:nvPr/>
        </p:nvSpPr>
        <p:spPr>
          <a:xfrm>
            <a:off x="5562599" y="3852508"/>
            <a:ext cx="422951" cy="215444"/>
          </a:xfrm>
          <a:prstGeom prst="rect">
            <a:avLst/>
          </a:prstGeom>
          <a:noFill/>
        </p:spPr>
        <p:txBody>
          <a:bodyPr wrap="square" rtlCol="0">
            <a:spAutoFit/>
          </a:bodyPr>
          <a:lstStyle/>
          <a:p>
            <a:r>
              <a:rPr lang="vi-VN" sz="800" dirty="0"/>
              <a:t>15</a:t>
            </a:r>
            <a:r>
              <a:rPr lang="vi-VN" sz="800"/>
              <a:t>uA</a:t>
            </a:r>
            <a:endParaRPr lang="vi-VN" sz="800" dirty="0"/>
          </a:p>
        </p:txBody>
      </p:sp>
      <p:sp>
        <p:nvSpPr>
          <p:cNvPr id="20" name="Hộp Văn bản 19">
            <a:extLst>
              <a:ext uri="{FF2B5EF4-FFF2-40B4-BE49-F238E27FC236}">
                <a16:creationId xmlns:a16="http://schemas.microsoft.com/office/drawing/2014/main" id="{E039391A-0026-2B5D-049B-45B9DE098639}"/>
              </a:ext>
            </a:extLst>
          </p:cNvPr>
          <p:cNvSpPr txBox="1"/>
          <p:nvPr/>
        </p:nvSpPr>
        <p:spPr>
          <a:xfrm>
            <a:off x="5980176" y="3843143"/>
            <a:ext cx="436225" cy="215444"/>
          </a:xfrm>
          <a:prstGeom prst="rect">
            <a:avLst/>
          </a:prstGeom>
          <a:noFill/>
        </p:spPr>
        <p:txBody>
          <a:bodyPr wrap="square">
            <a:spAutoFit/>
          </a:bodyPr>
          <a:lstStyle/>
          <a:p>
            <a:r>
              <a:rPr lang="vi-VN" sz="800" dirty="0"/>
              <a:t>15</a:t>
            </a:r>
            <a:r>
              <a:rPr lang="vi-VN" sz="800"/>
              <a:t>uA</a:t>
            </a:r>
            <a:endParaRPr lang="vi-VN" sz="1800" dirty="0"/>
          </a:p>
        </p:txBody>
      </p:sp>
      <p:sp>
        <p:nvSpPr>
          <p:cNvPr id="22" name="Hộp Văn bản 21">
            <a:extLst>
              <a:ext uri="{FF2B5EF4-FFF2-40B4-BE49-F238E27FC236}">
                <a16:creationId xmlns:a16="http://schemas.microsoft.com/office/drawing/2014/main" id="{9D21DA44-191A-EF81-277D-DAB88E7A8497}"/>
              </a:ext>
            </a:extLst>
          </p:cNvPr>
          <p:cNvSpPr txBox="1"/>
          <p:nvPr/>
        </p:nvSpPr>
        <p:spPr>
          <a:xfrm>
            <a:off x="6209980" y="3285708"/>
            <a:ext cx="430850" cy="215444"/>
          </a:xfrm>
          <a:prstGeom prst="rect">
            <a:avLst/>
          </a:prstGeom>
          <a:noFill/>
        </p:spPr>
        <p:txBody>
          <a:bodyPr wrap="square">
            <a:spAutoFit/>
          </a:bodyPr>
          <a:lstStyle/>
          <a:p>
            <a:r>
              <a:rPr lang="vi-VN" sz="800" dirty="0"/>
              <a:t>15</a:t>
            </a:r>
            <a:r>
              <a:rPr lang="vi-VN" sz="800"/>
              <a:t>uA</a:t>
            </a:r>
            <a:endParaRPr lang="vi-VN" sz="800" dirty="0"/>
          </a:p>
        </p:txBody>
      </p:sp>
      <p:sp>
        <p:nvSpPr>
          <p:cNvPr id="24" name="Hộp Văn bản 23">
            <a:extLst>
              <a:ext uri="{FF2B5EF4-FFF2-40B4-BE49-F238E27FC236}">
                <a16:creationId xmlns:a16="http://schemas.microsoft.com/office/drawing/2014/main" id="{FFB28E5D-9C82-9F18-9D3C-B6AC6011A253}"/>
              </a:ext>
            </a:extLst>
          </p:cNvPr>
          <p:cNvSpPr txBox="1"/>
          <p:nvPr/>
        </p:nvSpPr>
        <p:spPr>
          <a:xfrm>
            <a:off x="5256441" y="3276601"/>
            <a:ext cx="423182" cy="215444"/>
          </a:xfrm>
          <a:prstGeom prst="rect">
            <a:avLst/>
          </a:prstGeom>
          <a:noFill/>
        </p:spPr>
        <p:txBody>
          <a:bodyPr wrap="square">
            <a:spAutoFit/>
          </a:bodyPr>
          <a:lstStyle/>
          <a:p>
            <a:r>
              <a:rPr lang="vi-VN" sz="800" dirty="0"/>
              <a:t>15uA</a:t>
            </a:r>
          </a:p>
        </p:txBody>
      </p:sp>
      <p:sp>
        <p:nvSpPr>
          <p:cNvPr id="25" name="Hộp Văn bản 24">
            <a:extLst>
              <a:ext uri="{FF2B5EF4-FFF2-40B4-BE49-F238E27FC236}">
                <a16:creationId xmlns:a16="http://schemas.microsoft.com/office/drawing/2014/main" id="{DF0E5F27-D9F1-B361-BD06-6DDCD15D6A9D}"/>
              </a:ext>
            </a:extLst>
          </p:cNvPr>
          <p:cNvSpPr txBox="1"/>
          <p:nvPr/>
        </p:nvSpPr>
        <p:spPr>
          <a:xfrm>
            <a:off x="7780102" y="3942469"/>
            <a:ext cx="436224" cy="215444"/>
          </a:xfrm>
          <a:prstGeom prst="rect">
            <a:avLst/>
          </a:prstGeom>
          <a:noFill/>
        </p:spPr>
        <p:txBody>
          <a:bodyPr wrap="square" rtlCol="0">
            <a:spAutoFit/>
          </a:bodyPr>
          <a:lstStyle/>
          <a:p>
            <a:r>
              <a:rPr lang="vi-VN" sz="800" dirty="0"/>
              <a:t>10pF</a:t>
            </a:r>
          </a:p>
        </p:txBody>
      </p:sp>
      <p:sp>
        <p:nvSpPr>
          <p:cNvPr id="26" name="Hộp Văn bản 25">
            <a:extLst>
              <a:ext uri="{FF2B5EF4-FFF2-40B4-BE49-F238E27FC236}">
                <a16:creationId xmlns:a16="http://schemas.microsoft.com/office/drawing/2014/main" id="{5AC9E1CD-98D2-A405-D3DF-803EF87F1902}"/>
              </a:ext>
            </a:extLst>
          </p:cNvPr>
          <p:cNvSpPr txBox="1"/>
          <p:nvPr/>
        </p:nvSpPr>
        <p:spPr>
          <a:xfrm>
            <a:off x="6934200" y="3437859"/>
            <a:ext cx="430851" cy="215444"/>
          </a:xfrm>
          <a:prstGeom prst="rect">
            <a:avLst/>
          </a:prstGeom>
          <a:noFill/>
        </p:spPr>
        <p:txBody>
          <a:bodyPr wrap="square" rtlCol="0">
            <a:spAutoFit/>
          </a:bodyPr>
          <a:lstStyle/>
          <a:p>
            <a:r>
              <a:rPr lang="vi-VN" sz="800" dirty="0"/>
              <a:t>= 3pF</a:t>
            </a:r>
          </a:p>
        </p:txBody>
      </p:sp>
      <p:sp>
        <p:nvSpPr>
          <p:cNvPr id="27" name="Hộp Văn bản 26">
            <a:extLst>
              <a:ext uri="{FF2B5EF4-FFF2-40B4-BE49-F238E27FC236}">
                <a16:creationId xmlns:a16="http://schemas.microsoft.com/office/drawing/2014/main" id="{64377ABB-9D4E-C3F4-47E8-5C73B9F5DA28}"/>
              </a:ext>
            </a:extLst>
          </p:cNvPr>
          <p:cNvSpPr txBox="1"/>
          <p:nvPr/>
        </p:nvSpPr>
        <p:spPr>
          <a:xfrm>
            <a:off x="6172200" y="2946545"/>
            <a:ext cx="533400" cy="215444"/>
          </a:xfrm>
          <a:prstGeom prst="rect">
            <a:avLst/>
          </a:prstGeom>
          <a:noFill/>
        </p:spPr>
        <p:txBody>
          <a:bodyPr wrap="square" rtlCol="0">
            <a:spAutoFit/>
          </a:bodyPr>
          <a:lstStyle/>
          <a:p>
            <a:r>
              <a:rPr lang="vi-VN" sz="800" dirty="0"/>
              <a:t>1,8V</a:t>
            </a:r>
          </a:p>
        </p:txBody>
      </p:sp>
    </p:spTree>
    <p:extLst>
      <p:ext uri="{BB962C8B-B14F-4D97-AF65-F5344CB8AC3E}">
        <p14:creationId xmlns:p14="http://schemas.microsoft.com/office/powerpoint/2010/main" val="222336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E4A4C-BEA8-DCFB-548C-06E3D58EECAF}"/>
            </a:ext>
          </a:extLst>
        </p:cNvPr>
        <p:cNvGrpSpPr/>
        <p:nvPr/>
      </p:nvGrpSpPr>
      <p:grpSpPr>
        <a:xfrm>
          <a:off x="0" y="0"/>
          <a:ext cx="0" cy="0"/>
          <a:chOff x="0" y="0"/>
          <a:chExt cx="0" cy="0"/>
        </a:xfrm>
      </p:grpSpPr>
      <p:sp>
        <p:nvSpPr>
          <p:cNvPr id="9218" name="Tiêu đề 1">
            <a:extLst>
              <a:ext uri="{FF2B5EF4-FFF2-40B4-BE49-F238E27FC236}">
                <a16:creationId xmlns:a16="http://schemas.microsoft.com/office/drawing/2014/main" id="{5871A9D9-18F0-0267-577B-29933E0B0458}"/>
              </a:ext>
            </a:extLst>
          </p:cNvPr>
          <p:cNvSpPr>
            <a:spLocks noGrp="1" noChangeArrowheads="1"/>
          </p:cNvSpPr>
          <p:nvPr>
            <p:ph type="title"/>
          </p:nvPr>
        </p:nvSpPr>
        <p:spPr>
          <a:xfrm>
            <a:off x="443592" y="157480"/>
            <a:ext cx="7467600" cy="990600"/>
          </a:xfrm>
        </p:spPr>
        <p:txBody>
          <a:bodyPr/>
          <a:lstStyle/>
          <a:p>
            <a:r>
              <a:rPr lang="vi-VN" altLang="vi-VN" sz="2200" dirty="0">
                <a:solidFill>
                  <a:schemeClr val="bg1"/>
                </a:solidFill>
              </a:rPr>
              <a:t>1. Lựa chọn thông số để thiết kế mạch sát với yêu cầu </a:t>
            </a:r>
            <a:br>
              <a:rPr lang="vi-VN" altLang="vi-VN" sz="2200" dirty="0">
                <a:solidFill>
                  <a:schemeClr val="bg1"/>
                </a:solidFill>
              </a:rPr>
            </a:br>
            <a:endParaRPr lang="vi-VN" altLang="vi-VN" sz="2200" dirty="0">
              <a:solidFill>
                <a:schemeClr val="bg1"/>
              </a:solidFill>
            </a:endParaRPr>
          </a:p>
        </p:txBody>
      </p:sp>
      <p:sp>
        <p:nvSpPr>
          <p:cNvPr id="9220" name="Chỗ dành sẵn cho Số hiệu Bản chiếu 3">
            <a:extLst>
              <a:ext uri="{FF2B5EF4-FFF2-40B4-BE49-F238E27FC236}">
                <a16:creationId xmlns:a16="http://schemas.microsoft.com/office/drawing/2014/main" id="{D91300C3-ECF1-5987-6B02-945D6CA18FF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B44F0D-12F8-4A49-AA4B-3539425E38ED}" type="slidenum">
              <a:rPr lang="en-US" altLang="en-US" smtClean="0">
                <a:solidFill>
                  <a:srgbClr val="0000FF"/>
                </a:solidFill>
                <a:latin typeface="Arial" panose="020B0604020202020204" pitchFamily="34" charset="0"/>
              </a:rPr>
              <a:pPr/>
              <a:t>6</a:t>
            </a:fld>
            <a:endParaRPr lang="en-US" altLang="en-US">
              <a:solidFill>
                <a:srgbClr val="0000FF"/>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2" name="Hộp Văn bản 1">
                <a:extLst>
                  <a:ext uri="{FF2B5EF4-FFF2-40B4-BE49-F238E27FC236}">
                    <a16:creationId xmlns:a16="http://schemas.microsoft.com/office/drawing/2014/main" id="{8B7EDF27-EB5E-F8CB-B920-C447E396EAAA}"/>
                  </a:ext>
                </a:extLst>
              </p:cNvPr>
              <p:cNvSpPr txBox="1"/>
              <p:nvPr/>
            </p:nvSpPr>
            <p:spPr>
              <a:xfrm>
                <a:off x="4091416" y="1825683"/>
                <a:ext cx="4030458" cy="572914"/>
              </a:xfrm>
              <a:prstGeom prst="rect">
                <a:avLst/>
              </a:prstGeom>
              <a:noFill/>
            </p:spPr>
            <p:txBody>
              <a:bodyPr wrap="square" rtlCol="0">
                <a:spAutoFit/>
              </a:bodyPr>
              <a:lstStyle/>
              <a:p>
                <a14:m>
                  <m:oMath xmlns:m="http://schemas.openxmlformats.org/officeDocument/2006/math">
                    <m:r>
                      <a:rPr lang="vi-VN" sz="2000" b="0" i="1" smtClean="0">
                        <a:latin typeface="Cambria Math" panose="02040503050406030204" pitchFamily="18" charset="0"/>
                      </a:rPr>
                      <m:t>(</m:t>
                    </m:r>
                    <m:f>
                      <m:fPr>
                        <m:ctrlPr>
                          <a:rPr lang="vi-VN" sz="2000" i="1" smtClean="0">
                            <a:latin typeface="Cambria Math" panose="02040503050406030204" pitchFamily="18" charset="0"/>
                          </a:rPr>
                        </m:ctrlPr>
                      </m:fPr>
                      <m:num>
                        <m:r>
                          <m:rPr>
                            <m:sty m:val="p"/>
                          </m:rPr>
                          <a:rPr lang="vi-VN" sz="2000" i="1">
                            <a:latin typeface="Cambria Math" panose="02040503050406030204" pitchFamily="18" charset="0"/>
                          </a:rPr>
                          <m:t>W</m:t>
                        </m:r>
                      </m:num>
                      <m:den>
                        <m:r>
                          <m:rPr>
                            <m:sty m:val="p"/>
                          </m:rPr>
                          <a:rPr lang="vi-VN" sz="2000" i="1">
                            <a:latin typeface="Cambria Math" panose="02040503050406030204" pitchFamily="18" charset="0"/>
                          </a:rPr>
                          <m:t>L</m:t>
                        </m:r>
                      </m:den>
                    </m:f>
                    <m:r>
                      <a:rPr lang="vi-VN" sz="2000" b="0" i="1" smtClean="0">
                        <a:latin typeface="Cambria Math" panose="02040503050406030204" pitchFamily="18" charset="0"/>
                      </a:rPr>
                      <m:t>)</m:t>
                    </m:r>
                    <m:r>
                      <a:rPr lang="vi-VN" sz="2000" i="1">
                        <a:latin typeface="Cambria Math" panose="02040503050406030204" pitchFamily="18" charset="0"/>
                      </a:rPr>
                      <m:t>1</m:t>
                    </m:r>
                  </m:oMath>
                </a14:m>
                <a:r>
                  <a:rPr lang="vi-VN" sz="2000" dirty="0"/>
                  <a:t>,2 = </a:t>
                </a:r>
                <a14:m>
                  <m:oMath xmlns:m="http://schemas.openxmlformats.org/officeDocument/2006/math">
                    <m:f>
                      <m:fPr>
                        <m:ctrlPr>
                          <a:rPr lang="vi-VN" sz="2000" i="1" smtClean="0">
                            <a:latin typeface="Cambria Math" panose="02040503050406030204" pitchFamily="18" charset="0"/>
                          </a:rPr>
                        </m:ctrlPr>
                      </m:fPr>
                      <m:num>
                        <m:sSup>
                          <m:sSupPr>
                            <m:ctrlPr>
                              <a:rPr lang="vi-VN" sz="2000" i="1" smtClean="0">
                                <a:latin typeface="Cambria Math" panose="02040503050406030204" pitchFamily="18" charset="0"/>
                              </a:rPr>
                            </m:ctrlPr>
                          </m:sSupPr>
                          <m:e>
                            <m:r>
                              <m:rPr>
                                <m:sty m:val="p"/>
                              </m:rPr>
                              <a:rPr lang="vi-VN" sz="2000" i="1">
                                <a:latin typeface="Cambria Math" panose="02040503050406030204" pitchFamily="18" charset="0"/>
                              </a:rPr>
                              <m:t>gm</m:t>
                            </m:r>
                            <m:r>
                              <a:rPr lang="vi-VN" sz="2000" i="1">
                                <a:latin typeface="Cambria Math" panose="02040503050406030204" pitchFamily="18" charset="0"/>
                              </a:rPr>
                              <m:t>1</m:t>
                            </m:r>
                          </m:e>
                          <m:sup>
                            <m:r>
                              <a:rPr lang="vi-VN" sz="2000" i="1">
                                <a:latin typeface="Cambria Math" panose="02040503050406030204" pitchFamily="18" charset="0"/>
                              </a:rPr>
                              <m:t>2</m:t>
                            </m:r>
                          </m:sup>
                        </m:sSup>
                      </m:num>
                      <m:den>
                        <m:r>
                          <m:rPr>
                            <m:sty m:val="p"/>
                          </m:rPr>
                          <a:rPr lang="vi-VN" sz="2000" i="1">
                            <a:latin typeface="Cambria Math" panose="02040503050406030204" pitchFamily="18" charset="0"/>
                          </a:rPr>
                          <m:t>MnCox</m:t>
                        </m:r>
                        <m:r>
                          <a:rPr lang="vi-VN" sz="2000" b="0" i="1" smtClean="0">
                            <a:latin typeface="Cambria Math" panose="02040503050406030204" pitchFamily="18" charset="0"/>
                          </a:rPr>
                          <m:t> . </m:t>
                        </m:r>
                        <m:r>
                          <a:rPr lang="vi-VN" sz="2000" i="1">
                            <a:latin typeface="Cambria Math" panose="02040503050406030204" pitchFamily="18" charset="0"/>
                          </a:rPr>
                          <m:t>2</m:t>
                        </m:r>
                        <m:r>
                          <a:rPr lang="vi-VN" sz="2000" b="0" i="1" smtClean="0">
                            <a:latin typeface="Cambria Math" panose="02040503050406030204" pitchFamily="18" charset="0"/>
                          </a:rPr>
                          <m:t> </m:t>
                        </m:r>
                        <m:r>
                          <m:rPr>
                            <m:sty m:val="p"/>
                          </m:rPr>
                          <a:rPr lang="vi-VN" sz="2000" i="1">
                            <a:latin typeface="Cambria Math" panose="02040503050406030204" pitchFamily="18" charset="0"/>
                          </a:rPr>
                          <m:t>Id</m:t>
                        </m:r>
                      </m:den>
                    </m:f>
                  </m:oMath>
                </a14:m>
                <a:r>
                  <a:rPr lang="vi-VN" sz="2000" dirty="0"/>
                  <a:t> = </a:t>
                </a:r>
                <a14:m>
                  <m:oMath xmlns:m="http://schemas.openxmlformats.org/officeDocument/2006/math">
                    <m:f>
                      <m:fPr>
                        <m:ctrlPr>
                          <a:rPr lang="vi-VN" sz="2000" i="1" smtClean="0">
                            <a:latin typeface="Cambria Math" panose="02040503050406030204" pitchFamily="18" charset="0"/>
                          </a:rPr>
                        </m:ctrlPr>
                      </m:fPr>
                      <m:num>
                        <m:sSup>
                          <m:sSupPr>
                            <m:ctrlPr>
                              <a:rPr lang="vi-VN" sz="2000" i="1" smtClean="0">
                                <a:latin typeface="Cambria Math" panose="02040503050406030204" pitchFamily="18" charset="0"/>
                              </a:rPr>
                            </m:ctrlPr>
                          </m:sSupPr>
                          <m:e>
                            <m:r>
                              <a:rPr lang="vi-VN" sz="2000" i="1">
                                <a:latin typeface="Cambria Math" panose="02040503050406030204" pitchFamily="18" charset="0"/>
                              </a:rPr>
                              <m:t>188</m:t>
                            </m:r>
                          </m:e>
                          <m:sup>
                            <m:r>
                              <a:rPr lang="vi-VN" sz="2000" i="1">
                                <a:latin typeface="Cambria Math" panose="02040503050406030204" pitchFamily="18" charset="0"/>
                              </a:rPr>
                              <m:t>2</m:t>
                            </m:r>
                          </m:sup>
                        </m:sSup>
                      </m:num>
                      <m:den>
                        <m:r>
                          <a:rPr lang="vi-VN" sz="2000" i="1">
                            <a:latin typeface="Cambria Math" panose="02040503050406030204" pitchFamily="18" charset="0"/>
                          </a:rPr>
                          <m:t>300</m:t>
                        </m:r>
                        <m:r>
                          <a:rPr lang="vi-VN" sz="2000" b="0" i="1" smtClean="0">
                            <a:latin typeface="Cambria Math" panose="02040503050406030204" pitchFamily="18" charset="0"/>
                          </a:rPr>
                          <m:t> . </m:t>
                        </m:r>
                        <m:r>
                          <a:rPr lang="vi-VN" sz="2000" i="1">
                            <a:latin typeface="Cambria Math" panose="02040503050406030204" pitchFamily="18" charset="0"/>
                          </a:rPr>
                          <m:t>2</m:t>
                        </m:r>
                        <m:r>
                          <a:rPr lang="vi-VN" sz="2000" b="0" i="1" smtClean="0">
                            <a:latin typeface="Cambria Math" panose="02040503050406030204" pitchFamily="18" charset="0"/>
                          </a:rPr>
                          <m:t> . </m:t>
                        </m:r>
                        <m:r>
                          <a:rPr lang="vi-VN" sz="2000" i="1">
                            <a:latin typeface="Cambria Math" panose="02040503050406030204" pitchFamily="18" charset="0"/>
                          </a:rPr>
                          <m:t>15</m:t>
                        </m:r>
                      </m:den>
                    </m:f>
                    <m:r>
                      <a:rPr lang="vi-VN" sz="2000" b="0" i="1" smtClean="0">
                        <a:latin typeface="Cambria Math" panose="02040503050406030204" pitchFamily="18" charset="0"/>
                      </a:rPr>
                      <m:t>≈</m:t>
                    </m:r>
                    <m:r>
                      <a:rPr lang="vi-VN" sz="2000" i="1">
                        <a:latin typeface="Cambria Math" panose="02040503050406030204" pitchFamily="18" charset="0"/>
                      </a:rPr>
                      <m:t>4</m:t>
                    </m:r>
                    <m:r>
                      <a:rPr lang="vi-VN" sz="2000" b="0" i="1" smtClean="0">
                        <a:latin typeface="Cambria Math" panose="02040503050406030204" pitchFamily="18" charset="0"/>
                      </a:rPr>
                      <m:t>  </m:t>
                    </m:r>
                  </m:oMath>
                </a14:m>
                <a:r>
                  <a:rPr lang="vi-VN" sz="2000" dirty="0"/>
                  <a:t> </a:t>
                </a:r>
              </a:p>
            </p:txBody>
          </p:sp>
        </mc:Choice>
        <mc:Fallback xmlns="">
          <p:sp>
            <p:nvSpPr>
              <p:cNvPr id="2" name="Hộp Văn bản 1">
                <a:extLst>
                  <a:ext uri="{FF2B5EF4-FFF2-40B4-BE49-F238E27FC236}">
                    <a16:creationId xmlns:a16="http://schemas.microsoft.com/office/drawing/2014/main" id="{8B7EDF27-EB5E-F8CB-B920-C447E396EAAA}"/>
                  </a:ext>
                </a:extLst>
              </p:cNvPr>
              <p:cNvSpPr txBox="1">
                <a:spLocks noRot="1" noChangeAspect="1" noMove="1" noResize="1" noEditPoints="1" noAdjustHandles="1" noChangeArrowheads="1" noChangeShapeType="1" noTextEdit="1"/>
              </p:cNvSpPr>
              <p:nvPr/>
            </p:nvSpPr>
            <p:spPr>
              <a:xfrm>
                <a:off x="4091416" y="1825683"/>
                <a:ext cx="4030458" cy="572914"/>
              </a:xfrm>
              <a:prstGeom prst="rect">
                <a:avLst/>
              </a:prstGeom>
              <a:blipFill>
                <a:blip r:embed="rId3"/>
                <a:stretch>
                  <a:fillRect b="-7447"/>
                </a:stretch>
              </a:blipFill>
            </p:spPr>
            <p:txBody>
              <a:bodyPr/>
              <a:lstStyle/>
              <a:p>
                <a:r>
                  <a:rPr lang="vi-VN">
                    <a:noFill/>
                  </a:rPr>
                  <a:t> </a:t>
                </a:r>
              </a:p>
            </p:txBody>
          </p:sp>
        </mc:Fallback>
      </mc:AlternateContent>
      <p:pic>
        <p:nvPicPr>
          <p:cNvPr id="4" name="Hình ảnh 3">
            <a:extLst>
              <a:ext uri="{FF2B5EF4-FFF2-40B4-BE49-F238E27FC236}">
                <a16:creationId xmlns:a16="http://schemas.microsoft.com/office/drawing/2014/main" id="{1B852914-503E-07D5-C78C-A7CC8825CF57}"/>
              </a:ext>
            </a:extLst>
          </p:cNvPr>
          <p:cNvPicPr>
            <a:picLocks noChangeAspect="1"/>
          </p:cNvPicPr>
          <p:nvPr/>
        </p:nvPicPr>
        <p:blipFill>
          <a:blip r:embed="rId4"/>
          <a:stretch>
            <a:fillRect/>
          </a:stretch>
        </p:blipFill>
        <p:spPr>
          <a:xfrm>
            <a:off x="443592" y="3170827"/>
            <a:ext cx="1103367" cy="2054696"/>
          </a:xfrm>
          <a:prstGeom prst="rect">
            <a:avLst/>
          </a:prstGeom>
        </p:spPr>
      </p:pic>
      <p:sp>
        <p:nvSpPr>
          <p:cNvPr id="5" name="Hộp Văn bản 4">
            <a:extLst>
              <a:ext uri="{FF2B5EF4-FFF2-40B4-BE49-F238E27FC236}">
                <a16:creationId xmlns:a16="http://schemas.microsoft.com/office/drawing/2014/main" id="{4A6D5C9E-15F2-88BC-3CA1-1FF47AB61329}"/>
              </a:ext>
            </a:extLst>
          </p:cNvPr>
          <p:cNvSpPr txBox="1"/>
          <p:nvPr/>
        </p:nvSpPr>
        <p:spPr>
          <a:xfrm>
            <a:off x="1676400" y="3360190"/>
            <a:ext cx="2590800" cy="2062103"/>
          </a:xfrm>
          <a:prstGeom prst="rect">
            <a:avLst/>
          </a:prstGeom>
          <a:noFill/>
        </p:spPr>
        <p:txBody>
          <a:bodyPr wrap="square" rtlCol="0">
            <a:spAutoFit/>
          </a:bodyPr>
          <a:lstStyle/>
          <a:p>
            <a:r>
              <a:rPr lang="vi-VN" sz="1400" dirty="0"/>
              <a:t>Vd1 &gt;= Vg1 – Vth1</a:t>
            </a:r>
          </a:p>
          <a:p>
            <a:r>
              <a:rPr lang="vi-VN" sz="1400" dirty="0"/>
              <a:t>Vg1 &lt;= Vd1 + Vth1</a:t>
            </a:r>
          </a:p>
          <a:p>
            <a:r>
              <a:rPr lang="vi-VN" sz="1400" dirty="0" err="1"/>
              <a:t>Vinmax</a:t>
            </a:r>
            <a:r>
              <a:rPr lang="vi-VN" sz="1400" dirty="0"/>
              <a:t>(ICMR+) &lt;= Vd1 + Vth1 </a:t>
            </a:r>
          </a:p>
          <a:p>
            <a:r>
              <a:rPr lang="vi-VN" sz="1400" dirty="0"/>
              <a:t>= (</a:t>
            </a:r>
            <a:r>
              <a:rPr lang="vi-VN" sz="1400" dirty="0" err="1"/>
              <a:t>Vdd</a:t>
            </a:r>
            <a:r>
              <a:rPr lang="vi-VN" sz="1400" dirty="0"/>
              <a:t> – Vgs3 + Vth1)</a:t>
            </a:r>
          </a:p>
          <a:p>
            <a:pPr marL="285750" indent="-285750">
              <a:buFont typeface="Symbol" panose="05050102010706020507" pitchFamily="18" charset="2"/>
              <a:buChar char="Þ"/>
            </a:pPr>
            <a:r>
              <a:rPr lang="vi-VN" sz="1200" dirty="0"/>
              <a:t>1.7V (ICMR+) &lt;= 1.8 – Vgs3 + 0.41</a:t>
            </a:r>
          </a:p>
          <a:p>
            <a:pPr marL="285750" indent="-285750">
              <a:buFont typeface="Symbol" panose="05050102010706020507" pitchFamily="18" charset="2"/>
              <a:buChar char="Þ"/>
            </a:pPr>
            <a:r>
              <a:rPr lang="vi-VN" sz="1200" dirty="0"/>
              <a:t>1.7V &lt;= 2.21 – Vgs3</a:t>
            </a:r>
          </a:p>
          <a:p>
            <a:pPr marL="285750" indent="-285750">
              <a:buFont typeface="Symbol" panose="05050102010706020507" pitchFamily="18" charset="2"/>
              <a:buChar char="Þ"/>
            </a:pPr>
            <a:r>
              <a:rPr lang="vi-VN" sz="1200" dirty="0"/>
              <a:t>Vgs3 &gt;= 0.51 (V)</a:t>
            </a:r>
          </a:p>
          <a:p>
            <a:pPr marL="285750" indent="-285750">
              <a:buFont typeface="Symbol" panose="05050102010706020507" pitchFamily="18" charset="2"/>
              <a:buChar char="Þ"/>
            </a:pPr>
            <a:r>
              <a:rPr lang="vi-VN" sz="1200" dirty="0"/>
              <a:t>Ta chọn Vgs3 = 0.51 để tính toán để phòng trường hợp VIN đạt ICMR+</a:t>
            </a: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0F2A4BDB-060F-14D4-2269-AF4A7932B342}"/>
                  </a:ext>
                </a:extLst>
              </p:cNvPr>
              <p:cNvSpPr txBox="1"/>
              <p:nvPr/>
            </p:nvSpPr>
            <p:spPr>
              <a:xfrm>
                <a:off x="4091416" y="1350145"/>
                <a:ext cx="5271994" cy="369332"/>
              </a:xfrm>
              <a:prstGeom prst="rect">
                <a:avLst/>
              </a:prstGeom>
              <a:noFill/>
            </p:spPr>
            <p:txBody>
              <a:bodyPr wrap="square">
                <a:spAutoFit/>
              </a:bodyPr>
              <a:lstStyle/>
              <a:p>
                <a:r>
                  <a:rPr lang="vi-VN" sz="1800" dirty="0"/>
                  <a:t>gm1 = GBW x </a:t>
                </a:r>
                <a:r>
                  <a:rPr lang="vi-VN" sz="1800" dirty="0" err="1"/>
                  <a:t>Cc</a:t>
                </a:r>
                <a:r>
                  <a:rPr lang="vi-VN" sz="1800" dirty="0"/>
                  <a:t> x 2 x </a:t>
                </a:r>
                <a14:m>
                  <m:oMath xmlns:m="http://schemas.openxmlformats.org/officeDocument/2006/math">
                    <m:r>
                      <a:rPr lang="vi-VN" sz="1800" i="1" smtClean="0">
                        <a:latin typeface="Cambria Math" panose="02040503050406030204" pitchFamily="18" charset="0"/>
                      </a:rPr>
                      <m:t>𝜋</m:t>
                    </m:r>
                  </m:oMath>
                </a14:m>
                <a:r>
                  <a:rPr lang="vi-VN" sz="1800" dirty="0"/>
                  <a:t> = </a:t>
                </a:r>
                <a:r>
                  <a:rPr lang="vi-VN" dirty="0"/>
                  <a:t>10</a:t>
                </a:r>
                <a:r>
                  <a:rPr lang="vi-VN" sz="1800" dirty="0"/>
                  <a:t> x </a:t>
                </a:r>
                <a:r>
                  <a:rPr lang="vi-VN" dirty="0"/>
                  <a:t>3</a:t>
                </a:r>
                <a:r>
                  <a:rPr lang="vi-VN" sz="1800" dirty="0"/>
                  <a:t> x 2 x 3.14 </a:t>
                </a:r>
                <a14:m>
                  <m:oMath xmlns:m="http://schemas.openxmlformats.org/officeDocument/2006/math">
                    <m:r>
                      <a:rPr lang="vi-VN" i="1">
                        <a:latin typeface="Cambria Math" panose="02040503050406030204" pitchFamily="18" charset="0"/>
                      </a:rPr>
                      <m:t>≈</m:t>
                    </m:r>
                  </m:oMath>
                </a14:m>
                <a:r>
                  <a:rPr lang="vi-VN" sz="1800" dirty="0"/>
                  <a:t> 188uS</a:t>
                </a:r>
              </a:p>
            </p:txBody>
          </p:sp>
        </mc:Choice>
        <mc:Fallback xmlns="">
          <p:sp>
            <p:nvSpPr>
              <p:cNvPr id="7" name="Hộp Văn bản 6">
                <a:extLst>
                  <a:ext uri="{FF2B5EF4-FFF2-40B4-BE49-F238E27FC236}">
                    <a16:creationId xmlns:a16="http://schemas.microsoft.com/office/drawing/2014/main" id="{0F2A4BDB-060F-14D4-2269-AF4A7932B342}"/>
                  </a:ext>
                </a:extLst>
              </p:cNvPr>
              <p:cNvSpPr txBox="1">
                <a:spLocks noRot="1" noChangeAspect="1" noMove="1" noResize="1" noEditPoints="1" noAdjustHandles="1" noChangeArrowheads="1" noChangeShapeType="1" noTextEdit="1"/>
              </p:cNvSpPr>
              <p:nvPr/>
            </p:nvSpPr>
            <p:spPr>
              <a:xfrm>
                <a:off x="4091416" y="1350145"/>
                <a:ext cx="5271994" cy="369332"/>
              </a:xfrm>
              <a:prstGeom prst="rect">
                <a:avLst/>
              </a:prstGeom>
              <a:blipFill>
                <a:blip r:embed="rId5"/>
                <a:stretch>
                  <a:fillRect l="-925" t="-8197" b="-2459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Hộp Văn bản 7">
                <a:extLst>
                  <a:ext uri="{FF2B5EF4-FFF2-40B4-BE49-F238E27FC236}">
                    <a16:creationId xmlns:a16="http://schemas.microsoft.com/office/drawing/2014/main" id="{6C814498-4963-AFA9-3C75-33B36AEB523F}"/>
                  </a:ext>
                </a:extLst>
              </p:cNvPr>
              <p:cNvSpPr txBox="1"/>
              <p:nvPr/>
            </p:nvSpPr>
            <p:spPr>
              <a:xfrm>
                <a:off x="4600562" y="3132336"/>
                <a:ext cx="3310630" cy="1060227"/>
              </a:xfrm>
              <a:prstGeom prst="rect">
                <a:avLst/>
              </a:prstGeom>
              <a:noFill/>
            </p:spPr>
            <p:txBody>
              <a:bodyPr wrap="square" rtlCol="0">
                <a:spAutoFit/>
              </a:bodyPr>
              <a:lstStyle/>
              <a:p>
                <a14:m>
                  <m:oMath xmlns:m="http://schemas.openxmlformats.org/officeDocument/2006/math">
                    <m:r>
                      <a:rPr lang="vi-VN" sz="2000" b="0" i="1" smtClean="0">
                        <a:latin typeface="Cambria Math" panose="02040503050406030204" pitchFamily="18" charset="0"/>
                      </a:rPr>
                      <m:t>(</m:t>
                    </m:r>
                    <m:f>
                      <m:fPr>
                        <m:ctrlPr>
                          <a:rPr lang="vi-VN" sz="2000" i="1" smtClean="0">
                            <a:latin typeface="Cambria Math" panose="02040503050406030204" pitchFamily="18" charset="0"/>
                          </a:rPr>
                        </m:ctrlPr>
                      </m:fPr>
                      <m:num>
                        <m:r>
                          <m:rPr>
                            <m:sty m:val="p"/>
                          </m:rPr>
                          <a:rPr lang="vi-VN" sz="2000" i="1">
                            <a:latin typeface="Cambria Math" panose="02040503050406030204" pitchFamily="18" charset="0"/>
                          </a:rPr>
                          <m:t>W</m:t>
                        </m:r>
                      </m:num>
                      <m:den>
                        <m:r>
                          <m:rPr>
                            <m:sty m:val="p"/>
                          </m:rPr>
                          <a:rPr lang="vi-VN" sz="2000" i="1">
                            <a:latin typeface="Cambria Math" panose="02040503050406030204" pitchFamily="18" charset="0"/>
                          </a:rPr>
                          <m:t>L</m:t>
                        </m:r>
                      </m:den>
                    </m:f>
                    <m:r>
                      <a:rPr lang="vi-VN" sz="2000" b="0" i="1" smtClean="0">
                        <a:latin typeface="Cambria Math" panose="02040503050406030204" pitchFamily="18" charset="0"/>
                      </a:rPr>
                      <m:t>)</m:t>
                    </m:r>
                    <m:r>
                      <a:rPr lang="vi-VN" sz="2000" i="1">
                        <a:latin typeface="Cambria Math" panose="02040503050406030204" pitchFamily="18" charset="0"/>
                      </a:rPr>
                      <m:t>3</m:t>
                    </m:r>
                  </m:oMath>
                </a14:m>
                <a:r>
                  <a:rPr lang="vi-VN" sz="2000" dirty="0"/>
                  <a:t>,4 = </a:t>
                </a:r>
                <a14:m>
                  <m:oMath xmlns:m="http://schemas.openxmlformats.org/officeDocument/2006/math">
                    <m:f>
                      <m:fPr>
                        <m:ctrlPr>
                          <a:rPr lang="vi-VN" sz="2000" i="1" smtClean="0">
                            <a:latin typeface="Cambria Math" panose="02040503050406030204" pitchFamily="18" charset="0"/>
                          </a:rPr>
                        </m:ctrlPr>
                      </m:fPr>
                      <m:num>
                        <m:r>
                          <a:rPr lang="vi-VN" sz="2000" i="1">
                            <a:latin typeface="Cambria Math" panose="02040503050406030204" pitchFamily="18" charset="0"/>
                          </a:rPr>
                          <m:t>2</m:t>
                        </m:r>
                        <m:r>
                          <a:rPr lang="vi-VN" sz="2000" b="0" i="1" smtClean="0">
                            <a:latin typeface="Cambria Math" panose="02040503050406030204" pitchFamily="18" charset="0"/>
                          </a:rPr>
                          <m:t>. </m:t>
                        </m:r>
                        <m:r>
                          <m:rPr>
                            <m:sty m:val="p"/>
                          </m:rPr>
                          <a:rPr lang="vi-VN" sz="2000" i="1">
                            <a:latin typeface="Cambria Math" panose="02040503050406030204" pitchFamily="18" charset="0"/>
                          </a:rPr>
                          <m:t>Id</m:t>
                        </m:r>
                        <m:r>
                          <a:rPr lang="vi-VN" sz="2000" i="1">
                            <a:latin typeface="Cambria Math" panose="02040503050406030204" pitchFamily="18" charset="0"/>
                          </a:rPr>
                          <m:t>3</m:t>
                        </m:r>
                      </m:num>
                      <m:den>
                        <m:r>
                          <m:rPr>
                            <m:sty m:val="p"/>
                          </m:rPr>
                          <a:rPr lang="vi-VN" sz="2000" i="1">
                            <a:latin typeface="Cambria Math" panose="02040503050406030204" pitchFamily="18" charset="0"/>
                          </a:rPr>
                          <m:t>MpCox</m:t>
                        </m:r>
                        <m:r>
                          <a:rPr lang="vi-VN" sz="2000" b="0" i="1" smtClean="0">
                            <a:latin typeface="Cambria Math" panose="02040503050406030204" pitchFamily="18" charset="0"/>
                          </a:rPr>
                          <m:t> .</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m:t>
                            </m:r>
                            <m:r>
                              <m:rPr>
                                <m:sty m:val="p"/>
                              </m:rPr>
                              <a:rPr lang="vi-VN" sz="2000" i="1">
                                <a:latin typeface="Cambria Math" panose="02040503050406030204" pitchFamily="18" charset="0"/>
                              </a:rPr>
                              <m:t>Vgs</m:t>
                            </m:r>
                            <m:r>
                              <a:rPr lang="vi-VN" sz="2000" i="1">
                                <a:latin typeface="Cambria Math" panose="02040503050406030204" pitchFamily="18" charset="0"/>
                              </a:rPr>
                              <m:t>3−</m:t>
                            </m:r>
                            <m:r>
                              <m:rPr>
                                <m:sty m:val="p"/>
                              </m:rPr>
                              <a:rPr lang="vi-VN" sz="2000" i="1">
                                <a:latin typeface="Cambria Math" panose="02040503050406030204" pitchFamily="18" charset="0"/>
                              </a:rPr>
                              <m:t>Vth</m:t>
                            </m:r>
                            <m:r>
                              <a:rPr lang="vi-VN" sz="2000" i="1">
                                <a:latin typeface="Cambria Math" panose="02040503050406030204" pitchFamily="18" charset="0"/>
                              </a:rPr>
                              <m:t>3)</m:t>
                            </m:r>
                          </m:e>
                          <m:sup>
                            <m:r>
                              <a:rPr lang="vi-VN" sz="2000" b="0" i="1" smtClean="0">
                                <a:latin typeface="Cambria Math" panose="02040503050406030204" pitchFamily="18" charset="0"/>
                              </a:rPr>
                              <m:t>2</m:t>
                            </m:r>
                          </m:sup>
                        </m:sSup>
                      </m:den>
                    </m:f>
                  </m:oMath>
                </a14:m>
                <a:r>
                  <a:rPr lang="vi-VN" sz="2000" dirty="0"/>
                  <a:t> = </a:t>
                </a:r>
                <a14:m>
                  <m:oMath xmlns:m="http://schemas.openxmlformats.org/officeDocument/2006/math">
                    <m:f>
                      <m:fPr>
                        <m:ctrlPr>
                          <a:rPr lang="vi-VN" sz="2000" i="1" smtClean="0">
                            <a:latin typeface="Cambria Math" panose="02040503050406030204" pitchFamily="18" charset="0"/>
                          </a:rPr>
                        </m:ctrlPr>
                      </m:fPr>
                      <m:num>
                        <m:r>
                          <a:rPr lang="vi-VN" sz="2000" i="1">
                            <a:latin typeface="Cambria Math" panose="02040503050406030204" pitchFamily="18" charset="0"/>
                          </a:rPr>
                          <m:t>2</m:t>
                        </m:r>
                        <m:r>
                          <a:rPr lang="vi-VN" sz="2000" b="0" i="1" smtClean="0">
                            <a:latin typeface="Cambria Math" panose="02040503050406030204" pitchFamily="18" charset="0"/>
                          </a:rPr>
                          <m:t> </m:t>
                        </m:r>
                        <m:r>
                          <m:rPr>
                            <m:sty m:val="p"/>
                          </m:rPr>
                          <a:rPr lang="vi-VN" sz="2000" i="1">
                            <a:latin typeface="Cambria Math" panose="02040503050406030204" pitchFamily="18" charset="0"/>
                          </a:rPr>
                          <m:t>x</m:t>
                        </m:r>
                        <m:r>
                          <a:rPr lang="vi-VN" sz="2000" b="0" i="1" smtClean="0">
                            <a:latin typeface="Cambria Math" panose="02040503050406030204" pitchFamily="18" charset="0"/>
                          </a:rPr>
                          <m:t> </m:t>
                        </m:r>
                        <m:r>
                          <a:rPr lang="vi-VN" sz="2000" i="1">
                            <a:latin typeface="Cambria Math" panose="02040503050406030204" pitchFamily="18" charset="0"/>
                          </a:rPr>
                          <m:t>15</m:t>
                        </m:r>
                      </m:num>
                      <m:den>
                        <m:r>
                          <a:rPr lang="vi-VN" sz="2000" i="1">
                            <a:latin typeface="Cambria Math" panose="02040503050406030204" pitchFamily="18" charset="0"/>
                          </a:rPr>
                          <m:t>247</m:t>
                        </m:r>
                        <m:r>
                          <a:rPr lang="vi-VN" sz="2000" b="0" i="1" smtClean="0">
                            <a:latin typeface="Cambria Math" panose="02040503050406030204" pitchFamily="18" charset="0"/>
                          </a:rPr>
                          <m:t>.</m:t>
                        </m:r>
                        <m:sSup>
                          <m:sSupPr>
                            <m:ctrlPr>
                              <a:rPr lang="vi-VN" sz="2000" b="0" i="1" smtClean="0">
                                <a:latin typeface="Cambria Math" panose="02040503050406030204" pitchFamily="18" charset="0"/>
                              </a:rPr>
                            </m:ctrlPr>
                          </m:sSupPr>
                          <m:e>
                            <m:r>
                              <a:rPr lang="vi-VN" sz="2000" b="0" i="1" smtClean="0">
                                <a:latin typeface="Cambria Math" panose="02040503050406030204" pitchFamily="18" charset="0"/>
                              </a:rPr>
                              <m:t>(</m:t>
                            </m:r>
                            <m:r>
                              <a:rPr lang="vi-VN" sz="2000" i="1">
                                <a:latin typeface="Cambria Math" panose="02040503050406030204" pitchFamily="18" charset="0"/>
                              </a:rPr>
                              <m:t>0</m:t>
                            </m:r>
                            <m:r>
                              <a:rPr lang="vi-VN" sz="2000" b="0" i="1" smtClean="0">
                                <a:latin typeface="Cambria Math" panose="02040503050406030204" pitchFamily="18" charset="0"/>
                              </a:rPr>
                              <m:t>.</m:t>
                            </m:r>
                            <m:r>
                              <a:rPr lang="vi-VN" sz="2000" i="1">
                                <a:latin typeface="Cambria Math" panose="02040503050406030204" pitchFamily="18" charset="0"/>
                              </a:rPr>
                              <m:t>51</m:t>
                            </m:r>
                            <m:r>
                              <a:rPr lang="vi-VN" sz="2000" b="0" i="1" smtClean="0">
                                <a:latin typeface="Cambria Math" panose="02040503050406030204" pitchFamily="18" charset="0"/>
                              </a:rPr>
                              <m:t>−</m:t>
                            </m:r>
                            <m:r>
                              <a:rPr lang="vi-VN" sz="2000" i="1">
                                <a:latin typeface="Cambria Math" panose="02040503050406030204" pitchFamily="18" charset="0"/>
                              </a:rPr>
                              <m:t>0</m:t>
                            </m:r>
                            <m:r>
                              <a:rPr lang="vi-VN" sz="2000" b="0" i="1" smtClean="0">
                                <a:latin typeface="Cambria Math" panose="02040503050406030204" pitchFamily="18" charset="0"/>
                              </a:rPr>
                              <m:t>.</m:t>
                            </m:r>
                            <m:r>
                              <a:rPr lang="vi-VN" sz="2000" i="1">
                                <a:latin typeface="Cambria Math" panose="02040503050406030204" pitchFamily="18" charset="0"/>
                              </a:rPr>
                              <m:t>45</m:t>
                            </m:r>
                            <m:r>
                              <a:rPr lang="vi-VN" sz="2000" b="0" i="1" smtClean="0">
                                <a:latin typeface="Cambria Math" panose="02040503050406030204" pitchFamily="18" charset="0"/>
                              </a:rPr>
                              <m:t>)</m:t>
                            </m:r>
                          </m:e>
                          <m:sup>
                            <m:r>
                              <a:rPr lang="vi-VN" sz="2000" b="0" i="1" smtClean="0">
                                <a:latin typeface="Cambria Math" panose="02040503050406030204" pitchFamily="18" charset="0"/>
                              </a:rPr>
                              <m:t>2</m:t>
                            </m:r>
                          </m:sup>
                        </m:sSup>
                      </m:den>
                    </m:f>
                    <m:r>
                      <a:rPr lang="vi-VN" sz="2000" b="0" i="1" smtClean="0">
                        <a:latin typeface="Cambria Math" panose="02040503050406030204" pitchFamily="18" charset="0"/>
                      </a:rPr>
                      <m:t>≈</m:t>
                    </m:r>
                    <m:r>
                      <a:rPr lang="vi-VN" sz="2000" i="1">
                        <a:latin typeface="Cambria Math" panose="02040503050406030204" pitchFamily="18" charset="0"/>
                      </a:rPr>
                      <m:t>30</m:t>
                    </m:r>
                    <m:r>
                      <a:rPr lang="vi-VN" sz="2000" b="0" i="1" smtClean="0">
                        <a:latin typeface="Cambria Math" panose="02040503050406030204" pitchFamily="18" charset="0"/>
                      </a:rPr>
                      <m:t> </m:t>
                    </m:r>
                  </m:oMath>
                </a14:m>
                <a:r>
                  <a:rPr lang="vi-VN" sz="2000" dirty="0"/>
                  <a:t> </a:t>
                </a:r>
              </a:p>
            </p:txBody>
          </p:sp>
        </mc:Choice>
        <mc:Fallback xmlns="">
          <p:sp>
            <p:nvSpPr>
              <p:cNvPr id="8" name="Hộp Văn bản 7">
                <a:extLst>
                  <a:ext uri="{FF2B5EF4-FFF2-40B4-BE49-F238E27FC236}">
                    <a16:creationId xmlns:a16="http://schemas.microsoft.com/office/drawing/2014/main" id="{6C814498-4963-AFA9-3C75-33B36AEB523F}"/>
                  </a:ext>
                </a:extLst>
              </p:cNvPr>
              <p:cNvSpPr txBox="1">
                <a:spLocks noRot="1" noChangeAspect="1" noMove="1" noResize="1" noEditPoints="1" noAdjustHandles="1" noChangeArrowheads="1" noChangeShapeType="1" noTextEdit="1"/>
              </p:cNvSpPr>
              <p:nvPr/>
            </p:nvSpPr>
            <p:spPr>
              <a:xfrm>
                <a:off x="4600562" y="3132336"/>
                <a:ext cx="3310630" cy="1060227"/>
              </a:xfrm>
              <a:prstGeom prst="rect">
                <a:avLst/>
              </a:prstGeom>
              <a:blipFill>
                <a:blip r:embed="rId6"/>
                <a:stretch>
                  <a:fillRect r="-239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73D03430-56EB-A893-6F3E-3C25A78084B6}"/>
                  </a:ext>
                </a:extLst>
              </p:cNvPr>
              <p:cNvSpPr txBox="1"/>
              <p:nvPr/>
            </p:nvSpPr>
            <p:spPr>
              <a:xfrm>
                <a:off x="4724400" y="4343400"/>
                <a:ext cx="3962400" cy="971933"/>
              </a:xfrm>
              <a:prstGeom prst="rect">
                <a:avLst/>
              </a:prstGeom>
              <a:noFill/>
            </p:spPr>
            <p:txBody>
              <a:bodyPr wrap="square" rtlCol="0">
                <a:spAutoFit/>
              </a:bodyPr>
              <a:lstStyle/>
              <a:p>
                <a:r>
                  <a:rPr lang="vi-VN" dirty="0"/>
                  <a:t>gm4 = </a:t>
                </a:r>
                <a14:m>
                  <m:oMath xmlns:m="http://schemas.openxmlformats.org/officeDocument/2006/math">
                    <m:rad>
                      <m:radPr>
                        <m:degHide m:val="on"/>
                        <m:ctrlPr>
                          <a:rPr lang="vi-VN" i="1" smtClean="0">
                            <a:latin typeface="Cambria Math" panose="02040503050406030204" pitchFamily="18" charset="0"/>
                          </a:rPr>
                        </m:ctrlPr>
                      </m:radPr>
                      <m:deg/>
                      <m:e>
                        <m:r>
                          <m:rPr>
                            <m:sty m:val="p"/>
                          </m:rPr>
                          <a:rPr lang="vi-VN" i="1">
                            <a:latin typeface="Cambria Math" panose="02040503050406030204" pitchFamily="18" charset="0"/>
                          </a:rPr>
                          <m:t>MpCox</m:t>
                        </m:r>
                        <m:r>
                          <a:rPr lang="vi-VN" b="0" i="1" smtClean="0">
                            <a:latin typeface="Cambria Math" panose="02040503050406030204" pitchFamily="18" charset="0"/>
                          </a:rPr>
                          <m:t> . </m:t>
                        </m:r>
                        <m:sSub>
                          <m:sSubPr>
                            <m:ctrlPr>
                              <a:rPr lang="vi-VN" b="0" i="1" smtClean="0">
                                <a:latin typeface="Cambria Math" panose="02040503050406030204" pitchFamily="18" charset="0"/>
                              </a:rPr>
                            </m:ctrlPr>
                          </m:sSubPr>
                          <m:e>
                            <m:f>
                              <m:fPr>
                                <m:ctrlPr>
                                  <a:rPr lang="vi-VN" i="1">
                                    <a:latin typeface="Cambria Math" panose="02040503050406030204" pitchFamily="18" charset="0"/>
                                  </a:rPr>
                                </m:ctrlPr>
                              </m:fPr>
                              <m:num>
                                <m:r>
                                  <m:rPr>
                                    <m:sty m:val="p"/>
                                  </m:rPr>
                                  <a:rPr lang="vi-VN" i="1">
                                    <a:latin typeface="Cambria Math" panose="02040503050406030204" pitchFamily="18" charset="0"/>
                                  </a:rPr>
                                  <m:t>W</m:t>
                                </m:r>
                              </m:num>
                              <m:den>
                                <m:r>
                                  <m:rPr>
                                    <m:sty m:val="p"/>
                                  </m:rPr>
                                  <a:rPr lang="vi-VN" i="1">
                                    <a:latin typeface="Cambria Math" panose="02040503050406030204" pitchFamily="18" charset="0"/>
                                  </a:rPr>
                                  <m:t>L</m:t>
                                </m:r>
                              </m:den>
                            </m:f>
                          </m:e>
                          <m:sub>
                            <m:r>
                              <a:rPr lang="vi-VN" i="1">
                                <a:latin typeface="Cambria Math" panose="02040503050406030204" pitchFamily="18" charset="0"/>
                              </a:rPr>
                              <m:t>4</m:t>
                            </m:r>
                          </m:sub>
                        </m:sSub>
                        <m:r>
                          <a:rPr lang="vi-VN" b="0" i="1" smtClean="0">
                            <a:latin typeface="Cambria Math" panose="02040503050406030204" pitchFamily="18" charset="0"/>
                          </a:rPr>
                          <m:t>. </m:t>
                        </m:r>
                        <m:r>
                          <a:rPr lang="vi-VN" i="1">
                            <a:latin typeface="Cambria Math" panose="02040503050406030204" pitchFamily="18" charset="0"/>
                          </a:rPr>
                          <m:t>2</m:t>
                        </m:r>
                        <m:r>
                          <a:rPr lang="vi-VN" b="0" i="1" smtClean="0">
                            <a:latin typeface="Cambria Math" panose="02040503050406030204" pitchFamily="18" charset="0"/>
                          </a:rPr>
                          <m:t>.</m:t>
                        </m:r>
                        <m:sSub>
                          <m:sSubPr>
                            <m:ctrlPr>
                              <a:rPr lang="vi-VN" b="0" i="1" smtClean="0">
                                <a:latin typeface="Cambria Math" panose="02040503050406030204" pitchFamily="18" charset="0"/>
                              </a:rPr>
                            </m:ctrlPr>
                          </m:sSubPr>
                          <m:e>
                            <m:r>
                              <m:rPr>
                                <m:sty m:val="p"/>
                              </m:rPr>
                              <a:rPr lang="vi-VN" i="1">
                                <a:latin typeface="Cambria Math" panose="02040503050406030204" pitchFamily="18" charset="0"/>
                              </a:rPr>
                              <m:t>I</m:t>
                            </m:r>
                          </m:e>
                          <m:sub>
                            <m:r>
                              <m:rPr>
                                <m:sty m:val="p"/>
                              </m:rPr>
                              <a:rPr lang="vi-VN" i="1">
                                <a:latin typeface="Cambria Math" panose="02040503050406030204" pitchFamily="18" charset="0"/>
                              </a:rPr>
                              <m:t>D</m:t>
                            </m:r>
                            <m:r>
                              <a:rPr lang="vi-VN" i="1">
                                <a:latin typeface="Cambria Math" panose="02040503050406030204" pitchFamily="18" charset="0"/>
                              </a:rPr>
                              <m:t>4</m:t>
                            </m:r>
                          </m:sub>
                        </m:sSub>
                      </m:e>
                    </m:rad>
                    <m:r>
                      <a:rPr lang="vi-VN" b="0" i="1" smtClean="0">
                        <a:latin typeface="Cambria Math" panose="02040503050406030204" pitchFamily="18" charset="0"/>
                      </a:rPr>
                      <m:t> </m:t>
                    </m:r>
                  </m:oMath>
                </a14:m>
                <a:endParaRPr lang="vi-VN" b="0" dirty="0"/>
              </a:p>
              <a:p>
                <a:r>
                  <a:rPr lang="vi-VN" dirty="0"/>
                  <a:t>= </a:t>
                </a:r>
                <a14:m>
                  <m:oMath xmlns:m="http://schemas.openxmlformats.org/officeDocument/2006/math">
                    <m:rad>
                      <m:radPr>
                        <m:degHide m:val="on"/>
                        <m:ctrlPr>
                          <a:rPr lang="vi-VN" i="1" smtClean="0">
                            <a:latin typeface="Cambria Math" panose="02040503050406030204" pitchFamily="18" charset="0"/>
                          </a:rPr>
                        </m:ctrlPr>
                      </m:radPr>
                      <m:deg/>
                      <m:e>
                        <m:r>
                          <a:rPr lang="vi-VN" i="1">
                            <a:latin typeface="Cambria Math" panose="02040503050406030204" pitchFamily="18" charset="0"/>
                          </a:rPr>
                          <m:t>247</m:t>
                        </m:r>
                        <m:r>
                          <a:rPr lang="vi-VN" b="0" i="1" smtClean="0">
                            <a:latin typeface="Cambria Math" panose="02040503050406030204" pitchFamily="18" charset="0"/>
                          </a:rPr>
                          <m:t> </m:t>
                        </m:r>
                        <m:r>
                          <m:rPr>
                            <m:sty m:val="p"/>
                          </m:rPr>
                          <a:rPr lang="vi-VN" i="1">
                            <a:latin typeface="Cambria Math" panose="02040503050406030204" pitchFamily="18" charset="0"/>
                          </a:rPr>
                          <m:t>x</m:t>
                        </m:r>
                        <m:r>
                          <a:rPr lang="vi-VN" b="0" i="1" smtClean="0">
                            <a:latin typeface="Cambria Math" panose="02040503050406030204" pitchFamily="18" charset="0"/>
                          </a:rPr>
                          <m:t> </m:t>
                        </m:r>
                        <m:r>
                          <a:rPr lang="vi-VN" i="1">
                            <a:latin typeface="Cambria Math" panose="02040503050406030204" pitchFamily="18" charset="0"/>
                          </a:rPr>
                          <m:t>30</m:t>
                        </m:r>
                        <m:r>
                          <a:rPr lang="vi-VN" b="0" i="1" smtClean="0">
                            <a:latin typeface="Cambria Math" panose="02040503050406030204" pitchFamily="18" charset="0"/>
                          </a:rPr>
                          <m:t> </m:t>
                        </m:r>
                        <m:r>
                          <m:rPr>
                            <m:sty m:val="p"/>
                          </m:rPr>
                          <a:rPr lang="vi-VN" i="1">
                            <a:latin typeface="Cambria Math" panose="02040503050406030204" pitchFamily="18" charset="0"/>
                          </a:rPr>
                          <m:t>x</m:t>
                        </m:r>
                        <m:r>
                          <a:rPr lang="vi-VN" b="0" i="1" smtClean="0">
                            <a:latin typeface="Cambria Math" panose="02040503050406030204" pitchFamily="18" charset="0"/>
                          </a:rPr>
                          <m:t> </m:t>
                        </m:r>
                        <m:r>
                          <a:rPr lang="vi-VN" i="1">
                            <a:latin typeface="Cambria Math" panose="02040503050406030204" pitchFamily="18" charset="0"/>
                          </a:rPr>
                          <m:t>2</m:t>
                        </m:r>
                        <m:r>
                          <a:rPr lang="vi-VN" b="0" i="1" smtClean="0">
                            <a:latin typeface="Cambria Math" panose="02040503050406030204" pitchFamily="18" charset="0"/>
                          </a:rPr>
                          <m:t> </m:t>
                        </m:r>
                        <m:r>
                          <m:rPr>
                            <m:sty m:val="p"/>
                          </m:rPr>
                          <a:rPr lang="vi-VN" i="1">
                            <a:latin typeface="Cambria Math" panose="02040503050406030204" pitchFamily="18" charset="0"/>
                          </a:rPr>
                          <m:t>x</m:t>
                        </m:r>
                        <m:r>
                          <a:rPr lang="vi-VN" b="0" i="1" smtClean="0">
                            <a:latin typeface="Cambria Math" panose="02040503050406030204" pitchFamily="18" charset="0"/>
                          </a:rPr>
                          <m:t> </m:t>
                        </m:r>
                        <m:r>
                          <a:rPr lang="vi-VN" i="1">
                            <a:latin typeface="Cambria Math" panose="02040503050406030204" pitchFamily="18" charset="0"/>
                          </a:rPr>
                          <m:t>15</m:t>
                        </m:r>
                      </m:e>
                    </m:rad>
                    <m:r>
                      <a:rPr lang="vi-VN" b="0" i="1" smtClean="0">
                        <a:latin typeface="Cambria Math" panose="02040503050406030204" pitchFamily="18" charset="0"/>
                      </a:rPr>
                      <m:t> </m:t>
                    </m:r>
                    <m:r>
                      <a:rPr lang="vi-VN" dirty="0" smtClean="0">
                        <a:latin typeface="Cambria Math" panose="02040503050406030204" pitchFamily="18" charset="0"/>
                      </a:rPr>
                      <m:t>≈</m:t>
                    </m:r>
                    <m:r>
                      <a:rPr lang="vi-VN" i="1" dirty="0">
                        <a:latin typeface="Cambria Math" panose="02040503050406030204" pitchFamily="18" charset="0"/>
                      </a:rPr>
                      <m:t>471</m:t>
                    </m:r>
                    <m:r>
                      <a:rPr lang="vi-VN" b="0" i="1" dirty="0" smtClean="0">
                        <a:latin typeface="Cambria Math" panose="02040503050406030204" pitchFamily="18" charset="0"/>
                      </a:rPr>
                      <m:t>.</m:t>
                    </m:r>
                    <m:r>
                      <a:rPr lang="vi-VN" i="1" dirty="0">
                        <a:latin typeface="Cambria Math" panose="02040503050406030204" pitchFamily="18" charset="0"/>
                      </a:rPr>
                      <m:t>5</m:t>
                    </m:r>
                    <m:r>
                      <a:rPr lang="vi-VN" b="0" i="1" dirty="0" smtClean="0">
                        <a:latin typeface="Cambria Math" panose="02040503050406030204" pitchFamily="18" charset="0"/>
                      </a:rPr>
                      <m:t>𝑢𝑆</m:t>
                    </m:r>
                  </m:oMath>
                </a14:m>
                <a:endParaRPr lang="vi-VN" dirty="0"/>
              </a:p>
            </p:txBody>
          </p:sp>
        </mc:Choice>
        <mc:Fallback xmlns="">
          <p:sp>
            <p:nvSpPr>
              <p:cNvPr id="9" name="Hộp Văn bản 8">
                <a:extLst>
                  <a:ext uri="{FF2B5EF4-FFF2-40B4-BE49-F238E27FC236}">
                    <a16:creationId xmlns:a16="http://schemas.microsoft.com/office/drawing/2014/main" id="{73D03430-56EB-A893-6F3E-3C25A78084B6}"/>
                  </a:ext>
                </a:extLst>
              </p:cNvPr>
              <p:cNvSpPr txBox="1">
                <a:spLocks noRot="1" noChangeAspect="1" noMove="1" noResize="1" noEditPoints="1" noAdjustHandles="1" noChangeArrowheads="1" noChangeShapeType="1" noTextEdit="1"/>
              </p:cNvSpPr>
              <p:nvPr/>
            </p:nvSpPr>
            <p:spPr>
              <a:xfrm>
                <a:off x="4724400" y="4343400"/>
                <a:ext cx="3962400" cy="971933"/>
              </a:xfrm>
              <a:prstGeom prst="rect">
                <a:avLst/>
              </a:prstGeom>
              <a:blipFill>
                <a:blip r:embed="rId7"/>
                <a:stretch>
                  <a:fillRect l="-1231" b="-8176"/>
                </a:stretch>
              </a:blipFill>
            </p:spPr>
            <p:txBody>
              <a:bodyPr/>
              <a:lstStyle/>
              <a:p>
                <a:r>
                  <a:rPr lang="vi-VN">
                    <a:noFill/>
                  </a:rPr>
                  <a:t> </a:t>
                </a:r>
              </a:p>
            </p:txBody>
          </p:sp>
        </mc:Fallback>
      </mc:AlternateContent>
      <p:pic>
        <p:nvPicPr>
          <p:cNvPr id="3" name="Hình ảnh 2" descr="Ảnh có chứa biểu đồ, Bản vẽ kỹ thuật, Kế hoạch, sơ đồ&#10;&#10;Mô tả được tạo tự động">
            <a:extLst>
              <a:ext uri="{FF2B5EF4-FFF2-40B4-BE49-F238E27FC236}">
                <a16:creationId xmlns:a16="http://schemas.microsoft.com/office/drawing/2014/main" id="{A232EE72-EC87-7E00-F2AC-B236EF376A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1000" y="1203165"/>
            <a:ext cx="3394751" cy="1984256"/>
          </a:xfrm>
          <a:prstGeom prst="rect">
            <a:avLst/>
          </a:prstGeom>
        </p:spPr>
      </p:pic>
      <p:sp>
        <p:nvSpPr>
          <p:cNvPr id="6" name="Hộp Văn bản 5">
            <a:extLst>
              <a:ext uri="{FF2B5EF4-FFF2-40B4-BE49-F238E27FC236}">
                <a16:creationId xmlns:a16="http://schemas.microsoft.com/office/drawing/2014/main" id="{AE8EBFDB-80F3-88DE-203A-C58B818C87AB}"/>
              </a:ext>
            </a:extLst>
          </p:cNvPr>
          <p:cNvSpPr txBox="1"/>
          <p:nvPr/>
        </p:nvSpPr>
        <p:spPr>
          <a:xfrm>
            <a:off x="292888" y="1479397"/>
            <a:ext cx="489753" cy="369332"/>
          </a:xfrm>
          <a:prstGeom prst="rect">
            <a:avLst/>
          </a:prstGeom>
          <a:noFill/>
        </p:spPr>
        <p:txBody>
          <a:bodyPr wrap="square" rtlCol="0">
            <a:spAutoFit/>
          </a:bodyPr>
          <a:lstStyle/>
          <a:p>
            <a:r>
              <a:rPr lang="vi-VN" sz="900" dirty="0" err="1"/>
              <a:t>Ibias</a:t>
            </a:r>
            <a:r>
              <a:rPr lang="vi-VN" sz="900" dirty="0"/>
              <a:t> =</a:t>
            </a:r>
          </a:p>
          <a:p>
            <a:r>
              <a:rPr lang="vi-VN" sz="900" dirty="0"/>
              <a:t>30uA</a:t>
            </a:r>
          </a:p>
        </p:txBody>
      </p:sp>
      <p:sp>
        <p:nvSpPr>
          <p:cNvPr id="10" name="Hộp Văn bản 9">
            <a:extLst>
              <a:ext uri="{FF2B5EF4-FFF2-40B4-BE49-F238E27FC236}">
                <a16:creationId xmlns:a16="http://schemas.microsoft.com/office/drawing/2014/main" id="{ADEB87E3-FE08-EE7E-19BB-E44C7FB0A07F}"/>
              </a:ext>
            </a:extLst>
          </p:cNvPr>
          <p:cNvSpPr txBox="1"/>
          <p:nvPr/>
        </p:nvSpPr>
        <p:spPr>
          <a:xfrm>
            <a:off x="1143000" y="2538957"/>
            <a:ext cx="457200" cy="215444"/>
          </a:xfrm>
          <a:prstGeom prst="rect">
            <a:avLst/>
          </a:prstGeom>
          <a:noFill/>
        </p:spPr>
        <p:txBody>
          <a:bodyPr wrap="square" rtlCol="0">
            <a:spAutoFit/>
          </a:bodyPr>
          <a:lstStyle/>
          <a:p>
            <a:r>
              <a:rPr lang="vi-VN" sz="800" dirty="0"/>
              <a:t>30uA</a:t>
            </a:r>
          </a:p>
        </p:txBody>
      </p:sp>
      <p:sp>
        <p:nvSpPr>
          <p:cNvPr id="11" name="Hộp Văn bản 10">
            <a:extLst>
              <a:ext uri="{FF2B5EF4-FFF2-40B4-BE49-F238E27FC236}">
                <a16:creationId xmlns:a16="http://schemas.microsoft.com/office/drawing/2014/main" id="{42A2ACAD-AC82-3963-19C8-E927042FC1C4}"/>
              </a:ext>
            </a:extLst>
          </p:cNvPr>
          <p:cNvSpPr txBox="1"/>
          <p:nvPr/>
        </p:nvSpPr>
        <p:spPr>
          <a:xfrm>
            <a:off x="1219199" y="2087571"/>
            <a:ext cx="422951" cy="215444"/>
          </a:xfrm>
          <a:prstGeom prst="rect">
            <a:avLst/>
          </a:prstGeom>
          <a:noFill/>
        </p:spPr>
        <p:txBody>
          <a:bodyPr wrap="square" rtlCol="0">
            <a:spAutoFit/>
          </a:bodyPr>
          <a:lstStyle/>
          <a:p>
            <a:r>
              <a:rPr lang="vi-VN" sz="800" dirty="0"/>
              <a:t>15</a:t>
            </a:r>
            <a:r>
              <a:rPr lang="vi-VN" sz="800"/>
              <a:t>uA</a:t>
            </a:r>
            <a:endParaRPr lang="vi-VN" sz="800" dirty="0"/>
          </a:p>
        </p:txBody>
      </p:sp>
      <p:sp>
        <p:nvSpPr>
          <p:cNvPr id="12" name="Hộp Văn bản 11">
            <a:extLst>
              <a:ext uri="{FF2B5EF4-FFF2-40B4-BE49-F238E27FC236}">
                <a16:creationId xmlns:a16="http://schemas.microsoft.com/office/drawing/2014/main" id="{EB98548F-1C1E-EF7D-44E2-61139130695E}"/>
              </a:ext>
            </a:extLst>
          </p:cNvPr>
          <p:cNvSpPr txBox="1"/>
          <p:nvPr/>
        </p:nvSpPr>
        <p:spPr>
          <a:xfrm>
            <a:off x="1636776" y="2078206"/>
            <a:ext cx="436225" cy="215444"/>
          </a:xfrm>
          <a:prstGeom prst="rect">
            <a:avLst/>
          </a:prstGeom>
          <a:noFill/>
        </p:spPr>
        <p:txBody>
          <a:bodyPr wrap="square">
            <a:spAutoFit/>
          </a:bodyPr>
          <a:lstStyle/>
          <a:p>
            <a:r>
              <a:rPr lang="vi-VN" sz="800" dirty="0"/>
              <a:t>15</a:t>
            </a:r>
            <a:r>
              <a:rPr lang="vi-VN" sz="800"/>
              <a:t>uA</a:t>
            </a:r>
            <a:endParaRPr lang="vi-VN" sz="1800" dirty="0"/>
          </a:p>
        </p:txBody>
      </p:sp>
      <p:sp>
        <p:nvSpPr>
          <p:cNvPr id="13" name="Hộp Văn bản 12">
            <a:extLst>
              <a:ext uri="{FF2B5EF4-FFF2-40B4-BE49-F238E27FC236}">
                <a16:creationId xmlns:a16="http://schemas.microsoft.com/office/drawing/2014/main" id="{A732C8A7-5E73-5700-294C-F14AE712C546}"/>
              </a:ext>
            </a:extLst>
          </p:cNvPr>
          <p:cNvSpPr txBox="1"/>
          <p:nvPr/>
        </p:nvSpPr>
        <p:spPr>
          <a:xfrm>
            <a:off x="1866580" y="1520771"/>
            <a:ext cx="430850" cy="215444"/>
          </a:xfrm>
          <a:prstGeom prst="rect">
            <a:avLst/>
          </a:prstGeom>
          <a:noFill/>
        </p:spPr>
        <p:txBody>
          <a:bodyPr wrap="square">
            <a:spAutoFit/>
          </a:bodyPr>
          <a:lstStyle/>
          <a:p>
            <a:r>
              <a:rPr lang="vi-VN" sz="800" dirty="0"/>
              <a:t>15</a:t>
            </a:r>
            <a:r>
              <a:rPr lang="vi-VN" sz="800"/>
              <a:t>uA</a:t>
            </a:r>
            <a:endParaRPr lang="vi-VN" sz="800" dirty="0"/>
          </a:p>
        </p:txBody>
      </p:sp>
      <p:sp>
        <p:nvSpPr>
          <p:cNvPr id="14" name="Hộp Văn bản 13">
            <a:extLst>
              <a:ext uri="{FF2B5EF4-FFF2-40B4-BE49-F238E27FC236}">
                <a16:creationId xmlns:a16="http://schemas.microsoft.com/office/drawing/2014/main" id="{08805A09-4E5F-2F68-21C4-382D150E17D4}"/>
              </a:ext>
            </a:extLst>
          </p:cNvPr>
          <p:cNvSpPr txBox="1"/>
          <p:nvPr/>
        </p:nvSpPr>
        <p:spPr>
          <a:xfrm>
            <a:off x="913041" y="1511664"/>
            <a:ext cx="423182" cy="215444"/>
          </a:xfrm>
          <a:prstGeom prst="rect">
            <a:avLst/>
          </a:prstGeom>
          <a:noFill/>
        </p:spPr>
        <p:txBody>
          <a:bodyPr wrap="square">
            <a:spAutoFit/>
          </a:bodyPr>
          <a:lstStyle/>
          <a:p>
            <a:r>
              <a:rPr lang="vi-VN" sz="800" dirty="0"/>
              <a:t>15uA</a:t>
            </a:r>
          </a:p>
        </p:txBody>
      </p:sp>
      <p:sp>
        <p:nvSpPr>
          <p:cNvPr id="19" name="Hộp Văn bản 18">
            <a:extLst>
              <a:ext uri="{FF2B5EF4-FFF2-40B4-BE49-F238E27FC236}">
                <a16:creationId xmlns:a16="http://schemas.microsoft.com/office/drawing/2014/main" id="{30D39149-F3C5-ADE8-3B2A-97F62674F36B}"/>
              </a:ext>
            </a:extLst>
          </p:cNvPr>
          <p:cNvSpPr txBox="1"/>
          <p:nvPr/>
        </p:nvSpPr>
        <p:spPr>
          <a:xfrm>
            <a:off x="3436702" y="2177532"/>
            <a:ext cx="436224" cy="215444"/>
          </a:xfrm>
          <a:prstGeom prst="rect">
            <a:avLst/>
          </a:prstGeom>
          <a:noFill/>
        </p:spPr>
        <p:txBody>
          <a:bodyPr wrap="square" rtlCol="0">
            <a:spAutoFit/>
          </a:bodyPr>
          <a:lstStyle/>
          <a:p>
            <a:r>
              <a:rPr lang="vi-VN" sz="800" dirty="0"/>
              <a:t>10pF</a:t>
            </a:r>
          </a:p>
        </p:txBody>
      </p:sp>
      <p:sp>
        <p:nvSpPr>
          <p:cNvPr id="21" name="Hộp Văn bản 20">
            <a:extLst>
              <a:ext uri="{FF2B5EF4-FFF2-40B4-BE49-F238E27FC236}">
                <a16:creationId xmlns:a16="http://schemas.microsoft.com/office/drawing/2014/main" id="{CF6CEC79-A3DF-75A5-4A55-E1ECF3798F0B}"/>
              </a:ext>
            </a:extLst>
          </p:cNvPr>
          <p:cNvSpPr txBox="1"/>
          <p:nvPr/>
        </p:nvSpPr>
        <p:spPr>
          <a:xfrm>
            <a:off x="2590800" y="1672922"/>
            <a:ext cx="430851" cy="215444"/>
          </a:xfrm>
          <a:prstGeom prst="rect">
            <a:avLst/>
          </a:prstGeom>
          <a:noFill/>
        </p:spPr>
        <p:txBody>
          <a:bodyPr wrap="square" rtlCol="0">
            <a:spAutoFit/>
          </a:bodyPr>
          <a:lstStyle/>
          <a:p>
            <a:r>
              <a:rPr lang="vi-VN" sz="800" dirty="0"/>
              <a:t>= 3pF</a:t>
            </a:r>
          </a:p>
        </p:txBody>
      </p:sp>
      <p:sp>
        <p:nvSpPr>
          <p:cNvPr id="23" name="Hộp Văn bản 22">
            <a:extLst>
              <a:ext uri="{FF2B5EF4-FFF2-40B4-BE49-F238E27FC236}">
                <a16:creationId xmlns:a16="http://schemas.microsoft.com/office/drawing/2014/main" id="{C93CE9A7-0630-5EF8-618D-2E6245F3B3A3}"/>
              </a:ext>
            </a:extLst>
          </p:cNvPr>
          <p:cNvSpPr txBox="1"/>
          <p:nvPr/>
        </p:nvSpPr>
        <p:spPr>
          <a:xfrm>
            <a:off x="1828800" y="1181608"/>
            <a:ext cx="533400" cy="215444"/>
          </a:xfrm>
          <a:prstGeom prst="rect">
            <a:avLst/>
          </a:prstGeom>
          <a:noFill/>
        </p:spPr>
        <p:txBody>
          <a:bodyPr wrap="square" rtlCol="0">
            <a:spAutoFit/>
          </a:bodyPr>
          <a:lstStyle/>
          <a:p>
            <a:r>
              <a:rPr lang="vi-VN" sz="800" dirty="0"/>
              <a:t>1,8V</a:t>
            </a:r>
          </a:p>
        </p:txBody>
      </p:sp>
    </p:spTree>
    <p:extLst>
      <p:ext uri="{BB962C8B-B14F-4D97-AF65-F5344CB8AC3E}">
        <p14:creationId xmlns:p14="http://schemas.microsoft.com/office/powerpoint/2010/main" val="245765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8F626-302A-8286-3FA8-B43B0E1BE7AE}"/>
            </a:ext>
          </a:extLst>
        </p:cNvPr>
        <p:cNvGrpSpPr/>
        <p:nvPr/>
      </p:nvGrpSpPr>
      <p:grpSpPr>
        <a:xfrm>
          <a:off x="0" y="0"/>
          <a:ext cx="0" cy="0"/>
          <a:chOff x="0" y="0"/>
          <a:chExt cx="0" cy="0"/>
        </a:xfrm>
      </p:grpSpPr>
      <p:sp>
        <p:nvSpPr>
          <p:cNvPr id="9218" name="Tiêu đề 1">
            <a:extLst>
              <a:ext uri="{FF2B5EF4-FFF2-40B4-BE49-F238E27FC236}">
                <a16:creationId xmlns:a16="http://schemas.microsoft.com/office/drawing/2014/main" id="{C239A331-80E4-F0F2-CD29-1F7F7A60B622}"/>
              </a:ext>
            </a:extLst>
          </p:cNvPr>
          <p:cNvSpPr>
            <a:spLocks noGrp="1" noChangeArrowheads="1"/>
          </p:cNvSpPr>
          <p:nvPr>
            <p:ph type="title"/>
          </p:nvPr>
        </p:nvSpPr>
        <p:spPr>
          <a:xfrm>
            <a:off x="443592" y="157480"/>
            <a:ext cx="7467600" cy="990600"/>
          </a:xfrm>
        </p:spPr>
        <p:txBody>
          <a:bodyPr/>
          <a:lstStyle/>
          <a:p>
            <a:r>
              <a:rPr lang="vi-VN" altLang="vi-VN" sz="2200" dirty="0">
                <a:solidFill>
                  <a:schemeClr val="bg1"/>
                </a:solidFill>
              </a:rPr>
              <a:t>1. Lựa chọn thông số để thiết kế mạch sát với yêu cầu </a:t>
            </a:r>
            <a:br>
              <a:rPr lang="vi-VN" altLang="vi-VN" sz="2200" dirty="0">
                <a:solidFill>
                  <a:schemeClr val="bg1"/>
                </a:solidFill>
              </a:rPr>
            </a:br>
            <a:endParaRPr lang="vi-VN" altLang="vi-VN" sz="2200" dirty="0">
              <a:solidFill>
                <a:schemeClr val="bg1"/>
              </a:solidFill>
            </a:endParaRPr>
          </a:p>
        </p:txBody>
      </p:sp>
      <p:sp>
        <p:nvSpPr>
          <p:cNvPr id="9220" name="Chỗ dành sẵn cho Số hiệu Bản chiếu 3">
            <a:extLst>
              <a:ext uri="{FF2B5EF4-FFF2-40B4-BE49-F238E27FC236}">
                <a16:creationId xmlns:a16="http://schemas.microsoft.com/office/drawing/2014/main" id="{3F532EE4-465A-82E9-8A11-61A07F416ED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B44F0D-12F8-4A49-AA4B-3539425E38ED}" type="slidenum">
              <a:rPr lang="en-US" altLang="en-US" smtClean="0">
                <a:solidFill>
                  <a:srgbClr val="0000FF"/>
                </a:solidFill>
                <a:latin typeface="Arial" panose="020B0604020202020204" pitchFamily="34" charset="0"/>
              </a:rPr>
              <a:pPr/>
              <a:t>7</a:t>
            </a:fld>
            <a:endParaRPr lang="en-US" altLang="en-US">
              <a:solidFill>
                <a:srgbClr val="0000FF"/>
              </a:solidFill>
              <a:latin typeface="Arial" panose="020B0604020202020204" pitchFamily="34" charset="0"/>
            </a:endParaRPr>
          </a:p>
        </p:txBody>
      </p:sp>
      <p:pic>
        <p:nvPicPr>
          <p:cNvPr id="6" name="Hình ảnh 5">
            <a:extLst>
              <a:ext uri="{FF2B5EF4-FFF2-40B4-BE49-F238E27FC236}">
                <a16:creationId xmlns:a16="http://schemas.microsoft.com/office/drawing/2014/main" id="{4FBBDA01-4C59-6898-05EE-ED09CF04E0B9}"/>
              </a:ext>
            </a:extLst>
          </p:cNvPr>
          <p:cNvPicPr>
            <a:picLocks noChangeAspect="1"/>
          </p:cNvPicPr>
          <p:nvPr/>
        </p:nvPicPr>
        <p:blipFill>
          <a:blip r:embed="rId2"/>
          <a:stretch>
            <a:fillRect/>
          </a:stretch>
        </p:blipFill>
        <p:spPr>
          <a:xfrm>
            <a:off x="3769070" y="1154232"/>
            <a:ext cx="1774544" cy="2064531"/>
          </a:xfrm>
          <a:prstGeom prst="rect">
            <a:avLst/>
          </a:prstGeom>
        </p:spPr>
      </p:pic>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F3CC5CAB-55E0-CEAA-BD2A-432FB28F6E26}"/>
                  </a:ext>
                </a:extLst>
              </p:cNvPr>
              <p:cNvSpPr txBox="1"/>
              <p:nvPr/>
            </p:nvSpPr>
            <p:spPr>
              <a:xfrm>
                <a:off x="5804983" y="1234245"/>
                <a:ext cx="3220425" cy="2045175"/>
              </a:xfrm>
              <a:prstGeom prst="rect">
                <a:avLst/>
              </a:prstGeom>
              <a:noFill/>
            </p:spPr>
            <p:txBody>
              <a:bodyPr wrap="square" rtlCol="0">
                <a:spAutoFit/>
              </a:bodyPr>
              <a:lstStyle/>
              <a:p>
                <a:r>
                  <a:rPr lang="vi-VN" sz="1400" dirty="0"/>
                  <a:t>Vin,min &gt;= Vgs1 + Vov5</a:t>
                </a:r>
              </a:p>
              <a:p>
                <a:r>
                  <a:rPr lang="vi-VN" sz="1400" dirty="0"/>
                  <a:t>Vov5 &gt;= </a:t>
                </a:r>
                <a:r>
                  <a:rPr lang="vi-VN" sz="1400" dirty="0" err="1"/>
                  <a:t>Vin,min</a:t>
                </a:r>
                <a:r>
                  <a:rPr lang="vi-VN" sz="1400" dirty="0"/>
                  <a:t> – (</a:t>
                </a:r>
                <a14:m>
                  <m:oMath xmlns:m="http://schemas.openxmlformats.org/officeDocument/2006/math">
                    <m:f>
                      <m:fPr>
                        <m:ctrlPr>
                          <a:rPr lang="vi-VN" sz="1100" i="1" smtClean="0">
                            <a:latin typeface="Cambria Math" panose="02040503050406030204" pitchFamily="18" charset="0"/>
                          </a:rPr>
                        </m:ctrlPr>
                      </m:fPr>
                      <m:num>
                        <m:r>
                          <a:rPr lang="vi-VN" sz="1100" i="1">
                            <a:latin typeface="Cambria Math" panose="02040503050406030204" pitchFamily="18" charset="0"/>
                          </a:rPr>
                          <m:t>2</m:t>
                        </m:r>
                        <m:r>
                          <m:rPr>
                            <m:sty m:val="p"/>
                          </m:rPr>
                          <a:rPr lang="vi-VN" sz="1100" i="1">
                            <a:latin typeface="Cambria Math" panose="02040503050406030204" pitchFamily="18" charset="0"/>
                          </a:rPr>
                          <m:t>Id</m:t>
                        </m:r>
                      </m:num>
                      <m:den>
                        <m:r>
                          <m:rPr>
                            <m:sty m:val="p"/>
                          </m:rPr>
                          <a:rPr lang="vi-VN" sz="1100" i="1">
                            <a:latin typeface="Cambria Math" panose="02040503050406030204" pitchFamily="18" charset="0"/>
                          </a:rPr>
                          <m:t>MnCox</m:t>
                        </m:r>
                        <m:sSub>
                          <m:sSubPr>
                            <m:ctrlPr>
                              <a:rPr lang="vi-VN" sz="1100" b="0" i="1" smtClean="0">
                                <a:latin typeface="Cambria Math" panose="02040503050406030204" pitchFamily="18" charset="0"/>
                              </a:rPr>
                            </m:ctrlPr>
                          </m:sSubPr>
                          <m:e>
                            <m:d>
                              <m:dPr>
                                <m:ctrlPr>
                                  <a:rPr lang="vi-VN" sz="1100" i="1">
                                    <a:latin typeface="Cambria Math" panose="02040503050406030204" pitchFamily="18" charset="0"/>
                                  </a:rPr>
                                </m:ctrlPr>
                              </m:dPr>
                              <m:e>
                                <m:f>
                                  <m:fPr>
                                    <m:ctrlPr>
                                      <a:rPr lang="vi-VN" sz="1100" i="1">
                                        <a:latin typeface="Cambria Math" panose="02040503050406030204" pitchFamily="18" charset="0"/>
                                      </a:rPr>
                                    </m:ctrlPr>
                                  </m:fPr>
                                  <m:num>
                                    <m:r>
                                      <m:rPr>
                                        <m:sty m:val="p"/>
                                      </m:rPr>
                                      <a:rPr lang="vi-VN" sz="1100" i="1">
                                        <a:latin typeface="Cambria Math" panose="02040503050406030204" pitchFamily="18" charset="0"/>
                                      </a:rPr>
                                      <m:t>W</m:t>
                                    </m:r>
                                  </m:num>
                                  <m:den>
                                    <m:r>
                                      <m:rPr>
                                        <m:sty m:val="p"/>
                                      </m:rPr>
                                      <a:rPr lang="vi-VN" sz="1100" i="1">
                                        <a:latin typeface="Cambria Math" panose="02040503050406030204" pitchFamily="18" charset="0"/>
                                      </a:rPr>
                                      <m:t>L</m:t>
                                    </m:r>
                                  </m:den>
                                </m:f>
                              </m:e>
                            </m:d>
                          </m:e>
                          <m:sub>
                            <m:r>
                              <a:rPr lang="vi-VN" sz="1100" i="1">
                                <a:latin typeface="Cambria Math" panose="02040503050406030204" pitchFamily="18" charset="0"/>
                              </a:rPr>
                              <m:t>1</m:t>
                            </m:r>
                            <m:r>
                              <a:rPr lang="vi-VN" sz="1100" b="0" i="1" smtClean="0">
                                <a:latin typeface="Cambria Math" panose="02040503050406030204" pitchFamily="18" charset="0"/>
                              </a:rPr>
                              <m:t>,</m:t>
                            </m:r>
                            <m:r>
                              <a:rPr lang="vi-VN" sz="1100" i="1">
                                <a:latin typeface="Cambria Math" panose="02040503050406030204" pitchFamily="18" charset="0"/>
                              </a:rPr>
                              <m:t>2</m:t>
                            </m:r>
                          </m:sub>
                        </m:sSub>
                      </m:den>
                    </m:f>
                    <m:r>
                      <a:rPr lang="vi-VN" sz="1100" b="0" i="1" smtClean="0">
                        <a:latin typeface="Cambria Math" panose="02040503050406030204" pitchFamily="18" charset="0"/>
                      </a:rPr>
                      <m:t>+</m:t>
                    </m:r>
                    <m:r>
                      <m:rPr>
                        <m:sty m:val="p"/>
                      </m:rPr>
                      <a:rPr lang="vi-VN" sz="1100" i="1">
                        <a:latin typeface="Cambria Math" panose="02040503050406030204" pitchFamily="18" charset="0"/>
                      </a:rPr>
                      <m:t>Vth</m:t>
                    </m:r>
                    <m:r>
                      <a:rPr lang="vi-VN" sz="1100" i="1">
                        <a:latin typeface="Cambria Math" panose="02040503050406030204" pitchFamily="18" charset="0"/>
                      </a:rPr>
                      <m:t>1</m:t>
                    </m:r>
                    <m:r>
                      <a:rPr lang="vi-VN" sz="1100" i="1">
                        <a:latin typeface="Cambria Math" panose="02040503050406030204" pitchFamily="18" charset="0"/>
                      </a:rPr>
                      <m:t>)</m:t>
                    </m:r>
                  </m:oMath>
                </a14:m>
                <a:endParaRPr lang="vi-VN" sz="1100" b="0" dirty="0"/>
              </a:p>
              <a:p>
                <a:r>
                  <a:rPr lang="vi-VN" sz="1400" dirty="0"/>
                  <a:t>Vov5 &gt;= 0.6 – 0.41</a:t>
                </a:r>
              </a:p>
              <a:p>
                <a:r>
                  <a:rPr lang="vi-VN" sz="1400" dirty="0"/>
                  <a:t>Vov5 &gt;= 0.19 V</a:t>
                </a:r>
              </a:p>
              <a:p>
                <a:r>
                  <a:rPr lang="vi-VN" sz="1400" dirty="0"/>
                  <a:t>(0.6 là </a:t>
                </a:r>
                <a:r>
                  <a:rPr lang="vi-VN" sz="1400" dirty="0" err="1"/>
                  <a:t>Vin,min</a:t>
                </a:r>
                <a:r>
                  <a:rPr lang="vi-VN" sz="1400" dirty="0"/>
                  <a:t>, ICMR-)</a:t>
                </a:r>
              </a:p>
              <a:p>
                <a:r>
                  <a:rPr lang="vi-VN" sz="1400" dirty="0"/>
                  <a:t>Từ đó, ta có kích </a:t>
                </a:r>
                <a:r>
                  <a:rPr lang="vi-VN" sz="1400" dirty="0" err="1"/>
                  <a:t>thuớc</a:t>
                </a:r>
                <a:r>
                  <a:rPr lang="vi-VN" sz="1400" dirty="0"/>
                  <a:t> W,L của M5 và M8(M5 là </a:t>
                </a:r>
                <a:r>
                  <a:rPr lang="vi-VN" sz="1400" dirty="0" err="1"/>
                  <a:t>mirror</a:t>
                </a:r>
                <a:r>
                  <a:rPr lang="vi-VN" sz="1400" dirty="0"/>
                  <a:t> của M8)</a:t>
                </a:r>
              </a:p>
              <a:p>
                <a14:m>
                  <m:oMath xmlns:m="http://schemas.openxmlformats.org/officeDocument/2006/math">
                    <m:r>
                      <a:rPr lang="vi-VN" sz="1400" b="0" i="1" smtClean="0">
                        <a:latin typeface="Cambria Math" panose="02040503050406030204" pitchFamily="18" charset="0"/>
                      </a:rPr>
                      <m:t>(</m:t>
                    </m:r>
                    <m:f>
                      <m:fPr>
                        <m:ctrlPr>
                          <a:rPr lang="vi-VN" sz="1400" i="1" smtClean="0">
                            <a:latin typeface="Cambria Math" panose="02040503050406030204" pitchFamily="18" charset="0"/>
                          </a:rPr>
                        </m:ctrlPr>
                      </m:fPr>
                      <m:num>
                        <m:r>
                          <m:rPr>
                            <m:sty m:val="p"/>
                          </m:rPr>
                          <a:rPr lang="vi-VN" sz="1400" i="1">
                            <a:latin typeface="Cambria Math" panose="02040503050406030204" pitchFamily="18" charset="0"/>
                          </a:rPr>
                          <m:t>W</m:t>
                        </m:r>
                      </m:num>
                      <m:den>
                        <m:r>
                          <m:rPr>
                            <m:sty m:val="p"/>
                          </m:rPr>
                          <a:rPr lang="vi-VN" sz="1400" i="1">
                            <a:latin typeface="Cambria Math" panose="02040503050406030204" pitchFamily="18" charset="0"/>
                          </a:rPr>
                          <m:t>L</m:t>
                        </m:r>
                      </m:den>
                    </m:f>
                    <m:r>
                      <a:rPr lang="vi-VN" sz="1400" b="0" i="1" smtClean="0">
                        <a:latin typeface="Cambria Math" panose="02040503050406030204" pitchFamily="18" charset="0"/>
                      </a:rPr>
                      <m:t>)</m:t>
                    </m:r>
                    <m:r>
                      <a:rPr lang="vi-VN" sz="1400" i="1">
                        <a:latin typeface="Cambria Math" panose="02040503050406030204" pitchFamily="18" charset="0"/>
                      </a:rPr>
                      <m:t>5</m:t>
                    </m:r>
                  </m:oMath>
                </a14:m>
                <a:r>
                  <a:rPr lang="vi-VN" sz="1400" dirty="0"/>
                  <a:t>,8 = </a:t>
                </a:r>
                <a14:m>
                  <m:oMath xmlns:m="http://schemas.openxmlformats.org/officeDocument/2006/math">
                    <m:f>
                      <m:fPr>
                        <m:ctrlPr>
                          <a:rPr lang="vi-VN" sz="1400" i="1" smtClean="0">
                            <a:latin typeface="Cambria Math" panose="02040503050406030204" pitchFamily="18" charset="0"/>
                          </a:rPr>
                        </m:ctrlPr>
                      </m:fPr>
                      <m:num>
                        <m:r>
                          <a:rPr lang="vi-VN" sz="1400" i="1">
                            <a:latin typeface="Cambria Math" panose="02040503050406030204" pitchFamily="18" charset="0"/>
                          </a:rPr>
                          <m:t>2</m:t>
                        </m:r>
                        <m:r>
                          <a:rPr lang="vi-VN" sz="1400" b="0" i="1" smtClean="0">
                            <a:latin typeface="Cambria Math" panose="02040503050406030204" pitchFamily="18" charset="0"/>
                          </a:rPr>
                          <m:t>.</m:t>
                        </m:r>
                        <m:r>
                          <m:rPr>
                            <m:sty m:val="p"/>
                          </m:rPr>
                          <a:rPr lang="vi-VN" sz="1400" i="1">
                            <a:latin typeface="Cambria Math" panose="02040503050406030204" pitchFamily="18" charset="0"/>
                          </a:rPr>
                          <m:t>I</m:t>
                        </m:r>
                        <m:r>
                          <a:rPr lang="vi-VN" sz="1400" i="1">
                            <a:latin typeface="Cambria Math" panose="02040503050406030204" pitchFamily="18" charset="0"/>
                          </a:rPr>
                          <m:t>5</m:t>
                        </m:r>
                      </m:num>
                      <m:den>
                        <m:r>
                          <m:rPr>
                            <m:sty m:val="p"/>
                          </m:rPr>
                          <a:rPr lang="vi-VN" sz="1400" i="1">
                            <a:latin typeface="Cambria Math" panose="02040503050406030204" pitchFamily="18" charset="0"/>
                          </a:rPr>
                          <m:t>MnCox</m:t>
                        </m:r>
                        <m:r>
                          <a:rPr lang="vi-VN" sz="1400" b="0" i="1" smtClean="0">
                            <a:latin typeface="Cambria Math" panose="02040503050406030204" pitchFamily="18" charset="0"/>
                          </a:rPr>
                          <m:t> . </m:t>
                        </m:r>
                        <m:sSup>
                          <m:sSupPr>
                            <m:ctrlPr>
                              <a:rPr lang="vi-VN" sz="1400" b="0" i="1" smtClean="0">
                                <a:latin typeface="Cambria Math" panose="02040503050406030204" pitchFamily="18" charset="0"/>
                              </a:rPr>
                            </m:ctrlPr>
                          </m:sSupPr>
                          <m:e>
                            <m:r>
                              <m:rPr>
                                <m:sty m:val="p"/>
                              </m:rPr>
                              <a:rPr lang="vi-VN" sz="1400" i="1">
                                <a:latin typeface="Cambria Math" panose="02040503050406030204" pitchFamily="18" charset="0"/>
                              </a:rPr>
                              <m:t>Vov</m:t>
                            </m:r>
                            <m:r>
                              <a:rPr lang="vi-VN" sz="1400" i="1">
                                <a:latin typeface="Cambria Math" panose="02040503050406030204" pitchFamily="18" charset="0"/>
                              </a:rPr>
                              <m:t>5</m:t>
                            </m:r>
                          </m:e>
                          <m:sup>
                            <m:r>
                              <a:rPr lang="vi-VN" sz="1400" i="1">
                                <a:latin typeface="Cambria Math" panose="02040503050406030204" pitchFamily="18" charset="0"/>
                              </a:rPr>
                              <m:t>2</m:t>
                            </m:r>
                          </m:sup>
                        </m:sSup>
                      </m:den>
                    </m:f>
                    <m:r>
                      <a:rPr lang="vi-VN" sz="1400" b="0" i="1" smtClean="0">
                        <a:latin typeface="Cambria Math" panose="02040503050406030204" pitchFamily="18" charset="0"/>
                      </a:rPr>
                      <m:t>= </m:t>
                    </m:r>
                    <m:f>
                      <m:fPr>
                        <m:ctrlPr>
                          <a:rPr lang="vi-VN" sz="1400" b="0" i="1" smtClean="0">
                            <a:latin typeface="Cambria Math" panose="02040503050406030204" pitchFamily="18" charset="0"/>
                          </a:rPr>
                        </m:ctrlPr>
                      </m:fPr>
                      <m:num>
                        <m:r>
                          <a:rPr lang="vi-VN" sz="1400" i="1">
                            <a:latin typeface="Cambria Math" panose="02040503050406030204" pitchFamily="18" charset="0"/>
                          </a:rPr>
                          <m:t>2</m:t>
                        </m:r>
                        <m:r>
                          <m:rPr>
                            <m:sty m:val="p"/>
                          </m:rPr>
                          <a:rPr lang="vi-VN" sz="1400" i="1">
                            <a:latin typeface="Cambria Math" panose="02040503050406030204" pitchFamily="18" charset="0"/>
                          </a:rPr>
                          <m:t>x</m:t>
                        </m:r>
                        <m:r>
                          <a:rPr lang="vi-VN" sz="1400" b="0" i="1" smtClean="0">
                            <a:latin typeface="Cambria Math" panose="02040503050406030204" pitchFamily="18" charset="0"/>
                          </a:rPr>
                          <m:t> </m:t>
                        </m:r>
                        <m:r>
                          <a:rPr lang="vi-VN" sz="1400" i="1">
                            <a:latin typeface="Cambria Math" panose="02040503050406030204" pitchFamily="18" charset="0"/>
                          </a:rPr>
                          <m:t>30</m:t>
                        </m:r>
                      </m:num>
                      <m:den>
                        <m:r>
                          <a:rPr lang="vi-VN" sz="1400" i="1">
                            <a:latin typeface="Cambria Math" panose="02040503050406030204" pitchFamily="18" charset="0"/>
                          </a:rPr>
                          <m:t>300</m:t>
                        </m:r>
                        <m:r>
                          <a:rPr lang="vi-VN" sz="1400" b="0" i="1" smtClean="0">
                            <a:latin typeface="Cambria Math" panose="02040503050406030204" pitchFamily="18" charset="0"/>
                          </a:rPr>
                          <m:t>.</m:t>
                        </m:r>
                        <m:r>
                          <m:rPr>
                            <m:sty m:val="p"/>
                          </m:rPr>
                          <a:rPr lang="vi-VN" sz="1400" i="1">
                            <a:latin typeface="Cambria Math" panose="02040503050406030204" pitchFamily="18" charset="0"/>
                          </a:rPr>
                          <m:t>x</m:t>
                        </m:r>
                        <m:sSup>
                          <m:sSupPr>
                            <m:ctrlPr>
                              <a:rPr lang="vi-VN" sz="1400" b="0" i="1" smtClean="0">
                                <a:latin typeface="Cambria Math" panose="02040503050406030204" pitchFamily="18" charset="0"/>
                              </a:rPr>
                            </m:ctrlPr>
                          </m:sSupPr>
                          <m:e>
                            <m:r>
                              <a:rPr lang="vi-VN" sz="1400" b="0" i="1" smtClean="0">
                                <a:latin typeface="Cambria Math" panose="02040503050406030204" pitchFamily="18" charset="0"/>
                              </a:rPr>
                              <m:t> </m:t>
                            </m:r>
                            <m:r>
                              <a:rPr lang="vi-VN" sz="1400" i="1">
                                <a:latin typeface="Cambria Math" panose="02040503050406030204" pitchFamily="18" charset="0"/>
                              </a:rPr>
                              <m:t>0</m:t>
                            </m:r>
                            <m:r>
                              <a:rPr lang="vi-VN" sz="1400" b="0" i="1" smtClean="0">
                                <a:latin typeface="Cambria Math" panose="02040503050406030204" pitchFamily="18" charset="0"/>
                              </a:rPr>
                              <m:t>.</m:t>
                            </m:r>
                            <m:r>
                              <a:rPr lang="vi-VN" sz="1400" i="1">
                                <a:latin typeface="Cambria Math" panose="02040503050406030204" pitchFamily="18" charset="0"/>
                              </a:rPr>
                              <m:t>19</m:t>
                            </m:r>
                          </m:e>
                          <m:sup>
                            <m:r>
                              <a:rPr lang="vi-VN" sz="1400" i="1">
                                <a:latin typeface="Cambria Math" panose="02040503050406030204" pitchFamily="18" charset="0"/>
                              </a:rPr>
                              <m:t>2</m:t>
                            </m:r>
                          </m:sup>
                        </m:sSup>
                      </m:den>
                    </m:f>
                    <m:r>
                      <a:rPr lang="vi-VN" sz="1400" dirty="0" smtClean="0">
                        <a:latin typeface="Cambria Math" panose="02040503050406030204" pitchFamily="18" charset="0"/>
                      </a:rPr>
                      <m:t>≈</m:t>
                    </m:r>
                    <m:r>
                      <a:rPr lang="vi-VN" sz="1400" i="1" dirty="0">
                        <a:latin typeface="Cambria Math" panose="02040503050406030204" pitchFamily="18" charset="0"/>
                      </a:rPr>
                      <m:t>6</m:t>
                    </m:r>
                  </m:oMath>
                </a14:m>
                <a:endParaRPr lang="vi-VN" sz="1400" dirty="0"/>
              </a:p>
            </p:txBody>
          </p:sp>
        </mc:Choice>
        <mc:Fallback xmlns="">
          <p:sp>
            <p:nvSpPr>
              <p:cNvPr id="9" name="Hộp Văn bản 8">
                <a:extLst>
                  <a:ext uri="{FF2B5EF4-FFF2-40B4-BE49-F238E27FC236}">
                    <a16:creationId xmlns:a16="http://schemas.microsoft.com/office/drawing/2014/main" id="{F3CC5CAB-55E0-CEAA-BD2A-432FB28F6E26}"/>
                  </a:ext>
                </a:extLst>
              </p:cNvPr>
              <p:cNvSpPr txBox="1">
                <a:spLocks noRot="1" noChangeAspect="1" noMove="1" noResize="1" noEditPoints="1" noAdjustHandles="1" noChangeArrowheads="1" noChangeShapeType="1" noTextEdit="1"/>
              </p:cNvSpPr>
              <p:nvPr/>
            </p:nvSpPr>
            <p:spPr>
              <a:xfrm>
                <a:off x="5804983" y="1234245"/>
                <a:ext cx="3220425" cy="2045175"/>
              </a:xfrm>
              <a:prstGeom prst="rect">
                <a:avLst/>
              </a:prstGeom>
              <a:blipFill>
                <a:blip r:embed="rId3"/>
                <a:stretch>
                  <a:fillRect l="-567" t="-298"/>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0" name="Hộp Văn bản 9">
                <a:extLst>
                  <a:ext uri="{FF2B5EF4-FFF2-40B4-BE49-F238E27FC236}">
                    <a16:creationId xmlns:a16="http://schemas.microsoft.com/office/drawing/2014/main" id="{F1953C0A-F2D8-0AD5-67FF-D958E1567523}"/>
                  </a:ext>
                </a:extLst>
              </p:cNvPr>
              <p:cNvSpPr txBox="1"/>
              <p:nvPr/>
            </p:nvSpPr>
            <p:spPr>
              <a:xfrm>
                <a:off x="596468" y="3161626"/>
                <a:ext cx="2451531" cy="1414554"/>
              </a:xfrm>
              <a:prstGeom prst="rect">
                <a:avLst/>
              </a:prstGeom>
              <a:noFill/>
            </p:spPr>
            <p:txBody>
              <a:bodyPr wrap="square" rtlCol="0">
                <a:spAutoFit/>
              </a:bodyPr>
              <a:lstStyle/>
              <a:p>
                <a:r>
                  <a:rPr lang="vi-VN" sz="1400" dirty="0"/>
                  <a:t>Để </a:t>
                </a:r>
                <a:r>
                  <a:rPr lang="vi-VN" sz="1400" dirty="0" err="1"/>
                  <a:t>Phase</a:t>
                </a:r>
                <a:r>
                  <a:rPr lang="vi-VN" sz="1400" dirty="0"/>
                  <a:t> </a:t>
                </a:r>
                <a:r>
                  <a:rPr lang="vi-VN" sz="1400" dirty="0" err="1"/>
                  <a:t>Margin</a:t>
                </a:r>
                <a:r>
                  <a:rPr lang="vi-VN" sz="1400" dirty="0"/>
                  <a:t> &gt;= 60 độ</a:t>
                </a:r>
              </a:p>
              <a:p>
                <a:r>
                  <a:rPr lang="vi-VN" sz="1400" dirty="0"/>
                  <a:t>   gm6 &gt;= 10gm1 </a:t>
                </a:r>
              </a:p>
              <a:p>
                <a:pPr marL="285750" indent="-285750">
                  <a:buFont typeface="Symbol" panose="05050102010706020507" pitchFamily="18" charset="2"/>
                  <a:buChar char="Þ"/>
                </a:pPr>
                <a:r>
                  <a:rPr lang="vi-VN" sz="1400" dirty="0"/>
                  <a:t>gm6 &gt;= 1880uS</a:t>
                </a:r>
              </a:p>
              <a:p>
                <a:r>
                  <a:rPr lang="vi-VN" sz="1400" dirty="0"/>
                  <a:t>Nên  </a:t>
                </a:r>
                <a14:m>
                  <m:oMath xmlns:m="http://schemas.openxmlformats.org/officeDocument/2006/math">
                    <m:f>
                      <m:fPr>
                        <m:ctrlPr>
                          <a:rPr lang="vi-VN" sz="1400" b="0" i="1" smtClean="0">
                            <a:latin typeface="Cambria Math" panose="02040503050406030204" pitchFamily="18" charset="0"/>
                          </a:rPr>
                        </m:ctrlPr>
                      </m:fPr>
                      <m:num>
                        <m:r>
                          <m:rPr>
                            <m:sty m:val="p"/>
                          </m:rPr>
                          <a:rPr lang="vi-VN" sz="1400" i="1">
                            <a:latin typeface="Cambria Math" panose="02040503050406030204" pitchFamily="18" charset="0"/>
                          </a:rPr>
                          <m:t>W</m:t>
                        </m:r>
                      </m:num>
                      <m:den>
                        <m:r>
                          <m:rPr>
                            <m:sty m:val="p"/>
                          </m:rPr>
                          <a:rPr lang="vi-VN" sz="1400" i="1">
                            <a:latin typeface="Cambria Math" panose="02040503050406030204" pitchFamily="18" charset="0"/>
                          </a:rPr>
                          <m:t>L</m:t>
                        </m:r>
                      </m:den>
                    </m:f>
                    <m:r>
                      <a:rPr lang="vi-VN" sz="1400" i="1">
                        <a:latin typeface="Cambria Math" panose="02040503050406030204" pitchFamily="18" charset="0"/>
                      </a:rPr>
                      <m:t>6</m:t>
                    </m:r>
                    <m:r>
                      <a:rPr lang="vi-VN" sz="1400" b="0" i="0" smtClean="0">
                        <a:latin typeface="Cambria Math" panose="02040503050406030204" pitchFamily="18" charset="0"/>
                      </a:rPr>
                      <m:t>= </m:t>
                    </m:r>
                    <m:f>
                      <m:fPr>
                        <m:ctrlPr>
                          <a:rPr lang="vi-VN" sz="1400" i="1" smtClean="0">
                            <a:latin typeface="Cambria Math" panose="02040503050406030204" pitchFamily="18" charset="0"/>
                          </a:rPr>
                        </m:ctrlPr>
                      </m:fPr>
                      <m:num>
                        <m:sSub>
                          <m:sSubPr>
                            <m:ctrlPr>
                              <a:rPr lang="vi-VN" sz="1400" i="1" smtClean="0">
                                <a:latin typeface="Cambria Math" panose="02040503050406030204" pitchFamily="18" charset="0"/>
                              </a:rPr>
                            </m:ctrlPr>
                          </m:sSubPr>
                          <m:e>
                            <m:r>
                              <m:rPr>
                                <m:sty m:val="p"/>
                              </m:rPr>
                              <a:rPr lang="vi-VN" sz="1400" i="1">
                                <a:latin typeface="Cambria Math" panose="02040503050406030204" pitchFamily="18" charset="0"/>
                              </a:rPr>
                              <m:t>gm</m:t>
                            </m:r>
                          </m:e>
                          <m:sub>
                            <m:r>
                              <a:rPr lang="vi-VN" sz="1400" i="1">
                                <a:latin typeface="Cambria Math" panose="02040503050406030204" pitchFamily="18" charset="0"/>
                              </a:rPr>
                              <m:t>6</m:t>
                            </m:r>
                          </m:sub>
                        </m:sSub>
                      </m:num>
                      <m:den>
                        <m:sSub>
                          <m:sSubPr>
                            <m:ctrlPr>
                              <a:rPr lang="vi-VN" sz="1400" i="1" smtClean="0">
                                <a:latin typeface="Cambria Math" panose="02040503050406030204" pitchFamily="18" charset="0"/>
                              </a:rPr>
                            </m:ctrlPr>
                          </m:sSubPr>
                          <m:e>
                            <m:r>
                              <m:rPr>
                                <m:sty m:val="p"/>
                              </m:rPr>
                              <a:rPr lang="vi-VN" sz="1400" i="1">
                                <a:latin typeface="Cambria Math" panose="02040503050406030204" pitchFamily="18" charset="0"/>
                              </a:rPr>
                              <m:t>gm</m:t>
                            </m:r>
                          </m:e>
                          <m:sub>
                            <m:r>
                              <a:rPr lang="vi-VN" sz="1400" i="1">
                                <a:latin typeface="Cambria Math" panose="02040503050406030204" pitchFamily="18" charset="0"/>
                              </a:rPr>
                              <m:t>4</m:t>
                            </m:r>
                          </m:sub>
                        </m:sSub>
                      </m:den>
                    </m:f>
                    <m:r>
                      <a:rPr lang="vi-VN" sz="1400" b="0" i="1" smtClean="0">
                        <a:latin typeface="Cambria Math" panose="02040503050406030204" pitchFamily="18" charset="0"/>
                      </a:rPr>
                      <m:t> </m:t>
                    </m:r>
                    <m:r>
                      <m:rPr>
                        <m:sty m:val="p"/>
                      </m:rPr>
                      <a:rPr lang="vi-VN" sz="1400" i="1">
                        <a:latin typeface="Cambria Math" panose="02040503050406030204" pitchFamily="18" charset="0"/>
                      </a:rPr>
                      <m:t>x</m:t>
                    </m:r>
                  </m:oMath>
                </a14:m>
                <a:r>
                  <a:rPr lang="vi-VN" sz="1400" dirty="0"/>
                  <a:t> </a:t>
                </a:r>
                <a14:m>
                  <m:oMath xmlns:m="http://schemas.openxmlformats.org/officeDocument/2006/math">
                    <m:f>
                      <m:fPr>
                        <m:ctrlPr>
                          <a:rPr lang="vi-VN" sz="1400" i="1" dirty="0" smtClean="0">
                            <a:latin typeface="Cambria Math" panose="02040503050406030204" pitchFamily="18" charset="0"/>
                          </a:rPr>
                        </m:ctrlPr>
                      </m:fPr>
                      <m:num>
                        <m:r>
                          <m:rPr>
                            <m:sty m:val="p"/>
                          </m:rPr>
                          <a:rPr lang="vi-VN" sz="1400" i="1" dirty="0">
                            <a:latin typeface="Cambria Math" panose="02040503050406030204" pitchFamily="18" charset="0"/>
                          </a:rPr>
                          <m:t>W</m:t>
                        </m:r>
                      </m:num>
                      <m:den>
                        <m:r>
                          <m:rPr>
                            <m:sty m:val="p"/>
                          </m:rPr>
                          <a:rPr lang="vi-VN" sz="1400" i="1" dirty="0">
                            <a:latin typeface="Cambria Math" panose="02040503050406030204" pitchFamily="18" charset="0"/>
                          </a:rPr>
                          <m:t>L</m:t>
                        </m:r>
                      </m:den>
                    </m:f>
                    <m:r>
                      <a:rPr lang="vi-VN" sz="1400" i="1" dirty="0">
                        <a:latin typeface="Cambria Math" panose="02040503050406030204" pitchFamily="18" charset="0"/>
                      </a:rPr>
                      <m:t>4</m:t>
                    </m:r>
                  </m:oMath>
                </a14:m>
                <a:r>
                  <a:rPr lang="vi-VN" sz="1400" dirty="0"/>
                  <a:t> </a:t>
                </a:r>
              </a:p>
              <a:p>
                <a:r>
                  <a:rPr lang="vi-VN" sz="1400" dirty="0"/>
                  <a:t>= </a:t>
                </a:r>
                <a14:m>
                  <m:oMath xmlns:m="http://schemas.openxmlformats.org/officeDocument/2006/math">
                    <m:f>
                      <m:fPr>
                        <m:ctrlPr>
                          <a:rPr lang="vi-VN" sz="1400" i="1" smtClean="0">
                            <a:latin typeface="Cambria Math" panose="02040503050406030204" pitchFamily="18" charset="0"/>
                          </a:rPr>
                        </m:ctrlPr>
                      </m:fPr>
                      <m:num>
                        <m:r>
                          <a:rPr lang="vi-VN" sz="1400" i="1">
                            <a:latin typeface="Cambria Math" panose="02040503050406030204" pitchFamily="18" charset="0"/>
                          </a:rPr>
                          <m:t>1880</m:t>
                        </m:r>
                      </m:num>
                      <m:den>
                        <m:r>
                          <a:rPr lang="vi-VN" sz="1400" i="1" dirty="0">
                            <a:latin typeface="Cambria Math" panose="02040503050406030204" pitchFamily="18" charset="0"/>
                          </a:rPr>
                          <m:t>471</m:t>
                        </m:r>
                        <m:r>
                          <a:rPr lang="vi-VN" sz="1400" b="0" i="1" dirty="0" smtClean="0">
                            <a:latin typeface="Cambria Math" panose="02040503050406030204" pitchFamily="18" charset="0"/>
                          </a:rPr>
                          <m:t>.</m:t>
                        </m:r>
                        <m:r>
                          <a:rPr lang="vi-VN" sz="1400" i="1" dirty="0">
                            <a:latin typeface="Cambria Math" panose="02040503050406030204" pitchFamily="18" charset="0"/>
                          </a:rPr>
                          <m:t>5</m:t>
                        </m:r>
                      </m:den>
                    </m:f>
                    <m:r>
                      <m:rPr>
                        <m:sty m:val="p"/>
                      </m:rPr>
                      <a:rPr lang="vi-VN" sz="1400" i="1">
                        <a:latin typeface="Cambria Math" panose="02040503050406030204" pitchFamily="18" charset="0"/>
                      </a:rPr>
                      <m:t>x</m:t>
                    </m:r>
                  </m:oMath>
                </a14:m>
                <a:r>
                  <a:rPr lang="vi-VN" sz="1400" dirty="0"/>
                  <a:t> 30 </a:t>
                </a:r>
                <a14:m>
                  <m:oMath xmlns:m="http://schemas.openxmlformats.org/officeDocument/2006/math">
                    <m:r>
                      <a:rPr lang="vi-VN" sz="1400" i="1" smtClean="0">
                        <a:latin typeface="Cambria Math" panose="02040503050406030204" pitchFamily="18" charset="0"/>
                      </a:rPr>
                      <m:t>≈</m:t>
                    </m:r>
                    <m:r>
                      <a:rPr lang="vi-VN" sz="1400" i="1">
                        <a:latin typeface="Cambria Math" panose="02040503050406030204" pitchFamily="18" charset="0"/>
                      </a:rPr>
                      <m:t>120</m:t>
                    </m:r>
                  </m:oMath>
                </a14:m>
                <a:endParaRPr lang="vi-VN" sz="1400" dirty="0"/>
              </a:p>
            </p:txBody>
          </p:sp>
        </mc:Choice>
        <mc:Fallback xmlns="">
          <p:sp>
            <p:nvSpPr>
              <p:cNvPr id="10" name="Hộp Văn bản 9">
                <a:extLst>
                  <a:ext uri="{FF2B5EF4-FFF2-40B4-BE49-F238E27FC236}">
                    <a16:creationId xmlns:a16="http://schemas.microsoft.com/office/drawing/2014/main" id="{F1953C0A-F2D8-0AD5-67FF-D958E1567523}"/>
                  </a:ext>
                </a:extLst>
              </p:cNvPr>
              <p:cNvSpPr txBox="1">
                <a:spLocks noRot="1" noChangeAspect="1" noMove="1" noResize="1" noEditPoints="1" noAdjustHandles="1" noChangeArrowheads="1" noChangeShapeType="1" noTextEdit="1"/>
              </p:cNvSpPr>
              <p:nvPr/>
            </p:nvSpPr>
            <p:spPr>
              <a:xfrm>
                <a:off x="596468" y="3161626"/>
                <a:ext cx="2451531" cy="1414554"/>
              </a:xfrm>
              <a:prstGeom prst="rect">
                <a:avLst/>
              </a:prstGeom>
              <a:blipFill>
                <a:blip r:embed="rId4"/>
                <a:stretch>
                  <a:fillRect l="-746" t="-862"/>
                </a:stretch>
              </a:blipFill>
            </p:spPr>
            <p:txBody>
              <a:bodyPr/>
              <a:lstStyle/>
              <a:p>
                <a:r>
                  <a:rPr lang="vi-VN">
                    <a:noFill/>
                  </a:rPr>
                  <a:t> </a:t>
                </a:r>
              </a:p>
            </p:txBody>
          </p:sp>
        </mc:Fallback>
      </mc:AlternateContent>
      <p:pic>
        <p:nvPicPr>
          <p:cNvPr id="12" name="Hình ảnh 11">
            <a:extLst>
              <a:ext uri="{FF2B5EF4-FFF2-40B4-BE49-F238E27FC236}">
                <a16:creationId xmlns:a16="http://schemas.microsoft.com/office/drawing/2014/main" id="{672143A9-69B8-31D2-D4D2-2F768C2A0A46}"/>
              </a:ext>
            </a:extLst>
          </p:cNvPr>
          <p:cNvPicPr>
            <a:picLocks noChangeAspect="1"/>
          </p:cNvPicPr>
          <p:nvPr/>
        </p:nvPicPr>
        <p:blipFill>
          <a:blip r:embed="rId5"/>
          <a:stretch>
            <a:fillRect/>
          </a:stretch>
        </p:blipFill>
        <p:spPr>
          <a:xfrm>
            <a:off x="3873534" y="3488382"/>
            <a:ext cx="1155666" cy="1509654"/>
          </a:xfrm>
          <a:prstGeom prst="rect">
            <a:avLst/>
          </a:prstGeom>
        </p:spPr>
      </p:pic>
      <p:pic>
        <p:nvPicPr>
          <p:cNvPr id="14" name="Hình ảnh 13">
            <a:extLst>
              <a:ext uri="{FF2B5EF4-FFF2-40B4-BE49-F238E27FC236}">
                <a16:creationId xmlns:a16="http://schemas.microsoft.com/office/drawing/2014/main" id="{D96CFE4A-885A-845E-9585-8FD8B42F1018}"/>
              </a:ext>
            </a:extLst>
          </p:cNvPr>
          <p:cNvPicPr>
            <a:picLocks noChangeAspect="1"/>
          </p:cNvPicPr>
          <p:nvPr/>
        </p:nvPicPr>
        <p:blipFill>
          <a:blip r:embed="rId6"/>
          <a:stretch>
            <a:fillRect/>
          </a:stretch>
        </p:blipFill>
        <p:spPr>
          <a:xfrm>
            <a:off x="731301" y="4609735"/>
            <a:ext cx="2189969" cy="1088428"/>
          </a:xfrm>
          <a:prstGeom prst="rect">
            <a:avLst/>
          </a:prstGeom>
        </p:spPr>
      </p:pic>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4728BB34-0FE5-A83F-7ACE-DEFC6368BDE9}"/>
                  </a:ext>
                </a:extLst>
              </p:cNvPr>
              <p:cNvSpPr txBox="1"/>
              <p:nvPr/>
            </p:nvSpPr>
            <p:spPr>
              <a:xfrm>
                <a:off x="5631198" y="3552226"/>
                <a:ext cx="3539008" cy="1173398"/>
              </a:xfrm>
              <a:prstGeom prst="rect">
                <a:avLst/>
              </a:prstGeom>
              <a:noFill/>
            </p:spPr>
            <p:txBody>
              <a:bodyPr wrap="square" rtlCol="0">
                <a:spAutoFit/>
              </a:bodyPr>
              <a:lstStyle/>
              <a:p>
                <a:r>
                  <a:rPr lang="vi-VN" dirty="0"/>
                  <a:t>Id6 = Id7 = (</a:t>
                </a:r>
                <a:r>
                  <a:rPr lang="vi-VN" sz="1800" dirty="0"/>
                  <a:t> </a:t>
                </a:r>
                <a14:m>
                  <m:oMath xmlns:m="http://schemas.openxmlformats.org/officeDocument/2006/math">
                    <m:f>
                      <m:fPr>
                        <m:ctrlPr>
                          <a:rPr lang="vi-VN" sz="1800" b="0" i="1" smtClean="0">
                            <a:latin typeface="Cambria Math" panose="02040503050406030204" pitchFamily="18" charset="0"/>
                          </a:rPr>
                        </m:ctrlPr>
                      </m:fPr>
                      <m:num>
                        <m:r>
                          <m:rPr>
                            <m:sty m:val="p"/>
                          </m:rPr>
                          <a:rPr lang="vi-VN" sz="1800" i="1">
                            <a:latin typeface="Cambria Math" panose="02040503050406030204" pitchFamily="18" charset="0"/>
                          </a:rPr>
                          <m:t>W</m:t>
                        </m:r>
                      </m:num>
                      <m:den>
                        <m:r>
                          <m:rPr>
                            <m:sty m:val="p"/>
                          </m:rPr>
                          <a:rPr lang="vi-VN" sz="1800" i="1">
                            <a:latin typeface="Cambria Math" panose="02040503050406030204" pitchFamily="18" charset="0"/>
                          </a:rPr>
                          <m:t>L</m:t>
                        </m:r>
                      </m:den>
                    </m:f>
                    <m:r>
                      <a:rPr lang="vi-VN" i="1">
                        <a:latin typeface="Cambria Math" panose="02040503050406030204" pitchFamily="18" charset="0"/>
                      </a:rPr>
                      <m:t>6</m:t>
                    </m:r>
                    <m:r>
                      <a:rPr lang="vi-VN" b="0" i="1" smtClean="0">
                        <a:latin typeface="Cambria Math" panose="02040503050406030204" pitchFamily="18" charset="0"/>
                      </a:rPr>
                      <m:t>/</m:t>
                    </m:r>
                    <m:f>
                      <m:fPr>
                        <m:ctrlPr>
                          <a:rPr lang="vi-VN" sz="1800" b="0" i="1" smtClean="0">
                            <a:latin typeface="Cambria Math" panose="02040503050406030204" pitchFamily="18" charset="0"/>
                          </a:rPr>
                        </m:ctrlPr>
                      </m:fPr>
                      <m:num>
                        <m:r>
                          <m:rPr>
                            <m:sty m:val="p"/>
                          </m:rPr>
                          <a:rPr lang="vi-VN" i="1">
                            <a:latin typeface="Cambria Math" panose="02040503050406030204" pitchFamily="18" charset="0"/>
                          </a:rPr>
                          <m:t>W</m:t>
                        </m:r>
                      </m:num>
                      <m:den>
                        <m:r>
                          <m:rPr>
                            <m:sty m:val="p"/>
                          </m:rPr>
                          <a:rPr lang="vi-VN" i="1">
                            <a:latin typeface="Cambria Math" panose="02040503050406030204" pitchFamily="18" charset="0"/>
                          </a:rPr>
                          <m:t>L</m:t>
                        </m:r>
                      </m:den>
                    </m:f>
                    <m:r>
                      <a:rPr lang="vi-VN" i="1">
                        <a:latin typeface="Cambria Math" panose="02040503050406030204" pitchFamily="18" charset="0"/>
                      </a:rPr>
                      <m:t>4</m:t>
                    </m:r>
                  </m:oMath>
                </a14:m>
                <a:r>
                  <a:rPr lang="vi-VN" dirty="0"/>
                  <a:t>) x Id4</a:t>
                </a:r>
              </a:p>
              <a:p>
                <a:r>
                  <a:rPr lang="vi-VN" dirty="0"/>
                  <a:t>= (120/30) x 15 </a:t>
                </a:r>
                <a14:m>
                  <m:oMath xmlns:m="http://schemas.openxmlformats.org/officeDocument/2006/math">
                    <m:r>
                      <a:rPr lang="vi-VN" sz="1800" dirty="0" smtClean="0">
                        <a:latin typeface="Cambria Math" panose="02040503050406030204" pitchFamily="18" charset="0"/>
                      </a:rPr>
                      <m:t>≈</m:t>
                    </m:r>
                  </m:oMath>
                </a14:m>
                <a:r>
                  <a:rPr lang="vi-VN" dirty="0"/>
                  <a:t> 60uA </a:t>
                </a:r>
              </a:p>
              <a:p>
                <a14:m>
                  <m:oMath xmlns:m="http://schemas.openxmlformats.org/officeDocument/2006/math">
                    <m:f>
                      <m:fPr>
                        <m:ctrlPr>
                          <a:rPr lang="vi-VN" sz="1800" b="0" i="1" smtClean="0">
                            <a:latin typeface="Cambria Math" panose="02040503050406030204" pitchFamily="18" charset="0"/>
                          </a:rPr>
                        </m:ctrlPr>
                      </m:fPr>
                      <m:num>
                        <m:r>
                          <m:rPr>
                            <m:sty m:val="p"/>
                          </m:rPr>
                          <a:rPr lang="vi-VN" sz="1800" i="1">
                            <a:latin typeface="Cambria Math" panose="02040503050406030204" pitchFamily="18" charset="0"/>
                          </a:rPr>
                          <m:t>W</m:t>
                        </m:r>
                      </m:num>
                      <m:den>
                        <m:r>
                          <m:rPr>
                            <m:sty m:val="p"/>
                          </m:rPr>
                          <a:rPr lang="vi-VN" sz="1800" i="1">
                            <a:latin typeface="Cambria Math" panose="02040503050406030204" pitchFamily="18" charset="0"/>
                          </a:rPr>
                          <m:t>L</m:t>
                        </m:r>
                      </m:den>
                    </m:f>
                    <m:r>
                      <a:rPr lang="vi-VN" i="1">
                        <a:latin typeface="Cambria Math" panose="02040503050406030204" pitchFamily="18" charset="0"/>
                      </a:rPr>
                      <m:t>7</m:t>
                    </m:r>
                    <m:r>
                      <a:rPr lang="vi-VN" sz="1800" b="0" i="0" smtClean="0">
                        <a:latin typeface="Cambria Math" panose="02040503050406030204" pitchFamily="18" charset="0"/>
                      </a:rPr>
                      <m:t>= </m:t>
                    </m:r>
                    <m:f>
                      <m:fPr>
                        <m:ctrlPr>
                          <a:rPr lang="vi-VN" sz="1800" i="1" smtClean="0">
                            <a:latin typeface="Cambria Math" panose="02040503050406030204" pitchFamily="18" charset="0"/>
                          </a:rPr>
                        </m:ctrlPr>
                      </m:fPr>
                      <m:num>
                        <m:r>
                          <m:rPr>
                            <m:sty m:val="p"/>
                          </m:rPr>
                          <a:rPr lang="vi-VN" i="1">
                            <a:latin typeface="Cambria Math" panose="02040503050406030204" pitchFamily="18" charset="0"/>
                          </a:rPr>
                          <m:t>Id</m:t>
                        </m:r>
                        <m:r>
                          <a:rPr lang="vi-VN" i="1">
                            <a:latin typeface="Cambria Math" panose="02040503050406030204" pitchFamily="18" charset="0"/>
                          </a:rPr>
                          <m:t>7</m:t>
                        </m:r>
                      </m:num>
                      <m:den>
                        <m:r>
                          <m:rPr>
                            <m:sty m:val="p"/>
                          </m:rPr>
                          <a:rPr lang="vi-VN" i="1">
                            <a:latin typeface="Cambria Math" panose="02040503050406030204" pitchFamily="18" charset="0"/>
                          </a:rPr>
                          <m:t>Id</m:t>
                        </m:r>
                        <m:r>
                          <a:rPr lang="vi-VN" i="1">
                            <a:latin typeface="Cambria Math" panose="02040503050406030204" pitchFamily="18" charset="0"/>
                          </a:rPr>
                          <m:t>5</m:t>
                        </m:r>
                      </m:den>
                    </m:f>
                    <m:r>
                      <a:rPr lang="vi-VN" sz="1800" b="0" i="1" smtClean="0">
                        <a:latin typeface="Cambria Math" panose="02040503050406030204" pitchFamily="18" charset="0"/>
                      </a:rPr>
                      <m:t> </m:t>
                    </m:r>
                    <m:r>
                      <m:rPr>
                        <m:sty m:val="p"/>
                      </m:rPr>
                      <a:rPr lang="vi-VN" sz="1800" i="1">
                        <a:latin typeface="Cambria Math" panose="02040503050406030204" pitchFamily="18" charset="0"/>
                      </a:rPr>
                      <m:t>x</m:t>
                    </m:r>
                  </m:oMath>
                </a14:m>
                <a:r>
                  <a:rPr lang="vi-VN" sz="1800" dirty="0"/>
                  <a:t> </a:t>
                </a:r>
                <a14:m>
                  <m:oMath xmlns:m="http://schemas.openxmlformats.org/officeDocument/2006/math">
                    <m:f>
                      <m:fPr>
                        <m:ctrlPr>
                          <a:rPr lang="vi-VN" sz="1800" i="1" dirty="0" smtClean="0">
                            <a:latin typeface="Cambria Math" panose="02040503050406030204" pitchFamily="18" charset="0"/>
                          </a:rPr>
                        </m:ctrlPr>
                      </m:fPr>
                      <m:num>
                        <m:r>
                          <m:rPr>
                            <m:sty m:val="p"/>
                          </m:rPr>
                          <a:rPr lang="vi-VN" sz="1800" i="1" dirty="0">
                            <a:latin typeface="Cambria Math" panose="02040503050406030204" pitchFamily="18" charset="0"/>
                          </a:rPr>
                          <m:t>W</m:t>
                        </m:r>
                      </m:num>
                      <m:den>
                        <m:r>
                          <m:rPr>
                            <m:sty m:val="p"/>
                          </m:rPr>
                          <a:rPr lang="vi-VN" sz="1800" i="1" dirty="0">
                            <a:latin typeface="Cambria Math" panose="02040503050406030204" pitchFamily="18" charset="0"/>
                          </a:rPr>
                          <m:t>L</m:t>
                        </m:r>
                      </m:den>
                    </m:f>
                    <m:r>
                      <a:rPr lang="vi-VN" i="1" dirty="0">
                        <a:latin typeface="Cambria Math" panose="02040503050406030204" pitchFamily="18" charset="0"/>
                      </a:rPr>
                      <m:t>5</m:t>
                    </m:r>
                    <m:r>
                      <a:rPr lang="vi-VN" b="0" i="1" dirty="0" smtClean="0">
                        <a:latin typeface="Cambria Math" panose="02040503050406030204" pitchFamily="18" charset="0"/>
                      </a:rPr>
                      <m:t>= </m:t>
                    </m:r>
                    <m:f>
                      <m:fPr>
                        <m:ctrlPr>
                          <a:rPr lang="vi-VN" i="1" dirty="0" smtClean="0">
                            <a:latin typeface="Cambria Math" panose="02040503050406030204" pitchFamily="18" charset="0"/>
                          </a:rPr>
                        </m:ctrlPr>
                      </m:fPr>
                      <m:num>
                        <m:r>
                          <a:rPr lang="vi-VN" i="1" dirty="0">
                            <a:latin typeface="Cambria Math" panose="02040503050406030204" pitchFamily="18" charset="0"/>
                          </a:rPr>
                          <m:t>60</m:t>
                        </m:r>
                      </m:num>
                      <m:den>
                        <m:r>
                          <a:rPr lang="vi-VN" i="1" dirty="0">
                            <a:latin typeface="Cambria Math" panose="02040503050406030204" pitchFamily="18" charset="0"/>
                          </a:rPr>
                          <m:t>30</m:t>
                        </m:r>
                      </m:den>
                    </m:f>
                  </m:oMath>
                </a14:m>
                <a:r>
                  <a:rPr lang="vi-VN" dirty="0"/>
                  <a:t> x 6 = 12</a:t>
                </a:r>
              </a:p>
            </p:txBody>
          </p:sp>
        </mc:Choice>
        <mc:Fallback xmlns="">
          <p:sp>
            <p:nvSpPr>
              <p:cNvPr id="19" name="Hộp Văn bản 18">
                <a:extLst>
                  <a:ext uri="{FF2B5EF4-FFF2-40B4-BE49-F238E27FC236}">
                    <a16:creationId xmlns:a16="http://schemas.microsoft.com/office/drawing/2014/main" id="{4728BB34-0FE5-A83F-7ACE-DEFC6368BDE9}"/>
                  </a:ext>
                </a:extLst>
              </p:cNvPr>
              <p:cNvSpPr txBox="1">
                <a:spLocks noRot="1" noChangeAspect="1" noMove="1" noResize="1" noEditPoints="1" noAdjustHandles="1" noChangeArrowheads="1" noChangeShapeType="1" noTextEdit="1"/>
              </p:cNvSpPr>
              <p:nvPr/>
            </p:nvSpPr>
            <p:spPr>
              <a:xfrm>
                <a:off x="5631198" y="3552226"/>
                <a:ext cx="3539008" cy="1173398"/>
              </a:xfrm>
              <a:prstGeom prst="rect">
                <a:avLst/>
              </a:prstGeom>
              <a:blipFill>
                <a:blip r:embed="rId7"/>
                <a:stretch>
                  <a:fillRect l="-1552" b="-2604"/>
                </a:stretch>
              </a:blipFill>
            </p:spPr>
            <p:txBody>
              <a:bodyPr/>
              <a:lstStyle/>
              <a:p>
                <a:r>
                  <a:rPr lang="vi-VN">
                    <a:noFill/>
                  </a:rPr>
                  <a:t> </a:t>
                </a:r>
              </a:p>
            </p:txBody>
          </p:sp>
        </mc:Fallback>
      </mc:AlternateContent>
      <p:pic>
        <p:nvPicPr>
          <p:cNvPr id="23" name="Hình ảnh 22">
            <a:extLst>
              <a:ext uri="{FF2B5EF4-FFF2-40B4-BE49-F238E27FC236}">
                <a16:creationId xmlns:a16="http://schemas.microsoft.com/office/drawing/2014/main" id="{869DBF6F-89FB-CEEA-07DE-155A0840D9FB}"/>
              </a:ext>
            </a:extLst>
          </p:cNvPr>
          <p:cNvPicPr>
            <a:picLocks noChangeAspect="1"/>
          </p:cNvPicPr>
          <p:nvPr/>
        </p:nvPicPr>
        <p:blipFill>
          <a:blip r:embed="rId8"/>
          <a:stretch>
            <a:fillRect/>
          </a:stretch>
        </p:blipFill>
        <p:spPr>
          <a:xfrm>
            <a:off x="3364794" y="4995522"/>
            <a:ext cx="2238695" cy="660041"/>
          </a:xfrm>
          <a:prstGeom prst="rect">
            <a:avLst/>
          </a:prstGeom>
        </p:spPr>
      </p:pic>
      <p:pic>
        <p:nvPicPr>
          <p:cNvPr id="2" name="Hình ảnh 1" descr="Ảnh có chứa biểu đồ, Bản vẽ kỹ thuật, Kế hoạch, sơ đồ&#10;&#10;Mô tả được tạo tự động">
            <a:extLst>
              <a:ext uri="{FF2B5EF4-FFF2-40B4-BE49-F238E27FC236}">
                <a16:creationId xmlns:a16="http://schemas.microsoft.com/office/drawing/2014/main" id="{1F878434-53FF-864C-1E15-707F46540C8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6312" y="1159055"/>
            <a:ext cx="3394751" cy="1984256"/>
          </a:xfrm>
          <a:prstGeom prst="rect">
            <a:avLst/>
          </a:prstGeom>
        </p:spPr>
      </p:pic>
      <p:sp>
        <p:nvSpPr>
          <p:cNvPr id="3" name="Hộp Văn bản 2">
            <a:extLst>
              <a:ext uri="{FF2B5EF4-FFF2-40B4-BE49-F238E27FC236}">
                <a16:creationId xmlns:a16="http://schemas.microsoft.com/office/drawing/2014/main" id="{DE8FFAD5-A6F9-B2E1-E842-E7A4BAEADEAD}"/>
              </a:ext>
            </a:extLst>
          </p:cNvPr>
          <p:cNvSpPr txBox="1"/>
          <p:nvPr/>
        </p:nvSpPr>
        <p:spPr>
          <a:xfrm>
            <a:off x="228200" y="1435287"/>
            <a:ext cx="489753" cy="369332"/>
          </a:xfrm>
          <a:prstGeom prst="rect">
            <a:avLst/>
          </a:prstGeom>
          <a:noFill/>
        </p:spPr>
        <p:txBody>
          <a:bodyPr wrap="square" rtlCol="0">
            <a:spAutoFit/>
          </a:bodyPr>
          <a:lstStyle/>
          <a:p>
            <a:r>
              <a:rPr lang="vi-VN" sz="900" dirty="0" err="1"/>
              <a:t>Ibias</a:t>
            </a:r>
            <a:r>
              <a:rPr lang="vi-VN" sz="900" dirty="0"/>
              <a:t> =</a:t>
            </a:r>
          </a:p>
          <a:p>
            <a:r>
              <a:rPr lang="vi-VN" sz="900" dirty="0"/>
              <a:t>30uA</a:t>
            </a:r>
          </a:p>
        </p:txBody>
      </p:sp>
      <p:sp>
        <p:nvSpPr>
          <p:cNvPr id="4" name="Hộp Văn bản 3">
            <a:extLst>
              <a:ext uri="{FF2B5EF4-FFF2-40B4-BE49-F238E27FC236}">
                <a16:creationId xmlns:a16="http://schemas.microsoft.com/office/drawing/2014/main" id="{3F85FDBA-0F6C-9E2D-02F6-86E3737464D1}"/>
              </a:ext>
            </a:extLst>
          </p:cNvPr>
          <p:cNvSpPr txBox="1"/>
          <p:nvPr/>
        </p:nvSpPr>
        <p:spPr>
          <a:xfrm>
            <a:off x="1078312" y="2494847"/>
            <a:ext cx="457200" cy="215444"/>
          </a:xfrm>
          <a:prstGeom prst="rect">
            <a:avLst/>
          </a:prstGeom>
          <a:noFill/>
        </p:spPr>
        <p:txBody>
          <a:bodyPr wrap="square" rtlCol="0">
            <a:spAutoFit/>
          </a:bodyPr>
          <a:lstStyle/>
          <a:p>
            <a:r>
              <a:rPr lang="vi-VN" sz="800" dirty="0"/>
              <a:t>30uA</a:t>
            </a:r>
          </a:p>
        </p:txBody>
      </p:sp>
      <p:sp>
        <p:nvSpPr>
          <p:cNvPr id="5" name="Hộp Văn bản 4">
            <a:extLst>
              <a:ext uri="{FF2B5EF4-FFF2-40B4-BE49-F238E27FC236}">
                <a16:creationId xmlns:a16="http://schemas.microsoft.com/office/drawing/2014/main" id="{B85BC3BF-9DF5-D884-A35E-E653714767A0}"/>
              </a:ext>
            </a:extLst>
          </p:cNvPr>
          <p:cNvSpPr txBox="1"/>
          <p:nvPr/>
        </p:nvSpPr>
        <p:spPr>
          <a:xfrm>
            <a:off x="1154511" y="2043461"/>
            <a:ext cx="422951" cy="215444"/>
          </a:xfrm>
          <a:prstGeom prst="rect">
            <a:avLst/>
          </a:prstGeom>
          <a:noFill/>
        </p:spPr>
        <p:txBody>
          <a:bodyPr wrap="square" rtlCol="0">
            <a:spAutoFit/>
          </a:bodyPr>
          <a:lstStyle/>
          <a:p>
            <a:r>
              <a:rPr lang="vi-VN" sz="800" dirty="0"/>
              <a:t>15</a:t>
            </a:r>
            <a:r>
              <a:rPr lang="vi-VN" sz="800"/>
              <a:t>uA</a:t>
            </a:r>
            <a:endParaRPr lang="vi-VN" sz="800" dirty="0"/>
          </a:p>
        </p:txBody>
      </p:sp>
      <p:sp>
        <p:nvSpPr>
          <p:cNvPr id="7" name="Hộp Văn bản 6">
            <a:extLst>
              <a:ext uri="{FF2B5EF4-FFF2-40B4-BE49-F238E27FC236}">
                <a16:creationId xmlns:a16="http://schemas.microsoft.com/office/drawing/2014/main" id="{6E6B5520-0684-CC63-A4E5-F4317478C605}"/>
              </a:ext>
            </a:extLst>
          </p:cNvPr>
          <p:cNvSpPr txBox="1"/>
          <p:nvPr/>
        </p:nvSpPr>
        <p:spPr>
          <a:xfrm>
            <a:off x="1572088" y="2034096"/>
            <a:ext cx="436225" cy="215444"/>
          </a:xfrm>
          <a:prstGeom prst="rect">
            <a:avLst/>
          </a:prstGeom>
          <a:noFill/>
        </p:spPr>
        <p:txBody>
          <a:bodyPr wrap="square">
            <a:spAutoFit/>
          </a:bodyPr>
          <a:lstStyle/>
          <a:p>
            <a:r>
              <a:rPr lang="vi-VN" sz="800" dirty="0"/>
              <a:t>15</a:t>
            </a:r>
            <a:r>
              <a:rPr lang="vi-VN" sz="800"/>
              <a:t>uA</a:t>
            </a:r>
            <a:endParaRPr lang="vi-VN" sz="1800" dirty="0"/>
          </a:p>
        </p:txBody>
      </p:sp>
      <p:sp>
        <p:nvSpPr>
          <p:cNvPr id="8" name="Hộp Văn bản 7">
            <a:extLst>
              <a:ext uri="{FF2B5EF4-FFF2-40B4-BE49-F238E27FC236}">
                <a16:creationId xmlns:a16="http://schemas.microsoft.com/office/drawing/2014/main" id="{4E3EB6FD-D7C3-44E8-2504-F6657830CBCE}"/>
              </a:ext>
            </a:extLst>
          </p:cNvPr>
          <p:cNvSpPr txBox="1"/>
          <p:nvPr/>
        </p:nvSpPr>
        <p:spPr>
          <a:xfrm>
            <a:off x="1801892" y="1476661"/>
            <a:ext cx="430850" cy="215444"/>
          </a:xfrm>
          <a:prstGeom prst="rect">
            <a:avLst/>
          </a:prstGeom>
          <a:noFill/>
        </p:spPr>
        <p:txBody>
          <a:bodyPr wrap="square">
            <a:spAutoFit/>
          </a:bodyPr>
          <a:lstStyle/>
          <a:p>
            <a:r>
              <a:rPr lang="vi-VN" sz="800" dirty="0"/>
              <a:t>15</a:t>
            </a:r>
            <a:r>
              <a:rPr lang="vi-VN" sz="800"/>
              <a:t>uA</a:t>
            </a:r>
            <a:endParaRPr lang="vi-VN" sz="800" dirty="0"/>
          </a:p>
        </p:txBody>
      </p:sp>
      <p:sp>
        <p:nvSpPr>
          <p:cNvPr id="11" name="Hộp Văn bản 10">
            <a:extLst>
              <a:ext uri="{FF2B5EF4-FFF2-40B4-BE49-F238E27FC236}">
                <a16:creationId xmlns:a16="http://schemas.microsoft.com/office/drawing/2014/main" id="{6E1C9885-9932-3EB0-7EA3-B290EEA412AD}"/>
              </a:ext>
            </a:extLst>
          </p:cNvPr>
          <p:cNvSpPr txBox="1"/>
          <p:nvPr/>
        </p:nvSpPr>
        <p:spPr>
          <a:xfrm>
            <a:off x="848353" y="1467554"/>
            <a:ext cx="423182" cy="215444"/>
          </a:xfrm>
          <a:prstGeom prst="rect">
            <a:avLst/>
          </a:prstGeom>
          <a:noFill/>
        </p:spPr>
        <p:txBody>
          <a:bodyPr wrap="square">
            <a:spAutoFit/>
          </a:bodyPr>
          <a:lstStyle/>
          <a:p>
            <a:r>
              <a:rPr lang="vi-VN" sz="800" dirty="0"/>
              <a:t>15uA</a:t>
            </a:r>
          </a:p>
        </p:txBody>
      </p:sp>
      <p:sp>
        <p:nvSpPr>
          <p:cNvPr id="13" name="Hộp Văn bản 12">
            <a:extLst>
              <a:ext uri="{FF2B5EF4-FFF2-40B4-BE49-F238E27FC236}">
                <a16:creationId xmlns:a16="http://schemas.microsoft.com/office/drawing/2014/main" id="{27FFE590-F50D-F35C-1A1E-13F59A69E420}"/>
              </a:ext>
            </a:extLst>
          </p:cNvPr>
          <p:cNvSpPr txBox="1"/>
          <p:nvPr/>
        </p:nvSpPr>
        <p:spPr>
          <a:xfrm>
            <a:off x="3372014" y="2133422"/>
            <a:ext cx="436224" cy="215444"/>
          </a:xfrm>
          <a:prstGeom prst="rect">
            <a:avLst/>
          </a:prstGeom>
          <a:noFill/>
        </p:spPr>
        <p:txBody>
          <a:bodyPr wrap="square" rtlCol="0">
            <a:spAutoFit/>
          </a:bodyPr>
          <a:lstStyle/>
          <a:p>
            <a:r>
              <a:rPr lang="vi-VN" sz="800" dirty="0"/>
              <a:t>10pF</a:t>
            </a:r>
          </a:p>
        </p:txBody>
      </p:sp>
      <p:sp>
        <p:nvSpPr>
          <p:cNvPr id="21" name="Hộp Văn bản 20">
            <a:extLst>
              <a:ext uri="{FF2B5EF4-FFF2-40B4-BE49-F238E27FC236}">
                <a16:creationId xmlns:a16="http://schemas.microsoft.com/office/drawing/2014/main" id="{BEA23B08-4BED-DAF3-E61A-0B8FC83D4113}"/>
              </a:ext>
            </a:extLst>
          </p:cNvPr>
          <p:cNvSpPr txBox="1"/>
          <p:nvPr/>
        </p:nvSpPr>
        <p:spPr>
          <a:xfrm>
            <a:off x="2526112" y="1628812"/>
            <a:ext cx="430851" cy="215444"/>
          </a:xfrm>
          <a:prstGeom prst="rect">
            <a:avLst/>
          </a:prstGeom>
          <a:noFill/>
        </p:spPr>
        <p:txBody>
          <a:bodyPr wrap="square" rtlCol="0">
            <a:spAutoFit/>
          </a:bodyPr>
          <a:lstStyle/>
          <a:p>
            <a:r>
              <a:rPr lang="vi-VN" sz="800" dirty="0"/>
              <a:t>= 3pF</a:t>
            </a:r>
          </a:p>
        </p:txBody>
      </p:sp>
      <p:sp>
        <p:nvSpPr>
          <p:cNvPr id="28" name="Hộp Văn bản 27">
            <a:extLst>
              <a:ext uri="{FF2B5EF4-FFF2-40B4-BE49-F238E27FC236}">
                <a16:creationId xmlns:a16="http://schemas.microsoft.com/office/drawing/2014/main" id="{A0EE98D7-4A69-0FA9-F59D-19ADBFE285D0}"/>
              </a:ext>
            </a:extLst>
          </p:cNvPr>
          <p:cNvSpPr txBox="1"/>
          <p:nvPr/>
        </p:nvSpPr>
        <p:spPr>
          <a:xfrm>
            <a:off x="1764112" y="1137498"/>
            <a:ext cx="533400" cy="215444"/>
          </a:xfrm>
          <a:prstGeom prst="rect">
            <a:avLst/>
          </a:prstGeom>
          <a:noFill/>
        </p:spPr>
        <p:txBody>
          <a:bodyPr wrap="square" rtlCol="0">
            <a:spAutoFit/>
          </a:bodyPr>
          <a:lstStyle/>
          <a:p>
            <a:r>
              <a:rPr lang="vi-VN" sz="800" dirty="0"/>
              <a:t>1,8V</a:t>
            </a:r>
          </a:p>
        </p:txBody>
      </p:sp>
    </p:spTree>
    <p:extLst>
      <p:ext uri="{BB962C8B-B14F-4D97-AF65-F5344CB8AC3E}">
        <p14:creationId xmlns:p14="http://schemas.microsoft.com/office/powerpoint/2010/main" val="195868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E218A-09CA-0CE1-1648-DC11A2801DB0}"/>
            </a:ext>
          </a:extLst>
        </p:cNvPr>
        <p:cNvGrpSpPr/>
        <p:nvPr/>
      </p:nvGrpSpPr>
      <p:grpSpPr>
        <a:xfrm>
          <a:off x="0" y="0"/>
          <a:ext cx="0" cy="0"/>
          <a:chOff x="0" y="0"/>
          <a:chExt cx="0" cy="0"/>
        </a:xfrm>
      </p:grpSpPr>
      <p:sp>
        <p:nvSpPr>
          <p:cNvPr id="9218" name="Tiêu đề 1">
            <a:extLst>
              <a:ext uri="{FF2B5EF4-FFF2-40B4-BE49-F238E27FC236}">
                <a16:creationId xmlns:a16="http://schemas.microsoft.com/office/drawing/2014/main" id="{E797B65E-93AD-1DD8-40D1-0AF7FFAE81F8}"/>
              </a:ext>
            </a:extLst>
          </p:cNvPr>
          <p:cNvSpPr>
            <a:spLocks noGrp="1" noChangeArrowheads="1"/>
          </p:cNvSpPr>
          <p:nvPr>
            <p:ph type="title"/>
          </p:nvPr>
        </p:nvSpPr>
        <p:spPr>
          <a:xfrm>
            <a:off x="443592" y="157480"/>
            <a:ext cx="7467600" cy="990600"/>
          </a:xfrm>
        </p:spPr>
        <p:txBody>
          <a:bodyPr/>
          <a:lstStyle/>
          <a:p>
            <a:r>
              <a:rPr lang="vi-VN" altLang="vi-VN" sz="2200" dirty="0">
                <a:solidFill>
                  <a:schemeClr val="bg1"/>
                </a:solidFill>
              </a:rPr>
              <a:t>1. Lựa chọn thông số để thiết kế mạch sát với yêu cầu </a:t>
            </a:r>
            <a:br>
              <a:rPr lang="vi-VN" altLang="vi-VN" sz="2200" dirty="0">
                <a:solidFill>
                  <a:schemeClr val="bg1"/>
                </a:solidFill>
              </a:rPr>
            </a:br>
            <a:endParaRPr lang="vi-VN" altLang="vi-VN" sz="2200" dirty="0">
              <a:solidFill>
                <a:schemeClr val="bg1"/>
              </a:solidFill>
            </a:endParaRPr>
          </a:p>
        </p:txBody>
      </p:sp>
      <p:sp>
        <p:nvSpPr>
          <p:cNvPr id="9220" name="Chỗ dành sẵn cho Số hiệu Bản chiếu 3">
            <a:extLst>
              <a:ext uri="{FF2B5EF4-FFF2-40B4-BE49-F238E27FC236}">
                <a16:creationId xmlns:a16="http://schemas.microsoft.com/office/drawing/2014/main" id="{93676FB7-23B5-5024-70AC-0DB314C81F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5CB44F0D-12F8-4A49-AA4B-3539425E38ED}" type="slidenum">
              <a:rPr lang="en-US" altLang="en-US" smtClean="0">
                <a:solidFill>
                  <a:srgbClr val="0000FF"/>
                </a:solidFill>
                <a:latin typeface="Arial" panose="020B0604020202020204" pitchFamily="34" charset="0"/>
              </a:rPr>
              <a:pPr/>
              <a:t>8</a:t>
            </a:fld>
            <a:endParaRPr lang="en-US" altLang="en-US">
              <a:solidFill>
                <a:srgbClr val="0000FF"/>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19" name="Hộp Văn bản 18">
                <a:extLst>
                  <a:ext uri="{FF2B5EF4-FFF2-40B4-BE49-F238E27FC236}">
                    <a16:creationId xmlns:a16="http://schemas.microsoft.com/office/drawing/2014/main" id="{52D0FC17-6BCA-7FFD-721C-189F75832479}"/>
                  </a:ext>
                </a:extLst>
              </p:cNvPr>
              <p:cNvSpPr txBox="1"/>
              <p:nvPr/>
            </p:nvSpPr>
            <p:spPr>
              <a:xfrm>
                <a:off x="1959996" y="1850976"/>
                <a:ext cx="1687745" cy="669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f>
                            <m:fPr>
                              <m:ctrlPr>
                                <a:rPr lang="vi-VN" i="1" smtClean="0">
                                  <a:latin typeface="Cambria Math" panose="02040503050406030204" pitchFamily="18" charset="0"/>
                                </a:rPr>
                              </m:ctrlPr>
                            </m:fPr>
                            <m:num>
                              <m:r>
                                <m:rPr>
                                  <m:sty m:val="p"/>
                                </m:rPr>
                                <a:rPr lang="vi-VN" i="1">
                                  <a:latin typeface="Cambria Math" panose="02040503050406030204" pitchFamily="18" charset="0"/>
                                </a:rPr>
                                <m:t>W</m:t>
                              </m:r>
                            </m:num>
                            <m:den>
                              <m:r>
                                <m:rPr>
                                  <m:sty m:val="p"/>
                                </m:rPr>
                                <a:rPr lang="vi-VN" i="1">
                                  <a:latin typeface="Cambria Math" panose="02040503050406030204" pitchFamily="18" charset="0"/>
                                </a:rPr>
                                <m:t>L</m:t>
                              </m:r>
                            </m:den>
                          </m:f>
                        </m:e>
                        <m:sub>
                          <m:r>
                            <a:rPr lang="vi-VN" i="1">
                              <a:latin typeface="Cambria Math" panose="02040503050406030204" pitchFamily="18" charset="0"/>
                            </a:rPr>
                            <m:t>3</m:t>
                          </m:r>
                          <m:r>
                            <a:rPr lang="vi-VN" b="0" i="1" smtClean="0">
                              <a:latin typeface="Cambria Math" panose="02040503050406030204" pitchFamily="18" charset="0"/>
                            </a:rPr>
                            <m:t>,</m:t>
                          </m:r>
                          <m:r>
                            <a:rPr lang="vi-VN" i="1">
                              <a:latin typeface="Cambria Math" panose="02040503050406030204" pitchFamily="18" charset="0"/>
                            </a:rPr>
                            <m:t>4</m:t>
                          </m:r>
                        </m:sub>
                      </m:sSub>
                      <m:r>
                        <a:rPr lang="vi-VN" b="0" i="1" smtClean="0">
                          <a:latin typeface="Cambria Math" panose="02040503050406030204" pitchFamily="18" charset="0"/>
                        </a:rPr>
                        <m:t>= </m:t>
                      </m:r>
                      <m:f>
                        <m:fPr>
                          <m:ctrlPr>
                            <a:rPr lang="vi-VN" b="0" i="1" smtClean="0">
                              <a:latin typeface="Cambria Math" panose="02040503050406030204" pitchFamily="18" charset="0"/>
                            </a:rPr>
                          </m:ctrlPr>
                        </m:fPr>
                        <m:num>
                          <m:r>
                            <a:rPr lang="vi-VN" i="1">
                              <a:latin typeface="Cambria Math" panose="02040503050406030204" pitchFamily="18" charset="0"/>
                            </a:rPr>
                            <m:t>15</m:t>
                          </m:r>
                          <m:r>
                            <m:rPr>
                              <m:sty m:val="p"/>
                            </m:rPr>
                            <a:rPr lang="vi-VN" i="1">
                              <a:latin typeface="Cambria Math" panose="02040503050406030204" pitchFamily="18" charset="0"/>
                            </a:rPr>
                            <m:t>u</m:t>
                          </m:r>
                        </m:num>
                        <m:den>
                          <m:r>
                            <a:rPr lang="vi-VN" i="1">
                              <a:latin typeface="Cambria Math" panose="02040503050406030204" pitchFamily="18" charset="0"/>
                            </a:rPr>
                            <m:t>500</m:t>
                          </m:r>
                          <m:r>
                            <m:rPr>
                              <m:sty m:val="p"/>
                            </m:rPr>
                            <a:rPr lang="vi-VN" i="1">
                              <a:latin typeface="Cambria Math" panose="02040503050406030204" pitchFamily="18" charset="0"/>
                            </a:rPr>
                            <m:t>n</m:t>
                          </m:r>
                        </m:den>
                      </m:f>
                    </m:oMath>
                  </m:oMathPara>
                </a14:m>
                <a:endParaRPr lang="vi-VN" dirty="0"/>
              </a:p>
            </p:txBody>
          </p:sp>
        </mc:Choice>
        <mc:Fallback xmlns="">
          <p:sp>
            <p:nvSpPr>
              <p:cNvPr id="19" name="Hộp Văn bản 18">
                <a:extLst>
                  <a:ext uri="{FF2B5EF4-FFF2-40B4-BE49-F238E27FC236}">
                    <a16:creationId xmlns:a16="http://schemas.microsoft.com/office/drawing/2014/main" id="{52D0FC17-6BCA-7FFD-721C-189F75832479}"/>
                  </a:ext>
                </a:extLst>
              </p:cNvPr>
              <p:cNvSpPr txBox="1">
                <a:spLocks noRot="1" noChangeAspect="1" noMove="1" noResize="1" noEditPoints="1" noAdjustHandles="1" noChangeArrowheads="1" noChangeShapeType="1" noTextEdit="1"/>
              </p:cNvSpPr>
              <p:nvPr/>
            </p:nvSpPr>
            <p:spPr>
              <a:xfrm>
                <a:off x="1959996" y="1850976"/>
                <a:ext cx="1687745" cy="669735"/>
              </a:xfrm>
              <a:prstGeom prst="rect">
                <a:avLst/>
              </a:prstGeom>
              <a:blipFill>
                <a:blip r:embed="rId2"/>
                <a:stretch>
                  <a:fillRect/>
                </a:stretch>
              </a:blipFill>
            </p:spPr>
            <p:txBody>
              <a:bodyPr/>
              <a:lstStyle/>
              <a:p>
                <a:r>
                  <a:rPr lang="vi-VN">
                    <a:noFill/>
                  </a:rPr>
                  <a:t> </a:t>
                </a:r>
              </a:p>
            </p:txBody>
          </p:sp>
        </mc:Fallback>
      </mc:AlternateContent>
      <p:sp>
        <p:nvSpPr>
          <p:cNvPr id="2" name="Hộp Văn bản 1">
            <a:extLst>
              <a:ext uri="{FF2B5EF4-FFF2-40B4-BE49-F238E27FC236}">
                <a16:creationId xmlns:a16="http://schemas.microsoft.com/office/drawing/2014/main" id="{0ECB6979-215A-85F1-395C-FFE8A2622799}"/>
              </a:ext>
            </a:extLst>
          </p:cNvPr>
          <p:cNvSpPr txBox="1"/>
          <p:nvPr/>
        </p:nvSpPr>
        <p:spPr>
          <a:xfrm>
            <a:off x="238173" y="1284575"/>
            <a:ext cx="1025863" cy="369332"/>
          </a:xfrm>
          <a:prstGeom prst="rect">
            <a:avLst/>
          </a:prstGeom>
          <a:noFill/>
        </p:spPr>
        <p:txBody>
          <a:bodyPr wrap="square" rtlCol="0">
            <a:spAutoFit/>
          </a:bodyPr>
          <a:lstStyle/>
          <a:p>
            <a:r>
              <a:rPr lang="vi-VN" dirty="0"/>
              <a:t>Tổng kết</a:t>
            </a:r>
          </a:p>
        </p:txBody>
      </p:sp>
      <mc:AlternateContent xmlns:mc="http://schemas.openxmlformats.org/markup-compatibility/2006" xmlns:a14="http://schemas.microsoft.com/office/drawing/2010/main">
        <mc:Choice Requires="a14">
          <p:sp>
            <p:nvSpPr>
              <p:cNvPr id="3" name="Hộp Văn bản 2">
                <a:extLst>
                  <a:ext uri="{FF2B5EF4-FFF2-40B4-BE49-F238E27FC236}">
                    <a16:creationId xmlns:a16="http://schemas.microsoft.com/office/drawing/2014/main" id="{22846D67-B3AC-68B8-ABE1-916082C76A7B}"/>
                  </a:ext>
                </a:extLst>
              </p:cNvPr>
              <p:cNvSpPr txBox="1"/>
              <p:nvPr/>
            </p:nvSpPr>
            <p:spPr>
              <a:xfrm>
                <a:off x="177696" y="1847321"/>
                <a:ext cx="1651899" cy="669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f>
                            <m:fPr>
                              <m:ctrlPr>
                                <a:rPr lang="vi-VN" i="1" smtClean="0">
                                  <a:latin typeface="Cambria Math" panose="02040503050406030204" pitchFamily="18" charset="0"/>
                                </a:rPr>
                              </m:ctrlPr>
                            </m:fPr>
                            <m:num>
                              <m:r>
                                <m:rPr>
                                  <m:sty m:val="p"/>
                                </m:rPr>
                                <a:rPr lang="vi-VN" i="1">
                                  <a:latin typeface="Cambria Math" panose="02040503050406030204" pitchFamily="18" charset="0"/>
                                </a:rPr>
                                <m:t>W</m:t>
                              </m:r>
                            </m:num>
                            <m:den>
                              <m:r>
                                <m:rPr>
                                  <m:sty m:val="p"/>
                                </m:rPr>
                                <a:rPr lang="vi-VN" i="1">
                                  <a:latin typeface="Cambria Math" panose="02040503050406030204" pitchFamily="18" charset="0"/>
                                </a:rPr>
                                <m:t>L</m:t>
                              </m:r>
                            </m:den>
                          </m:f>
                        </m:e>
                        <m:sub>
                          <m:r>
                            <a:rPr lang="vi-VN" i="1">
                              <a:latin typeface="Cambria Math" panose="02040503050406030204" pitchFamily="18" charset="0"/>
                            </a:rPr>
                            <m:t>1</m:t>
                          </m:r>
                          <m:r>
                            <a:rPr lang="vi-VN" b="0" i="1" smtClean="0">
                              <a:latin typeface="Cambria Math" panose="02040503050406030204" pitchFamily="18" charset="0"/>
                            </a:rPr>
                            <m:t>,</m:t>
                          </m:r>
                          <m:r>
                            <a:rPr lang="vi-VN" i="1">
                              <a:latin typeface="Cambria Math" panose="02040503050406030204" pitchFamily="18" charset="0"/>
                            </a:rPr>
                            <m:t>2</m:t>
                          </m:r>
                        </m:sub>
                      </m:sSub>
                      <m:r>
                        <a:rPr lang="vi-VN" b="0" i="1" smtClean="0">
                          <a:latin typeface="Cambria Math" panose="02040503050406030204" pitchFamily="18" charset="0"/>
                        </a:rPr>
                        <m:t>=</m:t>
                      </m:r>
                      <m:f>
                        <m:fPr>
                          <m:ctrlPr>
                            <a:rPr lang="vi-VN" b="0" i="1" smtClean="0">
                              <a:latin typeface="Cambria Math" panose="02040503050406030204" pitchFamily="18" charset="0"/>
                            </a:rPr>
                          </m:ctrlPr>
                        </m:fPr>
                        <m:num>
                          <m:r>
                            <a:rPr lang="vi-VN" i="1">
                              <a:latin typeface="Cambria Math" panose="02040503050406030204" pitchFamily="18" charset="0"/>
                            </a:rPr>
                            <m:t>2</m:t>
                          </m:r>
                          <m:r>
                            <m:rPr>
                              <m:sty m:val="p"/>
                            </m:rPr>
                            <a:rPr lang="vi-VN" i="1">
                              <a:latin typeface="Cambria Math" panose="02040503050406030204" pitchFamily="18" charset="0"/>
                            </a:rPr>
                            <m:t>u</m:t>
                          </m:r>
                        </m:num>
                        <m:den>
                          <m:r>
                            <a:rPr lang="vi-VN" i="1">
                              <a:latin typeface="Cambria Math" panose="02040503050406030204" pitchFamily="18" charset="0"/>
                            </a:rPr>
                            <m:t>500</m:t>
                          </m:r>
                          <m:r>
                            <m:rPr>
                              <m:sty m:val="p"/>
                            </m:rPr>
                            <a:rPr lang="vi-VN" i="1">
                              <a:latin typeface="Cambria Math" panose="02040503050406030204" pitchFamily="18" charset="0"/>
                            </a:rPr>
                            <m:t>n</m:t>
                          </m:r>
                        </m:den>
                      </m:f>
                    </m:oMath>
                  </m:oMathPara>
                </a14:m>
                <a:endParaRPr lang="vi-VN" dirty="0"/>
              </a:p>
            </p:txBody>
          </p:sp>
        </mc:Choice>
        <mc:Fallback xmlns="">
          <p:sp>
            <p:nvSpPr>
              <p:cNvPr id="3" name="Hộp Văn bản 2">
                <a:extLst>
                  <a:ext uri="{FF2B5EF4-FFF2-40B4-BE49-F238E27FC236}">
                    <a16:creationId xmlns:a16="http://schemas.microsoft.com/office/drawing/2014/main" id="{22846D67-B3AC-68B8-ABE1-916082C76A7B}"/>
                  </a:ext>
                </a:extLst>
              </p:cNvPr>
              <p:cNvSpPr txBox="1">
                <a:spLocks noRot="1" noChangeAspect="1" noMove="1" noResize="1" noEditPoints="1" noAdjustHandles="1" noChangeArrowheads="1" noChangeShapeType="1" noTextEdit="1"/>
              </p:cNvSpPr>
              <p:nvPr/>
            </p:nvSpPr>
            <p:spPr>
              <a:xfrm>
                <a:off x="177696" y="1847321"/>
                <a:ext cx="1651899" cy="669735"/>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6E7C2E71-4D3A-3EB5-0FC4-46CC18199542}"/>
                  </a:ext>
                </a:extLst>
              </p:cNvPr>
              <p:cNvSpPr txBox="1"/>
              <p:nvPr/>
            </p:nvSpPr>
            <p:spPr>
              <a:xfrm>
                <a:off x="5668671" y="1794058"/>
                <a:ext cx="1391920" cy="6713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f>
                            <m:fPr>
                              <m:ctrlPr>
                                <a:rPr lang="vi-VN" i="1" smtClean="0">
                                  <a:latin typeface="Cambria Math" panose="02040503050406030204" pitchFamily="18" charset="0"/>
                                </a:rPr>
                              </m:ctrlPr>
                            </m:fPr>
                            <m:num>
                              <m:r>
                                <m:rPr>
                                  <m:sty m:val="p"/>
                                </m:rPr>
                                <a:rPr lang="vi-VN" i="1">
                                  <a:latin typeface="Cambria Math" panose="02040503050406030204" pitchFamily="18" charset="0"/>
                                </a:rPr>
                                <m:t>W</m:t>
                              </m:r>
                            </m:num>
                            <m:den>
                              <m:r>
                                <m:rPr>
                                  <m:sty m:val="p"/>
                                </m:rPr>
                                <a:rPr lang="vi-VN" i="1">
                                  <a:latin typeface="Cambria Math" panose="02040503050406030204" pitchFamily="18" charset="0"/>
                                </a:rPr>
                                <m:t>L</m:t>
                              </m:r>
                            </m:den>
                          </m:f>
                        </m:e>
                        <m:sub>
                          <m:r>
                            <a:rPr lang="vi-VN" i="1">
                              <a:latin typeface="Cambria Math" panose="02040503050406030204" pitchFamily="18" charset="0"/>
                            </a:rPr>
                            <m:t>6</m:t>
                          </m:r>
                        </m:sub>
                      </m:sSub>
                      <m:r>
                        <a:rPr lang="vi-VN" b="0" i="1" smtClean="0">
                          <a:latin typeface="Cambria Math" panose="02040503050406030204" pitchFamily="18" charset="0"/>
                        </a:rPr>
                        <m:t>= </m:t>
                      </m:r>
                      <m:f>
                        <m:fPr>
                          <m:ctrlPr>
                            <a:rPr lang="vi-VN" b="0" i="1" smtClean="0">
                              <a:latin typeface="Cambria Math" panose="02040503050406030204" pitchFamily="18" charset="0"/>
                            </a:rPr>
                          </m:ctrlPr>
                        </m:fPr>
                        <m:num>
                          <m:r>
                            <a:rPr lang="vi-VN" i="1">
                              <a:latin typeface="Cambria Math" panose="02040503050406030204" pitchFamily="18" charset="0"/>
                            </a:rPr>
                            <m:t>60</m:t>
                          </m:r>
                          <m:r>
                            <m:rPr>
                              <m:sty m:val="p"/>
                            </m:rPr>
                            <a:rPr lang="vi-VN" i="1">
                              <a:latin typeface="Cambria Math" panose="02040503050406030204" pitchFamily="18" charset="0"/>
                            </a:rPr>
                            <m:t>u</m:t>
                          </m:r>
                        </m:num>
                        <m:den>
                          <m:r>
                            <a:rPr lang="vi-VN" i="1">
                              <a:latin typeface="Cambria Math" panose="02040503050406030204" pitchFamily="18" charset="0"/>
                            </a:rPr>
                            <m:t>500</m:t>
                          </m:r>
                          <m:r>
                            <m:rPr>
                              <m:sty m:val="p"/>
                            </m:rPr>
                            <a:rPr lang="vi-VN" i="1">
                              <a:latin typeface="Cambria Math" panose="02040503050406030204" pitchFamily="18" charset="0"/>
                            </a:rPr>
                            <m:t>n</m:t>
                          </m:r>
                        </m:den>
                      </m:f>
                    </m:oMath>
                  </m:oMathPara>
                </a14:m>
                <a:endParaRPr lang="vi-VN" dirty="0"/>
              </a:p>
            </p:txBody>
          </p:sp>
        </mc:Choice>
        <mc:Fallback xmlns="">
          <p:sp>
            <p:nvSpPr>
              <p:cNvPr id="4" name="Hộp Văn bản 3">
                <a:extLst>
                  <a:ext uri="{FF2B5EF4-FFF2-40B4-BE49-F238E27FC236}">
                    <a16:creationId xmlns:a16="http://schemas.microsoft.com/office/drawing/2014/main" id="{6E7C2E71-4D3A-3EB5-0FC4-46CC18199542}"/>
                  </a:ext>
                </a:extLst>
              </p:cNvPr>
              <p:cNvSpPr txBox="1">
                <a:spLocks noRot="1" noChangeAspect="1" noMove="1" noResize="1" noEditPoints="1" noAdjustHandles="1" noChangeArrowheads="1" noChangeShapeType="1" noTextEdit="1"/>
              </p:cNvSpPr>
              <p:nvPr/>
            </p:nvSpPr>
            <p:spPr>
              <a:xfrm>
                <a:off x="5668671" y="1794058"/>
                <a:ext cx="1391920" cy="671338"/>
              </a:xfrm>
              <a:prstGeom prst="rect">
                <a:avLst/>
              </a:prstGeo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5" name="Hộp Văn bản 4">
                <a:extLst>
                  <a:ext uri="{FF2B5EF4-FFF2-40B4-BE49-F238E27FC236}">
                    <a16:creationId xmlns:a16="http://schemas.microsoft.com/office/drawing/2014/main" id="{81167B0F-D763-8CF5-6365-B80CBC003B9A}"/>
                  </a:ext>
                </a:extLst>
              </p:cNvPr>
              <p:cNvSpPr txBox="1"/>
              <p:nvPr/>
            </p:nvSpPr>
            <p:spPr>
              <a:xfrm>
                <a:off x="7413030" y="1819292"/>
                <a:ext cx="1654769" cy="6530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f>
                            <m:fPr>
                              <m:ctrlPr>
                                <a:rPr lang="vi-VN" i="1" smtClean="0">
                                  <a:latin typeface="Cambria Math" panose="02040503050406030204" pitchFamily="18" charset="0"/>
                                </a:rPr>
                              </m:ctrlPr>
                            </m:fPr>
                            <m:num>
                              <m:r>
                                <m:rPr>
                                  <m:sty m:val="p"/>
                                </m:rPr>
                                <a:rPr lang="vi-VN" i="1">
                                  <a:latin typeface="Cambria Math" panose="02040503050406030204" pitchFamily="18" charset="0"/>
                                </a:rPr>
                                <m:t>W</m:t>
                              </m:r>
                            </m:num>
                            <m:den>
                              <m:r>
                                <m:rPr>
                                  <m:sty m:val="p"/>
                                </m:rPr>
                                <a:rPr lang="vi-VN" i="1">
                                  <a:latin typeface="Cambria Math" panose="02040503050406030204" pitchFamily="18" charset="0"/>
                                </a:rPr>
                                <m:t>L</m:t>
                              </m:r>
                            </m:den>
                          </m:f>
                        </m:e>
                        <m:sub>
                          <m:r>
                            <a:rPr lang="vi-VN" i="1">
                              <a:latin typeface="Cambria Math" panose="02040503050406030204" pitchFamily="18" charset="0"/>
                            </a:rPr>
                            <m:t>7</m:t>
                          </m:r>
                        </m:sub>
                      </m:sSub>
                      <m:r>
                        <a:rPr lang="vi-VN" b="0" i="1" smtClean="0">
                          <a:latin typeface="Cambria Math" panose="02040503050406030204" pitchFamily="18" charset="0"/>
                        </a:rPr>
                        <m:t>= </m:t>
                      </m:r>
                      <m:f>
                        <m:fPr>
                          <m:ctrlPr>
                            <a:rPr lang="vi-VN" b="0" i="1" smtClean="0">
                              <a:latin typeface="Cambria Math" panose="02040503050406030204" pitchFamily="18" charset="0"/>
                            </a:rPr>
                          </m:ctrlPr>
                        </m:fPr>
                        <m:num>
                          <m:r>
                            <a:rPr lang="vi-VN" i="1">
                              <a:latin typeface="Cambria Math" panose="02040503050406030204" pitchFamily="18" charset="0"/>
                            </a:rPr>
                            <m:t>6</m:t>
                          </m:r>
                          <m:r>
                            <m:rPr>
                              <m:sty m:val="p"/>
                            </m:rPr>
                            <a:rPr lang="vi-VN" i="1">
                              <a:latin typeface="Cambria Math" panose="02040503050406030204" pitchFamily="18" charset="0"/>
                            </a:rPr>
                            <m:t>u</m:t>
                          </m:r>
                        </m:num>
                        <m:den>
                          <m:r>
                            <a:rPr lang="vi-VN" i="1">
                              <a:latin typeface="Cambria Math" panose="02040503050406030204" pitchFamily="18" charset="0"/>
                            </a:rPr>
                            <m:t>500</m:t>
                          </m:r>
                          <m:r>
                            <m:rPr>
                              <m:sty m:val="p"/>
                            </m:rPr>
                            <a:rPr lang="vi-VN" i="1">
                              <a:latin typeface="Cambria Math" panose="02040503050406030204" pitchFamily="18" charset="0"/>
                            </a:rPr>
                            <m:t>n</m:t>
                          </m:r>
                        </m:den>
                      </m:f>
                    </m:oMath>
                  </m:oMathPara>
                </a14:m>
                <a:endParaRPr lang="vi-VN" dirty="0"/>
              </a:p>
            </p:txBody>
          </p:sp>
        </mc:Choice>
        <mc:Fallback xmlns="">
          <p:sp>
            <p:nvSpPr>
              <p:cNvPr id="5" name="Hộp Văn bản 4">
                <a:extLst>
                  <a:ext uri="{FF2B5EF4-FFF2-40B4-BE49-F238E27FC236}">
                    <a16:creationId xmlns:a16="http://schemas.microsoft.com/office/drawing/2014/main" id="{81167B0F-D763-8CF5-6365-B80CBC003B9A}"/>
                  </a:ext>
                </a:extLst>
              </p:cNvPr>
              <p:cNvSpPr txBox="1">
                <a:spLocks noRot="1" noChangeAspect="1" noMove="1" noResize="1" noEditPoints="1" noAdjustHandles="1" noChangeArrowheads="1" noChangeShapeType="1" noTextEdit="1"/>
              </p:cNvSpPr>
              <p:nvPr/>
            </p:nvSpPr>
            <p:spPr>
              <a:xfrm>
                <a:off x="7413030" y="1819292"/>
                <a:ext cx="1654769" cy="653064"/>
              </a:xfrm>
              <a:prstGeom prst="rect">
                <a:avLst/>
              </a:prstGeom>
              <a:blipFill>
                <a:blip r:embed="rId5"/>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E1C9FE2C-064B-6DFB-F000-77E9563E3D1B}"/>
                  </a:ext>
                </a:extLst>
              </p:cNvPr>
              <p:cNvSpPr txBox="1"/>
              <p:nvPr/>
            </p:nvSpPr>
            <p:spPr>
              <a:xfrm>
                <a:off x="3209045" y="1815317"/>
                <a:ext cx="2549317" cy="6753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vi-VN" i="1" smtClean="0">
                              <a:latin typeface="Cambria Math" panose="02040503050406030204" pitchFamily="18" charset="0"/>
                            </a:rPr>
                          </m:ctrlPr>
                        </m:sSubPr>
                        <m:e>
                          <m:f>
                            <m:fPr>
                              <m:ctrlPr>
                                <a:rPr lang="vi-VN" i="1" smtClean="0">
                                  <a:latin typeface="Cambria Math" panose="02040503050406030204" pitchFamily="18" charset="0"/>
                                </a:rPr>
                              </m:ctrlPr>
                            </m:fPr>
                            <m:num>
                              <m:r>
                                <m:rPr>
                                  <m:sty m:val="p"/>
                                </m:rPr>
                                <a:rPr lang="vi-VN" i="1">
                                  <a:latin typeface="Cambria Math" panose="02040503050406030204" pitchFamily="18" charset="0"/>
                                </a:rPr>
                                <m:t>W</m:t>
                              </m:r>
                            </m:num>
                            <m:den>
                              <m:r>
                                <m:rPr>
                                  <m:sty m:val="p"/>
                                </m:rPr>
                                <a:rPr lang="vi-VN" i="1">
                                  <a:latin typeface="Cambria Math" panose="02040503050406030204" pitchFamily="18" charset="0"/>
                                </a:rPr>
                                <m:t>L</m:t>
                              </m:r>
                            </m:den>
                          </m:f>
                        </m:e>
                        <m:sub>
                          <m:r>
                            <a:rPr lang="vi-VN" i="1">
                              <a:latin typeface="Cambria Math" panose="02040503050406030204" pitchFamily="18" charset="0"/>
                            </a:rPr>
                            <m:t>5</m:t>
                          </m:r>
                          <m:r>
                            <a:rPr lang="vi-VN" b="0" i="1" smtClean="0">
                              <a:latin typeface="Cambria Math" panose="02040503050406030204" pitchFamily="18" charset="0"/>
                            </a:rPr>
                            <m:t>,</m:t>
                          </m:r>
                          <m:r>
                            <a:rPr lang="vi-VN" i="1">
                              <a:latin typeface="Cambria Math" panose="02040503050406030204" pitchFamily="18" charset="0"/>
                            </a:rPr>
                            <m:t>8</m:t>
                          </m:r>
                        </m:sub>
                      </m:sSub>
                      <m:r>
                        <a:rPr lang="vi-VN" b="0" i="1" smtClean="0">
                          <a:latin typeface="Cambria Math" panose="02040503050406030204" pitchFamily="18" charset="0"/>
                        </a:rPr>
                        <m:t>= </m:t>
                      </m:r>
                      <m:f>
                        <m:fPr>
                          <m:ctrlPr>
                            <a:rPr lang="vi-VN" b="0" i="1" smtClean="0">
                              <a:latin typeface="Cambria Math" panose="02040503050406030204" pitchFamily="18" charset="0"/>
                            </a:rPr>
                          </m:ctrlPr>
                        </m:fPr>
                        <m:num>
                          <m:r>
                            <a:rPr lang="vi-VN" i="1">
                              <a:latin typeface="Cambria Math" panose="02040503050406030204" pitchFamily="18" charset="0"/>
                            </a:rPr>
                            <m:t>3</m:t>
                          </m:r>
                          <m:r>
                            <m:rPr>
                              <m:sty m:val="p"/>
                            </m:rPr>
                            <a:rPr lang="vi-VN" i="1">
                              <a:latin typeface="Cambria Math" panose="02040503050406030204" pitchFamily="18" charset="0"/>
                            </a:rPr>
                            <m:t>u</m:t>
                          </m:r>
                        </m:num>
                        <m:den>
                          <m:r>
                            <a:rPr lang="vi-VN" i="1">
                              <a:latin typeface="Cambria Math" panose="02040503050406030204" pitchFamily="18" charset="0"/>
                            </a:rPr>
                            <m:t>500</m:t>
                          </m:r>
                          <m:r>
                            <m:rPr>
                              <m:sty m:val="p"/>
                            </m:rPr>
                            <a:rPr lang="vi-VN" i="1">
                              <a:latin typeface="Cambria Math" panose="02040503050406030204" pitchFamily="18" charset="0"/>
                            </a:rPr>
                            <m:t>n</m:t>
                          </m:r>
                        </m:den>
                      </m:f>
                    </m:oMath>
                  </m:oMathPara>
                </a14:m>
                <a:endParaRPr lang="vi-VN" dirty="0"/>
              </a:p>
            </p:txBody>
          </p:sp>
        </mc:Choice>
        <mc:Fallback xmlns="">
          <p:sp>
            <p:nvSpPr>
              <p:cNvPr id="7" name="Hộp Văn bản 6">
                <a:extLst>
                  <a:ext uri="{FF2B5EF4-FFF2-40B4-BE49-F238E27FC236}">
                    <a16:creationId xmlns:a16="http://schemas.microsoft.com/office/drawing/2014/main" id="{E1C9FE2C-064B-6DFB-F000-77E9563E3D1B}"/>
                  </a:ext>
                </a:extLst>
              </p:cNvPr>
              <p:cNvSpPr txBox="1">
                <a:spLocks noRot="1" noChangeAspect="1" noMove="1" noResize="1" noEditPoints="1" noAdjustHandles="1" noChangeArrowheads="1" noChangeShapeType="1" noTextEdit="1"/>
              </p:cNvSpPr>
              <p:nvPr/>
            </p:nvSpPr>
            <p:spPr>
              <a:xfrm>
                <a:off x="3209045" y="1815317"/>
                <a:ext cx="2549317" cy="675313"/>
              </a:xfrm>
              <a:prstGeom prst="rect">
                <a:avLst/>
              </a:prstGeom>
              <a:blipFill>
                <a:blip r:embed="rId6"/>
                <a:stretch>
                  <a:fillRect/>
                </a:stretch>
              </a:blipFill>
            </p:spPr>
            <p:txBody>
              <a:bodyPr/>
              <a:lstStyle/>
              <a:p>
                <a:r>
                  <a:rPr lang="vi-VN">
                    <a:noFill/>
                  </a:rPr>
                  <a:t> </a:t>
                </a:r>
              </a:p>
            </p:txBody>
          </p:sp>
        </mc:Fallback>
      </mc:AlternateContent>
      <p:sp>
        <p:nvSpPr>
          <p:cNvPr id="8" name="Hộp Văn bản 7">
            <a:extLst>
              <a:ext uri="{FF2B5EF4-FFF2-40B4-BE49-F238E27FC236}">
                <a16:creationId xmlns:a16="http://schemas.microsoft.com/office/drawing/2014/main" id="{FA55B9F3-9227-49CD-767A-E4D4A956EB09}"/>
              </a:ext>
            </a:extLst>
          </p:cNvPr>
          <p:cNvSpPr txBox="1"/>
          <p:nvPr/>
        </p:nvSpPr>
        <p:spPr>
          <a:xfrm>
            <a:off x="329627" y="2941646"/>
            <a:ext cx="2286000" cy="646331"/>
          </a:xfrm>
          <a:prstGeom prst="rect">
            <a:avLst/>
          </a:prstGeom>
          <a:noFill/>
        </p:spPr>
        <p:txBody>
          <a:bodyPr wrap="square" rtlCol="0">
            <a:spAutoFit/>
          </a:bodyPr>
          <a:lstStyle/>
          <a:p>
            <a:r>
              <a:rPr lang="vi-VN" dirty="0" err="1"/>
              <a:t>Cc</a:t>
            </a:r>
            <a:r>
              <a:rPr lang="vi-VN" dirty="0"/>
              <a:t> = 3pF, CL = 10pF</a:t>
            </a:r>
          </a:p>
          <a:p>
            <a:r>
              <a:rPr lang="vi-VN" dirty="0" err="1"/>
              <a:t>Ibias</a:t>
            </a:r>
            <a:r>
              <a:rPr lang="vi-VN" dirty="0"/>
              <a:t> = 30uA</a:t>
            </a:r>
          </a:p>
        </p:txBody>
      </p:sp>
      <p:sp>
        <p:nvSpPr>
          <p:cNvPr id="9" name="Hộp Văn bản 8">
            <a:extLst>
              <a:ext uri="{FF2B5EF4-FFF2-40B4-BE49-F238E27FC236}">
                <a16:creationId xmlns:a16="http://schemas.microsoft.com/office/drawing/2014/main" id="{6E3ED1DC-2DD8-B00E-F3CD-D39B163282C5}"/>
              </a:ext>
            </a:extLst>
          </p:cNvPr>
          <p:cNvSpPr txBox="1"/>
          <p:nvPr/>
        </p:nvSpPr>
        <p:spPr>
          <a:xfrm>
            <a:off x="160020" y="5083040"/>
            <a:ext cx="5173980" cy="646331"/>
          </a:xfrm>
          <a:prstGeom prst="rect">
            <a:avLst/>
          </a:prstGeom>
          <a:noFill/>
        </p:spPr>
        <p:txBody>
          <a:bodyPr wrap="square">
            <a:spAutoFit/>
          </a:bodyPr>
          <a:lstStyle/>
          <a:p>
            <a:pPr marL="285750" indent="-285750">
              <a:buFont typeface="Symbol" panose="05050102010706020507" pitchFamily="18" charset="2"/>
              <a:buChar char="Þ"/>
            </a:pPr>
            <a:r>
              <a:rPr lang="vi-VN" dirty="0" err="1">
                <a:solidFill>
                  <a:srgbClr val="92D050"/>
                </a:solidFill>
              </a:rPr>
              <a:t>MnCox</a:t>
            </a:r>
            <a:r>
              <a:rPr lang="vi-VN" dirty="0">
                <a:solidFill>
                  <a:srgbClr val="92D050"/>
                </a:solidFill>
              </a:rPr>
              <a:t> = 300uA/V^2</a:t>
            </a:r>
            <a:r>
              <a:rPr lang="vi-VN" dirty="0"/>
              <a:t>, </a:t>
            </a:r>
            <a:r>
              <a:rPr lang="vi-VN" dirty="0" err="1">
                <a:solidFill>
                  <a:schemeClr val="accent1"/>
                </a:solidFill>
              </a:rPr>
              <a:t>MpCox</a:t>
            </a:r>
            <a:r>
              <a:rPr lang="vi-VN" dirty="0">
                <a:solidFill>
                  <a:schemeClr val="accent1"/>
                </a:solidFill>
              </a:rPr>
              <a:t> = 247uA/V^2</a:t>
            </a:r>
          </a:p>
          <a:p>
            <a:pPr marL="285750" indent="-285750">
              <a:buFont typeface="Symbol" panose="05050102010706020507" pitchFamily="18" charset="2"/>
              <a:buChar char="Þ"/>
            </a:pPr>
            <a:r>
              <a:rPr lang="vi-VN" dirty="0" err="1">
                <a:solidFill>
                  <a:srgbClr val="92D050"/>
                </a:solidFill>
              </a:rPr>
              <a:t>Vth</a:t>
            </a:r>
            <a:r>
              <a:rPr lang="vi-VN" dirty="0">
                <a:solidFill>
                  <a:srgbClr val="92D050"/>
                </a:solidFill>
              </a:rPr>
              <a:t>(NMOS)</a:t>
            </a:r>
            <a:r>
              <a:rPr lang="vi-VN" dirty="0" err="1">
                <a:solidFill>
                  <a:srgbClr val="92D050"/>
                </a:solidFill>
              </a:rPr>
              <a:t>max</a:t>
            </a:r>
            <a:r>
              <a:rPr lang="vi-VN" dirty="0">
                <a:solidFill>
                  <a:srgbClr val="92D050"/>
                </a:solidFill>
              </a:rPr>
              <a:t> = 0.41 V</a:t>
            </a:r>
            <a:r>
              <a:rPr lang="vi-VN" dirty="0"/>
              <a:t>, </a:t>
            </a:r>
            <a:r>
              <a:rPr lang="vi-VN" dirty="0" err="1">
                <a:solidFill>
                  <a:schemeClr val="accent1"/>
                </a:solidFill>
              </a:rPr>
              <a:t>Vth</a:t>
            </a:r>
            <a:r>
              <a:rPr lang="vi-VN" dirty="0">
                <a:solidFill>
                  <a:schemeClr val="accent1"/>
                </a:solidFill>
              </a:rPr>
              <a:t>(PMOS)</a:t>
            </a:r>
            <a:r>
              <a:rPr lang="vi-VN" dirty="0" err="1">
                <a:solidFill>
                  <a:schemeClr val="accent1"/>
                </a:solidFill>
              </a:rPr>
              <a:t>max</a:t>
            </a:r>
            <a:r>
              <a:rPr lang="vi-VN" dirty="0">
                <a:solidFill>
                  <a:schemeClr val="accent1"/>
                </a:solidFill>
              </a:rPr>
              <a:t> = -0.45 V </a:t>
            </a:r>
          </a:p>
        </p:txBody>
      </p:sp>
      <p:pic>
        <p:nvPicPr>
          <p:cNvPr id="6" name="Hình ảnh 5" descr="Ảnh có chứa biểu đồ, Bản vẽ kỹ thuật, Kế hoạch, sơ đồ&#10;&#10;Mô tả được tạo tự động">
            <a:extLst>
              <a:ext uri="{FF2B5EF4-FFF2-40B4-BE49-F238E27FC236}">
                <a16:creationId xmlns:a16="http://schemas.microsoft.com/office/drawing/2014/main" id="{9B030C6B-3436-F70E-6329-93A539A6C1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4600" y="2668074"/>
            <a:ext cx="3394751" cy="1984256"/>
          </a:xfrm>
          <a:prstGeom prst="rect">
            <a:avLst/>
          </a:prstGeom>
        </p:spPr>
      </p:pic>
      <p:sp>
        <p:nvSpPr>
          <p:cNvPr id="10" name="Hộp Văn bản 9">
            <a:extLst>
              <a:ext uri="{FF2B5EF4-FFF2-40B4-BE49-F238E27FC236}">
                <a16:creationId xmlns:a16="http://schemas.microsoft.com/office/drawing/2014/main" id="{5AA54A54-3E95-C6A1-046A-AD6E30BD6CBA}"/>
              </a:ext>
            </a:extLst>
          </p:cNvPr>
          <p:cNvSpPr txBox="1"/>
          <p:nvPr/>
        </p:nvSpPr>
        <p:spPr>
          <a:xfrm>
            <a:off x="2426488" y="2944306"/>
            <a:ext cx="489753" cy="369332"/>
          </a:xfrm>
          <a:prstGeom prst="rect">
            <a:avLst/>
          </a:prstGeom>
          <a:noFill/>
        </p:spPr>
        <p:txBody>
          <a:bodyPr wrap="square" rtlCol="0">
            <a:spAutoFit/>
          </a:bodyPr>
          <a:lstStyle/>
          <a:p>
            <a:r>
              <a:rPr lang="vi-VN" sz="900" dirty="0" err="1"/>
              <a:t>Ibias</a:t>
            </a:r>
            <a:r>
              <a:rPr lang="vi-VN" sz="900" dirty="0"/>
              <a:t> =</a:t>
            </a:r>
          </a:p>
          <a:p>
            <a:r>
              <a:rPr lang="vi-VN" sz="900" dirty="0"/>
              <a:t>30uA</a:t>
            </a:r>
          </a:p>
        </p:txBody>
      </p:sp>
      <p:sp>
        <p:nvSpPr>
          <p:cNvPr id="11" name="Hộp Văn bản 10">
            <a:extLst>
              <a:ext uri="{FF2B5EF4-FFF2-40B4-BE49-F238E27FC236}">
                <a16:creationId xmlns:a16="http://schemas.microsoft.com/office/drawing/2014/main" id="{8E8EDB80-FDFB-D268-5DD3-35F329C6AA6B}"/>
              </a:ext>
            </a:extLst>
          </p:cNvPr>
          <p:cNvSpPr txBox="1"/>
          <p:nvPr/>
        </p:nvSpPr>
        <p:spPr>
          <a:xfrm>
            <a:off x="3276600" y="4003866"/>
            <a:ext cx="457200" cy="215444"/>
          </a:xfrm>
          <a:prstGeom prst="rect">
            <a:avLst/>
          </a:prstGeom>
          <a:noFill/>
        </p:spPr>
        <p:txBody>
          <a:bodyPr wrap="square" rtlCol="0">
            <a:spAutoFit/>
          </a:bodyPr>
          <a:lstStyle/>
          <a:p>
            <a:r>
              <a:rPr lang="vi-VN" sz="800" dirty="0"/>
              <a:t>30uA</a:t>
            </a:r>
          </a:p>
        </p:txBody>
      </p:sp>
      <p:sp>
        <p:nvSpPr>
          <p:cNvPr id="12" name="Hộp Văn bản 11">
            <a:extLst>
              <a:ext uri="{FF2B5EF4-FFF2-40B4-BE49-F238E27FC236}">
                <a16:creationId xmlns:a16="http://schemas.microsoft.com/office/drawing/2014/main" id="{BD817EFF-009C-DCC2-73A8-0FC7FFC41927}"/>
              </a:ext>
            </a:extLst>
          </p:cNvPr>
          <p:cNvSpPr txBox="1"/>
          <p:nvPr/>
        </p:nvSpPr>
        <p:spPr>
          <a:xfrm>
            <a:off x="3352799" y="3552480"/>
            <a:ext cx="422951" cy="215444"/>
          </a:xfrm>
          <a:prstGeom prst="rect">
            <a:avLst/>
          </a:prstGeom>
          <a:noFill/>
        </p:spPr>
        <p:txBody>
          <a:bodyPr wrap="square" rtlCol="0">
            <a:spAutoFit/>
          </a:bodyPr>
          <a:lstStyle/>
          <a:p>
            <a:r>
              <a:rPr lang="vi-VN" sz="800" dirty="0"/>
              <a:t>15</a:t>
            </a:r>
            <a:r>
              <a:rPr lang="vi-VN" sz="800"/>
              <a:t>uA</a:t>
            </a:r>
            <a:endParaRPr lang="vi-VN" sz="800" dirty="0"/>
          </a:p>
        </p:txBody>
      </p:sp>
      <p:sp>
        <p:nvSpPr>
          <p:cNvPr id="13" name="Hộp Văn bản 12">
            <a:extLst>
              <a:ext uri="{FF2B5EF4-FFF2-40B4-BE49-F238E27FC236}">
                <a16:creationId xmlns:a16="http://schemas.microsoft.com/office/drawing/2014/main" id="{41570963-FDF1-1293-8ECE-E0BDDC9FD216}"/>
              </a:ext>
            </a:extLst>
          </p:cNvPr>
          <p:cNvSpPr txBox="1"/>
          <p:nvPr/>
        </p:nvSpPr>
        <p:spPr>
          <a:xfrm>
            <a:off x="3770376" y="3543115"/>
            <a:ext cx="436225" cy="215444"/>
          </a:xfrm>
          <a:prstGeom prst="rect">
            <a:avLst/>
          </a:prstGeom>
          <a:noFill/>
        </p:spPr>
        <p:txBody>
          <a:bodyPr wrap="square">
            <a:spAutoFit/>
          </a:bodyPr>
          <a:lstStyle/>
          <a:p>
            <a:r>
              <a:rPr lang="vi-VN" sz="800" dirty="0"/>
              <a:t>15</a:t>
            </a:r>
            <a:r>
              <a:rPr lang="vi-VN" sz="800"/>
              <a:t>uA</a:t>
            </a:r>
            <a:endParaRPr lang="vi-VN" sz="1800" dirty="0"/>
          </a:p>
        </p:txBody>
      </p:sp>
      <p:sp>
        <p:nvSpPr>
          <p:cNvPr id="14" name="Hộp Văn bản 13">
            <a:extLst>
              <a:ext uri="{FF2B5EF4-FFF2-40B4-BE49-F238E27FC236}">
                <a16:creationId xmlns:a16="http://schemas.microsoft.com/office/drawing/2014/main" id="{F96D0F3D-3751-88B2-B204-628FD344F345}"/>
              </a:ext>
            </a:extLst>
          </p:cNvPr>
          <p:cNvSpPr txBox="1"/>
          <p:nvPr/>
        </p:nvSpPr>
        <p:spPr>
          <a:xfrm>
            <a:off x="4000180" y="2985680"/>
            <a:ext cx="430850" cy="215444"/>
          </a:xfrm>
          <a:prstGeom prst="rect">
            <a:avLst/>
          </a:prstGeom>
          <a:noFill/>
        </p:spPr>
        <p:txBody>
          <a:bodyPr wrap="square">
            <a:spAutoFit/>
          </a:bodyPr>
          <a:lstStyle/>
          <a:p>
            <a:r>
              <a:rPr lang="vi-VN" sz="800" dirty="0"/>
              <a:t>15</a:t>
            </a:r>
            <a:r>
              <a:rPr lang="vi-VN" sz="800"/>
              <a:t>uA</a:t>
            </a:r>
            <a:endParaRPr lang="vi-VN" sz="800" dirty="0"/>
          </a:p>
        </p:txBody>
      </p:sp>
      <p:sp>
        <p:nvSpPr>
          <p:cNvPr id="23" name="Hộp Văn bản 22">
            <a:extLst>
              <a:ext uri="{FF2B5EF4-FFF2-40B4-BE49-F238E27FC236}">
                <a16:creationId xmlns:a16="http://schemas.microsoft.com/office/drawing/2014/main" id="{558970A4-6F8A-4618-32C9-E376744C3023}"/>
              </a:ext>
            </a:extLst>
          </p:cNvPr>
          <p:cNvSpPr txBox="1"/>
          <p:nvPr/>
        </p:nvSpPr>
        <p:spPr>
          <a:xfrm>
            <a:off x="3046641" y="2976573"/>
            <a:ext cx="423182" cy="215444"/>
          </a:xfrm>
          <a:prstGeom prst="rect">
            <a:avLst/>
          </a:prstGeom>
          <a:noFill/>
        </p:spPr>
        <p:txBody>
          <a:bodyPr wrap="square">
            <a:spAutoFit/>
          </a:bodyPr>
          <a:lstStyle/>
          <a:p>
            <a:r>
              <a:rPr lang="vi-VN" sz="800" dirty="0"/>
              <a:t>15uA</a:t>
            </a:r>
          </a:p>
        </p:txBody>
      </p:sp>
      <p:sp>
        <p:nvSpPr>
          <p:cNvPr id="28" name="Hộp Văn bản 27">
            <a:extLst>
              <a:ext uri="{FF2B5EF4-FFF2-40B4-BE49-F238E27FC236}">
                <a16:creationId xmlns:a16="http://schemas.microsoft.com/office/drawing/2014/main" id="{545A4AA2-A3D1-838C-BD99-D19E78510764}"/>
              </a:ext>
            </a:extLst>
          </p:cNvPr>
          <p:cNvSpPr txBox="1"/>
          <p:nvPr/>
        </p:nvSpPr>
        <p:spPr>
          <a:xfrm>
            <a:off x="5570302" y="3642441"/>
            <a:ext cx="436224" cy="215444"/>
          </a:xfrm>
          <a:prstGeom prst="rect">
            <a:avLst/>
          </a:prstGeom>
          <a:noFill/>
        </p:spPr>
        <p:txBody>
          <a:bodyPr wrap="square" rtlCol="0">
            <a:spAutoFit/>
          </a:bodyPr>
          <a:lstStyle/>
          <a:p>
            <a:r>
              <a:rPr lang="vi-VN" sz="800" dirty="0"/>
              <a:t>10pF</a:t>
            </a:r>
          </a:p>
        </p:txBody>
      </p:sp>
      <p:sp>
        <p:nvSpPr>
          <p:cNvPr id="29" name="Hộp Văn bản 28">
            <a:extLst>
              <a:ext uri="{FF2B5EF4-FFF2-40B4-BE49-F238E27FC236}">
                <a16:creationId xmlns:a16="http://schemas.microsoft.com/office/drawing/2014/main" id="{2B95C8E3-F0C9-B076-6AA6-50E85121B69B}"/>
              </a:ext>
            </a:extLst>
          </p:cNvPr>
          <p:cNvSpPr txBox="1"/>
          <p:nvPr/>
        </p:nvSpPr>
        <p:spPr>
          <a:xfrm>
            <a:off x="4724400" y="3137831"/>
            <a:ext cx="430851" cy="215444"/>
          </a:xfrm>
          <a:prstGeom prst="rect">
            <a:avLst/>
          </a:prstGeom>
          <a:noFill/>
        </p:spPr>
        <p:txBody>
          <a:bodyPr wrap="square" rtlCol="0">
            <a:spAutoFit/>
          </a:bodyPr>
          <a:lstStyle/>
          <a:p>
            <a:r>
              <a:rPr lang="vi-VN" sz="800" dirty="0"/>
              <a:t>= 3pF</a:t>
            </a:r>
          </a:p>
        </p:txBody>
      </p:sp>
      <p:sp>
        <p:nvSpPr>
          <p:cNvPr id="30" name="Hộp Văn bản 29">
            <a:extLst>
              <a:ext uri="{FF2B5EF4-FFF2-40B4-BE49-F238E27FC236}">
                <a16:creationId xmlns:a16="http://schemas.microsoft.com/office/drawing/2014/main" id="{96566D5F-7F06-4D1B-B669-40DD51F7B959}"/>
              </a:ext>
            </a:extLst>
          </p:cNvPr>
          <p:cNvSpPr txBox="1"/>
          <p:nvPr/>
        </p:nvSpPr>
        <p:spPr>
          <a:xfrm>
            <a:off x="3962400" y="2646517"/>
            <a:ext cx="533400" cy="215444"/>
          </a:xfrm>
          <a:prstGeom prst="rect">
            <a:avLst/>
          </a:prstGeom>
          <a:noFill/>
        </p:spPr>
        <p:txBody>
          <a:bodyPr wrap="square" rtlCol="0">
            <a:spAutoFit/>
          </a:bodyPr>
          <a:lstStyle/>
          <a:p>
            <a:r>
              <a:rPr lang="vi-VN" sz="800" dirty="0"/>
              <a:t>1,8V</a:t>
            </a:r>
          </a:p>
        </p:txBody>
      </p:sp>
      <p:pic>
        <p:nvPicPr>
          <p:cNvPr id="15" name="Hình ảnh 14">
            <a:extLst>
              <a:ext uri="{FF2B5EF4-FFF2-40B4-BE49-F238E27FC236}">
                <a16:creationId xmlns:a16="http://schemas.microsoft.com/office/drawing/2014/main" id="{A2ADD9CB-FCE1-D60F-E85F-97BA7897AE68}"/>
              </a:ext>
            </a:extLst>
          </p:cNvPr>
          <p:cNvPicPr>
            <a:picLocks noChangeAspect="1"/>
          </p:cNvPicPr>
          <p:nvPr/>
        </p:nvPicPr>
        <p:blipFill>
          <a:blip r:embed="rId8"/>
          <a:stretch>
            <a:fillRect/>
          </a:stretch>
        </p:blipFill>
        <p:spPr>
          <a:xfrm>
            <a:off x="5513774" y="4024648"/>
            <a:ext cx="3533243" cy="2091368"/>
          </a:xfrm>
          <a:prstGeom prst="rect">
            <a:avLst/>
          </a:prstGeom>
        </p:spPr>
      </p:pic>
    </p:spTree>
    <p:extLst>
      <p:ext uri="{BB962C8B-B14F-4D97-AF65-F5344CB8AC3E}">
        <p14:creationId xmlns:p14="http://schemas.microsoft.com/office/powerpoint/2010/main" val="1185208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9449A2-8B22-2151-6B65-6896022E4F83}"/>
              </a:ext>
            </a:extLst>
          </p:cNvPr>
          <p:cNvSpPr>
            <a:spLocks noGrp="1"/>
          </p:cNvSpPr>
          <p:nvPr>
            <p:ph type="title"/>
          </p:nvPr>
        </p:nvSpPr>
        <p:spPr>
          <a:xfrm>
            <a:off x="482600" y="304800"/>
            <a:ext cx="7086600" cy="433070"/>
          </a:xfrm>
        </p:spPr>
        <p:txBody>
          <a:bodyPr/>
          <a:lstStyle/>
          <a:p>
            <a:r>
              <a:rPr lang="vi-VN" sz="2000" dirty="0">
                <a:solidFill>
                  <a:schemeClr val="bg1"/>
                </a:solidFill>
              </a:rPr>
              <a:t>2. Thiết kế, mô phỏng mạch khuếch đại thuật toán 2 tầng</a:t>
            </a:r>
          </a:p>
        </p:txBody>
      </p:sp>
      <p:sp>
        <p:nvSpPr>
          <p:cNvPr id="4" name="Chỗ dành sẵn cho Số hiệu Bản chiếu 3">
            <a:extLst>
              <a:ext uri="{FF2B5EF4-FFF2-40B4-BE49-F238E27FC236}">
                <a16:creationId xmlns:a16="http://schemas.microsoft.com/office/drawing/2014/main" id="{2A196FBC-FD5B-0320-B9D5-190A3E157DDB}"/>
              </a:ext>
            </a:extLst>
          </p:cNvPr>
          <p:cNvSpPr>
            <a:spLocks noGrp="1"/>
          </p:cNvSpPr>
          <p:nvPr>
            <p:ph type="sldNum" sz="quarter" idx="12"/>
          </p:nvPr>
        </p:nvSpPr>
        <p:spPr/>
        <p:txBody>
          <a:bodyPr/>
          <a:lstStyle/>
          <a:p>
            <a:pPr>
              <a:defRPr/>
            </a:pPr>
            <a:fld id="{BD4CC8D0-BD21-4CE6-A0A6-0DD2277641BB}" type="slidenum">
              <a:rPr lang="en-US" altLang="en-US" smtClean="0"/>
              <a:pPr>
                <a:defRPr/>
              </a:pPr>
              <a:t>9</a:t>
            </a:fld>
            <a:endParaRPr lang="en-US" altLang="en-US" dirty="0"/>
          </a:p>
        </p:txBody>
      </p:sp>
      <p:pic>
        <p:nvPicPr>
          <p:cNvPr id="7" name="Hình ảnh 6">
            <a:extLst>
              <a:ext uri="{FF2B5EF4-FFF2-40B4-BE49-F238E27FC236}">
                <a16:creationId xmlns:a16="http://schemas.microsoft.com/office/drawing/2014/main" id="{470CAEF9-CB7C-F305-F20A-02916D21935B}"/>
              </a:ext>
            </a:extLst>
          </p:cNvPr>
          <p:cNvPicPr>
            <a:picLocks noChangeAspect="1"/>
          </p:cNvPicPr>
          <p:nvPr/>
        </p:nvPicPr>
        <p:blipFill>
          <a:blip r:embed="rId2"/>
          <a:stretch>
            <a:fillRect/>
          </a:stretch>
        </p:blipFill>
        <p:spPr>
          <a:xfrm>
            <a:off x="76719" y="1163026"/>
            <a:ext cx="8990561" cy="5375886"/>
          </a:xfrm>
          <a:prstGeom prst="rect">
            <a:avLst/>
          </a:prstGeom>
        </p:spPr>
      </p:pic>
      <p:sp>
        <p:nvSpPr>
          <p:cNvPr id="8" name="Hộp Văn bản 7">
            <a:extLst>
              <a:ext uri="{FF2B5EF4-FFF2-40B4-BE49-F238E27FC236}">
                <a16:creationId xmlns:a16="http://schemas.microsoft.com/office/drawing/2014/main" id="{9BB7BC25-0452-9349-5CF2-C250BF249896}"/>
              </a:ext>
            </a:extLst>
          </p:cNvPr>
          <p:cNvSpPr txBox="1"/>
          <p:nvPr/>
        </p:nvSpPr>
        <p:spPr>
          <a:xfrm>
            <a:off x="381000" y="1163026"/>
            <a:ext cx="3429000" cy="646331"/>
          </a:xfrm>
          <a:prstGeom prst="rect">
            <a:avLst/>
          </a:prstGeom>
          <a:noFill/>
        </p:spPr>
        <p:txBody>
          <a:bodyPr wrap="square" rtlCol="0">
            <a:spAutoFit/>
          </a:bodyPr>
          <a:lstStyle/>
          <a:p>
            <a:r>
              <a:rPr lang="vi-VN" dirty="0">
                <a:solidFill>
                  <a:srgbClr val="00B050"/>
                </a:solidFill>
                <a:highlight>
                  <a:srgbClr val="FFFF00"/>
                </a:highlight>
              </a:rPr>
              <a:t>Đây là mạch sau khi đã thực hiện trên phần mềm </a:t>
            </a:r>
            <a:r>
              <a:rPr lang="vi-VN" dirty="0" err="1">
                <a:solidFill>
                  <a:srgbClr val="00B050"/>
                </a:solidFill>
                <a:highlight>
                  <a:srgbClr val="FFFF00"/>
                </a:highlight>
              </a:rPr>
              <a:t>Cadence</a:t>
            </a:r>
            <a:r>
              <a:rPr lang="vi-VN" dirty="0">
                <a:solidFill>
                  <a:srgbClr val="00B050"/>
                </a:solidFill>
                <a:highlight>
                  <a:srgbClr val="FFFF00"/>
                </a:highlight>
              </a:rPr>
              <a:t> </a:t>
            </a:r>
            <a:r>
              <a:rPr lang="vi-VN" dirty="0" err="1">
                <a:solidFill>
                  <a:srgbClr val="00B050"/>
                </a:solidFill>
                <a:highlight>
                  <a:srgbClr val="FFFF00"/>
                </a:highlight>
              </a:rPr>
              <a:t>Virtuoso</a:t>
            </a:r>
            <a:r>
              <a:rPr lang="vi-VN" dirty="0">
                <a:solidFill>
                  <a:srgbClr val="00B050"/>
                </a:solidFill>
                <a:highlight>
                  <a:srgbClr val="FFFF00"/>
                </a:highlight>
              </a:rPr>
              <a:t> </a:t>
            </a:r>
          </a:p>
        </p:txBody>
      </p:sp>
      <p:sp>
        <p:nvSpPr>
          <p:cNvPr id="9" name="Hộp Văn bản 8">
            <a:extLst>
              <a:ext uri="{FF2B5EF4-FFF2-40B4-BE49-F238E27FC236}">
                <a16:creationId xmlns:a16="http://schemas.microsoft.com/office/drawing/2014/main" id="{1812DDB9-F62A-28EC-DB9E-F1F253842D2A}"/>
              </a:ext>
            </a:extLst>
          </p:cNvPr>
          <p:cNvSpPr txBox="1"/>
          <p:nvPr/>
        </p:nvSpPr>
        <p:spPr>
          <a:xfrm>
            <a:off x="7569200" y="2145542"/>
            <a:ext cx="1599680" cy="3785652"/>
          </a:xfrm>
          <a:prstGeom prst="rect">
            <a:avLst/>
          </a:prstGeom>
          <a:noFill/>
        </p:spPr>
        <p:txBody>
          <a:bodyPr wrap="square" rtlCol="0">
            <a:spAutoFit/>
          </a:bodyPr>
          <a:lstStyle/>
          <a:p>
            <a:pPr algn="just"/>
            <a:r>
              <a:rPr lang="vi-VN" sz="1600" dirty="0">
                <a:solidFill>
                  <a:srgbClr val="00B050"/>
                </a:solidFill>
                <a:highlight>
                  <a:srgbClr val="FFFF00"/>
                </a:highlight>
              </a:rPr>
              <a:t>Do thư viện GPDK45 chỉ cho MOS2V có giá trị</a:t>
            </a:r>
          </a:p>
          <a:p>
            <a:pPr algn="just"/>
            <a:r>
              <a:rPr lang="vi-VN" sz="1600" dirty="0">
                <a:solidFill>
                  <a:srgbClr val="00B050"/>
                </a:solidFill>
                <a:highlight>
                  <a:srgbClr val="FFFF00"/>
                </a:highlight>
              </a:rPr>
              <a:t>W từ 320n đến 10u và L từ 150n đến 10u, mà thiết kế của chúng ta lại sử dụng nhiều hơn con số đó, vậy nên ta sẽ sử dụng tính năng </a:t>
            </a:r>
            <a:r>
              <a:rPr lang="vi-VN" sz="1600" dirty="0" err="1">
                <a:solidFill>
                  <a:srgbClr val="00B050"/>
                </a:solidFill>
                <a:highlight>
                  <a:srgbClr val="FFFF00"/>
                </a:highlight>
              </a:rPr>
              <a:t>finger</a:t>
            </a:r>
            <a:r>
              <a:rPr lang="vi-VN" sz="1600" dirty="0">
                <a:solidFill>
                  <a:srgbClr val="00B050"/>
                </a:solidFill>
                <a:highlight>
                  <a:srgbClr val="FFFF00"/>
                </a:highlight>
              </a:rPr>
              <a:t> để tăng số lớp có thể  tăng giá trị W, L tối đa</a:t>
            </a:r>
          </a:p>
        </p:txBody>
      </p:sp>
    </p:spTree>
    <p:extLst>
      <p:ext uri="{BB962C8B-B14F-4D97-AF65-F5344CB8AC3E}">
        <p14:creationId xmlns:p14="http://schemas.microsoft.com/office/powerpoint/2010/main" val="530449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6817</TotalTime>
  <Words>4300</Words>
  <Application>Microsoft Office PowerPoint</Application>
  <PresentationFormat>Trình chiếu Trên màn hình (4:3)</PresentationFormat>
  <Paragraphs>301</Paragraphs>
  <Slides>39</Slides>
  <Notes>33</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39</vt:i4>
      </vt:variant>
    </vt:vector>
  </HeadingPairs>
  <TitlesOfParts>
    <vt:vector size="46" baseType="lpstr">
      <vt:lpstr>Arial</vt:lpstr>
      <vt:lpstr>Calibri</vt:lpstr>
      <vt:lpstr>Cambria Math</vt:lpstr>
      <vt:lpstr>Symbol</vt:lpstr>
      <vt:lpstr>system-ui</vt:lpstr>
      <vt:lpstr>Wingdings</vt:lpstr>
      <vt:lpstr>Office Theme</vt:lpstr>
      <vt:lpstr>Bản trình bày PowerPoint</vt:lpstr>
      <vt:lpstr>Bản trình bày PowerPoint</vt:lpstr>
      <vt:lpstr>1. Lựa chọn thông số để thiết kế mạch sát với yêu cầu  </vt:lpstr>
      <vt:lpstr>1. Lựa chọn thông số để thiết kế mạch sát với yêu cầu  </vt:lpstr>
      <vt:lpstr>1. Lựa chọn thông số để thiết kế mạch sát với yêu cầu  </vt:lpstr>
      <vt:lpstr>1. Lựa chọn thông số để thiết kế mạch sát với yêu cầu  </vt:lpstr>
      <vt:lpstr>1. Lựa chọn thông số để thiết kế mạch sát với yêu cầu  </vt:lpstr>
      <vt:lpstr>1. Lựa chọn thông số để thiết kế mạch sát với yêu cầu  </vt:lpstr>
      <vt:lpstr>2. Thiết kế, mô phỏng mạch khuếch đại thuật toán 2 tầng</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3. Tạo block symbol và test thông số </vt:lpstr>
      <vt:lpstr>LỜI KẾT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Datdatnguyen</dc:creator>
  <cp:lastModifiedBy>Dat Nguyen</cp:lastModifiedBy>
  <cp:revision>570</cp:revision>
  <cp:lastPrinted>2018-04-03T01:30:05Z</cp:lastPrinted>
  <dcterms:created xsi:type="dcterms:W3CDTF">2017-10-17T01:43:35Z</dcterms:created>
  <dcterms:modified xsi:type="dcterms:W3CDTF">2024-11-05T01:44:03Z</dcterms:modified>
</cp:coreProperties>
</file>