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28702-633C-4F70-8B53-8514E3E7250E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90163-FAFD-47D6-BE4F-B2E71F8C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7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26F-0AA3-4195-A6F7-9C38FE647FAF}" type="datetime1">
              <a:rPr lang="vi-VN" smtClean="0"/>
              <a:t>06/10/2025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2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70B4-C230-4208-B5CD-7341AA0A20D1}" type="datetime1">
              <a:rPr lang="vi-VN" smtClean="0"/>
              <a:t>06/10/2025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5376-FDD2-4386-BF72-12E5D1294E5E}" type="datetime1">
              <a:rPr lang="vi-VN" smtClean="0"/>
              <a:t>06/10/2025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1B4-A603-45A0-92AF-67F597683038}" type="datetime1">
              <a:rPr lang="vi-VN" smtClean="0"/>
              <a:t>06/10/2025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3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A518-DBF5-4997-99AD-2C9777D2FEE5}" type="datetime1">
              <a:rPr lang="vi-VN" smtClean="0"/>
              <a:t>06/10/2025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6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01B0-7518-4523-B9B7-698638A97310}" type="datetime1">
              <a:rPr lang="vi-VN" smtClean="0"/>
              <a:t>06/10/2025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7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8171-8519-4A61-A0AC-4EDFE50EF9CF}" type="datetime1">
              <a:rPr lang="vi-VN" smtClean="0"/>
              <a:t>06/10/2025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2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9365-C079-4692-BA4D-5DF994500EA9}" type="datetime1">
              <a:rPr lang="vi-VN" smtClean="0"/>
              <a:t>06/10/2025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03B6-F2A1-4EF5-B72C-C224B97A005C}" type="datetime1">
              <a:rPr lang="vi-VN" smtClean="0"/>
              <a:t>06/10/2025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4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D511-C756-4A45-BC92-E494812AB87A}" type="datetime1">
              <a:rPr lang="vi-VN" smtClean="0"/>
              <a:t>06/10/2025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B0FB-9786-4CA0-A88F-90791E85E058}" type="datetime1">
              <a:rPr lang="vi-VN" smtClean="0"/>
              <a:t>06/10/2025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C322E-E3E2-4C16-8B15-B400101BB511}" type="datetime1">
              <a:rPr lang="vi-VN" smtClean="0"/>
              <a:t>06/10/2025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6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F1B2A3-E29E-43DC-BBB4-3684AB047AB3}"/>
              </a:ext>
            </a:extLst>
          </p:cNvPr>
          <p:cNvSpPr txBox="1"/>
          <p:nvPr/>
        </p:nvSpPr>
        <p:spPr>
          <a:xfrm>
            <a:off x="0" y="32657"/>
            <a:ext cx="9144000" cy="5653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vi-VN" sz="1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</a:t>
            </a:r>
            <a:r>
              <a:rPr lang="en-US" b="1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18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vi-VN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SVTH: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Nguyễn Thành Đạt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Tin Học Công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MSSV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211440519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62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87FD5-EB55-7B08-BD05-BF67831E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A737-E8F4-4FFE-ADF2-4B5EDE05F419}" type="datetime1">
              <a:rPr lang="vi-VN" smtClean="0"/>
              <a:t>06/10/2025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5F6B72-5F7D-0BE2-7239-32216FD8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6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4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048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I. Clustering </a:t>
            </a:r>
            <a:r>
              <a:rPr lang="vi-VN" sz="2400" b="1" dirty="0">
                <a:solidFill>
                  <a:schemeClr val="bg1"/>
                </a:solidFill>
              </a:rPr>
              <a:t>là gì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71600"/>
            <a:ext cx="4953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- </a:t>
            </a:r>
            <a:r>
              <a:rPr lang="vi-VN" sz="2000" dirty="0" err="1"/>
              <a:t>Clustering</a:t>
            </a:r>
            <a:r>
              <a:rPr lang="vi-VN" sz="2000" dirty="0"/>
              <a:t> là kỹ thuật nhóm dữ liệu không gán nhãn dựa vào đặc điểm tương đồng; phổ biến trong </a:t>
            </a:r>
            <a:r>
              <a:rPr lang="vi-VN" sz="2000" dirty="0" err="1"/>
              <a:t>marketing</a:t>
            </a:r>
            <a:r>
              <a:rPr lang="vi-VN" sz="2000" dirty="0"/>
              <a:t>, y học, sinh học, xử lý ảnh, phân nhóm khách hàng, tách nền ảnh, phát hiện bất thường.</a:t>
            </a:r>
          </a:p>
          <a:p>
            <a:r>
              <a:rPr lang="vi-VN" sz="2000" dirty="0"/>
              <a:t>- Các ứng dụng nổi bật: phân khúc khách hàng, tổ chức thư viện, phân vùng địa chấn, phân tích cấu trúc xã hội.</a:t>
            </a:r>
          </a:p>
          <a:p>
            <a:br>
              <a:rPr lang="vi-VN" sz="2000" dirty="0"/>
            </a:br>
            <a:endParaRPr lang="vi-V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B95A5-96E6-B727-794E-747B4EF3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8A5C-5332-422C-B8EB-8D73BEFAC18D}" type="datetime1">
              <a:rPr lang="vi-VN" smtClean="0"/>
              <a:t>06/10/2025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8D0A0-F36F-677C-D667-C3A7D4FE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Clustering with scikit-learn: A Tutorial on Unsupervised Learning - AI ...">
            <a:extLst>
              <a:ext uri="{FF2B5EF4-FFF2-40B4-BE49-F238E27FC236}">
                <a16:creationId xmlns:a16="http://schemas.microsoft.com/office/drawing/2014/main" id="{2EA289E7-C2A8-0CC6-83F3-8787E3F1E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79" y="1524000"/>
            <a:ext cx="3327057" cy="244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ustering">
            <a:extLst>
              <a:ext uri="{FF2B5EF4-FFF2-40B4-BE49-F238E27FC236}">
                <a16:creationId xmlns:a16="http://schemas.microsoft.com/office/drawing/2014/main" id="{7132123D-FBC5-5BE8-E957-295F16458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377385"/>
            <a:ext cx="3429000" cy="159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82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46BD8-906A-2558-B567-B24E984F0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800C1F-5B09-9E39-B216-689975A036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4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18ADF4-33A0-ABF4-7BE9-BCAE73112EE8}"/>
              </a:ext>
            </a:extLst>
          </p:cNvPr>
          <p:cNvSpPr txBox="1"/>
          <p:nvPr/>
        </p:nvSpPr>
        <p:spPr>
          <a:xfrm>
            <a:off x="304800" y="30480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II. </a:t>
            </a:r>
            <a:r>
              <a:rPr lang="vi-VN" sz="2000" b="1" dirty="0">
                <a:solidFill>
                  <a:schemeClr val="bg1"/>
                </a:solidFill>
              </a:rPr>
              <a:t>Các phương pháp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CC30D9-552F-5F68-9B7D-43C9E70804D0}"/>
              </a:ext>
            </a:extLst>
          </p:cNvPr>
          <p:cNvSpPr txBox="1"/>
          <p:nvPr/>
        </p:nvSpPr>
        <p:spPr>
          <a:xfrm>
            <a:off x="304800" y="137160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- </a:t>
            </a:r>
            <a:r>
              <a:rPr lang="vi-VN" dirty="0" err="1"/>
              <a:t>Partition-based</a:t>
            </a:r>
            <a:r>
              <a:rPr lang="vi-VN" dirty="0"/>
              <a:t>: Phân chia dữ liệu thành K cụm, đại diện là </a:t>
            </a:r>
            <a:r>
              <a:rPr lang="vi-VN" dirty="0" err="1"/>
              <a:t>centroid</a:t>
            </a:r>
            <a:r>
              <a:rPr lang="vi-VN" dirty="0"/>
              <a:t> (ví dụ: K-</a:t>
            </a:r>
            <a:r>
              <a:rPr lang="vi-VN" dirty="0" err="1"/>
              <a:t>Means</a:t>
            </a:r>
            <a:r>
              <a:rPr lang="vi-VN" dirty="0"/>
              <a:t>).</a:t>
            </a:r>
          </a:p>
          <a:p>
            <a:r>
              <a:rPr lang="vi-VN" dirty="0"/>
              <a:t>- </a:t>
            </a:r>
            <a:r>
              <a:rPr lang="vi-VN" dirty="0" err="1"/>
              <a:t>Hierarchical</a:t>
            </a:r>
            <a:r>
              <a:rPr lang="vi-VN" dirty="0"/>
              <a:t>: Xây dựng cây phân cấp (</a:t>
            </a:r>
            <a:r>
              <a:rPr lang="vi-VN" dirty="0" err="1"/>
              <a:t>dendrogram</a:t>
            </a:r>
            <a:r>
              <a:rPr lang="vi-VN" dirty="0"/>
              <a:t>), nhóm/tách dần các cụm (</a:t>
            </a:r>
            <a:r>
              <a:rPr lang="vi-VN" dirty="0" err="1"/>
              <a:t>Agglomerative</a:t>
            </a:r>
            <a:r>
              <a:rPr lang="vi-VN" dirty="0"/>
              <a:t>/</a:t>
            </a:r>
            <a:r>
              <a:rPr lang="vi-VN" dirty="0" err="1"/>
              <a:t>Divisive</a:t>
            </a:r>
            <a:r>
              <a:rPr lang="vi-VN" dirty="0"/>
              <a:t>).</a:t>
            </a:r>
          </a:p>
          <a:p>
            <a:r>
              <a:rPr lang="vi-VN" dirty="0"/>
              <a:t>- </a:t>
            </a:r>
            <a:r>
              <a:rPr lang="vi-VN" dirty="0" err="1"/>
              <a:t>Density-based</a:t>
            </a:r>
            <a:r>
              <a:rPr lang="vi-VN" dirty="0"/>
              <a:t>: Nhóm điểm dày đặc lân cận, xử lý tốt nhiễu (VD: DBSCAN, OPTICS).</a:t>
            </a:r>
          </a:p>
          <a:p>
            <a:r>
              <a:rPr lang="vi-VN" dirty="0"/>
              <a:t>- </a:t>
            </a:r>
            <a:r>
              <a:rPr lang="vi-VN" dirty="0" err="1"/>
              <a:t>Grid-based</a:t>
            </a:r>
            <a:r>
              <a:rPr lang="vi-VN" dirty="0"/>
              <a:t>: Phân chia không gian mẫu thành lưới rồi nhóm các vùng lân cận.</a:t>
            </a:r>
          </a:p>
          <a:p>
            <a:r>
              <a:rPr lang="vi-VN" dirty="0"/>
              <a:t>- </a:t>
            </a:r>
            <a:r>
              <a:rPr lang="vi-VN" dirty="0" err="1"/>
              <a:t>Model-based</a:t>
            </a:r>
            <a:r>
              <a:rPr lang="vi-VN" dirty="0"/>
              <a:t>/</a:t>
            </a:r>
            <a:r>
              <a:rPr lang="vi-VN" dirty="0" err="1"/>
              <a:t>Fuzzy</a:t>
            </a:r>
            <a:r>
              <a:rPr lang="vi-VN" dirty="0"/>
              <a:t>: Dựa trên mô hình xác suất, hoặc cho phép điểm dữ liệu thuộc nhiều cụm (VD: </a:t>
            </a:r>
            <a:r>
              <a:rPr lang="vi-VN" dirty="0" err="1"/>
              <a:t>Fuzzy</a:t>
            </a:r>
            <a:r>
              <a:rPr lang="vi-VN" dirty="0"/>
              <a:t> C-</a:t>
            </a:r>
            <a:r>
              <a:rPr lang="vi-VN" dirty="0" err="1"/>
              <a:t>means</a:t>
            </a:r>
            <a:r>
              <a:rPr lang="vi-VN" dirty="0"/>
              <a:t>, </a:t>
            </a:r>
            <a:r>
              <a:rPr lang="vi-VN" dirty="0" err="1"/>
              <a:t>Gaussian</a:t>
            </a:r>
            <a:r>
              <a:rPr lang="vi-VN" dirty="0"/>
              <a:t> </a:t>
            </a:r>
            <a:r>
              <a:rPr lang="vi-VN" dirty="0" err="1"/>
              <a:t>Mixture</a:t>
            </a:r>
            <a:r>
              <a:rPr lang="vi-VN" dirty="0"/>
              <a:t> </a:t>
            </a:r>
            <a:r>
              <a:rPr lang="vi-VN" dirty="0" err="1"/>
              <a:t>Model</a:t>
            </a:r>
            <a:r>
              <a:rPr lang="vi-VN" dirty="0"/>
              <a:t>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38CA3-BB76-95AD-0FB1-9FF2ACFC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8A5C-5332-422C-B8EB-8D73BEFAC18D}" type="datetime1">
              <a:rPr lang="vi-VN" smtClean="0"/>
              <a:t>06/10/2025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264EF-A5CD-8CA0-4018-AA8FE76D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7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2D2B8-0321-E62D-BDC9-06AC19EAE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4ABD20-5EBC-0709-C178-E5FC3020C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4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93BDA5-98F2-496A-8C0F-0A0416BA9700}"/>
              </a:ext>
            </a:extLst>
          </p:cNvPr>
          <p:cNvSpPr txBox="1"/>
          <p:nvPr/>
        </p:nvSpPr>
        <p:spPr>
          <a:xfrm>
            <a:off x="304800" y="30480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III. </a:t>
            </a:r>
            <a:r>
              <a:rPr lang="vi-VN" sz="2000" b="1" dirty="0">
                <a:solidFill>
                  <a:schemeClr val="bg1"/>
                </a:solidFill>
              </a:rPr>
              <a:t>Các tiêu chí đánh giá chất lượng phân cụm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0846B4-D399-1032-D16F-EA997CE0DCB4}"/>
              </a:ext>
            </a:extLst>
          </p:cNvPr>
          <p:cNvSpPr txBox="1"/>
          <p:nvPr/>
        </p:nvSpPr>
        <p:spPr>
          <a:xfrm>
            <a:off x="304800" y="13716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- </a:t>
            </a:r>
            <a:r>
              <a:rPr lang="vi-VN" dirty="0" err="1"/>
              <a:t>Silhouette</a:t>
            </a:r>
            <a:r>
              <a:rPr lang="vi-VN" dirty="0"/>
              <a:t> </a:t>
            </a:r>
            <a:r>
              <a:rPr lang="vi-VN" dirty="0" err="1"/>
              <a:t>coefficient</a:t>
            </a:r>
            <a:r>
              <a:rPr lang="vi-VN" dirty="0"/>
              <a:t>: Đo mức độ đồng nhất từng điểm dữ liệu với các cụm.</a:t>
            </a:r>
          </a:p>
          <a:p>
            <a:r>
              <a:rPr lang="vi-VN" dirty="0"/>
              <a:t>- </a:t>
            </a:r>
            <a:r>
              <a:rPr lang="vi-VN" dirty="0" err="1"/>
              <a:t>Davies-Bouldin</a:t>
            </a:r>
            <a:r>
              <a:rPr lang="vi-VN" dirty="0"/>
              <a:t> </a:t>
            </a:r>
            <a:r>
              <a:rPr lang="vi-VN" dirty="0" err="1"/>
              <a:t>index</a:t>
            </a:r>
            <a:r>
              <a:rPr lang="vi-VN" dirty="0"/>
              <a:t>, </a:t>
            </a:r>
            <a:r>
              <a:rPr lang="vi-VN" dirty="0" err="1"/>
              <a:t>Dunn</a:t>
            </a:r>
            <a:r>
              <a:rPr lang="vi-VN" dirty="0"/>
              <a:t> </a:t>
            </a:r>
            <a:r>
              <a:rPr lang="vi-VN" dirty="0" err="1"/>
              <a:t>Index</a:t>
            </a:r>
            <a:r>
              <a:rPr lang="vi-VN" dirty="0"/>
              <a:t>: Đánh giá cấu trúc cụm tổng thể (càng thấp càng tốt).</a:t>
            </a:r>
          </a:p>
          <a:p>
            <a:r>
              <a:rPr lang="vi-VN" dirty="0"/>
              <a:t>- </a:t>
            </a:r>
            <a:r>
              <a:rPr lang="vi-VN" dirty="0" err="1"/>
              <a:t>Visualization</a:t>
            </a:r>
            <a:r>
              <a:rPr lang="vi-VN" dirty="0"/>
              <a:t>: Trực quan 2D/3D để kiểm tra sự tách biệt giữa các cụm.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0FBB2-BEBD-1A60-3A81-FC64CDC5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8A5C-5332-422C-B8EB-8D73BEFAC18D}" type="datetime1">
              <a:rPr lang="vi-VN" smtClean="0"/>
              <a:t>06/10/2025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DEF15-EC43-39DD-069B-F24B532E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4</a:t>
            </a:fld>
            <a:endParaRPr lang="en-US"/>
          </a:p>
        </p:txBody>
      </p:sp>
      <p:pic>
        <p:nvPicPr>
          <p:cNvPr id="3076" name="Picture 4" descr="What is the Most Efficient K-Means Clustering Package in R? | GeeksforGeeks">
            <a:extLst>
              <a:ext uri="{FF2B5EF4-FFF2-40B4-BE49-F238E27FC236}">
                <a16:creationId xmlns:a16="http://schemas.microsoft.com/office/drawing/2014/main" id="{CA47F65A-54D8-B486-541F-5681ECE3B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51" y="2773413"/>
            <a:ext cx="56292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74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6BD10-DAA4-2243-A5E7-105346B12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B439CC-CDE8-31BE-DE9B-357327A271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4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EDAFCA-5CA3-97C4-D966-7FD022E3705F}"/>
              </a:ext>
            </a:extLst>
          </p:cNvPr>
          <p:cNvSpPr txBox="1"/>
          <p:nvPr/>
        </p:nvSpPr>
        <p:spPr>
          <a:xfrm>
            <a:off x="304800" y="30480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IV. </a:t>
            </a:r>
            <a:r>
              <a:rPr lang="vi-VN" sz="2000" b="1" dirty="0">
                <a:solidFill>
                  <a:schemeClr val="bg1"/>
                </a:solidFill>
              </a:rPr>
              <a:t>Mô tả các thuật toán nổi bật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037DEC-A401-6D90-4B1D-50B4642F3E54}"/>
                  </a:ext>
                </a:extLst>
              </p:cNvPr>
              <p:cNvSpPr txBox="1"/>
              <p:nvPr/>
            </p:nvSpPr>
            <p:spPr>
              <a:xfrm>
                <a:off x="304800" y="1371600"/>
                <a:ext cx="47244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dirty="0"/>
                  <a:t>1.K-Means</a:t>
                </a:r>
              </a:p>
              <a:p>
                <a:r>
                  <a:rPr lang="vi-VN" dirty="0"/>
                  <a:t>Đầu vào: số lượng cụm </a:t>
                </a:r>
                <a14:m>
                  <m:oMath xmlns:m="http://schemas.openxmlformats.org/officeDocument/2006/math">
                    <m:r>
                      <a:rPr lang="vi-VN" i="1"/>
                      <m:t>𝐾</m:t>
                    </m:r>
                  </m:oMath>
                </a14:m>
                <a:endParaRPr lang="vi-VN" dirty="0"/>
              </a:p>
              <a:p>
                <a:r>
                  <a:rPr lang="vi-VN" dirty="0"/>
                  <a:t>Quy trình: Khởi tạo K </a:t>
                </a:r>
                <a:r>
                  <a:rPr lang="vi-VN" dirty="0" err="1"/>
                  <a:t>centroid</a:t>
                </a:r>
                <a:r>
                  <a:rPr lang="vi-VN" dirty="0"/>
                  <a:t>; phân cụm dữ liệu; cập nhật </a:t>
                </a:r>
                <a:r>
                  <a:rPr lang="vi-VN" dirty="0" err="1"/>
                  <a:t>centroid</a:t>
                </a:r>
                <a:r>
                  <a:rPr lang="vi-VN" dirty="0"/>
                  <a:t> liên tục đến khi hội tụ.</a:t>
                </a:r>
              </a:p>
              <a:p>
                <a:r>
                  <a:rPr lang="vi-VN" dirty="0"/>
                  <a:t>Điểm mạnh: Đơn giản, nhanh, phù hợp dữ liệu lớn.</a:t>
                </a:r>
              </a:p>
              <a:p>
                <a:r>
                  <a:rPr lang="vi-VN" dirty="0"/>
                  <a:t>Điểm yếu: Nhạy cảm với </a:t>
                </a:r>
                <a:r>
                  <a:rPr lang="vi-VN" dirty="0" err="1"/>
                  <a:t>outlier</a:t>
                </a:r>
                <a:r>
                  <a:rPr lang="vi-VN" dirty="0"/>
                  <a:t>, cần chọn K trước, chỉ tạo cụm hình cầu.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037DEC-A401-6D90-4B1D-50B4642F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71600"/>
                <a:ext cx="4724400" cy="2308324"/>
              </a:xfrm>
              <a:prstGeom prst="rect">
                <a:avLst/>
              </a:prstGeom>
              <a:blipFill>
                <a:blip r:embed="rId3"/>
                <a:stretch>
                  <a:fillRect l="-1032" t="-1319" r="-1290" b="-316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CD19-EA68-6EE9-1781-BBF221E6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8A5C-5332-422C-B8EB-8D73BEFAC18D}" type="datetime1">
              <a:rPr lang="vi-VN" smtClean="0"/>
              <a:t>06/10/2025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6390B-91D9-953D-22DF-1593CD4C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5</a:t>
            </a:fld>
            <a:endParaRPr lang="en-US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71C28F32-AAF5-0FA2-7C56-9EE05D12825E}"/>
              </a:ext>
            </a:extLst>
          </p:cNvPr>
          <p:cNvSpPr txBox="1"/>
          <p:nvPr/>
        </p:nvSpPr>
        <p:spPr>
          <a:xfrm>
            <a:off x="304800" y="3686020"/>
            <a:ext cx="73152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i="1" dirty="0" err="1"/>
              <a:t>from</a:t>
            </a:r>
            <a:r>
              <a:rPr lang="vi-VN" sz="1400" i="1" dirty="0"/>
              <a:t> </a:t>
            </a:r>
            <a:r>
              <a:rPr lang="vi-VN" sz="1400" i="1" dirty="0" err="1"/>
              <a:t>sklearn.datasets</a:t>
            </a:r>
            <a:r>
              <a:rPr lang="vi-VN" sz="1400" i="1" dirty="0"/>
              <a:t> </a:t>
            </a:r>
            <a:r>
              <a:rPr lang="vi-VN" sz="1400" i="1" dirty="0" err="1"/>
              <a:t>import</a:t>
            </a:r>
            <a:r>
              <a:rPr lang="vi-VN" sz="1400" i="1" dirty="0"/>
              <a:t> </a:t>
            </a:r>
            <a:r>
              <a:rPr lang="vi-VN" sz="1400" i="1" dirty="0" err="1"/>
              <a:t>make_blobs</a:t>
            </a:r>
            <a:endParaRPr lang="vi-VN" sz="1400" i="1" dirty="0"/>
          </a:p>
          <a:p>
            <a:r>
              <a:rPr lang="vi-VN" sz="1400" i="1" dirty="0" err="1"/>
              <a:t>from</a:t>
            </a:r>
            <a:r>
              <a:rPr lang="vi-VN" sz="1400" i="1" dirty="0"/>
              <a:t> </a:t>
            </a:r>
            <a:r>
              <a:rPr lang="vi-VN" sz="1400" i="1" dirty="0" err="1"/>
              <a:t>sklearn.cluster</a:t>
            </a:r>
            <a:r>
              <a:rPr lang="vi-VN" sz="1400" i="1" dirty="0"/>
              <a:t> </a:t>
            </a:r>
            <a:r>
              <a:rPr lang="vi-VN" sz="1400" i="1" dirty="0" err="1"/>
              <a:t>import</a:t>
            </a:r>
            <a:r>
              <a:rPr lang="vi-VN" sz="1400" i="1" dirty="0"/>
              <a:t> </a:t>
            </a:r>
            <a:r>
              <a:rPr lang="vi-VN" sz="1400" i="1" dirty="0" err="1"/>
              <a:t>KMeans</a:t>
            </a:r>
            <a:endParaRPr lang="vi-VN" sz="1400" i="1" dirty="0"/>
          </a:p>
          <a:p>
            <a:r>
              <a:rPr lang="vi-VN" sz="1400" i="1" dirty="0" err="1"/>
              <a:t>import</a:t>
            </a:r>
            <a:r>
              <a:rPr lang="vi-VN" sz="1400" i="1" dirty="0"/>
              <a:t> </a:t>
            </a:r>
            <a:r>
              <a:rPr lang="vi-VN" sz="1400" i="1" dirty="0" err="1"/>
              <a:t>matplotlib.pyplot</a:t>
            </a:r>
            <a:r>
              <a:rPr lang="vi-VN" sz="1400" i="1" dirty="0"/>
              <a:t> </a:t>
            </a:r>
            <a:r>
              <a:rPr lang="vi-VN" sz="1400" i="1" dirty="0" err="1"/>
              <a:t>as</a:t>
            </a:r>
            <a:r>
              <a:rPr lang="vi-VN" sz="1400" i="1" dirty="0"/>
              <a:t> </a:t>
            </a:r>
            <a:r>
              <a:rPr lang="vi-VN" sz="1400" i="1" dirty="0" err="1"/>
              <a:t>plt</a:t>
            </a:r>
            <a:endParaRPr lang="vi-VN" sz="1400" i="1" dirty="0"/>
          </a:p>
          <a:p>
            <a:endParaRPr lang="vi-VN" sz="1400" i="1" dirty="0"/>
          </a:p>
          <a:p>
            <a:r>
              <a:rPr lang="vi-VN" sz="1400" i="1" dirty="0"/>
              <a:t>X, _ = </a:t>
            </a:r>
            <a:r>
              <a:rPr lang="vi-VN" sz="1400" i="1" dirty="0" err="1"/>
              <a:t>make_blobs</a:t>
            </a:r>
            <a:r>
              <a:rPr lang="vi-VN" sz="1400" i="1" dirty="0"/>
              <a:t>(</a:t>
            </a:r>
            <a:r>
              <a:rPr lang="vi-VN" sz="1400" i="1" dirty="0" err="1"/>
              <a:t>n_samples</a:t>
            </a:r>
            <a:r>
              <a:rPr lang="vi-VN" sz="1400" i="1" dirty="0"/>
              <a:t>=300, </a:t>
            </a:r>
            <a:r>
              <a:rPr lang="vi-VN" sz="1400" i="1" dirty="0" err="1"/>
              <a:t>centers</a:t>
            </a:r>
            <a:r>
              <a:rPr lang="vi-VN" sz="1400" i="1" dirty="0"/>
              <a:t>=4, </a:t>
            </a:r>
            <a:r>
              <a:rPr lang="vi-VN" sz="1400" i="1" dirty="0" err="1"/>
              <a:t>random_state</a:t>
            </a:r>
            <a:r>
              <a:rPr lang="vi-VN" sz="1400" i="1" dirty="0"/>
              <a:t>=42)</a:t>
            </a:r>
          </a:p>
          <a:p>
            <a:r>
              <a:rPr lang="vi-VN" sz="1400" i="1" dirty="0" err="1"/>
              <a:t>model</a:t>
            </a:r>
            <a:r>
              <a:rPr lang="vi-VN" sz="1400" i="1" dirty="0"/>
              <a:t> = </a:t>
            </a:r>
            <a:r>
              <a:rPr lang="vi-VN" sz="1400" i="1" dirty="0" err="1"/>
              <a:t>KMeans</a:t>
            </a:r>
            <a:r>
              <a:rPr lang="vi-VN" sz="1400" i="1" dirty="0"/>
              <a:t>(</a:t>
            </a:r>
            <a:r>
              <a:rPr lang="vi-VN" sz="1400" i="1" dirty="0" err="1"/>
              <a:t>n_clusters</a:t>
            </a:r>
            <a:r>
              <a:rPr lang="vi-VN" sz="1400" i="1" dirty="0"/>
              <a:t>=4)</a:t>
            </a:r>
          </a:p>
          <a:p>
            <a:r>
              <a:rPr lang="vi-VN" sz="1400" i="1" dirty="0" err="1"/>
              <a:t>labels</a:t>
            </a:r>
            <a:r>
              <a:rPr lang="vi-VN" sz="1400" i="1" dirty="0"/>
              <a:t> = </a:t>
            </a:r>
            <a:r>
              <a:rPr lang="vi-VN" sz="1400" i="1" dirty="0" err="1"/>
              <a:t>model.fit_predict</a:t>
            </a:r>
            <a:r>
              <a:rPr lang="vi-VN" sz="1400" i="1" dirty="0"/>
              <a:t>(X)</a:t>
            </a:r>
          </a:p>
          <a:p>
            <a:r>
              <a:rPr lang="vi-VN" sz="1400" i="1" dirty="0" err="1"/>
              <a:t>plt.scatter</a:t>
            </a:r>
            <a:r>
              <a:rPr lang="vi-VN" sz="1400" i="1" dirty="0"/>
              <a:t>(X[:,0], X[:,1], c=</a:t>
            </a:r>
            <a:r>
              <a:rPr lang="vi-VN" sz="1400" i="1" dirty="0" err="1"/>
              <a:t>labels</a:t>
            </a:r>
            <a:r>
              <a:rPr lang="vi-VN" sz="1400" i="1" dirty="0"/>
              <a:t>)</a:t>
            </a:r>
          </a:p>
          <a:p>
            <a:r>
              <a:rPr lang="vi-VN" sz="1400" i="1" dirty="0" err="1"/>
              <a:t>plt.scatter</a:t>
            </a:r>
            <a:r>
              <a:rPr lang="vi-VN" sz="1400" i="1" dirty="0"/>
              <a:t>(</a:t>
            </a:r>
            <a:r>
              <a:rPr lang="vi-VN" sz="1400" i="1" dirty="0" err="1"/>
              <a:t>model.cluster_centers</a:t>
            </a:r>
            <a:r>
              <a:rPr lang="vi-VN" sz="1400" i="1" dirty="0"/>
              <a:t>_[:,0], </a:t>
            </a:r>
            <a:r>
              <a:rPr lang="vi-VN" sz="1400" i="1" dirty="0" err="1"/>
              <a:t>model.cluster_centers</a:t>
            </a:r>
            <a:r>
              <a:rPr lang="vi-VN" sz="1400" i="1" dirty="0"/>
              <a:t>_[:,1], c='</a:t>
            </a:r>
            <a:r>
              <a:rPr lang="vi-VN" sz="1400" i="1" dirty="0" err="1"/>
              <a:t>red</a:t>
            </a:r>
            <a:r>
              <a:rPr lang="vi-VN" sz="1400" i="1" dirty="0"/>
              <a:t>', </a:t>
            </a:r>
            <a:r>
              <a:rPr lang="vi-VN" sz="1400" i="1" dirty="0" err="1"/>
              <a:t>marker</a:t>
            </a:r>
            <a:r>
              <a:rPr lang="vi-VN" sz="1400" i="1" dirty="0"/>
              <a:t>='x')</a:t>
            </a:r>
          </a:p>
          <a:p>
            <a:r>
              <a:rPr lang="vi-VN" sz="1400" i="1" dirty="0" err="1"/>
              <a:t>plt.title</a:t>
            </a:r>
            <a:r>
              <a:rPr lang="vi-VN" sz="1400" i="1" dirty="0"/>
              <a:t>("K-</a:t>
            </a:r>
            <a:r>
              <a:rPr lang="vi-VN" sz="1400" i="1" dirty="0" err="1"/>
              <a:t>Means</a:t>
            </a:r>
            <a:r>
              <a:rPr lang="vi-VN" sz="1400" i="1" dirty="0"/>
              <a:t> </a:t>
            </a:r>
            <a:r>
              <a:rPr lang="vi-VN" sz="1400" i="1" dirty="0" err="1"/>
              <a:t>Example</a:t>
            </a:r>
            <a:r>
              <a:rPr lang="vi-VN" sz="1400" i="1" dirty="0"/>
              <a:t>")</a:t>
            </a:r>
          </a:p>
          <a:p>
            <a:r>
              <a:rPr lang="vi-VN" sz="1400" i="1" dirty="0" err="1"/>
              <a:t>plt.show</a:t>
            </a:r>
            <a:r>
              <a:rPr lang="vi-VN" sz="1400" i="1" dirty="0"/>
              <a:t>()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A7DDF81D-317C-2403-035F-8F0ECDD26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945" y="1219200"/>
            <a:ext cx="3678255" cy="277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5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53EA1-0AD3-F821-BE07-6FF9C994E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AAAE99-A03A-E0CD-B85B-788E8699C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4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E07EBC-291D-D7C2-A3A4-A0D6A6C2CE5E}"/>
              </a:ext>
            </a:extLst>
          </p:cNvPr>
          <p:cNvSpPr txBox="1"/>
          <p:nvPr/>
        </p:nvSpPr>
        <p:spPr>
          <a:xfrm>
            <a:off x="304800" y="30480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IV. </a:t>
            </a:r>
            <a:r>
              <a:rPr lang="vi-VN" sz="2000" b="1" dirty="0">
                <a:solidFill>
                  <a:schemeClr val="bg1"/>
                </a:solidFill>
              </a:rPr>
              <a:t>Mô tả các thuật toán nổi bật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5CE13C-E4F2-9BC0-4AA8-145F996F20ED}"/>
              </a:ext>
            </a:extLst>
          </p:cNvPr>
          <p:cNvSpPr txBox="1"/>
          <p:nvPr/>
        </p:nvSpPr>
        <p:spPr>
          <a:xfrm>
            <a:off x="304800" y="13716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2. </a:t>
            </a:r>
            <a:r>
              <a:rPr lang="vi-VN" dirty="0" err="1"/>
              <a:t>Hierarchical</a:t>
            </a:r>
            <a:r>
              <a:rPr lang="vi-VN" dirty="0"/>
              <a:t> </a:t>
            </a:r>
            <a:r>
              <a:rPr lang="vi-VN" dirty="0" err="1"/>
              <a:t>Clustering</a:t>
            </a:r>
            <a:endParaRPr lang="vi-VN" dirty="0"/>
          </a:p>
          <a:p>
            <a:r>
              <a:rPr lang="vi-VN" dirty="0"/>
              <a:t>Không cần chọn số cụm trước.</a:t>
            </a:r>
          </a:p>
          <a:p>
            <a:r>
              <a:rPr lang="vi-VN" dirty="0" err="1"/>
              <a:t>Agglomerative</a:t>
            </a:r>
            <a:r>
              <a:rPr lang="vi-VN" dirty="0"/>
              <a:t>: gom cụm từ cá thể -&gt; lớn dần; </a:t>
            </a:r>
            <a:r>
              <a:rPr lang="vi-VN" dirty="0" err="1"/>
              <a:t>Divisive</a:t>
            </a:r>
            <a:r>
              <a:rPr lang="vi-VN" dirty="0"/>
              <a:t>: phân chia từ tập lớn -&gt; nhỏ dần.</a:t>
            </a:r>
          </a:p>
          <a:p>
            <a:r>
              <a:rPr lang="vi-VN" dirty="0"/>
              <a:t>Có thể dùng các loại khoảng cách: </a:t>
            </a:r>
            <a:r>
              <a:rPr lang="vi-VN" dirty="0" err="1"/>
              <a:t>single-link</a:t>
            </a:r>
            <a:r>
              <a:rPr lang="vi-VN" dirty="0"/>
              <a:t>, </a:t>
            </a:r>
            <a:r>
              <a:rPr lang="vi-VN" dirty="0" err="1"/>
              <a:t>complete-link</a:t>
            </a:r>
            <a:r>
              <a:rPr lang="vi-VN" dirty="0"/>
              <a:t>, </a:t>
            </a:r>
            <a:r>
              <a:rPr lang="vi-VN" dirty="0" err="1"/>
              <a:t>average-link</a:t>
            </a:r>
            <a:r>
              <a:rPr lang="vi-VN" dirty="0"/>
              <a:t>.</a:t>
            </a:r>
          </a:p>
          <a:p>
            <a:r>
              <a:rPr lang="vi-VN" dirty="0"/>
              <a:t>Đầu ra là cây </a:t>
            </a:r>
            <a:r>
              <a:rPr lang="vi-VN" dirty="0" err="1"/>
              <a:t>dendrogram</a:t>
            </a:r>
            <a:r>
              <a:rPr lang="vi-VN" dirty="0"/>
              <a:t> phân cấp.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728A-07F1-707F-CA4B-A67C93D9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8A5C-5332-422C-B8EB-8D73BEFAC18D}" type="datetime1">
              <a:rPr lang="vi-VN" smtClean="0"/>
              <a:t>06/10/2025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BC511-30B1-C439-E0B6-EED341FD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6</a:t>
            </a:fld>
            <a:endParaRPr lang="en-US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B9DB2BF7-0A97-10AE-6505-5B643A572F6B}"/>
              </a:ext>
            </a:extLst>
          </p:cNvPr>
          <p:cNvSpPr txBox="1"/>
          <p:nvPr/>
        </p:nvSpPr>
        <p:spPr>
          <a:xfrm>
            <a:off x="152400" y="3294588"/>
            <a:ext cx="5334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i="1" dirty="0" err="1"/>
              <a:t>from</a:t>
            </a:r>
            <a:r>
              <a:rPr lang="vi-VN" sz="1400" i="1" dirty="0"/>
              <a:t> </a:t>
            </a:r>
            <a:r>
              <a:rPr lang="vi-VN" sz="1400" i="1" dirty="0" err="1"/>
              <a:t>sklearn.datasets</a:t>
            </a:r>
            <a:r>
              <a:rPr lang="vi-VN" sz="1400" i="1" dirty="0"/>
              <a:t> </a:t>
            </a:r>
            <a:r>
              <a:rPr lang="vi-VN" sz="1400" i="1" dirty="0" err="1"/>
              <a:t>import</a:t>
            </a:r>
            <a:r>
              <a:rPr lang="vi-VN" sz="1400" i="1" dirty="0"/>
              <a:t> </a:t>
            </a:r>
            <a:r>
              <a:rPr lang="vi-VN" sz="1400" i="1" dirty="0" err="1"/>
              <a:t>make_blobs</a:t>
            </a:r>
            <a:endParaRPr lang="vi-VN" sz="1400" i="1" dirty="0"/>
          </a:p>
          <a:p>
            <a:r>
              <a:rPr lang="vi-VN" sz="1400" i="1" dirty="0" err="1"/>
              <a:t>from</a:t>
            </a:r>
            <a:r>
              <a:rPr lang="vi-VN" sz="1400" i="1" dirty="0"/>
              <a:t> </a:t>
            </a:r>
            <a:r>
              <a:rPr lang="vi-VN" sz="1400" i="1" dirty="0" err="1"/>
              <a:t>sklearn.cluster</a:t>
            </a:r>
            <a:r>
              <a:rPr lang="vi-VN" sz="1400" i="1" dirty="0"/>
              <a:t> </a:t>
            </a:r>
            <a:r>
              <a:rPr lang="vi-VN" sz="1400" i="1" dirty="0" err="1"/>
              <a:t>import</a:t>
            </a:r>
            <a:r>
              <a:rPr lang="vi-VN" sz="1400" i="1" dirty="0"/>
              <a:t> </a:t>
            </a:r>
            <a:r>
              <a:rPr lang="vi-VN" sz="1400" i="1" dirty="0" err="1"/>
              <a:t>AgglomerativeClustering</a:t>
            </a:r>
            <a:endParaRPr lang="vi-VN" sz="1400" i="1" dirty="0"/>
          </a:p>
          <a:p>
            <a:r>
              <a:rPr lang="vi-VN" sz="1400" i="1" dirty="0" err="1"/>
              <a:t>import</a:t>
            </a:r>
            <a:r>
              <a:rPr lang="vi-VN" sz="1400" i="1" dirty="0"/>
              <a:t> </a:t>
            </a:r>
            <a:r>
              <a:rPr lang="vi-VN" sz="1400" i="1" dirty="0" err="1"/>
              <a:t>matplotlib.pyplot</a:t>
            </a:r>
            <a:r>
              <a:rPr lang="vi-VN" sz="1400" i="1" dirty="0"/>
              <a:t> </a:t>
            </a:r>
            <a:r>
              <a:rPr lang="vi-VN" sz="1400" i="1" dirty="0" err="1"/>
              <a:t>as</a:t>
            </a:r>
            <a:r>
              <a:rPr lang="vi-VN" sz="1400" i="1" dirty="0"/>
              <a:t> </a:t>
            </a:r>
            <a:r>
              <a:rPr lang="vi-VN" sz="1400" i="1" dirty="0" err="1"/>
              <a:t>plt</a:t>
            </a:r>
            <a:endParaRPr lang="vi-VN" sz="1400" i="1" dirty="0"/>
          </a:p>
          <a:p>
            <a:endParaRPr lang="vi-VN" sz="1400" i="1" dirty="0"/>
          </a:p>
          <a:p>
            <a:r>
              <a:rPr lang="vi-VN" sz="1400" i="1" dirty="0"/>
              <a:t># Tạo dữ liệu mẫu (nếu chưa có X)</a:t>
            </a:r>
          </a:p>
          <a:p>
            <a:r>
              <a:rPr lang="vi-VN" sz="1400" i="1" dirty="0"/>
              <a:t>X, _ = </a:t>
            </a:r>
            <a:r>
              <a:rPr lang="vi-VN" sz="1400" i="1" dirty="0" err="1"/>
              <a:t>make_blobs</a:t>
            </a:r>
            <a:r>
              <a:rPr lang="vi-VN" sz="1400" i="1" dirty="0"/>
              <a:t>(</a:t>
            </a:r>
            <a:r>
              <a:rPr lang="vi-VN" sz="1400" i="1" dirty="0" err="1"/>
              <a:t>n_samples</a:t>
            </a:r>
            <a:r>
              <a:rPr lang="vi-VN" sz="1400" i="1" dirty="0"/>
              <a:t>=150, </a:t>
            </a:r>
            <a:r>
              <a:rPr lang="vi-VN" sz="1400" i="1" dirty="0" err="1"/>
              <a:t>centers</a:t>
            </a:r>
            <a:r>
              <a:rPr lang="vi-VN" sz="1400" i="1" dirty="0"/>
              <a:t>=3, </a:t>
            </a:r>
            <a:r>
              <a:rPr lang="vi-VN" sz="1400" i="1" dirty="0" err="1"/>
              <a:t>random_state</a:t>
            </a:r>
            <a:r>
              <a:rPr lang="vi-VN" sz="1400" i="1" dirty="0"/>
              <a:t>=42)</a:t>
            </a:r>
          </a:p>
          <a:p>
            <a:endParaRPr lang="vi-VN" sz="1400" i="1" dirty="0"/>
          </a:p>
          <a:p>
            <a:r>
              <a:rPr lang="vi-VN" sz="1400" i="1" dirty="0" err="1"/>
              <a:t>model</a:t>
            </a:r>
            <a:r>
              <a:rPr lang="vi-VN" sz="1400" i="1" dirty="0"/>
              <a:t> = </a:t>
            </a:r>
            <a:r>
              <a:rPr lang="vi-VN" sz="1400" i="1" dirty="0" err="1"/>
              <a:t>AgglomerativeClustering</a:t>
            </a:r>
            <a:r>
              <a:rPr lang="vi-VN" sz="1400" i="1" dirty="0"/>
              <a:t>(</a:t>
            </a:r>
            <a:r>
              <a:rPr lang="vi-VN" sz="1400" i="1" dirty="0" err="1"/>
              <a:t>n_clusters</a:t>
            </a:r>
            <a:r>
              <a:rPr lang="vi-VN" sz="1400" i="1" dirty="0"/>
              <a:t>=3, </a:t>
            </a:r>
            <a:r>
              <a:rPr lang="vi-VN" sz="1400" i="1" dirty="0" err="1"/>
              <a:t>linkage</a:t>
            </a:r>
            <a:r>
              <a:rPr lang="vi-VN" sz="1400" i="1" dirty="0"/>
              <a:t>='</a:t>
            </a:r>
            <a:r>
              <a:rPr lang="vi-VN" sz="1400" i="1" dirty="0" err="1"/>
              <a:t>ward</a:t>
            </a:r>
            <a:r>
              <a:rPr lang="vi-VN" sz="1400" i="1" dirty="0"/>
              <a:t>')</a:t>
            </a:r>
          </a:p>
          <a:p>
            <a:r>
              <a:rPr lang="vi-VN" sz="1400" i="1" dirty="0" err="1"/>
              <a:t>labels</a:t>
            </a:r>
            <a:r>
              <a:rPr lang="vi-VN" sz="1400" i="1" dirty="0"/>
              <a:t> = </a:t>
            </a:r>
            <a:r>
              <a:rPr lang="vi-VN" sz="1400" i="1" dirty="0" err="1"/>
              <a:t>model.fit_predict</a:t>
            </a:r>
            <a:r>
              <a:rPr lang="vi-VN" sz="1400" i="1" dirty="0"/>
              <a:t>(X)</a:t>
            </a:r>
          </a:p>
          <a:p>
            <a:r>
              <a:rPr lang="vi-VN" sz="1400" i="1" dirty="0" err="1"/>
              <a:t>plt.scatter</a:t>
            </a:r>
            <a:r>
              <a:rPr lang="vi-VN" sz="1400" i="1" dirty="0"/>
              <a:t>(X[:,0], X[:,1], c=</a:t>
            </a:r>
            <a:r>
              <a:rPr lang="vi-VN" sz="1400" i="1" dirty="0" err="1"/>
              <a:t>labels</a:t>
            </a:r>
            <a:r>
              <a:rPr lang="vi-VN" sz="1400" i="1" dirty="0"/>
              <a:t>, </a:t>
            </a:r>
            <a:r>
              <a:rPr lang="vi-VN" sz="1400" i="1" dirty="0" err="1"/>
              <a:t>cmap</a:t>
            </a:r>
            <a:r>
              <a:rPr lang="vi-VN" sz="1400" i="1" dirty="0"/>
              <a:t>='</a:t>
            </a:r>
            <a:r>
              <a:rPr lang="vi-VN" sz="1400" i="1" dirty="0" err="1"/>
              <a:t>viridis</a:t>
            </a:r>
            <a:r>
              <a:rPr lang="vi-VN" sz="1400" i="1" dirty="0"/>
              <a:t>')</a:t>
            </a:r>
          </a:p>
          <a:p>
            <a:r>
              <a:rPr lang="vi-VN" sz="1400" i="1" dirty="0" err="1"/>
              <a:t>plt.title</a:t>
            </a:r>
            <a:r>
              <a:rPr lang="vi-VN" sz="1400" i="1" dirty="0"/>
              <a:t>("</a:t>
            </a:r>
            <a:r>
              <a:rPr lang="vi-VN" sz="1400" i="1" dirty="0" err="1"/>
              <a:t>Agglomerative</a:t>
            </a:r>
            <a:r>
              <a:rPr lang="vi-VN" sz="1400" i="1" dirty="0"/>
              <a:t> </a:t>
            </a:r>
            <a:r>
              <a:rPr lang="vi-VN" sz="1400" i="1" dirty="0" err="1"/>
              <a:t>Hierarchical</a:t>
            </a:r>
            <a:r>
              <a:rPr lang="vi-VN" sz="1400" i="1" dirty="0"/>
              <a:t> </a:t>
            </a:r>
            <a:r>
              <a:rPr lang="vi-VN" sz="1400" i="1" dirty="0" err="1"/>
              <a:t>Example</a:t>
            </a:r>
            <a:r>
              <a:rPr lang="vi-VN" sz="1400" i="1" dirty="0"/>
              <a:t>")</a:t>
            </a:r>
          </a:p>
          <a:p>
            <a:r>
              <a:rPr lang="vi-VN" sz="1400" i="1" dirty="0" err="1"/>
              <a:t>plt.show</a:t>
            </a:r>
            <a:r>
              <a:rPr lang="vi-VN" sz="1400" i="1" dirty="0"/>
              <a:t>()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B189718C-50CD-2B17-B152-8E01C691A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232200"/>
            <a:ext cx="3557971" cy="268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721FF-83DA-7501-B826-8920747BC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EBF6F3-BAB3-D154-A2E1-D0E39B1027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" y="27432"/>
            <a:ext cx="9144000" cy="6464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54B9B5-3F02-58E4-046F-A42E9E323D3B}"/>
              </a:ext>
            </a:extLst>
          </p:cNvPr>
          <p:cNvSpPr txBox="1"/>
          <p:nvPr/>
        </p:nvSpPr>
        <p:spPr>
          <a:xfrm>
            <a:off x="304800" y="30480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IV. </a:t>
            </a:r>
            <a:r>
              <a:rPr lang="vi-VN" sz="2000" b="1" dirty="0">
                <a:solidFill>
                  <a:schemeClr val="bg1"/>
                </a:solidFill>
              </a:rPr>
              <a:t>Mô tả các thuật toán nổi bật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DD778-C531-3CCE-25A9-D6EC04CA1C4A}"/>
              </a:ext>
            </a:extLst>
          </p:cNvPr>
          <p:cNvSpPr txBox="1"/>
          <p:nvPr/>
        </p:nvSpPr>
        <p:spPr>
          <a:xfrm>
            <a:off x="304800" y="13716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3. DBSCAN (</a:t>
            </a:r>
            <a:r>
              <a:rPr lang="vi-VN" dirty="0" err="1"/>
              <a:t>Density-Based</a:t>
            </a:r>
            <a:r>
              <a:rPr lang="vi-VN" dirty="0"/>
              <a:t>)</a:t>
            </a:r>
          </a:p>
          <a:p>
            <a:r>
              <a:rPr lang="vi-VN" dirty="0"/>
              <a:t>Dựa vào mật độ điểm lân cận (</a:t>
            </a:r>
            <a:r>
              <a:rPr lang="vi-VN" dirty="0" err="1"/>
              <a:t>epsilon</a:t>
            </a:r>
            <a:r>
              <a:rPr lang="vi-VN" dirty="0"/>
              <a:t> và </a:t>
            </a:r>
            <a:r>
              <a:rPr lang="vi-VN" dirty="0" err="1"/>
              <a:t>min_samples</a:t>
            </a:r>
            <a:r>
              <a:rPr lang="vi-VN" dirty="0"/>
              <a:t>).</a:t>
            </a:r>
          </a:p>
          <a:p>
            <a:r>
              <a:rPr lang="vi-VN" dirty="0"/>
              <a:t>Tốt cho cụm có dạng phi tuyến, loại bỏ nhiễu dễ dàng.</a:t>
            </a:r>
          </a:p>
          <a:p>
            <a:r>
              <a:rPr lang="vi-VN" dirty="0"/>
              <a:t>Không cần chọn số cụm trước.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704F7-2A5D-D2D0-0C29-3C8CC09D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8A5C-5332-422C-B8EB-8D73BEFAC18D}" type="datetime1">
              <a:rPr lang="vi-VN" smtClean="0"/>
              <a:t>06/10/2025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34EA5-3D4A-90BE-3962-4B962F71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7</a:t>
            </a:fld>
            <a:endParaRPr lang="en-US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04B3244C-7A11-0C88-1806-71EE1C1D1588}"/>
              </a:ext>
            </a:extLst>
          </p:cNvPr>
          <p:cNvSpPr txBox="1"/>
          <p:nvPr/>
        </p:nvSpPr>
        <p:spPr>
          <a:xfrm>
            <a:off x="316992" y="2819400"/>
            <a:ext cx="55504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i="1" dirty="0" err="1"/>
              <a:t>from</a:t>
            </a:r>
            <a:r>
              <a:rPr lang="vi-VN" sz="1400" i="1" dirty="0"/>
              <a:t> </a:t>
            </a:r>
            <a:r>
              <a:rPr lang="vi-VN" sz="1400" i="1" dirty="0" err="1"/>
              <a:t>sklearn.datasets</a:t>
            </a:r>
            <a:r>
              <a:rPr lang="vi-VN" sz="1400" i="1" dirty="0"/>
              <a:t> </a:t>
            </a:r>
            <a:r>
              <a:rPr lang="vi-VN" sz="1400" i="1" dirty="0" err="1"/>
              <a:t>import</a:t>
            </a:r>
            <a:r>
              <a:rPr lang="vi-VN" sz="1400" i="1" dirty="0"/>
              <a:t> </a:t>
            </a:r>
            <a:r>
              <a:rPr lang="vi-VN" sz="1400" i="1" dirty="0" err="1"/>
              <a:t>make_blobs</a:t>
            </a:r>
            <a:endParaRPr lang="vi-VN" sz="1400" i="1" dirty="0"/>
          </a:p>
          <a:p>
            <a:r>
              <a:rPr lang="vi-VN" sz="1400" i="1" dirty="0" err="1"/>
              <a:t>from</a:t>
            </a:r>
            <a:r>
              <a:rPr lang="vi-VN" sz="1400" i="1" dirty="0"/>
              <a:t> </a:t>
            </a:r>
            <a:r>
              <a:rPr lang="vi-VN" sz="1400" i="1" dirty="0" err="1"/>
              <a:t>sklearn.cluster</a:t>
            </a:r>
            <a:r>
              <a:rPr lang="vi-VN" sz="1400" i="1" dirty="0"/>
              <a:t> </a:t>
            </a:r>
            <a:r>
              <a:rPr lang="vi-VN" sz="1400" i="1" dirty="0" err="1"/>
              <a:t>import</a:t>
            </a:r>
            <a:r>
              <a:rPr lang="vi-VN" sz="1400" i="1" dirty="0"/>
              <a:t> DBSCAN</a:t>
            </a:r>
          </a:p>
          <a:p>
            <a:r>
              <a:rPr lang="vi-VN" sz="1400" i="1" dirty="0" err="1"/>
              <a:t>import</a:t>
            </a:r>
            <a:r>
              <a:rPr lang="vi-VN" sz="1400" i="1" dirty="0"/>
              <a:t> </a:t>
            </a:r>
            <a:r>
              <a:rPr lang="vi-VN" sz="1400" i="1" dirty="0" err="1"/>
              <a:t>matplotlib.pyplot</a:t>
            </a:r>
            <a:r>
              <a:rPr lang="vi-VN" sz="1400" i="1" dirty="0"/>
              <a:t> </a:t>
            </a:r>
            <a:r>
              <a:rPr lang="vi-VN" sz="1400" i="1" dirty="0" err="1"/>
              <a:t>as</a:t>
            </a:r>
            <a:r>
              <a:rPr lang="vi-VN" sz="1400" i="1" dirty="0"/>
              <a:t> </a:t>
            </a:r>
            <a:r>
              <a:rPr lang="vi-VN" sz="1400" i="1" dirty="0" err="1"/>
              <a:t>plt</a:t>
            </a:r>
            <a:endParaRPr lang="vi-VN" sz="1400" i="1" dirty="0"/>
          </a:p>
          <a:p>
            <a:endParaRPr lang="vi-VN" sz="1400" i="1" dirty="0"/>
          </a:p>
          <a:p>
            <a:r>
              <a:rPr lang="vi-VN" sz="1400" i="1" dirty="0"/>
              <a:t>X, _ = </a:t>
            </a:r>
            <a:r>
              <a:rPr lang="vi-VN" sz="1400" i="1" dirty="0" err="1"/>
              <a:t>make_blobs</a:t>
            </a:r>
            <a:r>
              <a:rPr lang="vi-VN" sz="1400" i="1" dirty="0"/>
              <a:t>(</a:t>
            </a:r>
            <a:r>
              <a:rPr lang="vi-VN" sz="1400" i="1" dirty="0" err="1"/>
              <a:t>n_samples</a:t>
            </a:r>
            <a:r>
              <a:rPr lang="vi-VN" sz="1400" i="1" dirty="0"/>
              <a:t>=150, </a:t>
            </a:r>
            <a:r>
              <a:rPr lang="vi-VN" sz="1400" i="1" dirty="0" err="1"/>
              <a:t>centers</a:t>
            </a:r>
            <a:r>
              <a:rPr lang="vi-VN" sz="1400" i="1" dirty="0"/>
              <a:t>=3, </a:t>
            </a:r>
            <a:r>
              <a:rPr lang="vi-VN" sz="1400" i="1" dirty="0" err="1"/>
              <a:t>random_state</a:t>
            </a:r>
            <a:r>
              <a:rPr lang="vi-VN" sz="1400" i="1" dirty="0"/>
              <a:t>=42)</a:t>
            </a:r>
          </a:p>
          <a:p>
            <a:endParaRPr lang="vi-VN" sz="1400" i="1" dirty="0"/>
          </a:p>
          <a:p>
            <a:r>
              <a:rPr lang="vi-VN" sz="1400" i="1" dirty="0" err="1"/>
              <a:t>db</a:t>
            </a:r>
            <a:r>
              <a:rPr lang="vi-VN" sz="1400" i="1" dirty="0"/>
              <a:t> = DBSCAN(</a:t>
            </a:r>
            <a:r>
              <a:rPr lang="vi-VN" sz="1400" i="1" dirty="0" err="1"/>
              <a:t>eps</a:t>
            </a:r>
            <a:r>
              <a:rPr lang="vi-VN" sz="1400" i="1" dirty="0"/>
              <a:t>=0.3, </a:t>
            </a:r>
            <a:r>
              <a:rPr lang="vi-VN" sz="1400" i="1" dirty="0" err="1"/>
              <a:t>min_samples</a:t>
            </a:r>
            <a:r>
              <a:rPr lang="vi-VN" sz="1400" i="1" dirty="0"/>
              <a:t>=5).</a:t>
            </a:r>
            <a:r>
              <a:rPr lang="vi-VN" sz="1400" i="1" dirty="0" err="1"/>
              <a:t>fit</a:t>
            </a:r>
            <a:r>
              <a:rPr lang="vi-VN" sz="1400" i="1" dirty="0"/>
              <a:t>(X)</a:t>
            </a:r>
          </a:p>
          <a:p>
            <a:r>
              <a:rPr lang="vi-VN" sz="1400" i="1" dirty="0" err="1"/>
              <a:t>plt.scatter</a:t>
            </a:r>
            <a:r>
              <a:rPr lang="vi-VN" sz="1400" i="1" dirty="0"/>
              <a:t>(X[:,0], X[:,1], c=</a:t>
            </a:r>
            <a:r>
              <a:rPr lang="vi-VN" sz="1400" i="1" dirty="0" err="1"/>
              <a:t>db.labels</a:t>
            </a:r>
            <a:r>
              <a:rPr lang="vi-VN" sz="1400" i="1" dirty="0"/>
              <a:t>_)</a:t>
            </a:r>
          </a:p>
          <a:p>
            <a:r>
              <a:rPr lang="vi-VN" sz="1400" i="1" dirty="0" err="1"/>
              <a:t>plt.title</a:t>
            </a:r>
            <a:r>
              <a:rPr lang="vi-VN" sz="1400" i="1" dirty="0"/>
              <a:t>("DBSCAN </a:t>
            </a:r>
            <a:r>
              <a:rPr lang="vi-VN" sz="1400" i="1" dirty="0" err="1"/>
              <a:t>Example</a:t>
            </a:r>
            <a:r>
              <a:rPr lang="vi-VN" sz="1400" i="1" dirty="0"/>
              <a:t>")</a:t>
            </a:r>
          </a:p>
          <a:p>
            <a:r>
              <a:rPr lang="vi-VN" sz="1400" i="1" dirty="0" err="1"/>
              <a:t>plt.show</a:t>
            </a:r>
            <a:r>
              <a:rPr lang="vi-VN" sz="1400" i="1" dirty="0"/>
              <a:t>()  # Dùng # để chú thích, không dùng //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FF21F4B0-2D4D-3BE0-4436-55388A35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121" y="2286000"/>
            <a:ext cx="3424631" cy="25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4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88A07-5770-09F3-EE1E-3C3FA95BF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D67400-99ED-06F5-1EC2-C098DDE62D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4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E6FCBC-0C6A-C59B-5F53-30C91930DB96}"/>
              </a:ext>
            </a:extLst>
          </p:cNvPr>
          <p:cNvSpPr txBox="1"/>
          <p:nvPr/>
        </p:nvSpPr>
        <p:spPr>
          <a:xfrm>
            <a:off x="304800" y="30480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V. </a:t>
            </a:r>
            <a:r>
              <a:rPr lang="vi-VN" sz="2000" b="1" dirty="0" err="1">
                <a:solidFill>
                  <a:schemeClr val="bg1"/>
                </a:solidFill>
              </a:rPr>
              <a:t>Clustering</a:t>
            </a:r>
            <a:r>
              <a:rPr lang="vi-VN" sz="2000" b="1" dirty="0">
                <a:solidFill>
                  <a:schemeClr val="bg1"/>
                </a:solidFill>
              </a:rPr>
              <a:t> nâng cao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31819D-B48E-0B44-4905-3EC7B7304D70}"/>
              </a:ext>
            </a:extLst>
          </p:cNvPr>
          <p:cNvSpPr txBox="1"/>
          <p:nvPr/>
        </p:nvSpPr>
        <p:spPr>
          <a:xfrm>
            <a:off x="304800" y="13716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- </a:t>
            </a:r>
            <a:r>
              <a:rPr lang="vi-VN" dirty="0" err="1"/>
              <a:t>Model-based</a:t>
            </a:r>
            <a:r>
              <a:rPr lang="vi-VN" dirty="0"/>
              <a:t> (</a:t>
            </a:r>
            <a:r>
              <a:rPr lang="vi-VN" dirty="0" err="1"/>
              <a:t>Gaussian</a:t>
            </a:r>
            <a:r>
              <a:rPr lang="vi-VN" dirty="0"/>
              <a:t> </a:t>
            </a:r>
            <a:r>
              <a:rPr lang="vi-VN" dirty="0" err="1"/>
              <a:t>Mixture</a:t>
            </a:r>
            <a:r>
              <a:rPr lang="vi-VN" dirty="0"/>
              <a:t> </a:t>
            </a:r>
            <a:r>
              <a:rPr lang="vi-VN" dirty="0" err="1"/>
              <a:t>Models</a:t>
            </a:r>
            <a:r>
              <a:rPr lang="vi-VN" dirty="0"/>
              <a:t>, GMM): cho phép cụm trùng lặp, đánh giá xác suất thuộc về mỗi cụm.</a:t>
            </a:r>
          </a:p>
          <a:p>
            <a:r>
              <a:rPr lang="vi-VN" dirty="0"/>
              <a:t>- </a:t>
            </a:r>
            <a:r>
              <a:rPr lang="vi-VN" dirty="0" err="1"/>
              <a:t>Fuzzy</a:t>
            </a:r>
            <a:r>
              <a:rPr lang="vi-VN" dirty="0"/>
              <a:t> C-</a:t>
            </a:r>
            <a:r>
              <a:rPr lang="vi-VN" dirty="0" err="1"/>
              <a:t>means</a:t>
            </a:r>
            <a:r>
              <a:rPr lang="vi-VN" dirty="0"/>
              <a:t>: điểm dữ liệu có thể “thuộc” nhiều cụm cùng lúc với mức độ khác nhau.</a:t>
            </a:r>
          </a:p>
          <a:p>
            <a:r>
              <a:rPr lang="vi-VN" dirty="0"/>
              <a:t>- Lưu ý: Chuẩn hóa dữ liệu trước khi phân cụm, thử nhiều thuật toán/</a:t>
            </a:r>
            <a:r>
              <a:rPr lang="vi-VN" dirty="0" err="1"/>
              <a:t>params</a:t>
            </a:r>
            <a:r>
              <a:rPr lang="vi-VN" dirty="0"/>
              <a:t>; trực quan </a:t>
            </a:r>
            <a:r>
              <a:rPr lang="vi-VN" dirty="0" err="1"/>
              <a:t>hoá</a:t>
            </a:r>
            <a:r>
              <a:rPr lang="vi-VN" dirty="0"/>
              <a:t> để đánh giá chất lượng.</a:t>
            </a:r>
          </a:p>
          <a:p>
            <a:br>
              <a:rPr lang="vi-VN" dirty="0"/>
            </a:b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9D47B-75DF-EE3C-13AF-C95C4CAB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8A5C-5332-422C-B8EB-8D73BEFAC18D}" type="datetime1">
              <a:rPr lang="vi-VN" smtClean="0"/>
              <a:t>06/10/2025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345F2-9552-EE20-9DA5-2F3ADD6C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0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32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26670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4E848-809F-7833-47D4-059A27D4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0523-0E9B-4E26-8983-01E60A46BCE3}" type="datetime1">
              <a:rPr lang="vi-VN" smtClean="0"/>
              <a:t>06/10/2025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E7DFEA-72A4-3514-4F7E-D8FEBDC4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3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920</Words>
  <Application>Microsoft Office PowerPoint</Application>
  <PresentationFormat>Trình chiếu Trên màn hình (4:3)</PresentationFormat>
  <Paragraphs>103</Paragraphs>
  <Slides>9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Duy Anh</dc:creator>
  <cp:lastModifiedBy>Dat Nguyen</cp:lastModifiedBy>
  <cp:revision>52</cp:revision>
  <dcterms:created xsi:type="dcterms:W3CDTF">2017-10-17T01:43:35Z</dcterms:created>
  <dcterms:modified xsi:type="dcterms:W3CDTF">2025-10-06T01:54:47Z</dcterms:modified>
</cp:coreProperties>
</file>