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0" r:id="rId6"/>
    <p:sldId id="271" r:id="rId7"/>
    <p:sldId id="265" r:id="rId8"/>
    <p:sldId id="270" r:id="rId9"/>
  </p:sldIdLst>
  <p:sldSz cx="18288000" cy="10287000"/>
  <p:notesSz cx="6858000" cy="9144000"/>
  <p:embeddedFontLst>
    <p:embeddedFont>
      <p:font typeface="Candara" panose="020E0502030303020204" pitchFamily="34" charset="0"/>
      <p:regular r:id="rId11"/>
      <p:bold r:id="rId12"/>
      <p:italic r:id="rId13"/>
      <p:boldItalic r:id="rId14"/>
    </p:embeddedFont>
    <p:embeddedFont>
      <p:font typeface="Mont" panose="020B0604020202020204" charset="0"/>
      <p:regular r:id="rId15"/>
    </p:embeddedFont>
    <p:embeddedFont>
      <p:font typeface="Mont Bold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16" autoAdjust="0"/>
    <p:restoredTop sz="94622" autoAdjust="0"/>
  </p:normalViewPr>
  <p:slideViewPr>
    <p:cSldViewPr>
      <p:cViewPr varScale="1">
        <p:scale>
          <a:sx n="52" d="100"/>
          <a:sy n="52" d="100"/>
        </p:scale>
        <p:origin x="71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9A708A-E70B-41FC-8488-7BA5F93175A5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4FEB3-C19F-41EC-B3F0-1ADC1B3FF3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850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4FEB3-C19F-41EC-B3F0-1ADC1B3FF3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328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6654882" y="-886368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5" y="0"/>
                </a:lnTo>
                <a:lnTo>
                  <a:pt x="69890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/>
          <p:nvPr/>
        </p:nvSpPr>
        <p:spPr>
          <a:xfrm rot="-5400000" flipV="1">
            <a:off x="5067301" y="3352802"/>
            <a:ext cx="0" cy="3581396"/>
          </a:xfrm>
          <a:prstGeom prst="line">
            <a:avLst/>
          </a:prstGeom>
          <a:ln w="1019175" cap="rnd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7" name="AutoShape 7"/>
          <p:cNvSpPr/>
          <p:nvPr/>
        </p:nvSpPr>
        <p:spPr>
          <a:xfrm rot="-5400000">
            <a:off x="15180970" y="4162910"/>
            <a:ext cx="4385260" cy="0"/>
          </a:xfrm>
          <a:prstGeom prst="line">
            <a:avLst/>
          </a:prstGeom>
          <a:ln w="1019175" cap="rnd">
            <a:solidFill>
              <a:srgbClr val="DCFFC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-2579312" y="1705572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4" y="0"/>
                </a:lnTo>
                <a:lnTo>
                  <a:pt x="698904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0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7029561" y="5412582"/>
            <a:ext cx="3914203" cy="4114800"/>
          </a:xfrm>
          <a:custGeom>
            <a:avLst/>
            <a:gdLst/>
            <a:ahLst/>
            <a:cxnLst/>
            <a:rect l="l" t="t" r="r" b="b"/>
            <a:pathLst>
              <a:path w="3914203" h="4114800">
                <a:moveTo>
                  <a:pt x="0" y="0"/>
                </a:moveTo>
                <a:lnTo>
                  <a:pt x="3914204" y="0"/>
                </a:lnTo>
                <a:lnTo>
                  <a:pt x="391420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80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1028700" y="611423"/>
            <a:ext cx="1135884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2025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9144000"/>
            <a:ext cx="408902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800"/>
              </a:lnSpc>
              <a:spcBef>
                <a:spcPct val="0"/>
              </a:spcBef>
            </a:pPr>
            <a:r>
              <a:rPr lang="en-US" sz="2000" u="none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datdatnguyen2609@gmail.com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6417641" y="612775"/>
            <a:ext cx="841659" cy="415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01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999850" y="2500917"/>
            <a:ext cx="9310063" cy="203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/>
            <a:r>
              <a:rPr lang="en-US" sz="6600" b="1" dirty="0">
                <a:solidFill>
                  <a:srgbClr val="004AAD"/>
                </a:solidFill>
                <a:latin typeface="Candara" panose="020E0502030303020204" pitchFamily="34" charset="0"/>
                <a:ea typeface="Cascadia Mono" panose="020B0609020000020004" pitchFamily="49" charset="0"/>
                <a:cs typeface="Cascadia Mono" panose="020B0609020000020004" pitchFamily="49" charset="0"/>
                <a:sym typeface="Mont Bold"/>
              </a:rPr>
              <a:t>Báo </a:t>
            </a:r>
            <a:r>
              <a:rPr lang="en-US" sz="6600" b="1" dirty="0" err="1">
                <a:solidFill>
                  <a:srgbClr val="004AAD"/>
                </a:solidFill>
                <a:latin typeface="Candara" panose="020E0502030303020204" pitchFamily="34" charset="0"/>
                <a:ea typeface="Cascadia Mono" panose="020B0609020000020004" pitchFamily="49" charset="0"/>
                <a:cs typeface="Cascadia Mono" panose="020B0609020000020004" pitchFamily="49" charset="0"/>
                <a:sym typeface="Mont Bold"/>
              </a:rPr>
              <a:t>cáo</a:t>
            </a:r>
            <a:r>
              <a:rPr lang="en-US" sz="6600" b="1" dirty="0">
                <a:solidFill>
                  <a:srgbClr val="004AAD"/>
                </a:solidFill>
                <a:latin typeface="Candara" panose="020E0502030303020204" pitchFamily="34" charset="0"/>
                <a:ea typeface="Cascadia Mono" panose="020B0609020000020004" pitchFamily="49" charset="0"/>
                <a:cs typeface="Cascadia Mono" panose="020B0609020000020004" pitchFamily="49" charset="0"/>
                <a:sym typeface="Mont Bold"/>
              </a:rPr>
              <a:t> </a:t>
            </a:r>
            <a:r>
              <a:rPr lang="en-US" sz="6600" b="1" dirty="0" err="1">
                <a:solidFill>
                  <a:srgbClr val="004AAD"/>
                </a:solidFill>
                <a:latin typeface="Candara" panose="020E0502030303020204" pitchFamily="34" charset="0"/>
                <a:ea typeface="Cascadia Mono" panose="020B0609020000020004" pitchFamily="49" charset="0"/>
                <a:cs typeface="Cascadia Mono" panose="020B0609020000020004" pitchFamily="49" charset="0"/>
                <a:sym typeface="Mont Bold"/>
              </a:rPr>
              <a:t>thực</a:t>
            </a:r>
            <a:r>
              <a:rPr lang="en-US" sz="6600" b="1" dirty="0">
                <a:solidFill>
                  <a:srgbClr val="004AAD"/>
                </a:solidFill>
                <a:latin typeface="Candara" panose="020E0502030303020204" pitchFamily="34" charset="0"/>
                <a:ea typeface="Cascadia Mono" panose="020B0609020000020004" pitchFamily="49" charset="0"/>
                <a:cs typeface="Cascadia Mono" panose="020B0609020000020004" pitchFamily="49" charset="0"/>
                <a:sym typeface="Mont Bold"/>
              </a:rPr>
              <a:t> </a:t>
            </a:r>
            <a:r>
              <a:rPr lang="en-US" sz="6600" b="1" dirty="0" err="1">
                <a:solidFill>
                  <a:srgbClr val="004AAD"/>
                </a:solidFill>
                <a:latin typeface="Candara" panose="020E0502030303020204" pitchFamily="34" charset="0"/>
                <a:ea typeface="Cascadia Mono" panose="020B0609020000020004" pitchFamily="49" charset="0"/>
                <a:cs typeface="Cascadia Mono" panose="020B0609020000020004" pitchFamily="49" charset="0"/>
                <a:sym typeface="Mont Bold"/>
              </a:rPr>
              <a:t>tập</a:t>
            </a:r>
            <a:r>
              <a:rPr lang="en-US" sz="6600" b="1" dirty="0">
                <a:solidFill>
                  <a:srgbClr val="004AAD"/>
                </a:solidFill>
                <a:latin typeface="Candara" panose="020E0502030303020204" pitchFamily="34" charset="0"/>
                <a:ea typeface="Cascadia Mono" panose="020B0609020000020004" pitchFamily="49" charset="0"/>
                <a:cs typeface="Cascadia Mono" panose="020B0609020000020004" pitchFamily="49" charset="0"/>
                <a:sym typeface="Mont Bold"/>
              </a:rPr>
              <a:t> </a:t>
            </a:r>
            <a:r>
              <a:rPr lang="en-US" sz="6600" b="1" dirty="0" err="1">
                <a:solidFill>
                  <a:srgbClr val="004AAD"/>
                </a:solidFill>
                <a:latin typeface="Candara" panose="020E0502030303020204" pitchFamily="34" charset="0"/>
                <a:ea typeface="Cascadia Mono" panose="020B0609020000020004" pitchFamily="49" charset="0"/>
                <a:cs typeface="Cascadia Mono" panose="020B0609020000020004" pitchFamily="49" charset="0"/>
                <a:sym typeface="Mont Bold"/>
              </a:rPr>
              <a:t>tháng</a:t>
            </a:r>
            <a:r>
              <a:rPr lang="en-US" sz="6600" b="1" dirty="0">
                <a:solidFill>
                  <a:srgbClr val="004AAD"/>
                </a:solidFill>
                <a:latin typeface="Candara" panose="020E0502030303020204" pitchFamily="34" charset="0"/>
                <a:ea typeface="Cascadia Mono" panose="020B0609020000020004" pitchFamily="49" charset="0"/>
                <a:cs typeface="Cascadia Mono" panose="020B0609020000020004" pitchFamily="49" charset="0"/>
                <a:sym typeface="Mont Bold"/>
              </a:rPr>
              <a:t> 1 </a:t>
            </a:r>
          </a:p>
          <a:p>
            <a:pPr algn="l"/>
            <a:r>
              <a:rPr lang="en-US" sz="6600" b="1" dirty="0">
                <a:solidFill>
                  <a:schemeClr val="tx2">
                    <a:lumMod val="75000"/>
                  </a:schemeClr>
                </a:solidFill>
                <a:latin typeface="Candara" panose="020E0502030303020204" pitchFamily="34" charset="0"/>
                <a:ea typeface="Cascadia Mono" panose="020B0609020000020004" pitchFamily="49" charset="0"/>
                <a:cs typeface="Cascadia Mono" panose="020B0609020000020004" pitchFamily="49" charset="0"/>
                <a:sym typeface="Mont Bold"/>
              </a:rPr>
              <a:t>					–Công ty JIT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C514AC-DF6F-05DE-7BCA-C9E0C7E358F7}"/>
              </a:ext>
            </a:extLst>
          </p:cNvPr>
          <p:cNvSpPr txBox="1"/>
          <p:nvPr/>
        </p:nvSpPr>
        <p:spPr>
          <a:xfrm>
            <a:off x="3050355" y="4762895"/>
            <a:ext cx="426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Nguyễn Thành Đạt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373370">
            <a:off x="-3866839" y="4947123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5" y="0"/>
                </a:lnTo>
                <a:lnTo>
                  <a:pt x="69890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779326" y="2868984"/>
            <a:ext cx="9310063" cy="18397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75"/>
              </a:lnSpc>
            </a:pPr>
            <a:r>
              <a:rPr lang="vi-VN" sz="12821" b="1" dirty="0">
                <a:solidFill>
                  <a:srgbClr val="DCFFC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Nội dung </a:t>
            </a:r>
            <a:endParaRPr lang="en-US" sz="12821" b="1" dirty="0">
              <a:solidFill>
                <a:srgbClr val="DCFFC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11665394" y="3709996"/>
            <a:ext cx="460397" cy="460397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CFFC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86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1665394" y="4491279"/>
            <a:ext cx="460397" cy="460397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CFFC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86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1708556" y="6061464"/>
            <a:ext cx="460397" cy="460397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CFFC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86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779326" y="4819650"/>
            <a:ext cx="9310063" cy="18397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75"/>
              </a:lnSpc>
            </a:pPr>
            <a:r>
              <a:rPr lang="vi-VN" sz="12821" b="1" i="1" dirty="0">
                <a:solidFill>
                  <a:srgbClr val="004AAD"/>
                </a:solidFill>
                <a:latin typeface="Candara" panose="020E0502030303020204" pitchFamily="34" charset="0"/>
                <a:ea typeface="Mont Bold Italics"/>
                <a:cs typeface="Mont Bold Italics"/>
                <a:sym typeface="Mont Bold Italics"/>
              </a:rPr>
              <a:t>báo cáo</a:t>
            </a:r>
            <a:endParaRPr lang="en-US" sz="12821" b="1" i="1" dirty="0">
              <a:solidFill>
                <a:srgbClr val="004AAD"/>
              </a:solidFill>
              <a:latin typeface="Candara" panose="020E0502030303020204" pitchFamily="34" charset="0"/>
              <a:ea typeface="Mont Bold Italics"/>
              <a:cs typeface="Mont Bold Italics"/>
              <a:sym typeface="Mont Bold Italics"/>
            </a:endParaRPr>
          </a:p>
        </p:txBody>
      </p:sp>
      <p:sp>
        <p:nvSpPr>
          <p:cNvPr id="17" name="Freeform 17"/>
          <p:cNvSpPr/>
          <p:nvPr/>
        </p:nvSpPr>
        <p:spPr>
          <a:xfrm rot="-2373370" flipH="1">
            <a:off x="15400535" y="645152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6989044" y="0"/>
                </a:moveTo>
                <a:lnTo>
                  <a:pt x="0" y="0"/>
                </a:lnTo>
                <a:lnTo>
                  <a:pt x="0" y="4114800"/>
                </a:lnTo>
                <a:lnTo>
                  <a:pt x="6989044" y="4114800"/>
                </a:lnTo>
                <a:lnTo>
                  <a:pt x="6989044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8" name="TextBox 18"/>
          <p:cNvSpPr txBox="1"/>
          <p:nvPr/>
        </p:nvSpPr>
        <p:spPr>
          <a:xfrm>
            <a:off x="12212115" y="1943362"/>
            <a:ext cx="5870497" cy="550227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211"/>
              </a:lnSpc>
            </a:pPr>
            <a:endParaRPr lang="en-US" sz="4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 algn="l">
              <a:lnSpc>
                <a:spcPts val="6211"/>
              </a:lnSpc>
            </a:pP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Công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việc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trong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tháng</a:t>
            </a:r>
            <a:endParaRPr lang="en-US" sz="4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>
              <a:lnSpc>
                <a:spcPts val="6211"/>
              </a:lnSpc>
            </a:pP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Các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kĩ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năng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đã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học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được</a:t>
            </a:r>
            <a:endParaRPr lang="vi-VN" sz="4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 algn="l">
              <a:lnSpc>
                <a:spcPts val="6211"/>
              </a:lnSpc>
            </a:pP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Vấn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đề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gặp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phải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,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phương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án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đối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ứng</a:t>
            </a:r>
            <a:endParaRPr lang="en-US" sz="4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  <a:p>
            <a:pPr algn="l">
              <a:lnSpc>
                <a:spcPts val="6211"/>
              </a:lnSpc>
            </a:pP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Nội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dung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công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việc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tháng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tiếp</a:t>
            </a:r>
            <a:r>
              <a:rPr lang="en-US" sz="4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theo</a:t>
            </a:r>
            <a:endParaRPr lang="en-US" sz="4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</p:txBody>
      </p:sp>
      <p:grpSp>
        <p:nvGrpSpPr>
          <p:cNvPr id="19" name="Group 19"/>
          <p:cNvGrpSpPr/>
          <p:nvPr/>
        </p:nvGrpSpPr>
        <p:grpSpPr>
          <a:xfrm>
            <a:off x="1028700" y="611465"/>
            <a:ext cx="508861" cy="560903"/>
            <a:chOff x="0" y="0"/>
            <a:chExt cx="678481" cy="747871"/>
          </a:xfrm>
        </p:grpSpPr>
        <p:sp>
          <p:nvSpPr>
            <p:cNvPr id="20" name="AutoShape 20"/>
            <p:cNvSpPr/>
            <p:nvPr/>
          </p:nvSpPr>
          <p:spPr>
            <a:xfrm rot="-5400000">
              <a:off x="-287216" y="287216"/>
              <a:ext cx="747871" cy="0"/>
            </a:xfrm>
            <a:prstGeom prst="line">
              <a:avLst/>
            </a:prstGeom>
            <a:ln w="177800" cap="rnd">
              <a:solidFill>
                <a:srgbClr val="004A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AutoShape 21"/>
            <p:cNvSpPr/>
            <p:nvPr/>
          </p:nvSpPr>
          <p:spPr>
            <a:xfrm rot="-5400000">
              <a:off x="106629" y="428540"/>
              <a:ext cx="465223" cy="0"/>
            </a:xfrm>
            <a:prstGeom prst="line">
              <a:avLst/>
            </a:prstGeom>
            <a:ln w="177800" cap="rnd">
              <a:solidFill>
                <a:srgbClr val="004A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AutoShape 22"/>
            <p:cNvSpPr/>
            <p:nvPr/>
          </p:nvSpPr>
          <p:spPr>
            <a:xfrm rot="-5400000">
              <a:off x="217825" y="287216"/>
              <a:ext cx="747871" cy="0"/>
            </a:xfrm>
            <a:prstGeom prst="line">
              <a:avLst/>
            </a:prstGeom>
            <a:ln w="177800" cap="rnd">
              <a:solidFill>
                <a:srgbClr val="DCFFC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" name="AutoShape 23"/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4" name="TextBox 24"/>
          <p:cNvSpPr txBox="1"/>
          <p:nvPr/>
        </p:nvSpPr>
        <p:spPr>
          <a:xfrm>
            <a:off x="1028700" y="9144000"/>
            <a:ext cx="408902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datdatnguyen2609@gmail.com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6417641" y="612775"/>
            <a:ext cx="84165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02</a:t>
            </a:r>
          </a:p>
        </p:txBody>
      </p:sp>
      <p:grpSp>
        <p:nvGrpSpPr>
          <p:cNvPr id="27" name="Group 4">
            <a:extLst>
              <a:ext uri="{FF2B5EF4-FFF2-40B4-BE49-F238E27FC236}">
                <a16:creationId xmlns:a16="http://schemas.microsoft.com/office/drawing/2014/main" id="{89AF9705-28AD-7B70-09A0-809FAEC797E3}"/>
              </a:ext>
            </a:extLst>
          </p:cNvPr>
          <p:cNvGrpSpPr/>
          <p:nvPr/>
        </p:nvGrpSpPr>
        <p:grpSpPr>
          <a:xfrm>
            <a:off x="11662703" y="2977679"/>
            <a:ext cx="460397" cy="460397"/>
            <a:chOff x="0" y="0"/>
            <a:chExt cx="812800" cy="812800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00951568-8DEB-5E7C-0195-757846AE481C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CFFCD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TextBox 6">
              <a:extLst>
                <a:ext uri="{FF2B5EF4-FFF2-40B4-BE49-F238E27FC236}">
                  <a16:creationId xmlns:a16="http://schemas.microsoft.com/office/drawing/2014/main" id="{3FEE001D-989E-51AE-5F5E-594338698D7E}"/>
                </a:ext>
              </a:extLst>
            </p:cNvPr>
            <p:cNvSpPr txBox="1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486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997154" y="1216541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5" y="0"/>
                </a:lnTo>
                <a:lnTo>
                  <a:pt x="69890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-2373370">
            <a:off x="15830747" y="2513907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4" y="0"/>
                </a:lnTo>
                <a:lnTo>
                  <a:pt x="698904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958631" y="1979799"/>
            <a:ext cx="16749517" cy="16850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975"/>
              </a:lnSpc>
            </a:pPr>
            <a:r>
              <a:rPr lang="en-US" sz="10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Công </a:t>
            </a:r>
            <a:r>
              <a:rPr lang="en-US" sz="10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việc</a:t>
            </a:r>
            <a:r>
              <a:rPr lang="en-US" sz="10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10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trong</a:t>
            </a:r>
            <a:r>
              <a:rPr lang="en-US" sz="10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10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tháng</a:t>
            </a:r>
            <a:endParaRPr lang="en-US" sz="10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</p:txBody>
      </p:sp>
      <p:sp>
        <p:nvSpPr>
          <p:cNvPr id="6" name="AutoShape 6"/>
          <p:cNvSpPr/>
          <p:nvPr/>
        </p:nvSpPr>
        <p:spPr>
          <a:xfrm>
            <a:off x="2455784" y="3963656"/>
            <a:ext cx="13755210" cy="66894"/>
          </a:xfrm>
          <a:prstGeom prst="line">
            <a:avLst/>
          </a:prstGeom>
          <a:ln w="581025" cap="rnd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8889570" y="759618"/>
            <a:ext cx="508861" cy="560903"/>
            <a:chOff x="0" y="0"/>
            <a:chExt cx="678481" cy="747871"/>
          </a:xfrm>
        </p:grpSpPr>
        <p:sp>
          <p:nvSpPr>
            <p:cNvPr id="9" name="AutoShape 9"/>
            <p:cNvSpPr/>
            <p:nvPr/>
          </p:nvSpPr>
          <p:spPr>
            <a:xfrm rot="-5400000">
              <a:off x="-287216" y="287216"/>
              <a:ext cx="747871" cy="0"/>
            </a:xfrm>
            <a:prstGeom prst="line">
              <a:avLst/>
            </a:prstGeom>
            <a:ln w="177800" cap="rnd">
              <a:solidFill>
                <a:srgbClr val="004A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AutoShape 10"/>
            <p:cNvSpPr/>
            <p:nvPr/>
          </p:nvSpPr>
          <p:spPr>
            <a:xfrm rot="-5400000">
              <a:off x="106629" y="428540"/>
              <a:ext cx="465223" cy="0"/>
            </a:xfrm>
            <a:prstGeom prst="line">
              <a:avLst/>
            </a:prstGeom>
            <a:ln w="177800" cap="rnd">
              <a:solidFill>
                <a:srgbClr val="004A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AutoShape 11"/>
            <p:cNvSpPr/>
            <p:nvPr/>
          </p:nvSpPr>
          <p:spPr>
            <a:xfrm rot="-5400000">
              <a:off x="217825" y="287216"/>
              <a:ext cx="747871" cy="0"/>
            </a:xfrm>
            <a:prstGeom prst="line">
              <a:avLst/>
            </a:prstGeom>
            <a:ln w="177800" cap="rnd">
              <a:solidFill>
                <a:srgbClr val="DCFFC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AutoShape 12"/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028700" y="611423"/>
            <a:ext cx="1135884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2025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9144000"/>
            <a:ext cx="408902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lvl="0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datdatnguyen2609@gmail.com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6417641" y="612775"/>
            <a:ext cx="841659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03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B58A56-DE63-4FCC-CDEE-E24CDC4E040C}"/>
              </a:ext>
            </a:extLst>
          </p:cNvPr>
          <p:cNvSpPr txBox="1"/>
          <p:nvPr/>
        </p:nvSpPr>
        <p:spPr>
          <a:xfrm>
            <a:off x="685800" y="4329330"/>
            <a:ext cx="18745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latin typeface="Candara" panose="020E0502030303020204" pitchFamily="34" charset="0"/>
              </a:rPr>
              <a:t>Đã</a:t>
            </a:r>
            <a:r>
              <a:rPr lang="en-US" sz="3600" dirty="0">
                <a:latin typeface="Candara" panose="020E0502030303020204" pitchFamily="34" charset="0"/>
              </a:rPr>
              <a:t> </a:t>
            </a:r>
            <a:r>
              <a:rPr lang="en-US" sz="3600" dirty="0" err="1">
                <a:latin typeface="Candara" panose="020E0502030303020204" pitchFamily="34" charset="0"/>
              </a:rPr>
              <a:t>hoàn</a:t>
            </a:r>
            <a:r>
              <a:rPr lang="en-US" sz="3600" dirty="0">
                <a:latin typeface="Candara" panose="020E0502030303020204" pitchFamily="34" charset="0"/>
              </a:rPr>
              <a:t> </a:t>
            </a:r>
            <a:r>
              <a:rPr lang="en-US" sz="3600" dirty="0" err="1">
                <a:latin typeface="Candara" panose="020E0502030303020204" pitchFamily="34" charset="0"/>
              </a:rPr>
              <a:t>thành</a:t>
            </a:r>
            <a:r>
              <a:rPr lang="en-US" sz="3600" dirty="0">
                <a:latin typeface="Candara" panose="020E0502030303020204" pitchFamily="34" charset="0"/>
              </a:rPr>
              <a:t> :</a:t>
            </a:r>
          </a:p>
          <a:p>
            <a:r>
              <a:rPr lang="en-US" sz="3600" dirty="0">
                <a:latin typeface="Candara" panose="020E0502030303020204" pitchFamily="34" charset="0"/>
              </a:rPr>
              <a:t>	- </a:t>
            </a:r>
            <a:r>
              <a:rPr lang="en-US" sz="3600" dirty="0" err="1">
                <a:latin typeface="Candara" panose="020E0502030303020204" pitchFamily="34" charset="0"/>
              </a:rPr>
              <a:t>Ôn</a:t>
            </a:r>
            <a:r>
              <a:rPr lang="en-US" sz="3600" dirty="0">
                <a:latin typeface="Candara" panose="020E0502030303020204" pitchFamily="34" charset="0"/>
              </a:rPr>
              <a:t> </a:t>
            </a:r>
            <a:r>
              <a:rPr lang="en-US" sz="3600" dirty="0" err="1">
                <a:latin typeface="Candara" panose="020E0502030303020204" pitchFamily="34" charset="0"/>
              </a:rPr>
              <a:t>lại</a:t>
            </a:r>
            <a:r>
              <a:rPr lang="en-US" sz="3600" dirty="0">
                <a:latin typeface="Candara" panose="020E0502030303020204" pitchFamily="34" charset="0"/>
              </a:rPr>
              <a:t> </a:t>
            </a:r>
            <a:r>
              <a:rPr lang="en-US" sz="3600" dirty="0" err="1">
                <a:latin typeface="Candara" panose="020E0502030303020204" pitchFamily="34" charset="0"/>
              </a:rPr>
              <a:t>các</a:t>
            </a:r>
            <a:r>
              <a:rPr lang="en-US" sz="3600" dirty="0">
                <a:latin typeface="Candara" panose="020E0502030303020204" pitchFamily="34" charset="0"/>
              </a:rPr>
              <a:t> </a:t>
            </a:r>
            <a:r>
              <a:rPr lang="en-US" sz="3600" dirty="0" err="1">
                <a:latin typeface="Candara" panose="020E0502030303020204" pitchFamily="34" charset="0"/>
              </a:rPr>
              <a:t>cổng</a:t>
            </a:r>
            <a:r>
              <a:rPr lang="en-US" sz="3600" dirty="0">
                <a:latin typeface="Candara" panose="020E0502030303020204" pitchFamily="34" charset="0"/>
              </a:rPr>
              <a:t> Logic</a:t>
            </a:r>
          </a:p>
          <a:p>
            <a:r>
              <a:rPr lang="en-US" sz="3600" dirty="0">
                <a:latin typeface="Candara" panose="020E0502030303020204" pitchFamily="34" charset="0"/>
              </a:rPr>
              <a:t>	- </a:t>
            </a:r>
            <a:r>
              <a:rPr lang="en-US" sz="3600" dirty="0" err="1">
                <a:latin typeface="Candara" panose="020E0502030303020204" pitchFamily="34" charset="0"/>
              </a:rPr>
              <a:t>Thực</a:t>
            </a:r>
            <a:r>
              <a:rPr lang="en-US" sz="3600" dirty="0">
                <a:latin typeface="Candara" panose="020E0502030303020204" pitchFamily="34" charset="0"/>
              </a:rPr>
              <a:t> </a:t>
            </a:r>
            <a:r>
              <a:rPr lang="en-US" sz="3600" dirty="0" err="1">
                <a:latin typeface="Candara" panose="020E0502030303020204" pitchFamily="34" charset="0"/>
              </a:rPr>
              <a:t>hành</a:t>
            </a:r>
            <a:r>
              <a:rPr lang="en-US" sz="3600" dirty="0">
                <a:latin typeface="Candara" panose="020E0502030303020204" pitchFamily="34" charset="0"/>
              </a:rPr>
              <a:t> </a:t>
            </a:r>
            <a:r>
              <a:rPr lang="en-US" sz="3600" dirty="0" err="1">
                <a:latin typeface="Candara" panose="020E0502030303020204" pitchFamily="34" charset="0"/>
              </a:rPr>
              <a:t>sử</a:t>
            </a:r>
            <a:r>
              <a:rPr lang="en-US" sz="3600" dirty="0">
                <a:latin typeface="Candara" panose="020E0502030303020204" pitchFamily="34" charset="0"/>
              </a:rPr>
              <a:t> </a:t>
            </a:r>
            <a:r>
              <a:rPr lang="en-US" sz="3600" dirty="0" err="1">
                <a:latin typeface="Candara" panose="020E0502030303020204" pitchFamily="34" charset="0"/>
              </a:rPr>
              <a:t>dụng</a:t>
            </a:r>
            <a:r>
              <a:rPr lang="en-US" sz="3600" dirty="0">
                <a:latin typeface="Candara" panose="020E0502030303020204" pitchFamily="34" charset="0"/>
              </a:rPr>
              <a:t> </a:t>
            </a:r>
            <a:r>
              <a:rPr lang="en-US" sz="3600" dirty="0" err="1">
                <a:latin typeface="Candara" panose="020E0502030303020204" pitchFamily="34" charset="0"/>
              </a:rPr>
              <a:t>Vivado</a:t>
            </a:r>
            <a:endParaRPr lang="en-US" sz="3600" dirty="0">
              <a:latin typeface="Candara" panose="020E0502030303020204" pitchFamily="34" charset="0"/>
            </a:endParaRPr>
          </a:p>
          <a:p>
            <a:r>
              <a:rPr lang="en-US" sz="3600" dirty="0">
                <a:latin typeface="Candara" panose="020E0502030303020204" pitchFamily="34" charset="0"/>
              </a:rPr>
              <a:t>	- </a:t>
            </a:r>
            <a:r>
              <a:rPr lang="en-US" sz="3600" dirty="0" err="1">
                <a:latin typeface="Candara" panose="020E0502030303020204" pitchFamily="34" charset="0"/>
              </a:rPr>
              <a:t>Thiết</a:t>
            </a:r>
            <a:r>
              <a:rPr lang="en-US" sz="3600" dirty="0">
                <a:latin typeface="Candara" panose="020E0502030303020204" pitchFamily="34" charset="0"/>
              </a:rPr>
              <a:t> </a:t>
            </a:r>
            <a:r>
              <a:rPr lang="en-US" sz="3600" dirty="0" err="1">
                <a:latin typeface="Candara" panose="020E0502030303020204" pitchFamily="34" charset="0"/>
              </a:rPr>
              <a:t>kế</a:t>
            </a:r>
            <a:r>
              <a:rPr lang="en-US" sz="3600" dirty="0">
                <a:latin typeface="Candara" panose="020E0502030303020204" pitchFamily="34" charset="0"/>
              </a:rPr>
              <a:t> </a:t>
            </a:r>
            <a:r>
              <a:rPr lang="en-US" sz="3600" dirty="0" err="1">
                <a:latin typeface="Candara" panose="020E0502030303020204" pitchFamily="34" charset="0"/>
              </a:rPr>
              <a:t>bộ</a:t>
            </a:r>
            <a:r>
              <a:rPr lang="en-US" sz="3600" dirty="0">
                <a:latin typeface="Candara" panose="020E0502030303020204" pitchFamily="34" charset="0"/>
              </a:rPr>
              <a:t> </a:t>
            </a:r>
            <a:r>
              <a:rPr lang="en-US" sz="3600" dirty="0" err="1">
                <a:latin typeface="Candara" panose="020E0502030303020204" pitchFamily="34" charset="0"/>
              </a:rPr>
              <a:t>chuyển</a:t>
            </a:r>
            <a:r>
              <a:rPr lang="en-US" sz="3600" dirty="0">
                <a:latin typeface="Candara" panose="020E0502030303020204" pitchFamily="34" charset="0"/>
              </a:rPr>
              <a:t> </a:t>
            </a:r>
            <a:r>
              <a:rPr lang="en-US" sz="3600" dirty="0" err="1">
                <a:latin typeface="Candara" panose="020E0502030303020204" pitchFamily="34" charset="0"/>
              </a:rPr>
              <a:t>đổi</a:t>
            </a:r>
            <a:r>
              <a:rPr lang="en-US" sz="3600" dirty="0">
                <a:latin typeface="Candara" panose="020E0502030303020204" pitchFamily="34" charset="0"/>
              </a:rPr>
              <a:t> </a:t>
            </a:r>
            <a:r>
              <a:rPr lang="en-US" sz="3600" dirty="0" err="1">
                <a:latin typeface="Candara" panose="020E0502030303020204" pitchFamily="34" charset="0"/>
              </a:rPr>
              <a:t>đầu</a:t>
            </a:r>
            <a:r>
              <a:rPr lang="en-US" sz="3600" dirty="0">
                <a:latin typeface="Candara" panose="020E0502030303020204" pitchFamily="34" charset="0"/>
              </a:rPr>
              <a:t> </a:t>
            </a:r>
            <a:r>
              <a:rPr lang="en-US" sz="3600" dirty="0" err="1">
                <a:latin typeface="Candara" panose="020E0502030303020204" pitchFamily="34" charset="0"/>
              </a:rPr>
              <a:t>vào</a:t>
            </a:r>
            <a:r>
              <a:rPr lang="en-US" sz="3600" dirty="0">
                <a:latin typeface="Candara" panose="020E0502030303020204" pitchFamily="34" charset="0"/>
              </a:rPr>
              <a:t> switch </a:t>
            </a:r>
            <a:r>
              <a:rPr lang="en-US" sz="3600" dirty="0" err="1">
                <a:latin typeface="Candara" panose="020E0502030303020204" pitchFamily="34" charset="0"/>
              </a:rPr>
              <a:t>lên</a:t>
            </a:r>
            <a:r>
              <a:rPr lang="en-US" sz="3600" dirty="0">
                <a:latin typeface="Candara" panose="020E0502030303020204" pitchFamily="34" charset="0"/>
              </a:rPr>
              <a:t> LED 7 </a:t>
            </a:r>
            <a:r>
              <a:rPr lang="en-US" sz="3600" dirty="0" err="1">
                <a:latin typeface="Candara" panose="020E0502030303020204" pitchFamily="34" charset="0"/>
              </a:rPr>
              <a:t>thanh</a:t>
            </a:r>
            <a:endParaRPr lang="en-US" sz="3600" dirty="0">
              <a:latin typeface="Candara" panose="020E0502030303020204" pitchFamily="34" charset="0"/>
            </a:endParaRPr>
          </a:p>
          <a:p>
            <a:r>
              <a:rPr lang="en-US" sz="3600" dirty="0" err="1">
                <a:latin typeface="Candara" panose="020E0502030303020204" pitchFamily="34" charset="0"/>
              </a:rPr>
              <a:t>Chưa</a:t>
            </a:r>
            <a:r>
              <a:rPr lang="en-US" sz="3600" dirty="0">
                <a:latin typeface="Candara" panose="020E0502030303020204" pitchFamily="34" charset="0"/>
              </a:rPr>
              <a:t> </a:t>
            </a:r>
            <a:r>
              <a:rPr lang="en-US" sz="3600" dirty="0" err="1">
                <a:latin typeface="Candara" panose="020E0502030303020204" pitchFamily="34" charset="0"/>
              </a:rPr>
              <a:t>hoàn</a:t>
            </a:r>
            <a:r>
              <a:rPr lang="en-US" sz="3600" dirty="0">
                <a:latin typeface="Candara" panose="020E0502030303020204" pitchFamily="34" charset="0"/>
              </a:rPr>
              <a:t> </a:t>
            </a:r>
            <a:r>
              <a:rPr lang="en-US" sz="3600" dirty="0" err="1">
                <a:latin typeface="Candara" panose="020E0502030303020204" pitchFamily="34" charset="0"/>
              </a:rPr>
              <a:t>thành</a:t>
            </a:r>
            <a:r>
              <a:rPr lang="en-US" sz="3600" dirty="0">
                <a:latin typeface="Candara" panose="020E0502030303020204" pitchFamily="34" charset="0"/>
              </a:rPr>
              <a:t> : </a:t>
            </a:r>
          </a:p>
          <a:p>
            <a:r>
              <a:rPr lang="en-US" sz="3600" dirty="0">
                <a:latin typeface="Candara" panose="020E0502030303020204" pitchFamily="34" charset="0"/>
              </a:rPr>
              <a:t>	- Hoàn </a:t>
            </a:r>
            <a:r>
              <a:rPr lang="en-US" sz="3600" dirty="0" err="1">
                <a:latin typeface="Candara" panose="020E0502030303020204" pitchFamily="34" charset="0"/>
              </a:rPr>
              <a:t>thiện</a:t>
            </a:r>
            <a:r>
              <a:rPr lang="en-US" sz="3600" dirty="0">
                <a:latin typeface="Candara" panose="020E0502030303020204" pitchFamily="34" charset="0"/>
              </a:rPr>
              <a:t> </a:t>
            </a:r>
            <a:r>
              <a:rPr lang="en-US" sz="3600" dirty="0" err="1">
                <a:latin typeface="Candara" panose="020E0502030303020204" pitchFamily="34" charset="0"/>
              </a:rPr>
              <a:t>báo</a:t>
            </a:r>
            <a:r>
              <a:rPr lang="en-US" sz="3600" dirty="0">
                <a:latin typeface="Candara" panose="020E0502030303020204" pitchFamily="34" charset="0"/>
              </a:rPr>
              <a:t> </a:t>
            </a:r>
            <a:r>
              <a:rPr lang="en-US" sz="3600" dirty="0" err="1">
                <a:latin typeface="Candara" panose="020E0502030303020204" pitchFamily="34" charset="0"/>
              </a:rPr>
              <a:t>cáo</a:t>
            </a:r>
            <a:r>
              <a:rPr lang="en-US" sz="3600" dirty="0">
                <a:latin typeface="Candara" panose="020E0502030303020204" pitchFamily="34" charset="0"/>
              </a:rPr>
              <a:t> </a:t>
            </a:r>
            <a:r>
              <a:rPr lang="en-US" sz="3600" dirty="0" err="1">
                <a:latin typeface="Candara" panose="020E0502030303020204" pitchFamily="34" charset="0"/>
              </a:rPr>
              <a:t>cho</a:t>
            </a:r>
            <a:r>
              <a:rPr lang="en-US" sz="3600" dirty="0">
                <a:latin typeface="Candara" panose="020E0502030303020204" pitchFamily="34" charset="0"/>
              </a:rPr>
              <a:t> </a:t>
            </a:r>
            <a:r>
              <a:rPr lang="en-US" sz="3600" dirty="0" err="1">
                <a:latin typeface="Candara" panose="020E0502030303020204" pitchFamily="34" charset="0"/>
              </a:rPr>
              <a:t>bộ</a:t>
            </a:r>
            <a:r>
              <a:rPr lang="en-US" sz="3600" dirty="0">
                <a:latin typeface="Candara" panose="020E0502030303020204" pitchFamily="34" charset="0"/>
              </a:rPr>
              <a:t> </a:t>
            </a:r>
            <a:r>
              <a:rPr lang="en-US" sz="3600" dirty="0" err="1">
                <a:latin typeface="Candara" panose="020E0502030303020204" pitchFamily="34" charset="0"/>
              </a:rPr>
              <a:t>chuyển</a:t>
            </a:r>
            <a:r>
              <a:rPr lang="en-US" sz="3600" dirty="0">
                <a:latin typeface="Candara" panose="020E0502030303020204" pitchFamily="34" charset="0"/>
              </a:rPr>
              <a:t> </a:t>
            </a:r>
            <a:r>
              <a:rPr lang="en-US" sz="3600" dirty="0" err="1">
                <a:latin typeface="Candara" panose="020E0502030303020204" pitchFamily="34" charset="0"/>
              </a:rPr>
              <a:t>đổi</a:t>
            </a:r>
            <a:r>
              <a:rPr lang="en-US" sz="3600" dirty="0">
                <a:latin typeface="Candara" panose="020E0502030303020204" pitchFamily="34" charset="0"/>
              </a:rPr>
              <a:t> </a:t>
            </a:r>
            <a:r>
              <a:rPr lang="en-US" sz="3600" dirty="0" err="1">
                <a:latin typeface="Candara" panose="020E0502030303020204" pitchFamily="34" charset="0"/>
              </a:rPr>
              <a:t>đầu</a:t>
            </a:r>
            <a:r>
              <a:rPr lang="en-US" sz="3600" dirty="0">
                <a:latin typeface="Candara" panose="020E0502030303020204" pitchFamily="34" charset="0"/>
              </a:rPr>
              <a:t> </a:t>
            </a:r>
            <a:r>
              <a:rPr lang="en-US" sz="3600" dirty="0" err="1">
                <a:latin typeface="Candara" panose="020E0502030303020204" pitchFamily="34" charset="0"/>
              </a:rPr>
              <a:t>vào</a:t>
            </a:r>
            <a:r>
              <a:rPr lang="en-US" sz="3600" dirty="0">
                <a:latin typeface="Candara" panose="020E0502030303020204" pitchFamily="34" charset="0"/>
              </a:rPr>
              <a:t> switch </a:t>
            </a:r>
            <a:r>
              <a:rPr lang="en-US" sz="3600" dirty="0" err="1">
                <a:latin typeface="Candara" panose="020E0502030303020204" pitchFamily="34" charset="0"/>
              </a:rPr>
              <a:t>lên</a:t>
            </a:r>
            <a:r>
              <a:rPr lang="en-US" sz="3600" dirty="0">
                <a:latin typeface="Candara" panose="020E0502030303020204" pitchFamily="34" charset="0"/>
              </a:rPr>
              <a:t> LED 7 </a:t>
            </a:r>
            <a:r>
              <a:rPr lang="en-US" sz="3600" dirty="0" err="1">
                <a:latin typeface="Candara" panose="020E0502030303020204" pitchFamily="34" charset="0"/>
              </a:rPr>
              <a:t>thanh</a:t>
            </a:r>
            <a:r>
              <a:rPr lang="en-US" sz="3600" dirty="0">
                <a:latin typeface="Candara" panose="020E0502030303020204" pitchFamily="34" charset="0"/>
              </a:rPr>
              <a:t> (90%)</a:t>
            </a:r>
          </a:p>
          <a:p>
            <a:r>
              <a:rPr lang="en-US" sz="3600" dirty="0">
                <a:latin typeface="Candara" panose="020E0502030303020204" pitchFamily="34" charset="0"/>
              </a:rPr>
              <a:t>	- </a:t>
            </a:r>
            <a:r>
              <a:rPr lang="en-US" sz="3600" dirty="0" err="1">
                <a:latin typeface="Candara" panose="020E0502030303020204" pitchFamily="34" charset="0"/>
              </a:rPr>
              <a:t>Thiết</a:t>
            </a:r>
            <a:r>
              <a:rPr lang="en-US" sz="3600" dirty="0">
                <a:latin typeface="Candara" panose="020E0502030303020204" pitchFamily="34" charset="0"/>
              </a:rPr>
              <a:t> </a:t>
            </a:r>
            <a:r>
              <a:rPr lang="en-US" sz="3600" dirty="0" err="1">
                <a:latin typeface="Candara" panose="020E0502030303020204" pitchFamily="34" charset="0"/>
              </a:rPr>
              <a:t>kế</a:t>
            </a:r>
            <a:r>
              <a:rPr lang="en-US" sz="3600" dirty="0">
                <a:latin typeface="Candara" panose="020E0502030303020204" pitchFamily="34" charset="0"/>
              </a:rPr>
              <a:t> </a:t>
            </a:r>
            <a:r>
              <a:rPr lang="en-US" sz="3600" dirty="0" err="1">
                <a:latin typeface="Candara" panose="020E0502030303020204" pitchFamily="34" charset="0"/>
              </a:rPr>
              <a:t>giao</a:t>
            </a:r>
            <a:r>
              <a:rPr lang="en-US" sz="3600" dirty="0">
                <a:latin typeface="Candara" panose="020E0502030303020204" pitchFamily="34" charset="0"/>
              </a:rPr>
              <a:t> </a:t>
            </a:r>
            <a:r>
              <a:rPr lang="en-US" sz="3600" dirty="0" err="1">
                <a:latin typeface="Candara" panose="020E0502030303020204" pitchFamily="34" charset="0"/>
              </a:rPr>
              <a:t>thức</a:t>
            </a:r>
            <a:r>
              <a:rPr lang="en-US" sz="3600" dirty="0">
                <a:latin typeface="Candara" panose="020E0502030303020204" pitchFamily="34" charset="0"/>
              </a:rPr>
              <a:t> </a:t>
            </a:r>
            <a:r>
              <a:rPr lang="en-US" sz="3600" dirty="0" err="1">
                <a:latin typeface="Candara" panose="020E0502030303020204" pitchFamily="34" charset="0"/>
              </a:rPr>
              <a:t>truyền</a:t>
            </a:r>
            <a:r>
              <a:rPr lang="en-US" sz="3600" dirty="0">
                <a:latin typeface="Candara" panose="020E0502030303020204" pitchFamily="34" charset="0"/>
              </a:rPr>
              <a:t> </a:t>
            </a:r>
            <a:r>
              <a:rPr lang="en-US" sz="3600" dirty="0" err="1">
                <a:latin typeface="Candara" panose="020E0502030303020204" pitchFamily="34" charset="0"/>
              </a:rPr>
              <a:t>thông</a:t>
            </a:r>
            <a:r>
              <a:rPr lang="en-US" sz="3600" dirty="0">
                <a:latin typeface="Candara" panose="020E0502030303020204" pitchFamily="34" charset="0"/>
              </a:rPr>
              <a:t> I2C (20% - </a:t>
            </a:r>
            <a:r>
              <a:rPr lang="en-US" sz="3600" dirty="0" err="1">
                <a:latin typeface="Candara" panose="020E0502030303020204" pitchFamily="34" charset="0"/>
              </a:rPr>
              <a:t>thực</a:t>
            </a:r>
            <a:r>
              <a:rPr lang="en-US" sz="3600" dirty="0">
                <a:latin typeface="Candara" panose="020E0502030303020204" pitchFamily="34" charset="0"/>
              </a:rPr>
              <a:t> </a:t>
            </a:r>
            <a:r>
              <a:rPr lang="en-US" sz="3600" dirty="0" err="1">
                <a:latin typeface="Candara" panose="020E0502030303020204" pitchFamily="34" charset="0"/>
              </a:rPr>
              <a:t>hiện</a:t>
            </a:r>
            <a:r>
              <a:rPr lang="en-US" sz="3600" dirty="0">
                <a:latin typeface="Candara" panose="020E0502030303020204" pitchFamily="34" charset="0"/>
              </a:rPr>
              <a:t> </a:t>
            </a:r>
            <a:r>
              <a:rPr lang="en-US" sz="3600" dirty="0" err="1">
                <a:latin typeface="Candara" panose="020E0502030303020204" pitchFamily="34" charset="0"/>
              </a:rPr>
              <a:t>được</a:t>
            </a:r>
            <a:r>
              <a:rPr lang="en-US" sz="3600" dirty="0">
                <a:latin typeface="Candara" panose="020E0502030303020204" pitchFamily="34" charset="0"/>
              </a:rPr>
              <a:t> </a:t>
            </a:r>
            <a:r>
              <a:rPr lang="en-US" sz="3600" dirty="0" err="1">
                <a:latin typeface="Candara" panose="020E0502030303020204" pitchFamily="34" charset="0"/>
              </a:rPr>
              <a:t>bộ</a:t>
            </a:r>
            <a:r>
              <a:rPr lang="en-US" sz="3600" dirty="0">
                <a:latin typeface="Candara" panose="020E0502030303020204" pitchFamily="34" charset="0"/>
              </a:rPr>
              <a:t> chia clock </a:t>
            </a:r>
            <a:r>
              <a:rPr lang="en-US" sz="3600" dirty="0" err="1">
                <a:latin typeface="Candara" panose="020E0502030303020204" pitchFamily="34" charset="0"/>
              </a:rPr>
              <a:t>ra</a:t>
            </a:r>
            <a:r>
              <a:rPr lang="en-US" sz="3600" dirty="0">
                <a:latin typeface="Candara" panose="020E0502030303020204" pitchFamily="34" charset="0"/>
              </a:rPr>
              <a:t> SCL)</a:t>
            </a:r>
          </a:p>
          <a:p>
            <a:r>
              <a:rPr lang="en-US" sz="3600" dirty="0">
                <a:latin typeface="Candara" panose="020E0502030303020204" pitchFamily="34" charset="0"/>
              </a:rPr>
              <a:t>	- </a:t>
            </a:r>
            <a:r>
              <a:rPr lang="en-US" sz="3600" dirty="0" err="1">
                <a:latin typeface="Candara" panose="020E0502030303020204" pitchFamily="34" charset="0"/>
              </a:rPr>
              <a:t>Thực</a:t>
            </a:r>
            <a:r>
              <a:rPr lang="en-US" sz="3600" dirty="0">
                <a:latin typeface="Candara" panose="020E0502030303020204" pitchFamily="34" charset="0"/>
              </a:rPr>
              <a:t> </a:t>
            </a:r>
            <a:r>
              <a:rPr lang="en-US" sz="3600" dirty="0" err="1">
                <a:latin typeface="Candara" panose="020E0502030303020204" pitchFamily="34" charset="0"/>
              </a:rPr>
              <a:t>hành</a:t>
            </a:r>
            <a:r>
              <a:rPr lang="en-US" sz="3600" dirty="0">
                <a:latin typeface="Candara" panose="020E0502030303020204" pitchFamily="34" charset="0"/>
              </a:rPr>
              <a:t> </a:t>
            </a:r>
            <a:r>
              <a:rPr lang="en-US" sz="3600" dirty="0" err="1">
                <a:latin typeface="Candara" panose="020E0502030303020204" pitchFamily="34" charset="0"/>
              </a:rPr>
              <a:t>viết</a:t>
            </a:r>
            <a:r>
              <a:rPr lang="en-US" sz="3600" dirty="0">
                <a:latin typeface="Candara" panose="020E0502030303020204" pitchFamily="34" charset="0"/>
              </a:rPr>
              <a:t> </a:t>
            </a:r>
            <a:r>
              <a:rPr lang="en-US" sz="3600" dirty="0" err="1">
                <a:latin typeface="Candara" panose="020E0502030303020204" pitchFamily="34" charset="0"/>
              </a:rPr>
              <a:t>testbech</a:t>
            </a:r>
            <a:endParaRPr lang="en-US" sz="3600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rot="-2373370">
            <a:off x="-3985820" y="6241108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5" y="0"/>
                </a:lnTo>
                <a:lnTo>
                  <a:pt x="69890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2373370">
            <a:off x="15893777" y="3941742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4" y="0"/>
                </a:lnTo>
                <a:lnTo>
                  <a:pt x="698904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-1687202" y="1527443"/>
            <a:ext cx="10831202" cy="15496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13951"/>
              </a:lnSpc>
            </a:pP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Các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kĩ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năng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đã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học</a:t>
            </a:r>
            <a:r>
              <a:rPr lang="en-US" sz="6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6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được</a:t>
            </a:r>
            <a:endParaRPr lang="en-US" sz="6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</p:txBody>
      </p:sp>
      <p:sp>
        <p:nvSpPr>
          <p:cNvPr id="8" name="AutoShape 8"/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1028700" y="611423"/>
            <a:ext cx="1135884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dirty="0">
                <a:latin typeface="Mont"/>
                <a:ea typeface="Mont"/>
                <a:cs typeface="Mont"/>
                <a:sym typeface="Mont"/>
              </a:rPr>
              <a:t>2025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9144000"/>
            <a:ext cx="4089029" cy="276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dirty="0"/>
              <a:t>datdatnguyen2609@gmail.com</a:t>
            </a:r>
            <a:endParaRPr lang="en-US" sz="2000" dirty="0">
              <a:effectLst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6417641" y="612775"/>
            <a:ext cx="841659" cy="415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04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1B35EB-23A3-2D3D-ECDF-3118266788B9}"/>
              </a:ext>
            </a:extLst>
          </p:cNvPr>
          <p:cNvSpPr txBox="1"/>
          <p:nvPr/>
        </p:nvSpPr>
        <p:spPr>
          <a:xfrm>
            <a:off x="1257300" y="3407814"/>
            <a:ext cx="15773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4400" dirty="0" err="1"/>
              <a:t>Viết</a:t>
            </a:r>
            <a:r>
              <a:rPr lang="en-US" sz="4400" dirty="0"/>
              <a:t> testbench </a:t>
            </a:r>
            <a:r>
              <a:rPr lang="en-US" sz="4400" dirty="0" err="1"/>
              <a:t>chuẩn</a:t>
            </a:r>
            <a:r>
              <a:rPr lang="en-US" sz="4400" dirty="0"/>
              <a:t>, khoa </a:t>
            </a:r>
            <a:r>
              <a:rPr lang="en-US" sz="4400" dirty="0" err="1"/>
              <a:t>học</a:t>
            </a:r>
            <a:r>
              <a:rPr lang="en-US" sz="4400" dirty="0"/>
              <a:t>, </a:t>
            </a:r>
            <a:r>
              <a:rPr lang="en-US" sz="4400" dirty="0" err="1"/>
              <a:t>đồng</a:t>
            </a:r>
            <a:r>
              <a:rPr lang="en-US" sz="4400" dirty="0"/>
              <a:t> </a:t>
            </a:r>
            <a:r>
              <a:rPr lang="en-US" sz="4400" dirty="0" err="1"/>
              <a:t>bộ</a:t>
            </a:r>
            <a:r>
              <a:rPr lang="en-US" sz="4400" dirty="0"/>
              <a:t> </a:t>
            </a:r>
            <a:r>
              <a:rPr lang="en-US" sz="4400" dirty="0" err="1"/>
              <a:t>đúng</a:t>
            </a:r>
            <a:r>
              <a:rPr lang="en-US" sz="4400" dirty="0"/>
              <a:t> clock </a:t>
            </a:r>
            <a:r>
              <a:rPr lang="en-US" sz="4400" dirty="0" err="1"/>
              <a:t>và</a:t>
            </a:r>
            <a:r>
              <a:rPr lang="en-US" sz="4400" dirty="0"/>
              <a:t> reset  </a:t>
            </a:r>
          </a:p>
          <a:p>
            <a:pPr marL="285750" indent="-285750">
              <a:buFontTx/>
              <a:buChar char="-"/>
            </a:pPr>
            <a:r>
              <a:rPr lang="en-US" sz="4400" dirty="0" err="1"/>
              <a:t>Kĩ</a:t>
            </a:r>
            <a:r>
              <a:rPr lang="en-US" sz="4400" dirty="0"/>
              <a:t> </a:t>
            </a:r>
            <a:r>
              <a:rPr lang="en-US" sz="4400" dirty="0" err="1"/>
              <a:t>năng</a:t>
            </a:r>
            <a:r>
              <a:rPr lang="en-US" sz="4400" dirty="0"/>
              <a:t> </a:t>
            </a:r>
            <a:r>
              <a:rPr lang="en-US" sz="4400" dirty="0" err="1"/>
              <a:t>viết</a:t>
            </a:r>
            <a:r>
              <a:rPr lang="en-US" sz="4400" dirty="0"/>
              <a:t> </a:t>
            </a:r>
            <a:r>
              <a:rPr lang="en-US" sz="4400" dirty="0" err="1"/>
              <a:t>báo</a:t>
            </a:r>
            <a:r>
              <a:rPr lang="en-US" sz="4400" dirty="0"/>
              <a:t> </a:t>
            </a:r>
            <a:r>
              <a:rPr lang="en-US" sz="4400" dirty="0" err="1"/>
              <a:t>cáo</a:t>
            </a:r>
            <a:r>
              <a:rPr lang="en-US" sz="4400" dirty="0"/>
              <a:t>, </a:t>
            </a:r>
            <a:r>
              <a:rPr lang="en-US" sz="4400" dirty="0" err="1"/>
              <a:t>xử</a:t>
            </a:r>
            <a:r>
              <a:rPr lang="en-US" sz="4400" dirty="0"/>
              <a:t> </a:t>
            </a:r>
            <a:r>
              <a:rPr lang="en-US" sz="4400" dirty="0" err="1"/>
              <a:t>lý</a:t>
            </a:r>
            <a:r>
              <a:rPr lang="en-US" sz="4400" dirty="0"/>
              <a:t> </a:t>
            </a:r>
            <a:r>
              <a:rPr lang="en-US" sz="4400" dirty="0" err="1"/>
              <a:t>các</a:t>
            </a:r>
            <a:r>
              <a:rPr lang="en-US" sz="4400" dirty="0"/>
              <a:t> file word 1 </a:t>
            </a:r>
            <a:r>
              <a:rPr lang="en-US" sz="4400" dirty="0" err="1"/>
              <a:t>cách</a:t>
            </a:r>
            <a:r>
              <a:rPr lang="en-US" sz="4400" dirty="0"/>
              <a:t> </a:t>
            </a:r>
            <a:r>
              <a:rPr lang="en-US" sz="4400" dirty="0" err="1"/>
              <a:t>có</a:t>
            </a:r>
            <a:r>
              <a:rPr lang="en-US" sz="4400" dirty="0"/>
              <a:t> </a:t>
            </a:r>
            <a:r>
              <a:rPr lang="en-US" sz="4400" dirty="0" err="1"/>
              <a:t>hệ</a:t>
            </a:r>
            <a:r>
              <a:rPr lang="en-US" sz="4400" dirty="0"/>
              <a:t> </a:t>
            </a:r>
            <a:r>
              <a:rPr lang="en-US" sz="4400" dirty="0" err="1"/>
              <a:t>thống</a:t>
            </a:r>
            <a:endParaRPr lang="en-US" sz="4400" dirty="0"/>
          </a:p>
          <a:p>
            <a:pPr marL="285750" indent="-285750">
              <a:buFontTx/>
              <a:buChar char="-"/>
            </a:pPr>
            <a:r>
              <a:rPr lang="en-US" sz="4400" dirty="0" err="1"/>
              <a:t>Mô</a:t>
            </a:r>
            <a:r>
              <a:rPr lang="en-US" sz="4400" dirty="0"/>
              <a:t> </a:t>
            </a:r>
            <a:r>
              <a:rPr lang="en-US" sz="4400" dirty="0" err="1"/>
              <a:t>hình</a:t>
            </a:r>
            <a:r>
              <a:rPr lang="en-US" sz="4400" dirty="0"/>
              <a:t> </a:t>
            </a:r>
            <a:r>
              <a:rPr lang="en-US" sz="4400" dirty="0" err="1"/>
              <a:t>hóa</a:t>
            </a:r>
            <a:r>
              <a:rPr lang="en-US" sz="4400" dirty="0"/>
              <a:t> testbench </a:t>
            </a:r>
            <a:r>
              <a:rPr lang="en-US" sz="4400" dirty="0" err="1"/>
              <a:t>trước</a:t>
            </a:r>
            <a:r>
              <a:rPr lang="en-US" sz="4400" dirty="0"/>
              <a:t> </a:t>
            </a:r>
            <a:r>
              <a:rPr lang="en-US" sz="4400" dirty="0" err="1"/>
              <a:t>bằng</a:t>
            </a:r>
            <a:r>
              <a:rPr lang="en-US" sz="4400" dirty="0"/>
              <a:t> </a:t>
            </a:r>
            <a:r>
              <a:rPr lang="en-US" sz="4400" dirty="0" err="1"/>
              <a:t>cách</a:t>
            </a:r>
            <a:r>
              <a:rPr lang="en-US" sz="4400" dirty="0"/>
              <a:t> </a:t>
            </a:r>
            <a:r>
              <a:rPr lang="en-US" sz="4400" dirty="0" err="1"/>
              <a:t>sử</a:t>
            </a:r>
            <a:r>
              <a:rPr lang="en-US" sz="4400" dirty="0"/>
              <a:t> </a:t>
            </a:r>
            <a:r>
              <a:rPr lang="en-US" sz="4400" dirty="0" err="1"/>
              <a:t>dụng</a:t>
            </a:r>
            <a:r>
              <a:rPr lang="en-US" sz="4400" dirty="0"/>
              <a:t> Excel</a:t>
            </a:r>
          </a:p>
          <a:p>
            <a:pPr marL="285750" indent="-285750">
              <a:buFontTx/>
              <a:buChar char="-"/>
            </a:pPr>
            <a:r>
              <a:rPr lang="en-US" sz="4400" dirty="0" err="1"/>
              <a:t>Triển</a:t>
            </a:r>
            <a:r>
              <a:rPr lang="en-US" sz="4400" dirty="0"/>
              <a:t> </a:t>
            </a:r>
            <a:r>
              <a:rPr lang="en-US" sz="4400" dirty="0" err="1"/>
              <a:t>khai</a:t>
            </a:r>
            <a:r>
              <a:rPr lang="en-US" sz="4400" dirty="0"/>
              <a:t> </a:t>
            </a:r>
            <a:r>
              <a:rPr lang="en-US" sz="4400" dirty="0" err="1"/>
              <a:t>đoạn</a:t>
            </a:r>
            <a:r>
              <a:rPr lang="en-US" sz="4400" dirty="0"/>
              <a:t> code </a:t>
            </a:r>
            <a:r>
              <a:rPr lang="en-US" sz="4400" dirty="0" err="1"/>
              <a:t>dưới</a:t>
            </a:r>
            <a:r>
              <a:rPr lang="en-US" sz="4400" dirty="0"/>
              <a:t> </a:t>
            </a:r>
            <a:r>
              <a:rPr lang="en-US" sz="4400" dirty="0" err="1"/>
              <a:t>dạng</a:t>
            </a:r>
            <a:r>
              <a:rPr lang="en-US" sz="4400" dirty="0"/>
              <a:t> </a:t>
            </a:r>
            <a:r>
              <a:rPr lang="en-US" sz="4400" dirty="0" err="1"/>
              <a:t>các</a:t>
            </a:r>
            <a:r>
              <a:rPr lang="en-US" sz="4400" dirty="0"/>
              <a:t> module, </a:t>
            </a:r>
            <a:r>
              <a:rPr lang="en-US" sz="4400" dirty="0" err="1"/>
              <a:t>kiểm</a:t>
            </a:r>
            <a:r>
              <a:rPr lang="en-US" sz="4400" dirty="0"/>
              <a:t> </a:t>
            </a:r>
            <a:r>
              <a:rPr lang="en-US" sz="4400" dirty="0" err="1"/>
              <a:t>soát</a:t>
            </a:r>
            <a:r>
              <a:rPr lang="en-US" sz="4400" dirty="0"/>
              <a:t> </a:t>
            </a:r>
            <a:r>
              <a:rPr lang="en-US" sz="4400" dirty="0" err="1"/>
              <a:t>tín</a:t>
            </a:r>
            <a:r>
              <a:rPr lang="en-US" sz="4400" dirty="0"/>
              <a:t> </a:t>
            </a:r>
            <a:r>
              <a:rPr lang="en-US" sz="4400" dirty="0" err="1"/>
              <a:t>hiệu</a:t>
            </a:r>
            <a:r>
              <a:rPr lang="en-US" sz="4400" dirty="0"/>
              <a:t> 1 </a:t>
            </a:r>
            <a:r>
              <a:rPr lang="en-US" sz="4400" dirty="0" err="1"/>
              <a:t>cách</a:t>
            </a:r>
            <a:r>
              <a:rPr lang="en-US" sz="4400" dirty="0"/>
              <a:t> </a:t>
            </a:r>
            <a:r>
              <a:rPr lang="en-US" sz="4400" dirty="0" err="1"/>
              <a:t>hợp</a:t>
            </a:r>
            <a:r>
              <a:rPr lang="en-US" sz="4400" dirty="0"/>
              <a:t> </a:t>
            </a:r>
            <a:r>
              <a:rPr lang="en-US" sz="4400" dirty="0" err="1"/>
              <a:t>lý</a:t>
            </a:r>
            <a:endParaRPr lang="en-US" sz="4400" dirty="0"/>
          </a:p>
          <a:p>
            <a:pPr marL="285750" indent="-285750">
              <a:buFontTx/>
              <a:buChar char="-"/>
            </a:pPr>
            <a:endParaRPr lang="en-US" sz="4400" dirty="0"/>
          </a:p>
          <a:p>
            <a:pPr marL="285750" indent="-285750">
              <a:buFontTx/>
              <a:buChar char="-"/>
            </a:pPr>
            <a:endParaRPr lang="en-US" sz="4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33247" y="3050204"/>
            <a:ext cx="9774883" cy="9252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142"/>
              </a:lnSpc>
            </a:pPr>
            <a:r>
              <a:rPr lang="en-US" sz="10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Vấn</a:t>
            </a:r>
            <a:r>
              <a:rPr lang="en-US" sz="10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10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đề</a:t>
            </a:r>
            <a:r>
              <a:rPr lang="en-US" sz="10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10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gặp</a:t>
            </a:r>
            <a:r>
              <a:rPr lang="en-US" sz="10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10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phải</a:t>
            </a:r>
            <a:endParaRPr lang="en-US" sz="10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457200" y="1943101"/>
            <a:ext cx="1524000" cy="1752600"/>
            <a:chOff x="0" y="0"/>
            <a:chExt cx="2130702" cy="2348615"/>
          </a:xfrm>
        </p:grpSpPr>
        <p:sp>
          <p:nvSpPr>
            <p:cNvPr id="4" name="AutoShape 4"/>
            <p:cNvSpPr/>
            <p:nvPr/>
          </p:nvSpPr>
          <p:spPr>
            <a:xfrm rot="-5400000">
              <a:off x="-901972" y="901972"/>
              <a:ext cx="2348615" cy="0"/>
            </a:xfrm>
            <a:prstGeom prst="line">
              <a:avLst/>
            </a:prstGeom>
            <a:ln w="546100" cap="rnd">
              <a:solidFill>
                <a:srgbClr val="004A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AutoShape 5"/>
            <p:cNvSpPr/>
            <p:nvPr/>
          </p:nvSpPr>
          <p:spPr>
            <a:xfrm rot="-5400000">
              <a:off x="334858" y="1345787"/>
              <a:ext cx="1460985" cy="0"/>
            </a:xfrm>
            <a:prstGeom prst="line">
              <a:avLst/>
            </a:prstGeom>
            <a:ln w="546100" cap="rnd">
              <a:solidFill>
                <a:srgbClr val="004A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AutoShape 6"/>
            <p:cNvSpPr/>
            <p:nvPr/>
          </p:nvSpPr>
          <p:spPr>
            <a:xfrm rot="-5400000">
              <a:off x="684059" y="901972"/>
              <a:ext cx="2348615" cy="0"/>
            </a:xfrm>
            <a:prstGeom prst="line">
              <a:avLst/>
            </a:prstGeom>
            <a:ln w="546100" cap="rnd">
              <a:solidFill>
                <a:srgbClr val="DCFFC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AutoShape 8"/>
          <p:cNvSpPr/>
          <p:nvPr/>
        </p:nvSpPr>
        <p:spPr>
          <a:xfrm>
            <a:off x="2566683" y="4382188"/>
            <a:ext cx="3883543" cy="0"/>
          </a:xfrm>
          <a:prstGeom prst="line">
            <a:avLst/>
          </a:prstGeom>
          <a:ln w="228600" cap="rnd">
            <a:solidFill>
              <a:srgbClr val="DCFFC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2642883" y="5121808"/>
            <a:ext cx="15035517" cy="31418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82"/>
              </a:lnSpc>
            </a:pPr>
            <a:r>
              <a:rPr lang="en-US" sz="28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- </a:t>
            </a:r>
            <a:r>
              <a:rPr lang="en-US" sz="2800" dirty="0" err="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Thiếu</a:t>
            </a:r>
            <a:r>
              <a:rPr lang="en-US" sz="28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kĩ</a:t>
            </a:r>
            <a:r>
              <a:rPr lang="en-US" sz="28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năng</a:t>
            </a:r>
            <a:r>
              <a:rPr lang="en-US" sz="28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kiểm</a:t>
            </a:r>
            <a:r>
              <a:rPr lang="en-US" sz="28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thử</a:t>
            </a:r>
            <a:r>
              <a:rPr lang="en-US" sz="28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nhất</a:t>
            </a:r>
            <a:r>
              <a:rPr lang="en-US" sz="28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là</a:t>
            </a:r>
            <a:r>
              <a:rPr lang="en-US" sz="28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với</a:t>
            </a:r>
            <a:r>
              <a:rPr lang="en-US" sz="28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các</a:t>
            </a:r>
            <a:r>
              <a:rPr lang="en-US" sz="28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 testbench </a:t>
            </a:r>
            <a:r>
              <a:rPr lang="en-US" sz="2800" dirty="0" err="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kiểm</a:t>
            </a:r>
            <a:r>
              <a:rPr lang="en-US" sz="28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tra</a:t>
            </a:r>
            <a:r>
              <a:rPr lang="en-US" sz="28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cho</a:t>
            </a:r>
            <a:r>
              <a:rPr lang="en-US" sz="28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nhiều</a:t>
            </a:r>
            <a:r>
              <a:rPr lang="en-US" sz="28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chức</a:t>
            </a:r>
            <a:r>
              <a:rPr lang="en-US" sz="28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năng</a:t>
            </a:r>
            <a:endParaRPr lang="en-US" sz="2800" dirty="0">
              <a:solidFill>
                <a:srgbClr val="000000"/>
              </a:solidFill>
              <a:latin typeface="Mont"/>
              <a:ea typeface="Mont"/>
              <a:cs typeface="Mont"/>
              <a:sym typeface="Mont"/>
            </a:endParaRPr>
          </a:p>
          <a:p>
            <a:pPr algn="l">
              <a:lnSpc>
                <a:spcPts val="3482"/>
              </a:lnSpc>
            </a:pPr>
            <a:r>
              <a:rPr lang="en-US" sz="28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- </a:t>
            </a:r>
            <a:r>
              <a:rPr lang="en-US" sz="2800" dirty="0" err="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Kết</a:t>
            </a:r>
            <a:r>
              <a:rPr lang="en-US" sz="28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nối</a:t>
            </a:r>
            <a:r>
              <a:rPr lang="en-US" sz="28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giữa</a:t>
            </a:r>
            <a:r>
              <a:rPr lang="en-US" sz="28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các</a:t>
            </a:r>
            <a:r>
              <a:rPr lang="en-US" sz="28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chân</a:t>
            </a:r>
            <a:r>
              <a:rPr lang="en-US" sz="28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tín</a:t>
            </a:r>
            <a:r>
              <a:rPr lang="en-US" sz="28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hiệu</a:t>
            </a:r>
            <a:r>
              <a:rPr lang="en-US" sz="28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bì</a:t>
            </a:r>
            <a:r>
              <a:rPr lang="en-US" sz="28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đè</a:t>
            </a:r>
            <a:r>
              <a:rPr lang="en-US" sz="28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lên</a:t>
            </a:r>
            <a:r>
              <a:rPr lang="en-US" sz="28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nhau</a:t>
            </a:r>
            <a:r>
              <a:rPr lang="en-US" sz="28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làm</a:t>
            </a:r>
            <a:r>
              <a:rPr lang="en-US" sz="28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 tang </a:t>
            </a:r>
            <a:r>
              <a:rPr lang="en-US" sz="2800" dirty="0" err="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độ</a:t>
            </a:r>
            <a:r>
              <a:rPr lang="en-US" sz="28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phức</a:t>
            </a:r>
            <a:r>
              <a:rPr lang="en-US" sz="28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tạp</a:t>
            </a:r>
            <a:r>
              <a:rPr lang="en-US" sz="28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trong</a:t>
            </a:r>
            <a:r>
              <a:rPr lang="en-US" sz="28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quá</a:t>
            </a:r>
            <a:r>
              <a:rPr lang="en-US" sz="28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trình</a:t>
            </a:r>
            <a:r>
              <a:rPr lang="en-US" sz="28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 debug</a:t>
            </a:r>
          </a:p>
          <a:p>
            <a:pPr algn="l">
              <a:lnSpc>
                <a:spcPts val="3482"/>
              </a:lnSpc>
            </a:pPr>
            <a:r>
              <a:rPr lang="en-US" sz="28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- Báo </a:t>
            </a:r>
            <a:r>
              <a:rPr lang="en-US" sz="2800" dirty="0" err="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cáo</a:t>
            </a:r>
            <a:r>
              <a:rPr lang="en-US" sz="28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còn</a:t>
            </a:r>
            <a:r>
              <a:rPr lang="en-US" sz="28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những</a:t>
            </a:r>
            <a:r>
              <a:rPr lang="en-US" sz="28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vấn</a:t>
            </a:r>
            <a:r>
              <a:rPr lang="en-US" sz="28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đề</a:t>
            </a:r>
            <a:r>
              <a:rPr lang="en-US" sz="28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như</a:t>
            </a:r>
            <a:r>
              <a:rPr lang="en-US" sz="28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là</a:t>
            </a:r>
            <a:r>
              <a:rPr lang="en-US" sz="28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thiếu</a:t>
            </a:r>
            <a:r>
              <a:rPr lang="en-US" sz="28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các</a:t>
            </a:r>
            <a:r>
              <a:rPr lang="en-US" sz="28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lời</a:t>
            </a:r>
            <a:r>
              <a:rPr lang="en-US" sz="28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giải</a:t>
            </a:r>
            <a:r>
              <a:rPr lang="en-US" sz="28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thích</a:t>
            </a:r>
            <a:r>
              <a:rPr lang="en-US" sz="28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cho</a:t>
            </a:r>
            <a:r>
              <a:rPr lang="en-US" sz="28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các</a:t>
            </a:r>
            <a:r>
              <a:rPr lang="en-US" sz="28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vân</a:t>
            </a:r>
            <a:r>
              <a:rPr lang="en-US" sz="28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đề</a:t>
            </a:r>
            <a:r>
              <a:rPr lang="en-US" sz="28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về</a:t>
            </a:r>
            <a:r>
              <a:rPr lang="en-US" sz="28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 code, </a:t>
            </a:r>
            <a:r>
              <a:rPr lang="en-US" sz="2800" dirty="0" err="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thiếu</a:t>
            </a:r>
            <a:r>
              <a:rPr lang="en-US" sz="28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các</a:t>
            </a:r>
            <a:r>
              <a:rPr lang="en-US" sz="28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sơ</a:t>
            </a:r>
            <a:r>
              <a:rPr lang="en-US" sz="28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đồ</a:t>
            </a:r>
            <a:r>
              <a:rPr lang="en-US" sz="28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, </a:t>
            </a:r>
            <a:r>
              <a:rPr lang="en-US" sz="2800" dirty="0" err="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bảng</a:t>
            </a:r>
            <a:r>
              <a:rPr lang="en-US" sz="28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biểu</a:t>
            </a:r>
            <a:r>
              <a:rPr lang="en-US" sz="28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trực</a:t>
            </a:r>
            <a:r>
              <a:rPr lang="en-US" sz="28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 </a:t>
            </a:r>
            <a:r>
              <a:rPr lang="en-US" sz="2800" dirty="0" err="1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quan</a:t>
            </a:r>
            <a:r>
              <a:rPr lang="en-US" sz="28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 </a:t>
            </a:r>
          </a:p>
          <a:p>
            <a:pPr algn="l">
              <a:lnSpc>
                <a:spcPts val="3482"/>
              </a:lnSpc>
            </a:pPr>
            <a:endParaRPr lang="en-US" sz="2800" dirty="0">
              <a:solidFill>
                <a:srgbClr val="000000"/>
              </a:solidFill>
              <a:latin typeface="Mont"/>
              <a:ea typeface="Mont"/>
              <a:cs typeface="Mont"/>
              <a:sym typeface="Mont"/>
            </a:endParaRPr>
          </a:p>
          <a:p>
            <a:pPr algn="l">
              <a:lnSpc>
                <a:spcPts val="3482"/>
              </a:lnSpc>
            </a:pPr>
            <a:endParaRPr lang="en-US" sz="2800" dirty="0">
              <a:solidFill>
                <a:srgbClr val="000000"/>
              </a:solidFill>
              <a:latin typeface="Mont"/>
              <a:ea typeface="Mont"/>
              <a:cs typeface="Mont"/>
              <a:sym typeface="Mont"/>
            </a:endParaRPr>
          </a:p>
        </p:txBody>
      </p:sp>
      <p:sp>
        <p:nvSpPr>
          <p:cNvPr id="10" name="Freeform 10"/>
          <p:cNvSpPr/>
          <p:nvPr/>
        </p:nvSpPr>
        <p:spPr>
          <a:xfrm rot="-2373370">
            <a:off x="15782240" y="106020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5" y="0"/>
                </a:lnTo>
                <a:lnTo>
                  <a:pt x="69890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>
          <a:xfrm rot="-2373370">
            <a:off x="-4208246" y="5927425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4" y="0"/>
                </a:lnTo>
                <a:lnTo>
                  <a:pt x="698904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AutoShape 12"/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028700" y="611423"/>
            <a:ext cx="1135884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2025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9144000"/>
            <a:ext cx="4089029" cy="705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dirty="0"/>
              <a:t>datdatnguyen2609@gmail.com</a:t>
            </a:r>
            <a:endParaRPr lang="en-US" sz="2000" dirty="0"/>
          </a:p>
          <a:p>
            <a:pPr marL="0" lvl="0" indent="0" algn="l">
              <a:lnSpc>
                <a:spcPts val="2800"/>
              </a:lnSpc>
              <a:spcBef>
                <a:spcPct val="0"/>
              </a:spcBef>
            </a:pPr>
            <a:endParaRPr lang="en-US" sz="2000" u="none" dirty="0">
              <a:solidFill>
                <a:srgbClr val="000000"/>
              </a:solidFill>
              <a:latin typeface="Mont"/>
              <a:ea typeface="Mont"/>
              <a:cs typeface="Mont"/>
              <a:sym typeface="Mont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4298960" y="9144000"/>
            <a:ext cx="2960340" cy="415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@reallygreatsite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6417641" y="612775"/>
            <a:ext cx="841659" cy="415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05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EDB7EB-3168-A405-5C6E-E90D6660E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77583887-D3ED-8ACD-0FC5-15BA730C1163}"/>
              </a:ext>
            </a:extLst>
          </p:cNvPr>
          <p:cNvSpPr txBox="1"/>
          <p:nvPr/>
        </p:nvSpPr>
        <p:spPr>
          <a:xfrm>
            <a:off x="2433247" y="3050204"/>
            <a:ext cx="11206553" cy="9252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142"/>
              </a:lnSpc>
            </a:pPr>
            <a:r>
              <a:rPr lang="en-US" sz="10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Phương </a:t>
            </a:r>
            <a:r>
              <a:rPr lang="en-US" sz="10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án</a:t>
            </a:r>
            <a:r>
              <a:rPr lang="en-US" sz="10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10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đối</a:t>
            </a:r>
            <a:r>
              <a:rPr lang="en-US" sz="10000" b="1" dirty="0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10000" b="1" dirty="0" err="1">
                <a:solidFill>
                  <a:srgbClr val="004AA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ứng</a:t>
            </a:r>
            <a:endParaRPr lang="en-US" sz="10000" b="1" dirty="0">
              <a:solidFill>
                <a:srgbClr val="004AA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id="{73B9BFAF-1DD6-30CC-B922-14C4E97B62D3}"/>
              </a:ext>
            </a:extLst>
          </p:cNvPr>
          <p:cNvGrpSpPr/>
          <p:nvPr/>
        </p:nvGrpSpPr>
        <p:grpSpPr>
          <a:xfrm>
            <a:off x="457200" y="1943101"/>
            <a:ext cx="1524000" cy="1752600"/>
            <a:chOff x="0" y="0"/>
            <a:chExt cx="2130702" cy="2348615"/>
          </a:xfrm>
        </p:grpSpPr>
        <p:sp>
          <p:nvSpPr>
            <p:cNvPr id="4" name="AutoShape 4">
              <a:extLst>
                <a:ext uri="{FF2B5EF4-FFF2-40B4-BE49-F238E27FC236}">
                  <a16:creationId xmlns:a16="http://schemas.microsoft.com/office/drawing/2014/main" id="{A7DC608C-A64B-CA9E-6229-C9D4ED034DBB}"/>
                </a:ext>
              </a:extLst>
            </p:cNvPr>
            <p:cNvSpPr/>
            <p:nvPr/>
          </p:nvSpPr>
          <p:spPr>
            <a:xfrm rot="-5400000">
              <a:off x="-901972" y="901972"/>
              <a:ext cx="2348615" cy="0"/>
            </a:xfrm>
            <a:prstGeom prst="line">
              <a:avLst/>
            </a:prstGeom>
            <a:ln w="546100" cap="rnd">
              <a:solidFill>
                <a:srgbClr val="004A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AutoShape 5">
              <a:extLst>
                <a:ext uri="{FF2B5EF4-FFF2-40B4-BE49-F238E27FC236}">
                  <a16:creationId xmlns:a16="http://schemas.microsoft.com/office/drawing/2014/main" id="{33B69FB6-6446-B836-AB19-E1BDB32FAED9}"/>
                </a:ext>
              </a:extLst>
            </p:cNvPr>
            <p:cNvSpPr/>
            <p:nvPr/>
          </p:nvSpPr>
          <p:spPr>
            <a:xfrm rot="-5400000">
              <a:off x="334858" y="1345787"/>
              <a:ext cx="1460985" cy="0"/>
            </a:xfrm>
            <a:prstGeom prst="line">
              <a:avLst/>
            </a:prstGeom>
            <a:ln w="546100" cap="rnd">
              <a:solidFill>
                <a:srgbClr val="004A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AutoShape 6">
              <a:extLst>
                <a:ext uri="{FF2B5EF4-FFF2-40B4-BE49-F238E27FC236}">
                  <a16:creationId xmlns:a16="http://schemas.microsoft.com/office/drawing/2014/main" id="{308420C1-B365-0171-7C84-A93975DF375F}"/>
                </a:ext>
              </a:extLst>
            </p:cNvPr>
            <p:cNvSpPr/>
            <p:nvPr/>
          </p:nvSpPr>
          <p:spPr>
            <a:xfrm rot="-5400000">
              <a:off x="684059" y="901972"/>
              <a:ext cx="2348615" cy="0"/>
            </a:xfrm>
            <a:prstGeom prst="line">
              <a:avLst/>
            </a:prstGeom>
            <a:ln w="546100" cap="rnd">
              <a:solidFill>
                <a:srgbClr val="DCFFC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AutoShape 8">
            <a:extLst>
              <a:ext uri="{FF2B5EF4-FFF2-40B4-BE49-F238E27FC236}">
                <a16:creationId xmlns:a16="http://schemas.microsoft.com/office/drawing/2014/main" id="{0BA97622-227D-C533-BB74-536D943D7DC1}"/>
              </a:ext>
            </a:extLst>
          </p:cNvPr>
          <p:cNvSpPr/>
          <p:nvPr/>
        </p:nvSpPr>
        <p:spPr>
          <a:xfrm>
            <a:off x="2566683" y="4382188"/>
            <a:ext cx="3883543" cy="0"/>
          </a:xfrm>
          <a:prstGeom prst="line">
            <a:avLst/>
          </a:prstGeom>
          <a:ln w="228600" cap="rnd">
            <a:solidFill>
              <a:srgbClr val="DCFFC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54493C75-950A-40D1-5A7B-DCA09322CD8A}"/>
              </a:ext>
            </a:extLst>
          </p:cNvPr>
          <p:cNvSpPr txBox="1"/>
          <p:nvPr/>
        </p:nvSpPr>
        <p:spPr>
          <a:xfrm>
            <a:off x="2642883" y="5121808"/>
            <a:ext cx="15035517" cy="22442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82"/>
              </a:lnSpc>
            </a:pPr>
            <a:r>
              <a:rPr lang="en-US" sz="32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- </a:t>
            </a:r>
            <a:r>
              <a:rPr lang="en-US" sz="32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Bổ</a:t>
            </a:r>
            <a:r>
              <a:rPr lang="en-US" sz="32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sung them </a:t>
            </a:r>
            <a:r>
              <a:rPr lang="en-US" sz="32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kĩ</a:t>
            </a:r>
            <a:r>
              <a:rPr lang="en-US" sz="32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năng</a:t>
            </a:r>
            <a:r>
              <a:rPr lang="en-US" sz="32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qua </a:t>
            </a:r>
            <a:r>
              <a:rPr lang="en-US" sz="32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người</a:t>
            </a:r>
            <a:r>
              <a:rPr lang="en-US" sz="32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hướng</a:t>
            </a:r>
            <a:r>
              <a:rPr lang="en-US" sz="32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dẫn</a:t>
            </a:r>
            <a:r>
              <a:rPr lang="en-US" sz="32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, qua </a:t>
            </a:r>
            <a:r>
              <a:rPr lang="en-US" sz="32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tài</a:t>
            </a:r>
            <a:r>
              <a:rPr lang="en-US" sz="32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liệu</a:t>
            </a:r>
            <a:r>
              <a:rPr lang="en-US" sz="32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, ….</a:t>
            </a:r>
          </a:p>
          <a:p>
            <a:pPr algn="l">
              <a:lnSpc>
                <a:spcPts val="3482"/>
              </a:lnSpc>
            </a:pPr>
            <a:r>
              <a:rPr lang="en-US" sz="32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- Học </a:t>
            </a:r>
            <a:r>
              <a:rPr lang="en-US" sz="32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cách</a:t>
            </a:r>
            <a:r>
              <a:rPr lang="en-US" sz="32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đặt</a:t>
            </a:r>
            <a:r>
              <a:rPr lang="en-US" sz="32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tên</a:t>
            </a:r>
            <a:r>
              <a:rPr lang="en-US" sz="32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1 </a:t>
            </a:r>
            <a:r>
              <a:rPr lang="en-US" sz="32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cách</a:t>
            </a:r>
            <a:r>
              <a:rPr lang="en-US" sz="32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chính</a:t>
            </a:r>
            <a:r>
              <a:rPr lang="en-US" sz="32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xác</a:t>
            </a:r>
            <a:r>
              <a:rPr lang="en-US" sz="32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, </a:t>
            </a:r>
            <a:r>
              <a:rPr lang="en-US" sz="32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hợp</a:t>
            </a:r>
            <a:r>
              <a:rPr lang="en-US" sz="32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lý</a:t>
            </a:r>
            <a:endParaRPr lang="en-US" sz="3200" dirty="0">
              <a:solidFill>
                <a:srgbClr val="000000"/>
              </a:solidFill>
              <a:latin typeface="Candara" panose="020E0502030303020204" pitchFamily="34" charset="0"/>
              <a:ea typeface="Mont"/>
              <a:cs typeface="Mont"/>
              <a:sym typeface="Mont"/>
            </a:endParaRPr>
          </a:p>
          <a:p>
            <a:pPr algn="l">
              <a:lnSpc>
                <a:spcPts val="3482"/>
              </a:lnSpc>
            </a:pPr>
            <a:r>
              <a:rPr lang="en-US" sz="32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- </a:t>
            </a:r>
            <a:r>
              <a:rPr lang="en-US" sz="32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Tập</a:t>
            </a:r>
            <a:r>
              <a:rPr lang="en-US" sz="32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trung</a:t>
            </a:r>
            <a:r>
              <a:rPr lang="en-US" sz="32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hơn</a:t>
            </a:r>
            <a:r>
              <a:rPr lang="en-US" sz="32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vào</a:t>
            </a:r>
            <a:r>
              <a:rPr lang="en-US" sz="32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các</a:t>
            </a:r>
            <a:r>
              <a:rPr lang="en-US" sz="32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vấn</a:t>
            </a:r>
            <a:r>
              <a:rPr lang="en-US" sz="32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đề</a:t>
            </a:r>
            <a:r>
              <a:rPr lang="en-US" sz="32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bên</a:t>
            </a:r>
            <a:r>
              <a:rPr lang="en-US" sz="32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lề</a:t>
            </a:r>
            <a:r>
              <a:rPr lang="en-US" sz="32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như</a:t>
            </a:r>
            <a:r>
              <a:rPr lang="en-US" sz="32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báo</a:t>
            </a:r>
            <a:r>
              <a:rPr lang="en-US" sz="32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cáo</a:t>
            </a:r>
            <a:r>
              <a:rPr lang="en-US" sz="32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, …</a:t>
            </a:r>
          </a:p>
          <a:p>
            <a:pPr algn="l">
              <a:lnSpc>
                <a:spcPts val="3482"/>
              </a:lnSpc>
            </a:pPr>
            <a:endParaRPr lang="en-US" sz="3200" dirty="0">
              <a:solidFill>
                <a:srgbClr val="000000"/>
              </a:solidFill>
              <a:latin typeface="Candara" panose="020E0502030303020204" pitchFamily="34" charset="0"/>
              <a:ea typeface="Mont"/>
              <a:cs typeface="Mont"/>
              <a:sym typeface="Mont"/>
            </a:endParaRPr>
          </a:p>
          <a:p>
            <a:pPr algn="l">
              <a:lnSpc>
                <a:spcPts val="3482"/>
              </a:lnSpc>
            </a:pPr>
            <a:endParaRPr lang="en-US" sz="3200" dirty="0">
              <a:solidFill>
                <a:srgbClr val="000000"/>
              </a:solidFill>
              <a:latin typeface="Candara" panose="020E0502030303020204" pitchFamily="34" charset="0"/>
              <a:ea typeface="Mont"/>
              <a:cs typeface="Mont"/>
              <a:sym typeface="Mont"/>
            </a:endParaRPr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97799BDE-3F36-7DC2-FD57-9EBB85102CF4}"/>
              </a:ext>
            </a:extLst>
          </p:cNvPr>
          <p:cNvSpPr/>
          <p:nvPr/>
        </p:nvSpPr>
        <p:spPr>
          <a:xfrm rot="-2373370">
            <a:off x="15782240" y="106020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5" y="0"/>
                </a:lnTo>
                <a:lnTo>
                  <a:pt x="69890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3E6BB8B0-B11D-8A84-5476-8F0AA897A4A5}"/>
              </a:ext>
            </a:extLst>
          </p:cNvPr>
          <p:cNvSpPr/>
          <p:nvPr/>
        </p:nvSpPr>
        <p:spPr>
          <a:xfrm rot="-2373370">
            <a:off x="-4208246" y="5927425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4" y="0"/>
                </a:lnTo>
                <a:lnTo>
                  <a:pt x="698904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AutoShape 12">
            <a:extLst>
              <a:ext uri="{FF2B5EF4-FFF2-40B4-BE49-F238E27FC236}">
                <a16:creationId xmlns:a16="http://schemas.microsoft.com/office/drawing/2014/main" id="{479BA3E6-27CE-5B1F-77E3-A7210EEC9537}"/>
              </a:ext>
            </a:extLst>
          </p:cNvPr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793F5D09-ABB3-8464-0383-36B53C1574C9}"/>
              </a:ext>
            </a:extLst>
          </p:cNvPr>
          <p:cNvSpPr txBox="1"/>
          <p:nvPr/>
        </p:nvSpPr>
        <p:spPr>
          <a:xfrm>
            <a:off x="1028700" y="611423"/>
            <a:ext cx="1135884" cy="346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2025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9727E82A-DC35-22FD-4DC1-A1C957926427}"/>
              </a:ext>
            </a:extLst>
          </p:cNvPr>
          <p:cNvSpPr txBox="1"/>
          <p:nvPr/>
        </p:nvSpPr>
        <p:spPr>
          <a:xfrm>
            <a:off x="1028700" y="9144000"/>
            <a:ext cx="5421526" cy="7053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00"/>
              </a:lnSpc>
              <a:spcBef>
                <a:spcPct val="0"/>
              </a:spcBef>
            </a:pPr>
            <a:r>
              <a:rPr lang="en-US" sz="3200" dirty="0"/>
              <a:t>datdatnguyen2609@gmail.com</a:t>
            </a:r>
            <a:endParaRPr lang="en-US" sz="3600" dirty="0"/>
          </a:p>
          <a:p>
            <a:pPr marL="0" lvl="0" indent="0" algn="l">
              <a:lnSpc>
                <a:spcPts val="2800"/>
              </a:lnSpc>
              <a:spcBef>
                <a:spcPct val="0"/>
              </a:spcBef>
            </a:pPr>
            <a:endParaRPr lang="en-US" sz="2000" u="none" dirty="0">
              <a:solidFill>
                <a:srgbClr val="000000"/>
              </a:solidFill>
              <a:latin typeface="Mont"/>
              <a:ea typeface="Mont"/>
              <a:cs typeface="Mont"/>
              <a:sym typeface="Mont"/>
            </a:endParaRPr>
          </a:p>
        </p:txBody>
      </p:sp>
      <p:sp>
        <p:nvSpPr>
          <p:cNvPr id="16" name="TextBox 16">
            <a:extLst>
              <a:ext uri="{FF2B5EF4-FFF2-40B4-BE49-F238E27FC236}">
                <a16:creationId xmlns:a16="http://schemas.microsoft.com/office/drawing/2014/main" id="{AC96DF45-05AE-150B-6C1D-9F222141CA95}"/>
              </a:ext>
            </a:extLst>
          </p:cNvPr>
          <p:cNvSpPr txBox="1"/>
          <p:nvPr/>
        </p:nvSpPr>
        <p:spPr>
          <a:xfrm>
            <a:off x="16417641" y="612775"/>
            <a:ext cx="841659" cy="415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2165105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6597903">
            <a:off x="-4061524" y="4738774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5" y="0"/>
                </a:lnTo>
                <a:lnTo>
                  <a:pt x="69890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 rot="-10800000">
            <a:off x="-1081539" y="1638971"/>
            <a:ext cx="9626117" cy="0"/>
          </a:xfrm>
          <a:prstGeom prst="line">
            <a:avLst/>
          </a:prstGeom>
          <a:ln w="2533650" cap="rnd">
            <a:solidFill>
              <a:srgbClr val="004AAD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 flipV="1">
            <a:off x="1596642" y="2593433"/>
            <a:ext cx="6947936" cy="54319"/>
          </a:xfrm>
          <a:prstGeom prst="line">
            <a:avLst/>
          </a:prstGeom>
          <a:ln w="228600" cap="rnd">
            <a:solidFill>
              <a:srgbClr val="7ED957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219200" y="3954801"/>
            <a:ext cx="10269682" cy="17953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82"/>
              </a:lnSpc>
            </a:pPr>
            <a:r>
              <a:rPr lang="en-US" sz="30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- </a:t>
            </a:r>
            <a:r>
              <a:rPr lang="en-US" sz="30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Triển</a:t>
            </a:r>
            <a:r>
              <a:rPr lang="en-US" sz="30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khai</a:t>
            </a:r>
            <a:r>
              <a:rPr lang="en-US" sz="30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, </a:t>
            </a:r>
            <a:r>
              <a:rPr lang="en-US" sz="30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hoàn</a:t>
            </a:r>
            <a:r>
              <a:rPr lang="en-US" sz="30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thiện</a:t>
            </a:r>
            <a:r>
              <a:rPr lang="en-US" sz="30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các</a:t>
            </a:r>
            <a:r>
              <a:rPr lang="en-US" sz="30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giao</a:t>
            </a:r>
            <a:r>
              <a:rPr lang="en-US" sz="30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thức</a:t>
            </a:r>
            <a:r>
              <a:rPr lang="en-US" sz="30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truyền</a:t>
            </a:r>
            <a:r>
              <a:rPr lang="en-US" sz="30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thông</a:t>
            </a:r>
            <a:r>
              <a:rPr lang="en-US" sz="30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như</a:t>
            </a:r>
            <a:r>
              <a:rPr lang="en-US" sz="30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I2C, SPI, UART, ...</a:t>
            </a:r>
          </a:p>
          <a:p>
            <a:pPr algn="l">
              <a:lnSpc>
                <a:spcPts val="3482"/>
              </a:lnSpc>
            </a:pPr>
            <a:r>
              <a:rPr lang="en-US" sz="30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- Học them </a:t>
            </a:r>
            <a:r>
              <a:rPr lang="en-US" sz="30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về</a:t>
            </a:r>
            <a:r>
              <a:rPr lang="en-US" sz="30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viết</a:t>
            </a:r>
            <a:r>
              <a:rPr lang="en-US" sz="30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testbench</a:t>
            </a:r>
          </a:p>
          <a:p>
            <a:pPr algn="l">
              <a:lnSpc>
                <a:spcPts val="3482"/>
              </a:lnSpc>
            </a:pPr>
            <a:r>
              <a:rPr lang="en-US" sz="30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-  </a:t>
            </a:r>
            <a:r>
              <a:rPr lang="en-US" sz="30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Sử</a:t>
            </a:r>
            <a:r>
              <a:rPr lang="en-US" sz="30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dụng</a:t>
            </a:r>
            <a:r>
              <a:rPr lang="en-US" sz="30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them </a:t>
            </a:r>
            <a:r>
              <a:rPr lang="en-US" sz="30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các</a:t>
            </a:r>
            <a:r>
              <a:rPr lang="en-US" sz="30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tính</a:t>
            </a:r>
            <a:r>
              <a:rPr lang="en-US" sz="30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năng</a:t>
            </a:r>
            <a:r>
              <a:rPr lang="en-US" sz="30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nâng</a:t>
            </a:r>
            <a:r>
              <a:rPr lang="en-US" sz="30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cao</a:t>
            </a:r>
            <a:r>
              <a:rPr lang="en-US" sz="30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</a:t>
            </a:r>
            <a:r>
              <a:rPr lang="en-US" sz="3000" dirty="0" err="1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trên</a:t>
            </a:r>
            <a:r>
              <a:rPr lang="en-US" sz="3000" dirty="0">
                <a:solidFill>
                  <a:srgbClr val="000000"/>
                </a:solidFill>
                <a:latin typeface="Candara" panose="020E0502030303020204" pitchFamily="34" charset="0"/>
                <a:ea typeface="Mont"/>
                <a:cs typeface="Mont"/>
                <a:sym typeface="Mont"/>
              </a:rPr>
              <a:t> kit NEXYS-A7</a:t>
            </a:r>
          </a:p>
        </p:txBody>
      </p:sp>
      <p:sp>
        <p:nvSpPr>
          <p:cNvPr id="7" name="Freeform 7"/>
          <p:cNvSpPr/>
          <p:nvPr/>
        </p:nvSpPr>
        <p:spPr>
          <a:xfrm rot="-6597903">
            <a:off x="15871722" y="4242602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4" y="0"/>
                </a:lnTo>
                <a:lnTo>
                  <a:pt x="698904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397552" y="1070580"/>
            <a:ext cx="7402134" cy="15228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142"/>
              </a:lnSpc>
            </a:pPr>
            <a:r>
              <a:rPr lang="en-US" sz="4000" b="1" dirty="0" err="1">
                <a:solidFill>
                  <a:srgbClr val="DCFFC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Nội</a:t>
            </a:r>
            <a:r>
              <a:rPr lang="en-US" sz="4000" b="1" dirty="0">
                <a:solidFill>
                  <a:srgbClr val="DCFFC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dung </a:t>
            </a:r>
            <a:r>
              <a:rPr lang="en-US" sz="4000" b="1" dirty="0" err="1">
                <a:solidFill>
                  <a:srgbClr val="DCFFC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công</a:t>
            </a:r>
            <a:r>
              <a:rPr lang="en-US" sz="4000" b="1" dirty="0">
                <a:solidFill>
                  <a:srgbClr val="DCFFC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DCFFC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việc</a:t>
            </a:r>
            <a:r>
              <a:rPr lang="en-US" sz="4000" b="1" dirty="0">
                <a:solidFill>
                  <a:srgbClr val="DCFFC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</a:p>
          <a:p>
            <a:pPr algn="l">
              <a:lnSpc>
                <a:spcPts val="6142"/>
              </a:lnSpc>
            </a:pPr>
            <a:r>
              <a:rPr lang="en-US" sz="4000" b="1" dirty="0" err="1">
                <a:solidFill>
                  <a:srgbClr val="DCFFC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tháng</a:t>
            </a:r>
            <a:r>
              <a:rPr lang="en-US" sz="4000" b="1" dirty="0">
                <a:solidFill>
                  <a:srgbClr val="DCFFC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DCFFC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tiếp</a:t>
            </a:r>
            <a:r>
              <a:rPr lang="en-US" sz="4000" b="1" dirty="0">
                <a:solidFill>
                  <a:srgbClr val="DCFFC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 </a:t>
            </a:r>
            <a:r>
              <a:rPr lang="en-US" sz="4000" b="1" dirty="0" err="1">
                <a:solidFill>
                  <a:srgbClr val="DCFFCD"/>
                </a:solidFill>
                <a:latin typeface="Candara" panose="020E0502030303020204" pitchFamily="34" charset="0"/>
                <a:ea typeface="Mont Bold"/>
                <a:cs typeface="Mont Bold"/>
                <a:sym typeface="Mont Bold"/>
              </a:rPr>
              <a:t>theo</a:t>
            </a:r>
            <a:endParaRPr lang="en-US" sz="4000" b="1" dirty="0">
              <a:solidFill>
                <a:srgbClr val="DCFFCD"/>
              </a:solidFill>
              <a:latin typeface="Candara" panose="020E0502030303020204" pitchFamily="34" charset="0"/>
              <a:ea typeface="Mont Bold"/>
              <a:cs typeface="Mont Bold"/>
              <a:sym typeface="Mont Bold"/>
            </a:endParaRPr>
          </a:p>
        </p:txBody>
      </p:sp>
      <p:sp>
        <p:nvSpPr>
          <p:cNvPr id="14" name="Freeform 14"/>
          <p:cNvSpPr/>
          <p:nvPr/>
        </p:nvSpPr>
        <p:spPr>
          <a:xfrm rot="-2373370">
            <a:off x="5413074" y="-2606750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5" y="0"/>
                </a:lnTo>
                <a:lnTo>
                  <a:pt x="698904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AutoShape 15"/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1028700" y="611423"/>
            <a:ext cx="1135884" cy="415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2022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28700" y="9144000"/>
            <a:ext cx="4089029" cy="415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800"/>
              </a:lnSpc>
              <a:spcBef>
                <a:spcPct val="0"/>
              </a:spcBef>
            </a:pPr>
            <a:r>
              <a:rPr lang="en-US" sz="2000" u="none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www.reallygreatsite.com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4298960" y="9144000"/>
            <a:ext cx="2960340" cy="415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@reallygreatsite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6417641" y="612775"/>
            <a:ext cx="841659" cy="415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10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7ED95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68117" y="4802606"/>
            <a:ext cx="12151765" cy="22742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51"/>
              </a:lnSpc>
            </a:pPr>
            <a:r>
              <a:rPr lang="en-US" sz="12799" b="1">
                <a:solidFill>
                  <a:srgbClr val="004AAD"/>
                </a:solidFill>
                <a:latin typeface="Mont Bold"/>
                <a:ea typeface="Mont Bold"/>
                <a:cs typeface="Mont Bold"/>
                <a:sym typeface="Mont Bold"/>
              </a:rPr>
              <a:t>Thank You!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8344987" y="2759421"/>
            <a:ext cx="1598026" cy="1761461"/>
            <a:chOff x="0" y="0"/>
            <a:chExt cx="2130702" cy="2348615"/>
          </a:xfrm>
        </p:grpSpPr>
        <p:sp>
          <p:nvSpPr>
            <p:cNvPr id="4" name="AutoShape 4"/>
            <p:cNvSpPr/>
            <p:nvPr/>
          </p:nvSpPr>
          <p:spPr>
            <a:xfrm rot="-5400000">
              <a:off x="-901972" y="901972"/>
              <a:ext cx="2348615" cy="0"/>
            </a:xfrm>
            <a:prstGeom prst="line">
              <a:avLst/>
            </a:prstGeom>
            <a:ln w="546100" cap="rnd">
              <a:solidFill>
                <a:srgbClr val="004A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AutoShape 5"/>
            <p:cNvSpPr/>
            <p:nvPr/>
          </p:nvSpPr>
          <p:spPr>
            <a:xfrm rot="-5400000">
              <a:off x="334858" y="1345787"/>
              <a:ext cx="1460985" cy="0"/>
            </a:xfrm>
            <a:prstGeom prst="line">
              <a:avLst/>
            </a:prstGeom>
            <a:ln w="546100" cap="rnd">
              <a:solidFill>
                <a:srgbClr val="004AA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AutoShape 6"/>
            <p:cNvSpPr/>
            <p:nvPr/>
          </p:nvSpPr>
          <p:spPr>
            <a:xfrm rot="-5400000">
              <a:off x="684059" y="901972"/>
              <a:ext cx="2348615" cy="0"/>
            </a:xfrm>
            <a:prstGeom prst="line">
              <a:avLst/>
            </a:prstGeom>
            <a:ln w="546100" cap="rnd">
              <a:solidFill>
                <a:srgbClr val="DCFFCD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Freeform 7"/>
          <p:cNvSpPr/>
          <p:nvPr/>
        </p:nvSpPr>
        <p:spPr>
          <a:xfrm rot="-3521942">
            <a:off x="-3494522" y="3853266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0" y="0"/>
                </a:moveTo>
                <a:lnTo>
                  <a:pt x="6989044" y="0"/>
                </a:lnTo>
                <a:lnTo>
                  <a:pt x="698904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 rot="3228417" flipH="1">
            <a:off x="14630121" y="3434880"/>
            <a:ext cx="6989045" cy="4114800"/>
          </a:xfrm>
          <a:custGeom>
            <a:avLst/>
            <a:gdLst/>
            <a:ahLst/>
            <a:cxnLst/>
            <a:rect l="l" t="t" r="r" b="b"/>
            <a:pathLst>
              <a:path w="6989045" h="4114800">
                <a:moveTo>
                  <a:pt x="6989044" y="0"/>
                </a:moveTo>
                <a:lnTo>
                  <a:pt x="0" y="0"/>
                </a:lnTo>
                <a:lnTo>
                  <a:pt x="0" y="4114800"/>
                </a:lnTo>
                <a:lnTo>
                  <a:pt x="6989044" y="4114800"/>
                </a:lnTo>
                <a:lnTo>
                  <a:pt x="6989044" y="0"/>
                </a:lnTo>
                <a:close/>
              </a:path>
            </a:pathLst>
          </a:custGeom>
          <a:blipFill>
            <a:blip r:embed="rId2">
              <a:alphaModFix amt="7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AutoShape 9"/>
          <p:cNvSpPr/>
          <p:nvPr/>
        </p:nvSpPr>
        <p:spPr>
          <a:xfrm>
            <a:off x="1028700" y="9047451"/>
            <a:ext cx="16230600" cy="0"/>
          </a:xfrm>
          <a:prstGeom prst="line">
            <a:avLst/>
          </a:prstGeom>
          <a:ln w="19050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1028700" y="611423"/>
            <a:ext cx="1135884" cy="415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2022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9144000"/>
            <a:ext cx="4089029" cy="415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800"/>
              </a:lnSpc>
              <a:spcBef>
                <a:spcPct val="0"/>
              </a:spcBef>
            </a:pPr>
            <a:r>
              <a:rPr lang="en-US" sz="2000" u="none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www.reallygreatsite.com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298960" y="9144000"/>
            <a:ext cx="2960340" cy="415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@reallygreatsite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6417641" y="612775"/>
            <a:ext cx="841659" cy="415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Mont"/>
                <a:ea typeface="Mont"/>
                <a:cs typeface="Mont"/>
                <a:sym typeface="Mont"/>
              </a:rPr>
              <a:t>15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4379</TotalTime>
  <Words>428</Words>
  <Application>Microsoft Office PowerPoint</Application>
  <PresentationFormat>Custom</PresentationFormat>
  <Paragraphs>65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Calibri</vt:lpstr>
      <vt:lpstr>Mont</vt:lpstr>
      <vt:lpstr>Arial</vt:lpstr>
      <vt:lpstr>Candara</vt:lpstr>
      <vt:lpstr>Aptos</vt:lpstr>
      <vt:lpstr>Mont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Blue Halftone Professional Brand Guidelines Presentation</dc:title>
  <cp:lastModifiedBy>Dat Nguyen</cp:lastModifiedBy>
  <cp:revision>10</cp:revision>
  <dcterms:created xsi:type="dcterms:W3CDTF">2006-08-16T00:00:00Z</dcterms:created>
  <dcterms:modified xsi:type="dcterms:W3CDTF">2025-09-01T07:57:43Z</dcterms:modified>
  <dc:identifier>DAGxVH9CTkM</dc:identifier>
</cp:coreProperties>
</file>