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72" r:id="rId4"/>
    <p:sldId id="284" r:id="rId5"/>
    <p:sldId id="285" r:id="rId6"/>
    <p:sldId id="286" r:id="rId7"/>
    <p:sldId id="287" r:id="rId8"/>
    <p:sldId id="277" r:id="rId9"/>
    <p:sldId id="280" r:id="rId10"/>
    <p:sldId id="281" r:id="rId11"/>
    <p:sldId id="282" r:id="rId12"/>
    <p:sldId id="288" r:id="rId13"/>
    <p:sldId id="291" r:id="rId14"/>
    <p:sldId id="276" r:id="rId15"/>
    <p:sldId id="279" r:id="rId16"/>
    <p:sldId id="260" r:id="rId17"/>
    <p:sldId id="265" r:id="rId18"/>
    <p:sldId id="289" r:id="rId19"/>
    <p:sldId id="290" r:id="rId20"/>
    <p:sldId id="292" r:id="rId21"/>
  </p:sldIdLst>
  <p:sldSz cx="18288000" cy="10287000"/>
  <p:notesSz cx="6858000" cy="9144000"/>
  <p:embeddedFontLst>
    <p:embeddedFont>
      <p:font typeface="Candara" panose="020E0502030303020204" pitchFamily="34" charset="0"/>
      <p:regular r:id="rId24"/>
      <p:bold r:id="rId25"/>
      <p:italic r:id="rId26"/>
      <p:boldItalic r:id="rId27"/>
    </p:embeddedFont>
    <p:embeddedFont>
      <p:font typeface="Mon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22" autoAdjust="0"/>
  </p:normalViewPr>
  <p:slideViewPr>
    <p:cSldViewPr>
      <p:cViewPr>
        <p:scale>
          <a:sx n="50" d="100"/>
          <a:sy n="50" d="100"/>
        </p:scale>
        <p:origin x="39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F3428CBC-478D-22C5-269B-7BB8D3B771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9C94DC-4DE4-C7A4-481A-1F4B805A41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E2CC0-B443-46A2-A734-2563B35C589B}" type="datetimeFigureOut">
              <a:rPr lang="vi-VN" smtClean="0"/>
              <a:t>04/09/2025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545BE60-401B-2EAE-F593-9D0220A071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2B7431-B8B6-07AC-96DD-FDD696C85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527DE-CEAE-4451-80FF-65FD2101B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7504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708A-E70B-41FC-8488-7BA5F93175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FEB3-C19F-41EC-B3F0-1ADC1B3F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01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FEB3-C19F-41EC-B3F0-1ADC1B3FF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DE78-481D-46F4-BCE8-DCF753E80741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1C7-8805-4561-84F5-8DFE1FB578A1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B5B1-6B91-45A1-BC26-D5EA6FC9D641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1-220D-4B04-8A0C-6611F0CF384B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2EF-2D9E-4CDE-B556-16C35EE1D17F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A64-45AB-4046-8AFE-F20255A7D614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74DF-B2BD-43E0-A4D1-7D30DBACC014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F6F6-4AFC-4D4D-BE95-6DD53ECFBDF9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2B0D-B538-484E-8111-0A2969960524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12DF-614E-4341-94B3-947074BC8C42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ECE-6094-434A-A211-FD1AEB29EE9D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72FD-A24A-433D-8A47-C4CCA72920C7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player.vimeo.com/video/1115681191?app_id=122963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654882" y="-88636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-5400000" flipV="1">
            <a:off x="5067301" y="3352802"/>
            <a:ext cx="0" cy="3581396"/>
          </a:xfrm>
          <a:prstGeom prst="line">
            <a:avLst/>
          </a:prstGeom>
          <a:ln w="101917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AutoShape 7"/>
          <p:cNvSpPr/>
          <p:nvPr/>
        </p:nvSpPr>
        <p:spPr>
          <a:xfrm rot="-5400000">
            <a:off x="15180970" y="4162910"/>
            <a:ext cx="4385260" cy="0"/>
          </a:xfrm>
          <a:prstGeom prst="line">
            <a:avLst/>
          </a:prstGeom>
          <a:ln w="1019175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2579312" y="170557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6992600" y="5380008"/>
            <a:ext cx="3914203" cy="4114800"/>
          </a:xfrm>
          <a:custGeom>
            <a:avLst/>
            <a:gdLst/>
            <a:ahLst/>
            <a:cxnLst/>
            <a:rect l="l" t="t" r="r" b="b"/>
            <a:pathLst>
              <a:path w="3914203" h="4114800">
                <a:moveTo>
                  <a:pt x="0" y="0"/>
                </a:moveTo>
                <a:lnTo>
                  <a:pt x="3914204" y="0"/>
                </a:lnTo>
                <a:lnTo>
                  <a:pt x="39142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99850" y="2500917"/>
            <a:ext cx="9310063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Báo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cáo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thực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tập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tháng</a:t>
            </a:r>
            <a:r>
              <a:rPr lang="en-US" sz="6600" b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8 </a:t>
            </a:r>
            <a:endParaRPr lang="en-US" sz="6600" b="1" dirty="0">
              <a:solidFill>
                <a:srgbClr val="004AAD"/>
              </a:solidFill>
              <a:latin typeface="Candara" panose="020E0502030303020204" pitchFamily="34" charset="0"/>
              <a:ea typeface="Cascadia Mono" panose="020B0609020000020004" pitchFamily="49" charset="0"/>
              <a:cs typeface="Cascadia Mono" panose="020B0609020000020004" pitchFamily="49" charset="0"/>
              <a:sym typeface="Mont Bold"/>
            </a:endParaRPr>
          </a:p>
          <a:p>
            <a:pPr algn="l"/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					–Công ty JIT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514AC-DF6F-05DE-7BCA-C9E0C7E358F7}"/>
              </a:ext>
            </a:extLst>
          </p:cNvPr>
          <p:cNvSpPr txBox="1"/>
          <p:nvPr/>
        </p:nvSpPr>
        <p:spPr>
          <a:xfrm>
            <a:off x="3050355" y="4762895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Nguyễn Thành Đạt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ECF0E-6D87-3706-BAAB-58CB2C0D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27055A-3491-23A2-BF8F-CD2E2179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B6FA8FA7-D18F-D59A-7EC9-35A8F84EA1FE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EDCEF21-E1F7-E252-1C61-EC68D2B30D9B}"/>
              </a:ext>
            </a:extLst>
          </p:cNvPr>
          <p:cNvSpPr txBox="1"/>
          <p:nvPr/>
        </p:nvSpPr>
        <p:spPr>
          <a:xfrm>
            <a:off x="-26126" y="0"/>
            <a:ext cx="7488934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Sử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dụng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Vivado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7719437-8180-6B93-FCD7-C761C73E0BAA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15EF57F-97A3-D789-ED57-841BAC7F002F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DE69FF-970D-7365-2D24-BB8C4BEAAC03}"/>
              </a:ext>
            </a:extLst>
          </p:cNvPr>
          <p:cNvSpPr txBox="1"/>
          <p:nvPr/>
        </p:nvSpPr>
        <p:spPr>
          <a:xfrm>
            <a:off x="1295399" y="1714500"/>
            <a:ext cx="95250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Candara" panose="020E0502030303020204" pitchFamily="34" charset="0"/>
              </a:rPr>
              <a:t>Cài </a:t>
            </a:r>
            <a:r>
              <a:rPr lang="en-US" sz="2800" dirty="0" err="1">
                <a:latin typeface="Candara" panose="020E0502030303020204" pitchFamily="34" charset="0"/>
              </a:rPr>
              <a:t>đặt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Vivado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Tạo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dự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án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Mô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tả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thiết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kế</a:t>
            </a:r>
            <a:r>
              <a:rPr lang="en-US" sz="2800" dirty="0">
                <a:latin typeface="Candara" panose="020E0502030303020204" pitchFamily="34" charset="0"/>
              </a:rPr>
              <a:t> RTL </a:t>
            </a:r>
            <a:r>
              <a:rPr lang="en-US" sz="2800" dirty="0" err="1">
                <a:latin typeface="Candara" panose="020E0502030303020204" pitchFamily="34" charset="0"/>
              </a:rPr>
              <a:t>với</a:t>
            </a:r>
            <a:r>
              <a:rPr lang="en-US" sz="2800" dirty="0">
                <a:latin typeface="Candara" panose="020E0502030303020204" pitchFamily="34" charset="0"/>
              </a:rPr>
              <a:t> Verilog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Tổng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hợp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cứng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Tạo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các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ràng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buộc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Triển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khai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Phân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tích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thời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gian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Candara" panose="020E0502030303020204" pitchFamily="34" charset="0"/>
              </a:rPr>
              <a:t>Bitstream</a:t>
            </a:r>
          </a:p>
          <a:p>
            <a:r>
              <a:rPr lang="en-US" sz="2800" dirty="0">
                <a:latin typeface="Candara" panose="020E0502030303020204" pitchFamily="34" charset="0"/>
              </a:rPr>
              <a:t>=&gt; Hoàn </a:t>
            </a:r>
            <a:r>
              <a:rPr lang="en-US" sz="2800" dirty="0" err="1">
                <a:latin typeface="Candara" panose="020E0502030303020204" pitchFamily="34" charset="0"/>
              </a:rPr>
              <a:t>thành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đúng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tiến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độ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  <a:r>
              <a:rPr lang="en-US" sz="2800" dirty="0" err="1">
                <a:latin typeface="Candara" panose="020E0502030303020204" pitchFamily="34" charset="0"/>
              </a:rPr>
              <a:t>đảm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bảo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được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những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nội</a:t>
            </a:r>
            <a:r>
              <a:rPr lang="en-US" sz="2800" dirty="0">
                <a:latin typeface="Candara" panose="020E0502030303020204" pitchFamily="34" charset="0"/>
              </a:rPr>
              <a:t> dung </a:t>
            </a:r>
            <a:r>
              <a:rPr lang="en-US" sz="2800" dirty="0" err="1">
                <a:latin typeface="Candara" panose="020E0502030303020204" pitchFamily="34" charset="0"/>
              </a:rPr>
              <a:t>cần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thiết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trong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quá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trình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thực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hành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với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mềm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Vivado</a:t>
            </a:r>
            <a:r>
              <a:rPr lang="en-US" sz="2800" dirty="0">
                <a:latin typeface="Candara" panose="020E0502030303020204" pitchFamily="34" charset="0"/>
              </a:rPr>
              <a:t> Design Suite</a:t>
            </a:r>
          </a:p>
          <a:p>
            <a:r>
              <a:rPr lang="en-US" sz="2800" dirty="0">
                <a:latin typeface="Candara" panose="020E0502030303020204" pitchFamily="34" charset="0"/>
              </a:rPr>
              <a:t>=&gt; Sau </a:t>
            </a:r>
            <a:r>
              <a:rPr lang="en-US" sz="2800" dirty="0" err="1">
                <a:latin typeface="Candara" panose="020E0502030303020204" pitchFamily="34" charset="0"/>
              </a:rPr>
              <a:t>quá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trình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thực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tập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  <a:r>
              <a:rPr lang="en-US" sz="2800" dirty="0" err="1">
                <a:latin typeface="Candara" panose="020E0502030303020204" pitchFamily="34" charset="0"/>
              </a:rPr>
              <a:t>nắm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rõ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thêm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về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mềm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  <a:r>
              <a:rPr lang="en-US" sz="2800" dirty="0" err="1">
                <a:latin typeface="Candara" panose="020E0502030303020204" pitchFamily="34" charset="0"/>
              </a:rPr>
              <a:t>cũng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như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các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mẹo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vặt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trong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mềm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  <a:r>
              <a:rPr lang="en-US" sz="2800" dirty="0" err="1">
                <a:latin typeface="Candara" panose="020E0502030303020204" pitchFamily="34" charset="0"/>
              </a:rPr>
              <a:t>cách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tối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ưu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mềm</a:t>
            </a:r>
            <a:endParaRPr lang="en-US" sz="2800" dirty="0">
              <a:latin typeface="Candara" panose="020E0502030303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05513C-65C3-DC81-827E-499A2CAF2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59059"/>
              </p:ext>
            </p:extLst>
          </p:nvPr>
        </p:nvGraphicFramePr>
        <p:xfrm>
          <a:off x="7239000" y="1256005"/>
          <a:ext cx="105537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9324">
                  <a:extLst>
                    <a:ext uri="{9D8B030D-6E8A-4147-A177-3AD203B41FA5}">
                      <a16:colId xmlns:a16="http://schemas.microsoft.com/office/drawing/2014/main" val="2784612284"/>
                    </a:ext>
                  </a:extLst>
                </a:gridCol>
                <a:gridCol w="573594">
                  <a:extLst>
                    <a:ext uri="{9D8B030D-6E8A-4147-A177-3AD203B41FA5}">
                      <a16:colId xmlns:a16="http://schemas.microsoft.com/office/drawing/2014/main" val="3744125592"/>
                    </a:ext>
                  </a:extLst>
                </a:gridCol>
                <a:gridCol w="573594">
                  <a:extLst>
                    <a:ext uri="{9D8B030D-6E8A-4147-A177-3AD203B41FA5}">
                      <a16:colId xmlns:a16="http://schemas.microsoft.com/office/drawing/2014/main" val="4287382238"/>
                    </a:ext>
                  </a:extLst>
                </a:gridCol>
                <a:gridCol w="573594">
                  <a:extLst>
                    <a:ext uri="{9D8B030D-6E8A-4147-A177-3AD203B41FA5}">
                      <a16:colId xmlns:a16="http://schemas.microsoft.com/office/drawing/2014/main" val="3645245715"/>
                    </a:ext>
                  </a:extLst>
                </a:gridCol>
                <a:gridCol w="573594">
                  <a:extLst>
                    <a:ext uri="{9D8B030D-6E8A-4147-A177-3AD203B41FA5}">
                      <a16:colId xmlns:a16="http://schemas.microsoft.com/office/drawing/2014/main" val="1117753320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406549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Sử dụng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Vivado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cơ bản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304423"/>
                  </a:ext>
                </a:extLst>
              </a:tr>
            </a:tbl>
          </a:graphicData>
        </a:graphic>
      </p:graphicFrame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1F7D12D8-E4D7-1066-0225-4FB81C4417D0}"/>
              </a:ext>
            </a:extLst>
          </p:cNvPr>
          <p:cNvCxnSpPr>
            <a:cxnSpLocks/>
          </p:cNvCxnSpPr>
          <p:nvPr/>
        </p:nvCxnSpPr>
        <p:spPr>
          <a:xfrm>
            <a:off x="15655834" y="22479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دانلود Xilinx Vivado Design Suite v2019.1 HLx Edition x64 - نرم افزار">
            <a:extLst>
              <a:ext uri="{FF2B5EF4-FFF2-40B4-BE49-F238E27FC236}">
                <a16:creationId xmlns:a16="http://schemas.microsoft.com/office/drawing/2014/main" id="{FFE441F3-FE83-7518-6870-196E566DA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001082"/>
            <a:ext cx="5257800" cy="44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49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C49EA-4CAD-1C3E-081C-A3C11FE18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832DFA21-FBC8-497E-3C90-C5C9FA0DE797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4D4D7A6-8CCE-A153-F7CB-8AC821FC6845}"/>
              </a:ext>
            </a:extLst>
          </p:cNvPr>
          <p:cNvSpPr txBox="1"/>
          <p:nvPr/>
        </p:nvSpPr>
        <p:spPr>
          <a:xfrm>
            <a:off x="-26126" y="0"/>
            <a:ext cx="7488934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Thiết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kế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testbench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1E372B2D-7BC0-6903-9F59-BDEF7E531D98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F5E9800-9F2E-7453-EE8C-A4CF70FB82A7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FEE596-8A43-EF40-2591-A719ED8C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02695"/>
              </p:ext>
            </p:extLst>
          </p:nvPr>
        </p:nvGraphicFramePr>
        <p:xfrm>
          <a:off x="457200" y="1600200"/>
          <a:ext cx="159639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183667510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5109745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47977107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9728010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237446095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22902486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15703007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118841498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126683857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538399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testbench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299172"/>
                  </a:ext>
                </a:extLst>
              </a:tr>
            </a:tbl>
          </a:graphicData>
        </a:graphic>
      </p:graphicFrame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23472E4A-7AB7-A25F-0BC7-59B43BDA8B97}"/>
              </a:ext>
            </a:extLst>
          </p:cNvPr>
          <p:cNvCxnSpPr>
            <a:cxnSpLocks/>
          </p:cNvCxnSpPr>
          <p:nvPr/>
        </p:nvCxnSpPr>
        <p:spPr>
          <a:xfrm>
            <a:off x="10896600" y="2552700"/>
            <a:ext cx="33528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B6DA8E-30AB-307A-042E-81B0F8188CA8}"/>
              </a:ext>
            </a:extLst>
          </p:cNvPr>
          <p:cNvSpPr txBox="1"/>
          <p:nvPr/>
        </p:nvSpPr>
        <p:spPr>
          <a:xfrm>
            <a:off x="1028700" y="3390899"/>
            <a:ext cx="126873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 err="1">
                <a:latin typeface="Candara" panose="020E0502030303020204" pitchFamily="34" charset="0"/>
              </a:rPr>
              <a:t>Là</a:t>
            </a:r>
            <a:r>
              <a:rPr lang="en-US" sz="3000" dirty="0">
                <a:latin typeface="Candara" panose="020E0502030303020204" pitchFamily="34" charset="0"/>
              </a:rPr>
              <a:t> 1 </a:t>
            </a:r>
            <a:r>
              <a:rPr lang="en-US" sz="3000" dirty="0" err="1">
                <a:latin typeface="Candara" panose="020E0502030303020204" pitchFamily="34" charset="0"/>
              </a:rPr>
              <a:t>phần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quan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trọng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để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kiểm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thử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thiêt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kê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đảm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bảo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thiêt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kê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chuẩn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xác</a:t>
            </a:r>
            <a:endParaRPr lang="en-US" sz="3000" dirty="0">
              <a:latin typeface="Candara" panose="020E0502030303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000" dirty="0">
                <a:latin typeface="Candara" panose="020E0502030303020204" pitchFamily="34" charset="0"/>
              </a:rPr>
              <a:t>Tiến </a:t>
            </a:r>
            <a:r>
              <a:rPr lang="en-US" sz="3000" dirty="0" err="1">
                <a:latin typeface="Candara" panose="020E0502030303020204" pitchFamily="34" charset="0"/>
              </a:rPr>
              <a:t>độ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thiết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kế</a:t>
            </a:r>
            <a:r>
              <a:rPr lang="en-US" sz="3000" dirty="0">
                <a:latin typeface="Candara" panose="020E0502030303020204" pitchFamily="34" charset="0"/>
              </a:rPr>
              <a:t> testbench </a:t>
            </a:r>
            <a:r>
              <a:rPr lang="en-US" sz="3000" dirty="0" err="1">
                <a:latin typeface="Candara" panose="020E0502030303020204" pitchFamily="34" charset="0"/>
              </a:rPr>
              <a:t>vẫn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còn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chậm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nguyên</a:t>
            </a:r>
            <a:r>
              <a:rPr lang="en-US" sz="3000" dirty="0">
                <a:latin typeface="Candara" panose="020E0502030303020204" pitchFamily="34" charset="0"/>
              </a:rPr>
              <a:t> do </a:t>
            </a:r>
            <a:r>
              <a:rPr lang="en-US" sz="3000" dirty="0" err="1">
                <a:latin typeface="Candara" panose="020E0502030303020204" pitchFamily="34" charset="0"/>
              </a:rPr>
              <a:t>là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việc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sử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dụng</a:t>
            </a:r>
            <a:r>
              <a:rPr lang="en-US" sz="3000" dirty="0">
                <a:latin typeface="Candara" panose="020E0502030303020204" pitchFamily="34" charset="0"/>
              </a:rPr>
              <a:t> testbench </a:t>
            </a:r>
            <a:r>
              <a:rPr lang="en-US" sz="3000" dirty="0" err="1">
                <a:latin typeface="Candara" panose="020E0502030303020204" pitchFamily="34" charset="0"/>
              </a:rPr>
              <a:t>này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có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khá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nhiều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nguyên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lý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và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cần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cập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nhật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liên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tục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trong</a:t>
            </a:r>
            <a:r>
              <a:rPr lang="en-US" sz="3000" dirty="0">
                <a:latin typeface="Candara" panose="020E0502030303020204" pitchFamily="34" charset="0"/>
              </a:rPr>
              <a:t> 1 </a:t>
            </a:r>
            <a:r>
              <a:rPr lang="en-US" sz="3000" dirty="0" err="1">
                <a:latin typeface="Candara" panose="020E0502030303020204" pitchFamily="34" charset="0"/>
              </a:rPr>
              <a:t>vài</a:t>
            </a:r>
            <a:r>
              <a:rPr lang="en-US" sz="3000" dirty="0">
                <a:latin typeface="Candara" panose="020E0502030303020204" pitchFamily="34" charset="0"/>
              </a:rPr>
              <a:t> project </a:t>
            </a:r>
            <a:r>
              <a:rPr lang="en-US" sz="3000" dirty="0" err="1">
                <a:latin typeface="Candara" panose="020E0502030303020204" pitchFamily="34" charset="0"/>
              </a:rPr>
              <a:t>đầu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để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có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thể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nắm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rõ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quy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trình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kiểm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thử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cơ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bản</a:t>
            </a:r>
            <a:r>
              <a:rPr lang="en-US" sz="3000" dirty="0">
                <a:latin typeface="Candara" panose="020E0502030303020204" pitchFamily="34" charset="0"/>
              </a:rPr>
              <a:t>  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latin typeface="Candara" panose="020E0502030303020204" pitchFamily="34" charset="0"/>
              </a:rPr>
              <a:t>Các testbench ban </a:t>
            </a:r>
            <a:r>
              <a:rPr lang="en-US" sz="3000" dirty="0" err="1">
                <a:latin typeface="Candara" panose="020E0502030303020204" pitchFamily="34" charset="0"/>
              </a:rPr>
              <a:t>đầu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sau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khi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được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hướng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dẫn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thêm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đã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đảm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bảo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được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yêu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cầu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về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mặt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đồng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bộ</a:t>
            </a:r>
            <a:r>
              <a:rPr lang="en-US" sz="3000" dirty="0">
                <a:latin typeface="Candara" panose="020E0502030303020204" pitchFamily="34" charset="0"/>
              </a:rPr>
              <a:t> reset, …</a:t>
            </a:r>
          </a:p>
          <a:p>
            <a:pPr marL="457200" indent="-457200">
              <a:buFontTx/>
              <a:buChar char="-"/>
            </a:pPr>
            <a:r>
              <a:rPr lang="en-US" sz="3000" dirty="0" err="1">
                <a:latin typeface="Candara" panose="020E0502030303020204" pitchFamily="34" charset="0"/>
              </a:rPr>
              <a:t>Thêm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vào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đó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testbench </a:t>
            </a:r>
            <a:r>
              <a:rPr lang="en-US" sz="3000" dirty="0" err="1">
                <a:latin typeface="Candara" panose="020E0502030303020204" pitchFamily="34" charset="0"/>
              </a:rPr>
              <a:t>cũng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cần</a:t>
            </a:r>
            <a:r>
              <a:rPr lang="en-US" sz="3000" dirty="0">
                <a:latin typeface="Candara" panose="020E0502030303020204" pitchFamily="34" charset="0"/>
              </a:rPr>
              <a:t> design </a:t>
            </a:r>
            <a:r>
              <a:rPr lang="en-US" sz="3000" dirty="0" err="1">
                <a:latin typeface="Candara" panose="020E0502030303020204" pitchFamily="34" charset="0"/>
              </a:rPr>
              <a:t>sao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cho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sát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với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thực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tế</a:t>
            </a:r>
            <a:r>
              <a:rPr lang="en-US" sz="3000" dirty="0">
                <a:latin typeface="Candara" panose="020E0502030303020204" pitchFamily="34" charset="0"/>
              </a:rPr>
              <a:t>, bao </a:t>
            </a:r>
            <a:r>
              <a:rPr lang="en-US" sz="3000" dirty="0" err="1">
                <a:latin typeface="Candara" panose="020E0502030303020204" pitchFamily="34" charset="0"/>
              </a:rPr>
              <a:t>hàm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nhiều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trường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hợp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phức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tạp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nhất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có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thể</a:t>
            </a:r>
            <a:r>
              <a:rPr lang="en-US" sz="3000" dirty="0">
                <a:latin typeface="Candara" panose="020E0502030303020204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3000" dirty="0" err="1">
                <a:latin typeface="Candara" panose="020E0502030303020204" pitchFamily="34" charset="0"/>
              </a:rPr>
              <a:t>Cũng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có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thể</a:t>
            </a:r>
            <a:r>
              <a:rPr lang="en-US" sz="3000" dirty="0">
                <a:latin typeface="Candara" panose="020E0502030303020204" pitchFamily="34" charset="0"/>
              </a:rPr>
              <a:t> note </a:t>
            </a:r>
            <a:r>
              <a:rPr lang="en-US" sz="3000" dirty="0" err="1">
                <a:latin typeface="Candara" panose="020E0502030303020204" pitchFamily="34" charset="0"/>
              </a:rPr>
              <a:t>lại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tham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số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khó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để</a:t>
            </a:r>
            <a:r>
              <a:rPr lang="en-US" sz="3000" dirty="0">
                <a:latin typeface="Candara" panose="020E0502030303020204" pitchFamily="34" charset="0"/>
              </a:rPr>
              <a:t> highlight </a:t>
            </a:r>
            <a:r>
              <a:rPr lang="en-US" sz="3000" dirty="0" err="1">
                <a:latin typeface="Candara" panose="020E0502030303020204" pitchFamily="34" charset="0"/>
              </a:rPr>
              <a:t>trong</a:t>
            </a:r>
            <a:r>
              <a:rPr lang="en-US" sz="3000" dirty="0">
                <a:latin typeface="Candara" panose="020E0502030303020204" pitchFamily="34" charset="0"/>
              </a:rPr>
              <a:t> testbench </a:t>
            </a:r>
            <a:r>
              <a:rPr lang="en-US" sz="3000" dirty="0" err="1">
                <a:latin typeface="Candara" panose="020E0502030303020204" pitchFamily="34" charset="0"/>
              </a:rPr>
              <a:t>và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chú</a:t>
            </a:r>
            <a:r>
              <a:rPr lang="en-US" sz="3000" dirty="0">
                <a:latin typeface="Candara" panose="020E0502030303020204" pitchFamily="34" charset="0"/>
              </a:rPr>
              <a:t> ý </a:t>
            </a:r>
            <a:r>
              <a:rPr lang="en-US" sz="3000" dirty="0" err="1">
                <a:latin typeface="Candara" panose="020E0502030303020204" pitchFamily="34" charset="0"/>
              </a:rPr>
              <a:t>hơn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về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chúng</a:t>
            </a:r>
            <a:endParaRPr lang="en-US" sz="3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8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4610D2-4B1A-73C7-80EF-48C11A3D5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A181FCB4-DC94-051C-8EC0-0E7E1F76ACA0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5E8F640-47C4-A04D-A207-81D7FFA76B28}"/>
              </a:ext>
            </a:extLst>
          </p:cNvPr>
          <p:cNvSpPr txBox="1"/>
          <p:nvPr/>
        </p:nvSpPr>
        <p:spPr>
          <a:xfrm>
            <a:off x="-26126" y="0"/>
            <a:ext cx="16942526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Bộ điều khiển LED 7 thanh bằng switch và button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CB285C2A-4758-29A2-63C7-5AE3E0DDA90E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793B225-B579-F3A0-8877-851E1D21C69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599F8C-7767-E98E-4258-A58B70D8F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1946"/>
              </p:ext>
            </p:extLst>
          </p:nvPr>
        </p:nvGraphicFramePr>
        <p:xfrm>
          <a:off x="457200" y="1600200"/>
          <a:ext cx="159639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183667510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5109745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47977107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9728010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237446095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22902486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15703007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118841498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126683857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538399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Bộ điều khiển LED 7 thanh bằng switch và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299172"/>
                  </a:ext>
                </a:extLst>
              </a:tr>
            </a:tbl>
          </a:graphicData>
        </a:graphic>
      </p:graphicFrame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7B7C5A73-4FF9-3E9C-241C-DB59B605D962}"/>
              </a:ext>
            </a:extLst>
          </p:cNvPr>
          <p:cNvCxnSpPr>
            <a:cxnSpLocks/>
          </p:cNvCxnSpPr>
          <p:nvPr/>
        </p:nvCxnSpPr>
        <p:spPr>
          <a:xfrm>
            <a:off x="11963400" y="2552700"/>
            <a:ext cx="14478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EB1A5E-5595-882E-CCEB-45F86B8829A0}"/>
              </a:ext>
            </a:extLst>
          </p:cNvPr>
          <p:cNvSpPr txBox="1"/>
          <p:nvPr/>
        </p:nvSpPr>
        <p:spPr>
          <a:xfrm>
            <a:off x="1007270" y="8004138"/>
            <a:ext cx="7298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https://photos.app.goo.gl/PGKrs784QLoNu5nm7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81AD0-67BE-3DF7-A75E-603321FF72F0}"/>
              </a:ext>
            </a:extLst>
          </p:cNvPr>
          <p:cNvSpPr txBox="1"/>
          <p:nvPr/>
        </p:nvSpPr>
        <p:spPr>
          <a:xfrm>
            <a:off x="1028700" y="3312319"/>
            <a:ext cx="149947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000" dirty="0">
                <a:latin typeface="Candara" panose="020E0502030303020204" pitchFamily="34" charset="0"/>
              </a:rPr>
              <a:t>Project </a:t>
            </a:r>
            <a:r>
              <a:rPr lang="en-US" sz="3000" dirty="0" err="1">
                <a:latin typeface="Candara" panose="020E0502030303020204" pitchFamily="34" charset="0"/>
              </a:rPr>
              <a:t>này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nhằm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mục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đích</a:t>
            </a:r>
            <a:r>
              <a:rPr lang="en-US" sz="3000" dirty="0">
                <a:latin typeface="Candara" panose="020E0502030303020204" pitchFamily="34" charset="0"/>
              </a:rPr>
              <a:t>: </a:t>
            </a:r>
            <a:r>
              <a:rPr lang="en-US" sz="3000" dirty="0" err="1">
                <a:latin typeface="Candara" panose="020E0502030303020204" pitchFamily="34" charset="0"/>
              </a:rPr>
              <a:t>kiểm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tra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kiến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thức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đã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học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về</a:t>
            </a:r>
            <a:r>
              <a:rPr lang="en-US" sz="3000" dirty="0">
                <a:latin typeface="Candara" panose="020E0502030303020204" pitchFamily="34" charset="0"/>
              </a:rPr>
              <a:t> code FPGA,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cổng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vào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ra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thực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hành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với</a:t>
            </a:r>
            <a:r>
              <a:rPr lang="en-US" sz="3000" dirty="0">
                <a:latin typeface="Candara" panose="020E0502030303020204" pitchFamily="34" charset="0"/>
              </a:rPr>
              <a:t> 1 project </a:t>
            </a:r>
            <a:r>
              <a:rPr lang="en-US" sz="3000" dirty="0" err="1">
                <a:latin typeface="Candara" panose="020E0502030303020204" pitchFamily="34" charset="0"/>
              </a:rPr>
              <a:t>thực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tế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với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đầy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đủ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bước</a:t>
            </a:r>
            <a:endParaRPr lang="en-US" sz="30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3000" dirty="0">
                <a:latin typeface="Candara" panose="020E0502030303020204" pitchFamily="34" charset="0"/>
              </a:rPr>
              <a:t>Qua </a:t>
            </a:r>
            <a:r>
              <a:rPr lang="en-US" sz="3000" dirty="0" err="1">
                <a:latin typeface="Candara" panose="020E0502030303020204" pitchFamily="34" charset="0"/>
              </a:rPr>
              <a:t>đó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bổ</a:t>
            </a:r>
            <a:r>
              <a:rPr lang="en-US" sz="3000" dirty="0">
                <a:latin typeface="Candara" panose="020E0502030303020204" pitchFamily="34" charset="0"/>
              </a:rPr>
              <a:t> sung </a:t>
            </a:r>
            <a:r>
              <a:rPr lang="en-US" sz="3000" dirty="0" err="1">
                <a:latin typeface="Candara" panose="020E0502030303020204" pitchFamily="34" charset="0"/>
              </a:rPr>
              <a:t>thêm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được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khả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năng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về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sơ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đồ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cách</a:t>
            </a:r>
            <a:r>
              <a:rPr lang="en-US" sz="3000" dirty="0">
                <a:latin typeface="Candara" panose="020E0502030303020204" pitchFamily="34" charset="0"/>
              </a:rPr>
              <a:t> code </a:t>
            </a:r>
            <a:r>
              <a:rPr lang="en-US" sz="3000" dirty="0" err="1">
                <a:latin typeface="Candara" panose="020E0502030303020204" pitchFamily="34" charset="0"/>
              </a:rPr>
              <a:t>chỉn</a:t>
            </a:r>
            <a:r>
              <a:rPr lang="en-US" sz="3000" dirty="0">
                <a:latin typeface="Candara" panose="020E0502030303020204" pitchFamily="34" charset="0"/>
              </a:rPr>
              <a:t> chu, </a:t>
            </a:r>
            <a:r>
              <a:rPr lang="en-US" sz="3000" dirty="0" err="1">
                <a:latin typeface="Candara" panose="020E0502030303020204" pitchFamily="34" charset="0"/>
              </a:rPr>
              <a:t>bài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bản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kiểm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thử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chuẩn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cách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viết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báo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cáo</a:t>
            </a:r>
            <a:r>
              <a:rPr lang="en-US" sz="3000" dirty="0">
                <a:latin typeface="Candara" panose="020E0502030303020204" pitchFamily="34" charset="0"/>
              </a:rPr>
              <a:t>, …</a:t>
            </a:r>
          </a:p>
          <a:p>
            <a:pPr marL="285750" indent="-285750">
              <a:buFontTx/>
              <a:buChar char="-"/>
            </a:pPr>
            <a:r>
              <a:rPr lang="en-US" sz="3000" dirty="0" err="1">
                <a:latin typeface="Candara" panose="020E0502030303020204" pitchFamily="34" charset="0"/>
              </a:rPr>
              <a:t>Yêu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cầu</a:t>
            </a:r>
            <a:r>
              <a:rPr lang="en-US" sz="3000" dirty="0">
                <a:latin typeface="Candara" panose="020E0502030303020204" pitchFamily="34" charset="0"/>
              </a:rPr>
              <a:t>: Hiển </a:t>
            </a:r>
            <a:r>
              <a:rPr lang="en-US" sz="3000" dirty="0" err="1">
                <a:latin typeface="Candara" panose="020E0502030303020204" pitchFamily="34" charset="0"/>
              </a:rPr>
              <a:t>thị</a:t>
            </a:r>
            <a:r>
              <a:rPr lang="en-US" sz="3000" dirty="0">
                <a:latin typeface="Candara" panose="020E0502030303020204" pitchFamily="34" charset="0"/>
              </a:rPr>
              <a:t> 5 LED 7 </a:t>
            </a:r>
            <a:r>
              <a:rPr lang="en-US" sz="3000" dirty="0" err="1">
                <a:latin typeface="Candara" panose="020E0502030303020204" pitchFamily="34" charset="0"/>
              </a:rPr>
              <a:t>thanh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trên</a:t>
            </a:r>
            <a:r>
              <a:rPr lang="en-US" sz="3000" dirty="0">
                <a:latin typeface="Candara" panose="020E0502030303020204" pitchFamily="34" charset="0"/>
              </a:rPr>
              <a:t> KIT NEXYS A7, </a:t>
            </a:r>
            <a:r>
              <a:rPr lang="en-US" sz="3000" dirty="0" err="1">
                <a:latin typeface="Candara" panose="020E0502030303020204" pitchFamily="34" charset="0"/>
              </a:rPr>
              <a:t>điều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khiển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bằng</a:t>
            </a:r>
            <a:r>
              <a:rPr lang="en-US" sz="3000" dirty="0">
                <a:latin typeface="Candara" panose="020E0502030303020204" pitchFamily="34" charset="0"/>
              </a:rPr>
              <a:t> 16 switch, </a:t>
            </a:r>
            <a:r>
              <a:rPr lang="en-US" sz="3000" dirty="0" err="1">
                <a:latin typeface="Candara" panose="020E0502030303020204" pitchFamily="34" charset="0"/>
              </a:rPr>
              <a:t>với</a:t>
            </a:r>
            <a:r>
              <a:rPr lang="en-US" sz="3000" dirty="0">
                <a:latin typeface="Candara" panose="020E0502030303020204" pitchFamily="34" charset="0"/>
              </a:rPr>
              <a:t> 1 switch </a:t>
            </a:r>
            <a:r>
              <a:rPr lang="en-US" sz="3000" dirty="0" err="1">
                <a:latin typeface="Candara" panose="020E0502030303020204" pitchFamily="34" charset="0"/>
              </a:rPr>
              <a:t>đầu</a:t>
            </a:r>
            <a:r>
              <a:rPr lang="en-US" sz="3000" dirty="0">
                <a:latin typeface="Candara" panose="020E0502030303020204" pitchFamily="34" charset="0"/>
              </a:rPr>
              <a:t> (</a:t>
            </a:r>
            <a:r>
              <a:rPr lang="en-US" sz="3000" dirty="0" err="1">
                <a:latin typeface="Candara" panose="020E0502030303020204" pitchFamily="34" charset="0"/>
              </a:rPr>
              <a:t>sw</a:t>
            </a:r>
            <a:r>
              <a:rPr lang="en-US" sz="3000" dirty="0">
                <a:latin typeface="Candara" panose="020E0502030303020204" pitchFamily="34" charset="0"/>
              </a:rPr>
              <a:t>[15]) </a:t>
            </a:r>
            <a:r>
              <a:rPr lang="en-US" sz="3000" dirty="0" err="1">
                <a:latin typeface="Candara" panose="020E0502030303020204" pitchFamily="34" charset="0"/>
              </a:rPr>
              <a:t>là</a:t>
            </a:r>
            <a:r>
              <a:rPr lang="en-US" sz="3000" dirty="0">
                <a:latin typeface="Candara" panose="020E0502030303020204" pitchFamily="34" charset="0"/>
              </a:rPr>
              <a:t> switch </a:t>
            </a:r>
            <a:r>
              <a:rPr lang="en-US" sz="3000" dirty="0" err="1">
                <a:latin typeface="Candara" panose="020E0502030303020204" pitchFamily="34" charset="0"/>
              </a:rPr>
              <a:t>thay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đổi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tốc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độ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quét</a:t>
            </a:r>
            <a:r>
              <a:rPr lang="en-US" sz="3000" dirty="0">
                <a:latin typeface="Candara" panose="020E0502030303020204" pitchFamily="34" charset="0"/>
              </a:rPr>
              <a:t>, 15 switch </a:t>
            </a:r>
            <a:r>
              <a:rPr lang="en-US" sz="3000" dirty="0" err="1">
                <a:latin typeface="Candara" panose="020E0502030303020204" pitchFamily="34" charset="0"/>
              </a:rPr>
              <a:t>sau</a:t>
            </a:r>
            <a:r>
              <a:rPr lang="en-US" sz="3000" dirty="0">
                <a:latin typeface="Candara" panose="020E0502030303020204" pitchFamily="34" charset="0"/>
              </a:rPr>
              <a:t> (</a:t>
            </a:r>
            <a:r>
              <a:rPr lang="en-US" sz="3000" dirty="0" err="1">
                <a:latin typeface="Candara" panose="020E0502030303020204" pitchFamily="34" charset="0"/>
              </a:rPr>
              <a:t>sw</a:t>
            </a:r>
            <a:r>
              <a:rPr lang="en-US" sz="3000" dirty="0">
                <a:latin typeface="Candara" panose="020E0502030303020204" pitchFamily="34" charset="0"/>
              </a:rPr>
              <a:t>[14:0]) </a:t>
            </a:r>
            <a:r>
              <a:rPr lang="en-US" sz="3000" dirty="0" err="1">
                <a:latin typeface="Candara" panose="020E0502030303020204" pitchFamily="34" charset="0"/>
              </a:rPr>
              <a:t>là</a:t>
            </a:r>
            <a:r>
              <a:rPr lang="en-US" sz="3000" dirty="0">
                <a:latin typeface="Candara" panose="020E0502030303020204" pitchFamily="34" charset="0"/>
              </a:rPr>
              <a:t> switch </a:t>
            </a:r>
            <a:r>
              <a:rPr lang="en-US" sz="3000" dirty="0" err="1">
                <a:latin typeface="Candara" panose="020E0502030303020204" pitchFamily="34" charset="0"/>
              </a:rPr>
              <a:t>hiển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thị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giá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trị</a:t>
            </a:r>
            <a:r>
              <a:rPr lang="en-US" sz="3000" dirty="0">
                <a:latin typeface="Candara" panose="020E0502030303020204" pitchFamily="34" charset="0"/>
              </a:rPr>
              <a:t>. </a:t>
            </a:r>
            <a:r>
              <a:rPr lang="en-US" sz="3000" dirty="0" err="1">
                <a:latin typeface="Candara" panose="020E0502030303020204" pitchFamily="34" charset="0"/>
              </a:rPr>
              <a:t>Cũng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như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là</a:t>
            </a:r>
            <a:r>
              <a:rPr lang="en-US" sz="3000" dirty="0">
                <a:latin typeface="Candara" panose="020E0502030303020204" pitchFamily="34" charset="0"/>
              </a:rPr>
              <a:t> 1 </a:t>
            </a:r>
            <a:r>
              <a:rPr lang="en-US" sz="3000" dirty="0" err="1">
                <a:latin typeface="Candara" panose="020E0502030303020204" pitchFamily="34" charset="0"/>
              </a:rPr>
              <a:t>nút</a:t>
            </a:r>
            <a:r>
              <a:rPr lang="en-US" sz="3000" dirty="0">
                <a:latin typeface="Candara" panose="020E0502030303020204" pitchFamily="34" charset="0"/>
              </a:rPr>
              <a:t> reset </a:t>
            </a:r>
            <a:r>
              <a:rPr lang="en-US" sz="3000" dirty="0" err="1">
                <a:latin typeface="Candara" panose="020E0502030303020204" pitchFamily="34" charset="0"/>
              </a:rPr>
              <a:t>và</a:t>
            </a:r>
            <a:r>
              <a:rPr lang="en-US" sz="3000" dirty="0">
                <a:latin typeface="Candara" panose="020E0502030303020204" pitchFamily="34" charset="0"/>
              </a:rPr>
              <a:t> 2 </a:t>
            </a:r>
            <a:r>
              <a:rPr lang="en-US" sz="3000" dirty="0" err="1">
                <a:latin typeface="Candara" panose="020E0502030303020204" pitchFamily="34" charset="0"/>
              </a:rPr>
              <a:t>nút</a:t>
            </a:r>
            <a:r>
              <a:rPr lang="en-US" sz="3000" dirty="0">
                <a:latin typeface="Candara" panose="020E0502030303020204" pitchFamily="34" charset="0"/>
              </a:rPr>
              <a:t> tang/ </a:t>
            </a:r>
            <a:r>
              <a:rPr lang="en-US" sz="3000" dirty="0" err="1">
                <a:latin typeface="Candara" panose="020E0502030303020204" pitchFamily="34" charset="0"/>
              </a:rPr>
              <a:t>giảm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độ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sáng</a:t>
            </a:r>
            <a:r>
              <a:rPr lang="en-US" sz="3000" dirty="0"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44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8852A-CEC3-5595-1E42-629CA9125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B3C81C53-F08E-198D-64E4-ADE4D78CBE56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6545F64-522C-8F91-E207-9706B837677A}"/>
              </a:ext>
            </a:extLst>
          </p:cNvPr>
          <p:cNvSpPr txBox="1"/>
          <p:nvPr/>
        </p:nvSpPr>
        <p:spPr>
          <a:xfrm>
            <a:off x="-26126" y="0"/>
            <a:ext cx="16942526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Bộ điều khiển LED 7 thanh bằng switch và button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975CA88-C2EA-413A-1E4D-80218DE73BB6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BC3D4B5-A891-AD7B-E66F-8D465C1C1C55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9C91-C01E-0E50-CBC3-A0A09F08A591}"/>
              </a:ext>
            </a:extLst>
          </p:cNvPr>
          <p:cNvSpPr txBox="1"/>
          <p:nvPr/>
        </p:nvSpPr>
        <p:spPr>
          <a:xfrm>
            <a:off x="1007270" y="8004138"/>
            <a:ext cx="7298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https://photos.app.goo.gl/PGKrs784QLoNu5nm7</a:t>
            </a:r>
          </a:p>
        </p:txBody>
      </p:sp>
      <p:pic>
        <p:nvPicPr>
          <p:cNvPr id="6" name="Online Media 5" title="VID20250903082836">
            <a:hlinkClick r:id="" action="ppaction://media"/>
            <a:extLst>
              <a:ext uri="{FF2B5EF4-FFF2-40B4-BE49-F238E27FC236}">
                <a16:creationId xmlns:a16="http://schemas.microsoft.com/office/drawing/2014/main" id="{3A05AA74-563A-41AF-F28B-0E6F5BF318B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2700" y="0"/>
            <a:ext cx="18261013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230D1-67C7-E6B9-555D-4E7E51ED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F4612-C9AC-9356-D959-232E284482DA}"/>
              </a:ext>
            </a:extLst>
          </p:cNvPr>
          <p:cNvSpPr/>
          <p:nvPr/>
        </p:nvSpPr>
        <p:spPr>
          <a:xfrm>
            <a:off x="725921" y="540927"/>
            <a:ext cx="15691720" cy="85065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en-US" b="1" dirty="0">
                <a:solidFill>
                  <a:schemeClr val="tx1"/>
                </a:solidFill>
              </a:rPr>
              <a:t>Block Diagram 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557D1FB-1907-738C-4626-5E5B6AEF1AF6}"/>
              </a:ext>
            </a:extLst>
          </p:cNvPr>
          <p:cNvSpPr/>
          <p:nvPr/>
        </p:nvSpPr>
        <p:spPr>
          <a:xfrm>
            <a:off x="-2590799" y="1054220"/>
            <a:ext cx="4038600" cy="226048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496BD81-49B4-6376-922F-691D250B32AD}"/>
              </a:ext>
            </a:extLst>
          </p:cNvPr>
          <p:cNvSpPr/>
          <p:nvPr/>
        </p:nvSpPr>
        <p:spPr>
          <a:xfrm rot="-2373370">
            <a:off x="16239839" y="26838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5B5FE88E-3DBE-BC2F-419C-2E319C4E1892}"/>
              </a:ext>
            </a:extLst>
          </p:cNvPr>
          <p:cNvSpPr/>
          <p:nvPr/>
        </p:nvSpPr>
        <p:spPr>
          <a:xfrm>
            <a:off x="1028700" y="9486900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5F8C67B7-0EE3-530E-257E-7518BC61B707}"/>
              </a:ext>
            </a:extLst>
          </p:cNvPr>
          <p:cNvSpPr txBox="1"/>
          <p:nvPr/>
        </p:nvSpPr>
        <p:spPr>
          <a:xfrm>
            <a:off x="1028700" y="9656222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ACFD-40FB-1999-83E9-3F966DD0A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054220"/>
            <a:ext cx="12910459" cy="76028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1643B-A2B9-095D-33A8-CD1ECCBB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4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3FD23-E4A6-4A69-B1FC-151DD67B9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6350E03B-9867-9DCB-E774-13B114F572F2}"/>
              </a:ext>
            </a:extLst>
          </p:cNvPr>
          <p:cNvSpPr/>
          <p:nvPr/>
        </p:nvSpPr>
        <p:spPr>
          <a:xfrm rot="-2373370">
            <a:off x="-3985820" y="624110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61AD87E-0FEC-5BED-9408-21C04659C10D}"/>
              </a:ext>
            </a:extLst>
          </p:cNvPr>
          <p:cNvSpPr/>
          <p:nvPr/>
        </p:nvSpPr>
        <p:spPr>
          <a:xfrm rot="-2373370">
            <a:off x="15893777" y="394174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7D4D33D-A27B-AFCE-3296-AF007394233A}"/>
              </a:ext>
            </a:extLst>
          </p:cNvPr>
          <p:cNvSpPr txBox="1"/>
          <p:nvPr/>
        </p:nvSpPr>
        <p:spPr>
          <a:xfrm>
            <a:off x="560698" y="2210313"/>
            <a:ext cx="16698602" cy="79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2.2 Các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AB1A6B70-C375-F002-A89B-AC60E5E34B3A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FBA8BED-AFF6-6D4A-871A-353A75F877A1}"/>
              </a:ext>
            </a:extLst>
          </p:cNvPr>
          <p:cNvSpPr txBox="1"/>
          <p:nvPr/>
        </p:nvSpPr>
        <p:spPr>
          <a:xfrm>
            <a:off x="1028700" y="9144000"/>
            <a:ext cx="4089029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dirty="0"/>
              <a:t>datdatnguyen2609@gmail.com</a:t>
            </a:r>
            <a:endParaRPr lang="en-US" sz="200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8FC07-531C-60F4-8DFD-2DFB139B9678}"/>
              </a:ext>
            </a:extLst>
          </p:cNvPr>
          <p:cNvSpPr txBox="1"/>
          <p:nvPr/>
        </p:nvSpPr>
        <p:spPr>
          <a:xfrm>
            <a:off x="1257300" y="3407814"/>
            <a:ext cx="1577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4400" dirty="0" err="1">
                <a:latin typeface="Candara" panose="020E0502030303020204" pitchFamily="34" charset="0"/>
              </a:rPr>
              <a:t>Viết</a:t>
            </a:r>
            <a:r>
              <a:rPr lang="en-US" sz="4400" dirty="0">
                <a:latin typeface="Candara" panose="020E0502030303020204" pitchFamily="34" charset="0"/>
              </a:rPr>
              <a:t> testbench </a:t>
            </a:r>
            <a:r>
              <a:rPr lang="en-US" sz="4400" dirty="0" err="1">
                <a:latin typeface="Candara" panose="020E0502030303020204" pitchFamily="34" charset="0"/>
              </a:rPr>
              <a:t>chuẩn</a:t>
            </a:r>
            <a:r>
              <a:rPr lang="en-US" sz="4400" dirty="0">
                <a:latin typeface="Candara" panose="020E0502030303020204" pitchFamily="34" charset="0"/>
              </a:rPr>
              <a:t>, khoa </a:t>
            </a:r>
            <a:r>
              <a:rPr lang="en-US" sz="4400" dirty="0" err="1">
                <a:latin typeface="Candara" panose="020E0502030303020204" pitchFamily="34" charset="0"/>
              </a:rPr>
              <a:t>học</a:t>
            </a:r>
            <a:r>
              <a:rPr lang="en-US" sz="4400" dirty="0">
                <a:latin typeface="Candara" panose="020E0502030303020204" pitchFamily="34" charset="0"/>
              </a:rPr>
              <a:t>, </a:t>
            </a:r>
            <a:r>
              <a:rPr lang="en-US" sz="4400" dirty="0" err="1">
                <a:latin typeface="Candara" panose="020E0502030303020204" pitchFamily="34" charset="0"/>
              </a:rPr>
              <a:t>đồng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bộ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đúng</a:t>
            </a:r>
            <a:r>
              <a:rPr lang="en-US" sz="4400" dirty="0">
                <a:latin typeface="Candara" panose="020E0502030303020204" pitchFamily="34" charset="0"/>
              </a:rPr>
              <a:t> clock </a:t>
            </a:r>
            <a:r>
              <a:rPr lang="en-US" sz="4400" dirty="0" err="1">
                <a:latin typeface="Candara" panose="020E0502030303020204" pitchFamily="34" charset="0"/>
              </a:rPr>
              <a:t>và</a:t>
            </a:r>
            <a:r>
              <a:rPr lang="en-US" sz="4400" dirty="0">
                <a:latin typeface="Candara" panose="020E0502030303020204" pitchFamily="34" charset="0"/>
              </a:rPr>
              <a:t> reset  </a:t>
            </a:r>
          </a:p>
          <a:p>
            <a:pPr marL="285750" indent="-285750">
              <a:buFontTx/>
              <a:buChar char="-"/>
            </a:pPr>
            <a:r>
              <a:rPr lang="en-US" sz="4400" dirty="0" err="1">
                <a:latin typeface="Candara" panose="020E0502030303020204" pitchFamily="34" charset="0"/>
              </a:rPr>
              <a:t>Kĩ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năng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viết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báo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cáo</a:t>
            </a:r>
            <a:r>
              <a:rPr lang="en-US" sz="4400" dirty="0">
                <a:latin typeface="Candara" panose="020E0502030303020204" pitchFamily="34" charset="0"/>
              </a:rPr>
              <a:t>, </a:t>
            </a:r>
            <a:r>
              <a:rPr lang="en-US" sz="4400" dirty="0" err="1">
                <a:latin typeface="Candara" panose="020E0502030303020204" pitchFamily="34" charset="0"/>
              </a:rPr>
              <a:t>xử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lý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các</a:t>
            </a:r>
            <a:r>
              <a:rPr lang="en-US" sz="4400" dirty="0">
                <a:latin typeface="Candara" panose="020E0502030303020204" pitchFamily="34" charset="0"/>
              </a:rPr>
              <a:t> file word 1 </a:t>
            </a:r>
            <a:r>
              <a:rPr lang="en-US" sz="4400" dirty="0" err="1">
                <a:latin typeface="Candara" panose="020E0502030303020204" pitchFamily="34" charset="0"/>
              </a:rPr>
              <a:t>cách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có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hệ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thống</a:t>
            </a:r>
            <a:endParaRPr lang="en-US" sz="44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4400" dirty="0" err="1">
                <a:latin typeface="Candara" panose="020E0502030303020204" pitchFamily="34" charset="0"/>
              </a:rPr>
              <a:t>Mô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hình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hóa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sơ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đồ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sóng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bằng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cách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sử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dụng</a:t>
            </a:r>
            <a:r>
              <a:rPr lang="en-US" sz="4400" dirty="0">
                <a:latin typeface="Candara" panose="020E0502030303020204" pitchFamily="34" charset="0"/>
              </a:rPr>
              <a:t> Excel</a:t>
            </a:r>
          </a:p>
          <a:p>
            <a:pPr marL="285750" indent="-285750">
              <a:buFontTx/>
              <a:buChar char="-"/>
            </a:pPr>
            <a:r>
              <a:rPr lang="en-US" sz="4400" dirty="0" err="1">
                <a:latin typeface="Candara" panose="020E0502030303020204" pitchFamily="34" charset="0"/>
              </a:rPr>
              <a:t>Triển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khai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đoạn</a:t>
            </a:r>
            <a:r>
              <a:rPr lang="en-US" sz="4400" dirty="0">
                <a:latin typeface="Candara" panose="020E0502030303020204" pitchFamily="34" charset="0"/>
              </a:rPr>
              <a:t> code </a:t>
            </a:r>
            <a:r>
              <a:rPr lang="en-US" sz="4400" dirty="0" err="1">
                <a:latin typeface="Candara" panose="020E0502030303020204" pitchFamily="34" charset="0"/>
              </a:rPr>
              <a:t>dưới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dạng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các</a:t>
            </a:r>
            <a:r>
              <a:rPr lang="en-US" sz="4400" dirty="0">
                <a:latin typeface="Candara" panose="020E0502030303020204" pitchFamily="34" charset="0"/>
              </a:rPr>
              <a:t> module, </a:t>
            </a:r>
            <a:r>
              <a:rPr lang="en-US" sz="4400" dirty="0" err="1">
                <a:latin typeface="Candara" panose="020E0502030303020204" pitchFamily="34" charset="0"/>
              </a:rPr>
              <a:t>kiểm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soát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tín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hiệu</a:t>
            </a:r>
            <a:r>
              <a:rPr lang="en-US" sz="4400" dirty="0">
                <a:latin typeface="Candara" panose="020E0502030303020204" pitchFamily="34" charset="0"/>
              </a:rPr>
              <a:t> 1 </a:t>
            </a:r>
            <a:r>
              <a:rPr lang="en-US" sz="4400" dirty="0" err="1">
                <a:latin typeface="Candara" panose="020E0502030303020204" pitchFamily="34" charset="0"/>
              </a:rPr>
              <a:t>cách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hợp</a:t>
            </a:r>
            <a:r>
              <a:rPr lang="en-US" sz="4400" dirty="0">
                <a:latin typeface="Candara" panose="020E0502030303020204" pitchFamily="34" charset="0"/>
              </a:rPr>
              <a:t> </a:t>
            </a:r>
            <a:r>
              <a:rPr lang="en-US" sz="4400" dirty="0" err="1">
                <a:latin typeface="Candara" panose="020E0502030303020204" pitchFamily="34" charset="0"/>
              </a:rPr>
              <a:t>lý</a:t>
            </a:r>
            <a:endParaRPr lang="en-US" sz="44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endParaRPr lang="en-US" sz="44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endParaRPr lang="en-US" sz="44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32527-EB11-5BD8-53C4-903417BA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0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3247" y="3050204"/>
            <a:ext cx="15477802" cy="921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</a:pP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2.3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endParaRPr lang="en-US" sz="96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7200" y="1943101"/>
            <a:ext cx="1524000" cy="1752600"/>
            <a:chOff x="0" y="0"/>
            <a:chExt cx="2130702" cy="2348615"/>
          </a:xfrm>
        </p:grpSpPr>
        <p:sp>
          <p:nvSpPr>
            <p:cNvPr id="4" name="AutoShape 4"/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/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>
            <a:off x="2566683" y="4382188"/>
            <a:ext cx="3883543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456436" y="5121808"/>
            <a:ext cx="15602964" cy="3124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kĩ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kiểm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thử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nhất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với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testbench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kiểm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tra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nhiều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chức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Kết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nối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giữa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chân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tín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hiệu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bì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đè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lên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nhau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tang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độ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phức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tạp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trong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quá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trình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debug</a:t>
            </a: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Báo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còn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những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vấn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như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lời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giải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thích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vân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code,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sơ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đồ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bảng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biểu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trực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quan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</a:p>
          <a:p>
            <a:pPr algn="l">
              <a:lnSpc>
                <a:spcPts val="3482"/>
              </a:lnSpc>
            </a:pPr>
            <a:endParaRPr lang="en-US" sz="28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endParaRPr lang="en-US" sz="28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</p:txBody>
      </p:sp>
      <p:sp>
        <p:nvSpPr>
          <p:cNvPr id="10" name="Freeform 10"/>
          <p:cNvSpPr/>
          <p:nvPr/>
        </p:nvSpPr>
        <p:spPr>
          <a:xfrm rot="-2373370">
            <a:off x="15782240" y="10602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2373370">
            <a:off x="-4208246" y="5927425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28700" y="9144000"/>
            <a:ext cx="4089029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dirty="0"/>
              <a:t>datdatnguyen2609@gmail.com</a:t>
            </a:r>
            <a:endParaRPr lang="en-US" sz="2000" dirty="0"/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u="none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FC1F8-338F-D1B1-361B-0A7FF3E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97903">
            <a:off x="-4061524" y="4738774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3" name="AutoShape 3"/>
          <p:cNvSpPr/>
          <p:nvPr/>
        </p:nvSpPr>
        <p:spPr>
          <a:xfrm rot="-10800000">
            <a:off x="-1081539" y="1638971"/>
            <a:ext cx="9626117" cy="0"/>
          </a:xfrm>
          <a:prstGeom prst="line">
            <a:avLst/>
          </a:prstGeom>
          <a:ln w="2533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4" name="AutoShape 4"/>
          <p:cNvSpPr/>
          <p:nvPr/>
        </p:nvSpPr>
        <p:spPr>
          <a:xfrm flipV="1">
            <a:off x="1596642" y="2593433"/>
            <a:ext cx="6947936" cy="54319"/>
          </a:xfrm>
          <a:prstGeom prst="line">
            <a:avLst/>
          </a:prstGeom>
          <a:ln w="228600" cap="rnd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6" name="TextBox 6"/>
          <p:cNvSpPr txBox="1"/>
          <p:nvPr/>
        </p:nvSpPr>
        <p:spPr>
          <a:xfrm>
            <a:off x="1219200" y="3954801"/>
            <a:ext cx="16040100" cy="1832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Triển khai, hoàn thiện các giao thức truyền thông như I2C, SPI, UART, ...</a:t>
            </a:r>
          </a:p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Học thêm về viết testbench</a:t>
            </a:r>
          </a:p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 Sử dụng them các tính năng nâng cao trên kit NEXYS-A7</a:t>
            </a:r>
          </a:p>
        </p:txBody>
      </p:sp>
      <p:sp>
        <p:nvSpPr>
          <p:cNvPr id="7" name="Freeform 7"/>
          <p:cNvSpPr/>
          <p:nvPr/>
        </p:nvSpPr>
        <p:spPr>
          <a:xfrm rot="-6597903">
            <a:off x="15871722" y="424260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3" name="TextBox 13"/>
          <p:cNvSpPr txBox="1"/>
          <p:nvPr/>
        </p:nvSpPr>
        <p:spPr>
          <a:xfrm>
            <a:off x="381000" y="859439"/>
            <a:ext cx="7402134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5400" b="1" noProof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2.4 Nội dung công việc </a:t>
            </a:r>
          </a:p>
          <a:p>
            <a:pPr algn="l">
              <a:lnSpc>
                <a:spcPts val="6142"/>
              </a:lnSpc>
            </a:pPr>
            <a:r>
              <a:rPr lang="en-US" sz="5400" b="1" noProof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 tiếp theo</a:t>
            </a:r>
          </a:p>
        </p:txBody>
      </p:sp>
      <p:sp>
        <p:nvSpPr>
          <p:cNvPr id="14" name="Freeform 14"/>
          <p:cNvSpPr/>
          <p:nvPr/>
        </p:nvSpPr>
        <p:spPr>
          <a:xfrm rot="-2373370">
            <a:off x="5413074" y="-260675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5" name="AutoShape 15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F3E20-9F03-B31A-0387-99127B77C9B3}"/>
              </a:ext>
            </a:extLst>
          </p:cNvPr>
          <p:cNvSpPr txBox="1"/>
          <p:nvPr/>
        </p:nvSpPr>
        <p:spPr>
          <a:xfrm>
            <a:off x="1019175" y="9069728"/>
            <a:ext cx="131016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E81F6-5F82-EE83-2DC2-7473EE47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30515-FC7D-1DC2-A065-9FC91D01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5234AC3-D629-6EE9-10C0-15494A527A53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06E9CF47-A356-EA25-0CAF-9190B0C392BF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8844FC23-4090-F885-9D7E-3B9748E1118D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C5FB02F9-F378-0CD2-93F4-8758D79491E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835B6-C684-5D95-074B-A460E0A4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1E4FBBFE-32A4-4188-E1A0-D58F836678C2}"/>
              </a:ext>
            </a:extLst>
          </p:cNvPr>
          <p:cNvSpPr txBox="1"/>
          <p:nvPr/>
        </p:nvSpPr>
        <p:spPr>
          <a:xfrm>
            <a:off x="2514600" y="942758"/>
            <a:ext cx="13639800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71446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D7087-4359-A65B-ABF9-152B8091A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86BE3AF-52C4-F97A-557F-3DAF3E073484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644B79-DFB7-E42A-BA65-AF635A438166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B360BBCC-C568-2CBA-4254-4BBCB5D3A263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2B78FA92-AE42-2DB6-42BD-8240C5408FC4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97498-5764-780D-2207-84AA347B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6889465E-D3A8-6F24-3D84-ACA3494CCF1F}"/>
              </a:ext>
            </a:extLst>
          </p:cNvPr>
          <p:cNvSpPr txBox="1"/>
          <p:nvPr/>
        </p:nvSpPr>
        <p:spPr>
          <a:xfrm>
            <a:off x="1028700" y="723900"/>
            <a:ext cx="8877300" cy="731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1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đầu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C99A4-97D8-C61C-ABE5-E942FDC5D610}"/>
              </a:ext>
            </a:extLst>
          </p:cNvPr>
          <p:cNvSpPr txBox="1"/>
          <p:nvPr/>
        </p:nvSpPr>
        <p:spPr>
          <a:xfrm>
            <a:off x="2743200" y="2160935"/>
            <a:ext cx="10210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err="1">
                <a:latin typeface="Candara" panose="020E0502030303020204" pitchFamily="34" charset="0"/>
              </a:rPr>
              <a:t>Cảm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ơn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công</a:t>
            </a:r>
            <a:r>
              <a:rPr lang="en-US" sz="3200" dirty="0">
                <a:latin typeface="Candara" panose="020E0502030303020204" pitchFamily="34" charset="0"/>
              </a:rPr>
              <a:t> ty, </a:t>
            </a:r>
            <a:r>
              <a:rPr lang="en-US" sz="3200" dirty="0" err="1">
                <a:latin typeface="Candara" panose="020E0502030303020204" pitchFamily="34" charset="0"/>
              </a:rPr>
              <a:t>các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anh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đã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cho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cơ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hội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học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tập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thực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tế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phát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triển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bản</a:t>
            </a:r>
            <a:r>
              <a:rPr lang="en-US" sz="3200" dirty="0">
                <a:latin typeface="Candara" panose="020E0502030303020204" pitchFamily="34" charset="0"/>
              </a:rPr>
              <a:t> than, </a:t>
            </a:r>
            <a:r>
              <a:rPr lang="en-US" sz="3200" dirty="0" err="1">
                <a:latin typeface="Candara" panose="020E0502030303020204" pitchFamily="34" charset="0"/>
              </a:rPr>
              <a:t>cũng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nhứ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bạn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thực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tập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cùng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đồng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hành</a:t>
            </a:r>
            <a:r>
              <a:rPr lang="en-US" sz="3200" dirty="0">
                <a:latin typeface="Candara" panose="020E0502030303020204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3200" dirty="0" err="1">
                <a:latin typeface="Candara" panose="020E0502030303020204" pitchFamily="34" charset="0"/>
              </a:rPr>
              <a:t>Cảm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thấy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bản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thân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có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định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hướng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rõ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ràng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hơn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thấy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được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bản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thân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cũng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có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những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sự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cố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gắng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nhất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định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để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học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hỏi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trong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lĩnh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vực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này</a:t>
            </a:r>
            <a:endParaRPr lang="en-US" sz="3200" dirty="0">
              <a:latin typeface="Candara" panose="020E0502030303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latin typeface="Candara" panose="020E0502030303020204" pitchFamily="34" charset="0"/>
              </a:rPr>
              <a:t>Quen </a:t>
            </a:r>
            <a:r>
              <a:rPr lang="en-US" sz="3200" dirty="0" err="1">
                <a:latin typeface="Candara" panose="020E0502030303020204" pitchFamily="34" charset="0"/>
              </a:rPr>
              <a:t>hơn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với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văn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hóa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công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sở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hòa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mình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hơn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với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môi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trường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tập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thể</a:t>
            </a:r>
            <a:endParaRPr lang="en-US" sz="3200" dirty="0">
              <a:latin typeface="Candara" panose="020E0502030303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>
                <a:latin typeface="Candara" panose="020E0502030303020204" pitchFamily="34" charset="0"/>
              </a:rPr>
              <a:t>Nâng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cao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kỹ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năng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quản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lý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thời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gian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phân</a:t>
            </a:r>
            <a:r>
              <a:rPr lang="en-US" sz="3200" dirty="0">
                <a:latin typeface="Candara" panose="020E0502030303020204" pitchFamily="34" charset="0"/>
              </a:rPr>
              <a:t> chia </a:t>
            </a:r>
            <a:r>
              <a:rPr lang="en-US" sz="3200" dirty="0" err="1">
                <a:latin typeface="Candara" panose="020E0502030303020204" pitchFamily="34" charset="0"/>
              </a:rPr>
              <a:t>khối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lượng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thời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gian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để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hoàn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thành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công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việc</a:t>
            </a:r>
            <a:endParaRPr lang="en-US" sz="3200" dirty="0">
              <a:latin typeface="Candara" panose="020E0502030303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>
                <a:latin typeface="Candara" panose="020E0502030303020204" pitchFamily="34" charset="0"/>
              </a:rPr>
              <a:t>Mong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muốn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gắn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bó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thêm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với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công</a:t>
            </a:r>
            <a:r>
              <a:rPr lang="en-US" sz="3200" dirty="0">
                <a:latin typeface="Candara" panose="020E0502030303020204" pitchFamily="34" charset="0"/>
              </a:rPr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327758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79326" y="2868984"/>
            <a:ext cx="9310063" cy="183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vi-VN" sz="12821" b="1" dirty="0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 dung </a:t>
            </a:r>
            <a:endParaRPr lang="en-US" sz="12821" b="1" dirty="0">
              <a:solidFill>
                <a:srgbClr val="DCFFC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79326" y="4819650"/>
            <a:ext cx="9310063" cy="183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vi-VN" sz="12821" b="1" i="1" dirty="0">
                <a:solidFill>
                  <a:srgbClr val="004AAD"/>
                </a:solidFill>
                <a:latin typeface="Candara" panose="020E0502030303020204" pitchFamily="34" charset="0"/>
                <a:ea typeface="Mont Bold Italics"/>
                <a:cs typeface="Mont Bold Italics"/>
                <a:sym typeface="Mont Bold Italics"/>
              </a:rPr>
              <a:t>báo cáo</a:t>
            </a:r>
            <a:endParaRPr lang="en-US" sz="12821" b="1" i="1" dirty="0">
              <a:solidFill>
                <a:srgbClr val="004AAD"/>
              </a:solidFill>
              <a:latin typeface="Candara" panose="020E0502030303020204" pitchFamily="34" charset="0"/>
              <a:ea typeface="Mont Bold Italics"/>
              <a:cs typeface="Mont Bold Italics"/>
              <a:sym typeface="Mont Bold Italics"/>
            </a:endParaRPr>
          </a:p>
        </p:txBody>
      </p:sp>
      <p:sp>
        <p:nvSpPr>
          <p:cNvPr id="17" name="Freeform 17"/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0074318" y="1790700"/>
            <a:ext cx="5870497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1F7D-B19B-8640-7203-84601058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708EBB-1508-C9F3-3A9F-22C7BFF42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83BF29D-3934-0468-94B0-EDCF72318B95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8B72D1F-13C0-1694-E7E8-52E212324DC4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0DBCD128-C863-5B87-67A5-18B3E489F9C4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C8D5FE3-0715-A9F9-6C31-38D969EB1AF8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70D6CE-0C83-C47B-6ABF-E56B9E4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dirty="0" smtClean="0"/>
              <a:pPr/>
              <a:t>20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56C6944C-7E5E-5DB5-0571-D09402A4C3E0}"/>
              </a:ext>
            </a:extLst>
          </p:cNvPr>
          <p:cNvSpPr txBox="1"/>
          <p:nvPr/>
        </p:nvSpPr>
        <p:spPr>
          <a:xfrm>
            <a:off x="1028700" y="723900"/>
            <a:ext cx="8877300" cy="731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r>
              <a:rPr lang="en-US" sz="4000" b="1" noProof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quá trình thực tập 1 tháng đầu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04866-A201-6DEB-C714-BAC5F3F2E415}"/>
              </a:ext>
            </a:extLst>
          </p:cNvPr>
          <p:cNvSpPr txBox="1"/>
          <p:nvPr/>
        </p:nvSpPr>
        <p:spPr>
          <a:xfrm>
            <a:off x="2590800" y="2211264"/>
            <a:ext cx="11201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>
                <a:latin typeface="Candara" panose="020E0502030303020204" pitchFamily="34" charset="0"/>
              </a:rPr>
              <a:t>Mong muốn học hỏi thêm:</a:t>
            </a:r>
          </a:p>
          <a:p>
            <a:r>
              <a:rPr lang="en-US" sz="3200" noProof="1">
                <a:latin typeface="Candara" panose="020E0502030303020204" pitchFamily="34" charset="0"/>
              </a:rPr>
              <a:t>	- Các vấn đề chuyên môn trên FPGA cũng như lĩnh vực thiết kế phần cứng trên FPGA</a:t>
            </a:r>
          </a:p>
          <a:p>
            <a:r>
              <a:rPr lang="en-US" sz="3200" noProof="1">
                <a:latin typeface="Candara" panose="020E0502030303020204" pitchFamily="34" charset="0"/>
              </a:rPr>
              <a:t>	- Các kĩ năng bên lề</a:t>
            </a:r>
          </a:p>
          <a:p>
            <a:r>
              <a:rPr lang="en-US" sz="3200" noProof="1">
                <a:latin typeface="Candara" panose="020E0502030303020204" pitchFamily="34" charset="0"/>
              </a:rPr>
              <a:t>	- Nâng cao thái độ, tinh thần làm việc, …</a:t>
            </a:r>
          </a:p>
          <a:p>
            <a:r>
              <a:rPr lang="en-US" sz="3200" noProof="1">
                <a:latin typeface="Candara" panose="020E0502030303020204" pitchFamily="34" charset="0"/>
              </a:rPr>
              <a:t>=&gt; Bản thân cá nhân sẽ cố gắng học hỏi không ngừng, cố gắng giải quyết những vướng mắc, những điều còn thiếu trong công việc cũng như cuộc sống.</a:t>
            </a:r>
          </a:p>
        </p:txBody>
      </p:sp>
    </p:spTree>
    <p:extLst>
      <p:ext uri="{BB962C8B-B14F-4D97-AF65-F5344CB8AC3E}">
        <p14:creationId xmlns:p14="http://schemas.microsoft.com/office/powerpoint/2010/main" val="110432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25C6E-7A62-9B37-0EF1-365395B8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55C2525-79AB-E673-B67A-CD5DE7EA39EF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48DABF4-F74E-E255-DCB0-8B2ED9AADA36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4828F783-39FE-30E3-0DA9-9EE6CE0EA51D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C530ED9-BEB3-AB1D-3C8F-FBCE659ED05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92CEB-071E-4700-D951-5CB2459E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dirty="0" smtClean="0"/>
              <a:pPr/>
              <a:t>3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C50CAA46-9270-5D07-C636-215DBF530026}"/>
              </a:ext>
            </a:extLst>
          </p:cNvPr>
          <p:cNvSpPr txBox="1"/>
          <p:nvPr/>
        </p:nvSpPr>
        <p:spPr>
          <a:xfrm>
            <a:off x="2514600" y="942758"/>
            <a:ext cx="13639800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noProof="1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noProof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Trước quá trình thực tập</a:t>
            </a:r>
          </a:p>
          <a:p>
            <a:pPr>
              <a:lnSpc>
                <a:spcPts val="6211"/>
              </a:lnSpc>
            </a:pPr>
            <a:r>
              <a:rPr lang="en-US" sz="4000" b="1" noProof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quá trình thực tập</a:t>
            </a:r>
          </a:p>
          <a:p>
            <a:pPr algn="l">
              <a:lnSpc>
                <a:spcPts val="6211"/>
              </a:lnSpc>
            </a:pPr>
            <a:r>
              <a:rPr lang="en-US" sz="4000" b="1" noProof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quá trình thực tập</a:t>
            </a:r>
          </a:p>
        </p:txBody>
      </p:sp>
    </p:spTree>
    <p:extLst>
      <p:ext uri="{BB962C8B-B14F-4D97-AF65-F5344CB8AC3E}">
        <p14:creationId xmlns:p14="http://schemas.microsoft.com/office/powerpoint/2010/main" val="20388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B23622-24E9-13C1-AB06-AF8DA610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E7AA9AD-CF39-A6BB-573C-7C8BBFD2B214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02C10CD-1A1C-6240-3322-E604ED9D56BA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57C26788-055C-AEC8-D496-D77072703DF9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1BC385B2-9488-90AC-7E62-BD943CE6D0E1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76982-EC86-2CB5-AE7D-F13C3B50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E6452B20-96F2-0960-FA94-472D381D96F5}"/>
              </a:ext>
            </a:extLst>
          </p:cNvPr>
          <p:cNvSpPr txBox="1"/>
          <p:nvPr/>
        </p:nvSpPr>
        <p:spPr>
          <a:xfrm>
            <a:off x="838200" y="380634"/>
            <a:ext cx="17294148" cy="470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marL="742950" indent="-742950" algn="l">
              <a:lnSpc>
                <a:spcPts val="6211"/>
              </a:lnSpc>
              <a:buAutoNum type="arabicPeriod"/>
            </a:pP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Về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: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Thiếu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mềm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thiếu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kinh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nghiệm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với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môi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trường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sở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Về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chuyên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môn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: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Chưa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tốt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còn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xa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vời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với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tế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=&gt;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Mong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muốn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để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nâng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cao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chuyên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môn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268697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1A3946-E061-69D7-CF4A-96233DB4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F7CD7F1-CF58-DE73-B4C7-57027BBCC03E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FF013EA8-4204-7B97-A874-9A89A2E902FE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00260A33-1701-D539-F7D2-EFFBCDD4C7C4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E50E7AD8-E11F-C3CE-D486-1B1F66FABA6B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70208-2A38-69CC-FF9F-174B04BA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146DB3FB-F080-6AE6-211A-11089F1D97EC}"/>
              </a:ext>
            </a:extLst>
          </p:cNvPr>
          <p:cNvSpPr txBox="1"/>
          <p:nvPr/>
        </p:nvSpPr>
        <p:spPr>
          <a:xfrm>
            <a:off x="838200" y="380634"/>
            <a:ext cx="17294148" cy="470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marL="742950" indent="-742950" algn="l">
              <a:lnSpc>
                <a:spcPts val="6211"/>
              </a:lnSpc>
              <a:buAutoNum type="arabicPeriod"/>
            </a:pP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Khi ở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trường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vẫn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chưa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có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kinh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nghiệm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hành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phần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mềm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Vivado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Design Suite</a:t>
            </a: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Khả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chia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block,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khối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vẫn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chưa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rõ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ràng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rành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mạch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Mắc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lỗi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sai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với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biến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do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đặt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vẫn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bị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trùng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lặp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22578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9A531-F28F-C13E-EA80-96D70C14D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F955A62-E2F7-ECCF-B9C8-8FE3E16F89D8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AF333C2-7F8B-9C6F-8A2B-7EBAE1A5F727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095230D3-938C-4E01-F60F-690E35DD1E60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725D9B2-AA89-EAF8-358A-E889CE8C9E15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8FAA8E-F09A-92D9-45B7-2562A490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BB1D9219-A4C1-0813-CEFB-AAE87447E2C8}"/>
              </a:ext>
            </a:extLst>
          </p:cNvPr>
          <p:cNvSpPr txBox="1"/>
          <p:nvPr/>
        </p:nvSpPr>
        <p:spPr>
          <a:xfrm>
            <a:off x="2514600" y="942758"/>
            <a:ext cx="13639800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8484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CE0C9-098A-2F68-0634-685ED0C13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41C51B8-5F39-D6A7-DC16-51190CDC22E3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1A9C15B-CB86-F5CD-60B4-65B0CF55229E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6E466D05-5912-1F2E-5977-DB53472C750B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3C601DC-0DF6-EAD6-E629-A84B8E20AEE3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23D60-B5C5-7DBE-4495-0CEC320A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643A1DEE-B253-2244-0FD3-BCE3DFD91822}"/>
              </a:ext>
            </a:extLst>
          </p:cNvPr>
          <p:cNvSpPr txBox="1"/>
          <p:nvPr/>
        </p:nvSpPr>
        <p:spPr>
          <a:xfrm>
            <a:off x="1600200" y="399401"/>
            <a:ext cx="13639800" cy="470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2.1 Công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hiện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2.2 Các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2.3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,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khắc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phục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2.4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của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140622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23280-C629-33D5-FF3A-CA9E71049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0F802FD-21E8-F101-B839-9CFA6EE4E335}"/>
              </a:ext>
            </a:extLst>
          </p:cNvPr>
          <p:cNvSpPr/>
          <p:nvPr/>
        </p:nvSpPr>
        <p:spPr>
          <a:xfrm>
            <a:off x="-997154" y="1216541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ED9A2CF-F679-A621-74BB-0E4E06FC1AEE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8A584FE-BC1E-8DBD-3364-3B5A6EB25567}"/>
              </a:ext>
            </a:extLst>
          </p:cNvPr>
          <p:cNvSpPr txBox="1"/>
          <p:nvPr/>
        </p:nvSpPr>
        <p:spPr>
          <a:xfrm>
            <a:off x="1371600" y="1751809"/>
            <a:ext cx="16749517" cy="921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</a:pP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2.1 Công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hiện</a:t>
            </a:r>
            <a:endParaRPr lang="en-US" sz="96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BD0E6B4-BD2F-9DA8-B40E-75EA57476E85}"/>
              </a:ext>
            </a:extLst>
          </p:cNvPr>
          <p:cNvSpPr/>
          <p:nvPr/>
        </p:nvSpPr>
        <p:spPr>
          <a:xfrm>
            <a:off x="2532004" y="3033481"/>
            <a:ext cx="13755210" cy="66894"/>
          </a:xfrm>
          <a:prstGeom prst="line">
            <a:avLst/>
          </a:prstGeom>
          <a:ln w="58102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3EEF38E3-D909-9320-CDE0-3566A4A3B078}"/>
              </a:ext>
            </a:extLst>
          </p:cNvPr>
          <p:cNvGrpSpPr/>
          <p:nvPr/>
        </p:nvGrpSpPr>
        <p:grpSpPr>
          <a:xfrm>
            <a:off x="8889570" y="759618"/>
            <a:ext cx="508861" cy="560903"/>
            <a:chOff x="0" y="0"/>
            <a:chExt cx="678481" cy="747871"/>
          </a:xfrm>
        </p:grpSpPr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B7F208E4-DC0D-89A1-59C5-F66A0186CBE8}"/>
                </a:ext>
              </a:extLst>
            </p:cNvPr>
            <p:cNvSpPr/>
            <p:nvPr/>
          </p:nvSpPr>
          <p:spPr>
            <a:xfrm rot="-5400000">
              <a:off x="-287216" y="287216"/>
              <a:ext cx="747871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1A40ECBD-7F54-9EA9-F9B9-9B39CDF91393}"/>
                </a:ext>
              </a:extLst>
            </p:cNvPr>
            <p:cNvSpPr/>
            <p:nvPr/>
          </p:nvSpPr>
          <p:spPr>
            <a:xfrm rot="-5400000">
              <a:off x="106629" y="428540"/>
              <a:ext cx="465223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8BE6F757-48A3-6FEA-BBC7-721940D05C02}"/>
                </a:ext>
              </a:extLst>
            </p:cNvPr>
            <p:cNvSpPr/>
            <p:nvPr/>
          </p:nvSpPr>
          <p:spPr>
            <a:xfrm rot="-5400000">
              <a:off x="217825" y="287216"/>
              <a:ext cx="747871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2">
            <a:extLst>
              <a:ext uri="{FF2B5EF4-FFF2-40B4-BE49-F238E27FC236}">
                <a16:creationId xmlns:a16="http://schemas.microsoft.com/office/drawing/2014/main" id="{EB318D4D-5204-5AA0-0652-E535C9F647DB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A18D43D-B0DD-DCBA-6C2B-8E743B99DCE1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C2410C5F-3B65-DEAD-F7E2-F7A0E1C33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93907"/>
              </p:ext>
            </p:extLst>
          </p:nvPr>
        </p:nvGraphicFramePr>
        <p:xfrm>
          <a:off x="1028700" y="3943544"/>
          <a:ext cx="15963900" cy="388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35456557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76126546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55967865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672236903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438191529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33875898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18720765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844242830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023603153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843001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Ôn lại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các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mạch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số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724615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Sử dụng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Vivado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cơ bản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617666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testbench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418861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Bộ điều khiển LED 7 thanh bằng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switch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và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button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554453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giao thức truyền thông 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46847"/>
                  </a:ext>
                </a:extLst>
              </a:tr>
            </a:tbl>
          </a:graphicData>
        </a:graphic>
      </p:graphicFrame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E798E5D-1C33-B6A6-3E39-36CDF5B5C6AC}"/>
              </a:ext>
            </a:extLst>
          </p:cNvPr>
          <p:cNvCxnSpPr>
            <a:cxnSpLocks/>
          </p:cNvCxnSpPr>
          <p:nvPr/>
        </p:nvCxnSpPr>
        <p:spPr>
          <a:xfrm>
            <a:off x="11277600" y="4914900"/>
            <a:ext cx="5130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6C23C047-9492-DA21-5EC7-6205C867C997}"/>
              </a:ext>
            </a:extLst>
          </p:cNvPr>
          <p:cNvCxnSpPr>
            <a:cxnSpLocks/>
          </p:cNvCxnSpPr>
          <p:nvPr/>
        </p:nvCxnSpPr>
        <p:spPr>
          <a:xfrm>
            <a:off x="11277600" y="5600700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1B51F44E-73C7-0863-EA69-C530A50DB209}"/>
              </a:ext>
            </a:extLst>
          </p:cNvPr>
          <p:cNvCxnSpPr>
            <a:cxnSpLocks/>
          </p:cNvCxnSpPr>
          <p:nvPr/>
        </p:nvCxnSpPr>
        <p:spPr>
          <a:xfrm>
            <a:off x="11277600" y="6210300"/>
            <a:ext cx="32766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1D268E5B-46D6-3AD8-1EEB-F0D168111018}"/>
              </a:ext>
            </a:extLst>
          </p:cNvPr>
          <p:cNvCxnSpPr>
            <a:cxnSpLocks/>
          </p:cNvCxnSpPr>
          <p:nvPr/>
        </p:nvCxnSpPr>
        <p:spPr>
          <a:xfrm>
            <a:off x="12496800" y="68961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9">
            <a:extLst>
              <a:ext uri="{FF2B5EF4-FFF2-40B4-BE49-F238E27FC236}">
                <a16:creationId xmlns:a16="http://schemas.microsoft.com/office/drawing/2014/main" id="{D0A91105-991B-AAF5-0992-4CD8F3AB02E0}"/>
              </a:ext>
            </a:extLst>
          </p:cNvPr>
          <p:cNvCxnSpPr>
            <a:cxnSpLocks/>
          </p:cNvCxnSpPr>
          <p:nvPr/>
        </p:nvCxnSpPr>
        <p:spPr>
          <a:xfrm>
            <a:off x="13507711" y="7505700"/>
            <a:ext cx="25704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9931F-9E1D-FF64-8E3E-12F259B7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0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3FBA4-78D9-0718-59DD-E4238A873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22D42C11-2045-4C30-2CE4-282A1F80322F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EF9B2CF-D7E0-DC1C-631D-723C682B6FF8}"/>
              </a:ext>
            </a:extLst>
          </p:cNvPr>
          <p:cNvSpPr txBox="1"/>
          <p:nvPr/>
        </p:nvSpPr>
        <p:spPr>
          <a:xfrm>
            <a:off x="-26126" y="0"/>
            <a:ext cx="7488934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Ôn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lại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mạch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số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2658870A-80B2-A2EF-6EA6-947DCD49BF6C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B409330-8E67-9B51-2E50-8DF473DC82B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B65E4-8298-4B22-8066-FFE07617EE72}"/>
              </a:ext>
            </a:extLst>
          </p:cNvPr>
          <p:cNvSpPr txBox="1"/>
          <p:nvPr/>
        </p:nvSpPr>
        <p:spPr>
          <a:xfrm>
            <a:off x="6858000" y="3904766"/>
            <a:ext cx="12763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 err="1">
                <a:latin typeface="Candara" panose="020E0502030303020204" pitchFamily="34" charset="0"/>
              </a:rPr>
              <a:t>Ôn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lại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cổng</a:t>
            </a:r>
            <a:r>
              <a:rPr lang="en-US" sz="3000" dirty="0">
                <a:latin typeface="Candara" panose="020E0502030303020204" pitchFamily="34" charset="0"/>
              </a:rPr>
              <a:t> logic </a:t>
            </a:r>
            <a:r>
              <a:rPr lang="en-US" sz="3000" dirty="0" err="1">
                <a:latin typeface="Candara" panose="020E0502030303020204" pitchFamily="34" charset="0"/>
              </a:rPr>
              <a:t>cơ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bản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như</a:t>
            </a:r>
            <a:r>
              <a:rPr lang="en-US" sz="3000" dirty="0">
                <a:latin typeface="Candara" panose="020E0502030303020204" pitchFamily="34" charset="0"/>
              </a:rPr>
              <a:t>: and, or, not, </a:t>
            </a:r>
            <a:r>
              <a:rPr lang="en-US" sz="3000" dirty="0" err="1">
                <a:latin typeface="Candara" panose="020E0502030303020204" pitchFamily="34" charset="0"/>
              </a:rPr>
              <a:t>xor</a:t>
            </a:r>
            <a:endParaRPr lang="en-US" sz="3000" dirty="0">
              <a:latin typeface="Candara" panose="020E0502030303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000" dirty="0" err="1">
                <a:latin typeface="Candara" panose="020E0502030303020204" pitchFamily="34" charset="0"/>
              </a:rPr>
              <a:t>Vẽ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sơ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đồ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sóng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cho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mạch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như</a:t>
            </a:r>
            <a:r>
              <a:rPr lang="en-US" sz="3000" dirty="0">
                <a:latin typeface="Candara" panose="020E0502030303020204" pitchFamily="34" charset="0"/>
              </a:rPr>
              <a:t> adder, flip flop,</a:t>
            </a:r>
          </a:p>
          <a:p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bộ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dồn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kênh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bộ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chuyển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đổi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từ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nối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tiếp</a:t>
            </a:r>
            <a:r>
              <a:rPr lang="en-US" sz="3000" dirty="0">
                <a:latin typeface="Candara" panose="020E0502030303020204" pitchFamily="34" charset="0"/>
              </a:rPr>
              <a:t> sang song </a:t>
            </a:r>
            <a:r>
              <a:rPr lang="en-US" sz="3000" dirty="0" err="1">
                <a:latin typeface="Candara" panose="020E0502030303020204" pitchFamily="34" charset="0"/>
              </a:rPr>
              <a:t>song</a:t>
            </a:r>
            <a:r>
              <a:rPr lang="en-US" sz="3000" dirty="0">
                <a:latin typeface="Candara" panose="020E0502030303020204" pitchFamily="34" charset="0"/>
              </a:rPr>
              <a:t>, …</a:t>
            </a:r>
          </a:p>
          <a:p>
            <a:r>
              <a:rPr lang="en-US" sz="3000" dirty="0">
                <a:latin typeface="Candara" panose="020E0502030303020204" pitchFamily="34" charset="0"/>
              </a:rPr>
              <a:t>=&gt; </a:t>
            </a:r>
            <a:r>
              <a:rPr lang="en-US" sz="3000" dirty="0" err="1">
                <a:latin typeface="Candara" panose="020E0502030303020204" pitchFamily="34" charset="0"/>
              </a:rPr>
              <a:t>Đúng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tiến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độ</a:t>
            </a:r>
            <a:endParaRPr lang="en-US" sz="3000" dirty="0">
              <a:latin typeface="Candara" panose="020E0502030303020204" pitchFamily="34" charset="0"/>
            </a:endParaRPr>
          </a:p>
        </p:txBody>
      </p:sp>
      <p:pic>
        <p:nvPicPr>
          <p:cNvPr id="1026" name="Picture 2" descr="The D Flip-Flop (Quickstart Tutorial)">
            <a:extLst>
              <a:ext uri="{FF2B5EF4-FFF2-40B4-BE49-F238E27FC236}">
                <a16:creationId xmlns:a16="http://schemas.microsoft.com/office/drawing/2014/main" id="{7F680EAF-0453-F262-4822-F40B0442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91" y="3849354"/>
            <a:ext cx="4762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21E11E-B4A1-77EB-0CBA-6A1F0CA1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6327"/>
              </p:ext>
            </p:extLst>
          </p:nvPr>
        </p:nvGraphicFramePr>
        <p:xfrm>
          <a:off x="1043940" y="1656487"/>
          <a:ext cx="159639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349590628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90947996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97814418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29503127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15091936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88029415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261521729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71532986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649824811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551143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Ôn lại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các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mạch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số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936518"/>
                  </a:ext>
                </a:extLst>
              </a:tr>
            </a:tbl>
          </a:graphicData>
        </a:graphic>
      </p:graphicFrame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6FFDD48E-9707-F566-0DF4-AC4B010AE794}"/>
              </a:ext>
            </a:extLst>
          </p:cNvPr>
          <p:cNvCxnSpPr>
            <a:cxnSpLocks/>
          </p:cNvCxnSpPr>
          <p:nvPr/>
        </p:nvCxnSpPr>
        <p:spPr>
          <a:xfrm>
            <a:off x="11277600" y="2628900"/>
            <a:ext cx="5130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837996-4166-B109-F71B-5D68A02EF938}"/>
              </a:ext>
            </a:extLst>
          </p:cNvPr>
          <p:cNvSpPr txBox="1"/>
          <p:nvPr/>
        </p:nvSpPr>
        <p:spPr>
          <a:xfrm>
            <a:off x="2507305" y="6917702"/>
            <a:ext cx="229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flip flop Schematic</a:t>
            </a:r>
          </a:p>
        </p:txBody>
      </p:sp>
    </p:spTree>
    <p:extLst>
      <p:ext uri="{BB962C8B-B14F-4D97-AF65-F5344CB8AC3E}">
        <p14:creationId xmlns:p14="http://schemas.microsoft.com/office/powerpoint/2010/main" val="50335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1311</Words>
  <Application>Microsoft Office PowerPoint</Application>
  <PresentationFormat>Custom</PresentationFormat>
  <Paragraphs>154</Paragraphs>
  <Slides>20</Slides>
  <Notes>1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Candara</vt:lpstr>
      <vt:lpstr>Aptos</vt:lpstr>
      <vt:lpstr>Mont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Blue Halftone Professional Brand Guidelines Presentation</dc:title>
  <cp:lastModifiedBy>Dat Nguyen</cp:lastModifiedBy>
  <cp:revision>46</cp:revision>
  <dcterms:created xsi:type="dcterms:W3CDTF">2006-08-16T00:00:00Z</dcterms:created>
  <dcterms:modified xsi:type="dcterms:W3CDTF">2025-09-04T04:51:49Z</dcterms:modified>
  <dc:identifier>DAGxVH9CTkM</dc:identifier>
</cp:coreProperties>
</file>