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59" r:id="rId5"/>
    <p:sldId id="262" r:id="rId6"/>
    <p:sldId id="269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5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9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184D6-0885-49FB-B4B0-E5E231976D44}" type="datetimeFigureOut">
              <a:rPr lang="en-US" smtClean="0"/>
              <a:t>5/15/2011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19D9D-788D-441E-BA2A-7E1A3C249F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19D9D-788D-441E-BA2A-7E1A3C249F5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19D9D-788D-441E-BA2A-7E1A3C249F56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19D9D-788D-441E-BA2A-7E1A3C249F56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19D9D-788D-441E-BA2A-7E1A3C249F5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19D9D-788D-441E-BA2A-7E1A3C249F5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19D9D-788D-441E-BA2A-7E1A3C249F5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19D9D-788D-441E-BA2A-7E1A3C249F5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19D9D-788D-441E-BA2A-7E1A3C249F5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19D9D-788D-441E-BA2A-7E1A3C249F5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19D9D-788D-441E-BA2A-7E1A3C249F5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19D9D-788D-441E-BA2A-7E1A3C249F5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19D9D-788D-441E-BA2A-7E1A3C249F5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19D9D-788D-441E-BA2A-7E1A3C249F5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922A1-584A-4E1E-B6B4-78B909B2A9F0}" type="datetime1">
              <a:rPr lang="vi-VN" smtClean="0"/>
              <a:t>15/05/2011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ORIGAMI TRONG NỀN VĂN HÓA NHẬT BẢN VÀ CÁC ỨNG DỤNG THỰC TIỄN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0820D-4169-46DB-8886-99651C6ED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13ECA-16EC-4BC6-863B-AED60CD2EB8B}" type="datetime1">
              <a:rPr lang="vi-VN" smtClean="0"/>
              <a:t>15/05/2011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ORIGAMI TRONG NỀN VĂN HÓA NHẬT BẢN VÀ CÁC ỨNG DỤNG THỰC TIỄN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4D836-0D21-4191-814E-E951BF506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40855-0438-4CDB-8626-48C49E41FFBF}" type="datetime1">
              <a:rPr lang="vi-VN" smtClean="0"/>
              <a:t>15/05/2011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ORIGAMI TRONG NỀN VĂN HÓA NHẬT BẢN VÀ CÁC ỨNG DỤNG THỰC TIỄN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3A99D-16FA-4230-A412-5A4BD104FB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E6023-67D9-44EB-AB45-60A1DA3BEC10}" type="datetime1">
              <a:rPr lang="vi-VN" smtClean="0"/>
              <a:t>15/05/2011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ORIGAMI TRONG NỀN VĂN HÓA NHẬT BẢN VÀ CÁC ỨNG DỤNG THỰC TIỄN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F23FF-AF2F-494B-AFC6-8088D4038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AB57F-4CA2-44C3-A6C3-BBF83BFE01F5}" type="datetime1">
              <a:rPr lang="vi-VN" smtClean="0"/>
              <a:t>15/05/2011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ORIGAMI TRONG NỀN VĂN HÓA NHẬT BẢN VÀ CÁC ỨNG DỤNG THỰC TIỄN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9CCA2-155B-413F-9E93-6F2F639659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CB5FC-5EC2-40B3-A2E8-B0B411D4224C}" type="datetime1">
              <a:rPr lang="vi-VN" smtClean="0"/>
              <a:t>15/05/2011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ORIGAMI TRONG NỀN VĂN HÓA NHẬT BẢN VÀ CÁC ỨNG DỤNG THỰC TIỄN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E98FE-4267-45B6-A1DC-63D5A153A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0BD6A-91FA-4C4A-8D6C-2C2AC7C5D1CC}" type="datetime1">
              <a:rPr lang="vi-VN" smtClean="0"/>
              <a:t>15/05/2011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ORIGAMI TRONG NỀN VĂN HÓA NHẬT BẢN VÀ CÁC ỨNG DỤNG THỰC TIỄN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E3A0B-4688-4CE4-A8A1-83A576695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A995A-541D-4E9F-89D2-0BA10A842F61}" type="datetime1">
              <a:rPr lang="vi-VN" smtClean="0"/>
              <a:t>15/05/2011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ORIGAMI TRONG NỀN VĂN HÓA NHẬT BẢN VÀ CÁC ỨNG DỤNG THỰC TIỄN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680D3-112E-4B1A-9F21-198EBE06E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10320-7AFA-4EB8-9DFA-DD34BB3C12AC}" type="datetime1">
              <a:rPr lang="vi-VN" smtClean="0"/>
              <a:t>15/05/2011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ORIGAMI TRONG NỀN VĂN HÓA NHẬT BẢN VÀ CÁC ỨNG DỤNG THỰC TIỄN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AC6DA-9128-4CD5-96F7-E1E8224F8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2E65-2AF1-4F41-A0A5-5DF22554428E}" type="datetime1">
              <a:rPr lang="vi-VN" smtClean="0"/>
              <a:t>15/05/2011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ORIGAMI TRONG NỀN VĂN HÓA NHẬT BẢN VÀ CÁC ỨNG DỤNG THỰC TIỄN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FDF2-7D32-417C-94DD-C557143068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38295-EA8D-4CCB-A8F2-89D6960BBC05}" type="datetime1">
              <a:rPr lang="vi-VN" smtClean="0"/>
              <a:t>15/05/2011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ORIGAMI TRONG NỀN VĂN HÓA NHẬT BẢN VÀ CÁC ỨNG DỤNG THỰC TIỄN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C1AB8-8B98-4AC4-B90D-4BBA4FDF7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CC1C37F-B233-401A-B9F5-8C224718ADF4}" type="datetime1">
              <a:rPr lang="vi-VN" smtClean="0"/>
              <a:t>15/05/2011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ORIGAMI TRONG NỀN VĂN HÓA NHẬT BẢN VÀ CÁC ỨNG DỤNG THỰC TIỄN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945114-1099-475B-BF61-F3881103E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953000"/>
            <a:ext cx="4876800" cy="1752600"/>
          </a:xfrm>
        </p:spPr>
        <p:txBody>
          <a:bodyPr rtlCol="0">
            <a:no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smtClean="0">
                <a:solidFill>
                  <a:schemeClr val="bg1">
                    <a:lumMod val="50000"/>
                  </a:schemeClr>
                </a:solidFill>
              </a:rPr>
              <a:t>Sinh viên thực hiện</a:t>
            </a:r>
            <a:r>
              <a:rPr lang="en-US" sz="2400" b="1" smtClean="0">
                <a:solidFill>
                  <a:schemeClr val="tx1"/>
                </a:solidFill>
              </a:rPr>
              <a:t/>
            </a:r>
            <a:br>
              <a:rPr lang="en-US" sz="2400" b="1" smtClean="0">
                <a:solidFill>
                  <a:schemeClr val="tx1"/>
                </a:solidFill>
              </a:rPr>
            </a:br>
            <a:r>
              <a:rPr lang="en-US" sz="2400" b="1" smtClean="0">
                <a:solidFill>
                  <a:schemeClr val="tx1"/>
                </a:solidFill>
              </a:rPr>
              <a:t>	Nguyễn Phượng Thùy Trang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smtClean="0">
                <a:solidFill>
                  <a:schemeClr val="bg1">
                    <a:lumMod val="50000"/>
                  </a:schemeClr>
                </a:solidFill>
              </a:rPr>
              <a:t>Người hướng dẫn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smtClean="0">
                <a:solidFill>
                  <a:schemeClr val="tx1"/>
                </a:solidFill>
              </a:rPr>
              <a:t>	Thạc sĩ Nguyễn Thu Hương</a:t>
            </a:r>
            <a:endParaRPr lang="en-US" sz="2400" b="1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2133600"/>
            <a:ext cx="9144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ORIGAMI TRONG NỀN VĂN HÓA NHẬT BẢN</a:t>
            </a:r>
            <a:br>
              <a:rPr lang="en-US" sz="32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32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&amp;</a:t>
            </a:r>
          </a:p>
          <a:p>
            <a:pPr algn="ctr"/>
            <a:r>
              <a:rPr lang="en-US" sz="32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CÁC ỨNG DỤNG THỰC TIỄN</a:t>
            </a:r>
            <a:endParaRPr lang="en-US" sz="3200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II. Đặc điểm của Origami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43E18-2FAE-4F75-AB4A-F60EF0E0D1BB}" type="datetime1">
              <a:rPr lang="vi-VN" sz="1400" smtClean="0">
                <a:solidFill>
                  <a:srgbClr val="002060"/>
                </a:solidFill>
              </a:rPr>
              <a:t>16/05/2011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F23FF-AF2F-494B-AFC6-8088D4038E18}" type="slidenum">
              <a:rPr lang="en-US" sz="1400" smtClean="0">
                <a:solidFill>
                  <a:srgbClr val="002060"/>
                </a:solidFill>
              </a:rPr>
              <a:pPr>
                <a:defRPr/>
              </a:pPr>
              <a:t>10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3581400" cy="685800"/>
          </a:xfrm>
        </p:spPr>
        <p:txBody>
          <a:bodyPr/>
          <a:lstStyle/>
          <a:p>
            <a:pPr>
              <a:defRPr/>
            </a:pPr>
            <a:r>
              <a:rPr lang="en-US" sz="1400" smtClean="0">
                <a:solidFill>
                  <a:srgbClr val="002060"/>
                </a:solidFill>
              </a:rPr>
              <a:t>ORIGAMI TRONG NỀN VĂN HÓA NHẬT BẢN VÀ CÁC ỨNG DỤNG THỰC TIỄN</a:t>
            </a:r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19200"/>
            <a:ext cx="91440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Vật liệu</a:t>
            </a:r>
          </a:p>
        </p:txBody>
      </p:sp>
      <p:pic>
        <p:nvPicPr>
          <p:cNvPr id="38918" name="Picture 6" descr="Untitl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1828800"/>
            <a:ext cx="4495719" cy="22098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920" name="Picture 8" descr="Untitl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828800"/>
            <a:ext cx="3048000" cy="217801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921" name="Picture 9" descr="Untitle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0875" y="4413250"/>
            <a:ext cx="6156325" cy="15303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II. Đặc điểm của Origami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43E18-2FAE-4F75-AB4A-F60EF0E0D1BB}" type="datetime1">
              <a:rPr lang="vi-VN" sz="1400" smtClean="0">
                <a:solidFill>
                  <a:srgbClr val="002060"/>
                </a:solidFill>
              </a:rPr>
              <a:t>16/05/2011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F23FF-AF2F-494B-AFC6-8088D4038E18}" type="slidenum">
              <a:rPr lang="en-US" sz="1400" smtClean="0">
                <a:solidFill>
                  <a:srgbClr val="002060"/>
                </a:solidFill>
              </a:rPr>
              <a:pPr>
                <a:defRPr/>
              </a:pPr>
              <a:t>11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3581400" cy="685800"/>
          </a:xfrm>
        </p:spPr>
        <p:txBody>
          <a:bodyPr/>
          <a:lstStyle/>
          <a:p>
            <a:pPr>
              <a:defRPr/>
            </a:pPr>
            <a:r>
              <a:rPr lang="en-US" sz="1400" smtClean="0">
                <a:solidFill>
                  <a:srgbClr val="002060"/>
                </a:solidFill>
              </a:rPr>
              <a:t>ORIGAMI TRONG NỀN VĂN HÓA NHẬT BẢN VÀ CÁC ỨNG DỤNG THỰC TIỄN</a:t>
            </a:r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19200"/>
            <a:ext cx="91440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Vật liệu (tt)</a:t>
            </a:r>
          </a:p>
        </p:txBody>
      </p:sp>
      <p:pic>
        <p:nvPicPr>
          <p:cNvPr id="9" name="Picture 10" descr="Untitl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133600"/>
            <a:ext cx="4572000" cy="3433763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938" name="Picture 2" descr="Untitl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2608262"/>
            <a:ext cx="4051300" cy="257333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II. Đặc điểm của Origami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43E18-2FAE-4F75-AB4A-F60EF0E0D1BB}" type="datetime1">
              <a:rPr lang="vi-VN" sz="1400" smtClean="0">
                <a:solidFill>
                  <a:srgbClr val="002060"/>
                </a:solidFill>
              </a:rPr>
              <a:t>16/05/2011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F23FF-AF2F-494B-AFC6-8088D4038E18}" type="slidenum">
              <a:rPr lang="en-US" sz="1400" smtClean="0">
                <a:solidFill>
                  <a:srgbClr val="002060"/>
                </a:solidFill>
              </a:rPr>
              <a:pPr>
                <a:defRPr/>
              </a:pPr>
              <a:t>12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3581400" cy="685800"/>
          </a:xfrm>
        </p:spPr>
        <p:txBody>
          <a:bodyPr/>
          <a:lstStyle/>
          <a:p>
            <a:pPr>
              <a:defRPr/>
            </a:pPr>
            <a:r>
              <a:rPr lang="en-US" sz="1400" smtClean="0">
                <a:solidFill>
                  <a:srgbClr val="002060"/>
                </a:solidFill>
              </a:rPr>
              <a:t>ORIGAMI TRONG NỀN VĂN HÓA NHẬT BẢN VÀ CÁC ỨNG DỤNG THỰC TIỄN</a:t>
            </a:r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19200"/>
            <a:ext cx="91440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Đặc điểm về đường nét và hình khối</a:t>
            </a:r>
            <a:endParaRPr lang="en-US" sz="240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  <a:endParaRPr lang="en-US" sz="32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43E18-2FAE-4F75-AB4A-F60EF0E0D1BB}" type="datetime1">
              <a:rPr lang="vi-VN" sz="1400" smtClean="0">
                <a:solidFill>
                  <a:srgbClr val="002060"/>
                </a:solidFill>
              </a:rPr>
              <a:t>16/05/2011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F23FF-AF2F-494B-AFC6-8088D4038E18}" type="slidenum">
              <a:rPr lang="en-US" sz="1400" smtClean="0">
                <a:solidFill>
                  <a:srgbClr val="002060"/>
                </a:solidFill>
              </a:rPr>
              <a:pPr>
                <a:defRPr/>
              </a:pPr>
              <a:t>13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3581400" cy="685800"/>
          </a:xfrm>
        </p:spPr>
        <p:txBody>
          <a:bodyPr/>
          <a:lstStyle/>
          <a:p>
            <a:pPr>
              <a:defRPr/>
            </a:pPr>
            <a:r>
              <a:rPr lang="en-US" sz="1400" smtClean="0">
                <a:solidFill>
                  <a:srgbClr val="002060"/>
                </a:solidFill>
              </a:rPr>
              <a:t>ORIGAMI TRONG NỀN VĂN HÓA NHẬT BẢN VÀ CÁC ỨNG DỤNG THỰC TIỄN</a:t>
            </a:r>
            <a:endParaRPr 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  <a:endParaRPr lang="en-US" sz="32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43E18-2FAE-4F75-AB4A-F60EF0E0D1BB}" type="datetime1">
              <a:rPr lang="vi-VN" sz="1400" smtClean="0">
                <a:solidFill>
                  <a:srgbClr val="002060"/>
                </a:solidFill>
              </a:rPr>
              <a:t>16/05/2011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F23FF-AF2F-494B-AFC6-8088D4038E18}" type="slidenum">
              <a:rPr lang="en-US" sz="1400" smtClean="0">
                <a:solidFill>
                  <a:srgbClr val="002060"/>
                </a:solidFill>
              </a:rPr>
              <a:pPr>
                <a:defRPr/>
              </a:pPr>
              <a:t>14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3581400" cy="685800"/>
          </a:xfrm>
        </p:spPr>
        <p:txBody>
          <a:bodyPr/>
          <a:lstStyle/>
          <a:p>
            <a:pPr>
              <a:defRPr/>
            </a:pPr>
            <a:r>
              <a:rPr lang="en-US" sz="1400" smtClean="0">
                <a:solidFill>
                  <a:srgbClr val="002060"/>
                </a:solidFill>
              </a:rPr>
              <a:t>ORIGAMI TRONG NỀN VĂN HÓA NHẬT BẢN VÀ CÁC ỨNG DỤNG THỰC TIỄN</a:t>
            </a:r>
            <a:endParaRPr 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62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Cảm ơn vì đã lắng nghe</a:t>
            </a:r>
            <a:endParaRPr lang="en-US" sz="5400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Nội dung</a:t>
            </a:r>
            <a:endParaRPr lang="en-US" sz="32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43E18-2FAE-4F75-AB4A-F60EF0E0D1BB}" type="datetime1">
              <a:rPr lang="vi-VN" sz="1400" smtClean="0">
                <a:solidFill>
                  <a:srgbClr val="002060"/>
                </a:solidFill>
              </a:rPr>
              <a:t>16/05/2011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F23FF-AF2F-494B-AFC6-8088D4038E18}" type="slidenum">
              <a:rPr lang="en-US" sz="1400" smtClean="0">
                <a:solidFill>
                  <a:srgbClr val="002060"/>
                </a:solidFill>
              </a:rPr>
              <a:pPr>
                <a:defRPr/>
              </a:pPr>
              <a:t>2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3581400" cy="685800"/>
          </a:xfrm>
        </p:spPr>
        <p:txBody>
          <a:bodyPr/>
          <a:lstStyle/>
          <a:p>
            <a:pPr>
              <a:defRPr/>
            </a:pPr>
            <a:r>
              <a:rPr lang="en-US" sz="1400" smtClean="0">
                <a:solidFill>
                  <a:srgbClr val="002060"/>
                </a:solidFill>
              </a:rPr>
              <a:t>ORIGAMI TRONG NỀN VĂN HÓA NHẬT BẢN VÀ CÁC ỨNG DỤNG THỰC TIỄN</a:t>
            </a:r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0" y="1447800"/>
            <a:ext cx="6629400" cy="685800"/>
          </a:xfrm>
          <a:prstGeom prst="snip1Rect">
            <a:avLst>
              <a:gd name="adj" fmla="val 3067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I. Khái quát về Origami</a:t>
            </a:r>
            <a:endParaRPr lang="en-US" sz="24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nip Single Corner Rectangle 11"/>
          <p:cNvSpPr/>
          <p:nvPr/>
        </p:nvSpPr>
        <p:spPr>
          <a:xfrm>
            <a:off x="1524000" y="4800600"/>
            <a:ext cx="6629400" cy="685800"/>
          </a:xfrm>
          <a:prstGeom prst="snip1Rect">
            <a:avLst>
              <a:gd name="adj" fmla="val 3067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III. Ứng dụng của Origami trong đời sống</a:t>
            </a:r>
            <a:endParaRPr lang="en-US" sz="24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Snip Single Corner Rectangle 12"/>
          <p:cNvSpPr/>
          <p:nvPr/>
        </p:nvSpPr>
        <p:spPr>
          <a:xfrm>
            <a:off x="762000" y="3124200"/>
            <a:ext cx="6629400" cy="685800"/>
          </a:xfrm>
          <a:prstGeom prst="snip1Rect">
            <a:avLst>
              <a:gd name="adj" fmla="val 3067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II. Đặc điểm của Origami</a:t>
            </a:r>
            <a:endParaRPr lang="en-US" sz="24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Nội dung</a:t>
            </a:r>
            <a:endParaRPr lang="en-US" sz="32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43E18-2FAE-4F75-AB4A-F60EF0E0D1BB}" type="datetime1">
              <a:rPr lang="vi-VN" sz="1400" smtClean="0">
                <a:solidFill>
                  <a:srgbClr val="002060"/>
                </a:solidFill>
              </a:rPr>
              <a:t>16/05/2011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F23FF-AF2F-494B-AFC6-8088D4038E18}" type="slidenum">
              <a:rPr lang="en-US" sz="1400" smtClean="0">
                <a:solidFill>
                  <a:srgbClr val="002060"/>
                </a:solidFill>
              </a:rPr>
              <a:pPr>
                <a:defRPr/>
              </a:pPr>
              <a:t>3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3581400" cy="685800"/>
          </a:xfrm>
        </p:spPr>
        <p:txBody>
          <a:bodyPr/>
          <a:lstStyle/>
          <a:p>
            <a:pPr>
              <a:defRPr/>
            </a:pPr>
            <a:r>
              <a:rPr lang="en-US" sz="1400" smtClean="0">
                <a:solidFill>
                  <a:srgbClr val="002060"/>
                </a:solidFill>
              </a:rPr>
              <a:t>ORIGAMI TRONG NỀN VĂN HÓA NHẬT BẢN VÀ CÁC ỨNG DỤNG THỰC TIỄN</a:t>
            </a:r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0" y="1447800"/>
            <a:ext cx="6629400" cy="685800"/>
          </a:xfrm>
          <a:prstGeom prst="snip1Rect">
            <a:avLst>
              <a:gd name="adj" fmla="val 3067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I. Khái quát về Origami</a:t>
            </a:r>
            <a:endParaRPr lang="en-US" sz="24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nip Single Corner Rectangle 11"/>
          <p:cNvSpPr/>
          <p:nvPr/>
        </p:nvSpPr>
        <p:spPr>
          <a:xfrm>
            <a:off x="1524000" y="4800600"/>
            <a:ext cx="6629400" cy="685800"/>
          </a:xfrm>
          <a:prstGeom prst="snip1Rect">
            <a:avLst>
              <a:gd name="adj" fmla="val 3067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III. Ứng dụng của Origami trong đời sống</a:t>
            </a:r>
            <a:endParaRPr lang="en-US" sz="24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Snip Single Corner Rectangle 12"/>
          <p:cNvSpPr/>
          <p:nvPr/>
        </p:nvSpPr>
        <p:spPr>
          <a:xfrm>
            <a:off x="762000" y="3124200"/>
            <a:ext cx="6629400" cy="685800"/>
          </a:xfrm>
          <a:prstGeom prst="snip1Rect">
            <a:avLst>
              <a:gd name="adj" fmla="val 3067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II. Đặc điểm của Origami</a:t>
            </a:r>
            <a:endParaRPr lang="en-US" sz="24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I. Khái quát về Origami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43E18-2FAE-4F75-AB4A-F60EF0E0D1BB}" type="datetime1">
              <a:rPr lang="vi-VN" sz="1400" smtClean="0">
                <a:solidFill>
                  <a:srgbClr val="002060"/>
                </a:solidFill>
              </a:rPr>
              <a:t>16/05/2011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F23FF-AF2F-494B-AFC6-8088D4038E18}" type="slidenum">
              <a:rPr lang="en-US" sz="1400" smtClean="0">
                <a:solidFill>
                  <a:srgbClr val="002060"/>
                </a:solidFill>
              </a:rPr>
              <a:pPr>
                <a:defRPr/>
              </a:pPr>
              <a:t>4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3581400" cy="685800"/>
          </a:xfrm>
        </p:spPr>
        <p:txBody>
          <a:bodyPr/>
          <a:lstStyle/>
          <a:p>
            <a:pPr>
              <a:defRPr/>
            </a:pPr>
            <a:r>
              <a:rPr lang="en-US" sz="1400" smtClean="0">
                <a:solidFill>
                  <a:srgbClr val="002060"/>
                </a:solidFill>
              </a:rPr>
              <a:t>ORIGAMI TRONG NỀN VĂN HÓA NHẬT BẢN VÀ CÁC ỨNG DỤNG THỰC TIỄN</a:t>
            </a:r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43000"/>
            <a:ext cx="91440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Origami là gì?</a:t>
            </a:r>
            <a:endParaRPr lang="en-US" sz="24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1600200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smtClean="0">
                <a:solidFill>
                  <a:srgbClr val="002060"/>
                </a:solidFill>
              </a:rPr>
              <a:t>Nghệ thuật xếp giấy của Nhật Bản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smtClean="0">
                <a:solidFill>
                  <a:srgbClr val="002060"/>
                </a:solidFill>
              </a:rPr>
              <a:t>Origami = Ori (gấp) + gami (giấy)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000" smtClean="0">
                <a:solidFill>
                  <a:srgbClr val="002060"/>
                </a:solidFill>
              </a:rPr>
              <a:t>Tổ sư của nghệ thuật Origami hiện đại là</a:t>
            </a:r>
            <a:r>
              <a:rPr lang="en-US" sz="2000" smtClean="0">
                <a:solidFill>
                  <a:srgbClr val="002060"/>
                </a:solidFill>
              </a:rPr>
              <a:t> </a:t>
            </a:r>
            <a:r>
              <a:rPr lang="vi-VN" sz="2000" smtClean="0">
                <a:solidFill>
                  <a:srgbClr val="002060"/>
                </a:solidFill>
              </a:rPr>
              <a:t>Yoshizawa Akira (</a:t>
            </a:r>
            <a:r>
              <a:rPr lang="en-US" altLang="ja-JP" sz="2000" smtClean="0">
                <a:solidFill>
                  <a:srgbClr val="002060"/>
                </a:solidFill>
              </a:rPr>
              <a:t>1911-2005)</a:t>
            </a:r>
            <a:endParaRPr lang="en-US" sz="2000" smtClean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124200"/>
            <a:ext cx="91440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Nguồn gốc và quá trình phát triển</a:t>
            </a:r>
            <a:endParaRPr lang="en-US" sz="24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 descr="http://www.italiq-expos.com/news/images/Loisirs/YOSHIZAWA-Akir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2506" y="990600"/>
            <a:ext cx="1377094" cy="16002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28600" y="3581400"/>
            <a:ext cx="868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>
                <a:solidFill>
                  <a:srgbClr val="002060"/>
                </a:solidFill>
              </a:rPr>
              <a:t>Không rõ xuất xứ, nhưng Nhật Bản luôn được xem là quê hương </a:t>
            </a:r>
            <a:r>
              <a:rPr lang="en-US" sz="2000">
                <a:solidFill>
                  <a:srgbClr val="002060"/>
                </a:solidFill>
              </a:rPr>
              <a:t>của </a:t>
            </a:r>
            <a:r>
              <a:rPr lang="en-US" sz="2000" smtClean="0">
                <a:solidFill>
                  <a:srgbClr val="002060"/>
                </a:solidFill>
              </a:rPr>
              <a:t>Origami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smtClean="0">
                <a:solidFill>
                  <a:srgbClr val="002060"/>
                </a:solidFill>
              </a:rPr>
              <a:t>Lưu truyền bằng cách truyền miệng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smtClean="0">
                <a:solidFill>
                  <a:srgbClr val="002060"/>
                </a:solidFill>
              </a:rPr>
              <a:t>Cuốn sách về Origami đầu tiên là Senbazuru Orikata (1797).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smtClean="0">
                <a:solidFill>
                  <a:srgbClr val="002060"/>
                </a:solidFill>
              </a:rPr>
              <a:t>Chịu ảnh hưởng rất lớn của </a:t>
            </a:r>
            <a:r>
              <a:rPr lang="vi-VN" sz="2000" smtClean="0">
                <a:solidFill>
                  <a:srgbClr val="002060"/>
                </a:solidFill>
              </a:rPr>
              <a:t>Yoshizawa Akira</a:t>
            </a:r>
            <a:r>
              <a:rPr lang="en-US" sz="2000" smtClean="0">
                <a:solidFill>
                  <a:srgbClr val="002060"/>
                </a:solidFill>
              </a:rPr>
              <a:t>, và đang không ngừng được phát triển</a:t>
            </a:r>
            <a:endParaRPr lang="en-US" sz="2000" smtClean="0">
              <a:solidFill>
                <a:srgbClr val="002060"/>
              </a:solidFill>
            </a:endParaRPr>
          </a:p>
          <a:p>
            <a:endParaRPr lang="en-US" sz="20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I. Khái quát về Origami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43E18-2FAE-4F75-AB4A-F60EF0E0D1BB}" type="datetime1">
              <a:rPr lang="vi-VN" sz="1400" smtClean="0">
                <a:solidFill>
                  <a:srgbClr val="002060"/>
                </a:solidFill>
              </a:rPr>
              <a:t>16/05/2011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F23FF-AF2F-494B-AFC6-8088D4038E18}" type="slidenum">
              <a:rPr lang="en-US" sz="1400" smtClean="0">
                <a:solidFill>
                  <a:srgbClr val="002060"/>
                </a:solidFill>
              </a:rPr>
              <a:pPr>
                <a:defRPr/>
              </a:pPr>
              <a:t>5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3581400" cy="685800"/>
          </a:xfrm>
        </p:spPr>
        <p:txBody>
          <a:bodyPr/>
          <a:lstStyle/>
          <a:p>
            <a:pPr>
              <a:defRPr/>
            </a:pPr>
            <a:r>
              <a:rPr lang="en-US" sz="1400" smtClean="0">
                <a:solidFill>
                  <a:srgbClr val="002060"/>
                </a:solidFill>
              </a:rPr>
              <a:t>ORIGAMI TRONG NỀN VĂN HÓA NHẬT BẢN VÀ CÁC ỨNG DỤNG THỰC TIỄN</a:t>
            </a:r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19200"/>
            <a:ext cx="91440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Phân loại</a:t>
            </a:r>
            <a:endParaRPr lang="en-US" sz="24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1676400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00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smtClean="0">
                <a:solidFill>
                  <a:srgbClr val="002060"/>
                </a:solidFill>
              </a:rPr>
              <a:t>Origami </a:t>
            </a:r>
            <a:r>
              <a:rPr lang="en-US" sz="2000">
                <a:solidFill>
                  <a:srgbClr val="002060"/>
                </a:solidFill>
              </a:rPr>
              <a:t>truyền </a:t>
            </a:r>
            <a:r>
              <a:rPr lang="en-US" sz="2000" smtClean="0">
                <a:solidFill>
                  <a:srgbClr val="002060"/>
                </a:solidFill>
              </a:rPr>
              <a:t>thống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00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00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000" smtClean="0">
                <a:solidFill>
                  <a:srgbClr val="002060"/>
                </a:solidFill>
              </a:rPr>
              <a:t>Origami </a:t>
            </a:r>
            <a:r>
              <a:rPr lang="vi-VN" sz="2000">
                <a:solidFill>
                  <a:srgbClr val="002060"/>
                </a:solidFill>
              </a:rPr>
              <a:t>hiện </a:t>
            </a:r>
            <a:r>
              <a:rPr lang="vi-VN" sz="2000" smtClean="0">
                <a:solidFill>
                  <a:srgbClr val="002060"/>
                </a:solidFill>
              </a:rPr>
              <a:t>đại</a:t>
            </a:r>
            <a:endParaRPr lang="en-US" sz="200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vi-VN" sz="200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>
                <a:solidFill>
                  <a:srgbClr val="002060"/>
                </a:solidFill>
              </a:rPr>
              <a:t>Origami </a:t>
            </a:r>
            <a:r>
              <a:rPr lang="en-US" sz="2000">
                <a:solidFill>
                  <a:srgbClr val="002060"/>
                </a:solidFill>
              </a:rPr>
              <a:t>toán </a:t>
            </a:r>
            <a:r>
              <a:rPr lang="en-US" sz="2000" smtClean="0">
                <a:solidFill>
                  <a:srgbClr val="002060"/>
                </a:solidFill>
              </a:rPr>
              <a:t>học</a:t>
            </a:r>
            <a:endParaRPr lang="en-US" sz="200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sz="200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>
                <a:solidFill>
                  <a:srgbClr val="002060"/>
                </a:solidFill>
              </a:rPr>
              <a:t>Origami nghệ thuật</a:t>
            </a:r>
          </a:p>
        </p:txBody>
      </p:sp>
      <p:pic>
        <p:nvPicPr>
          <p:cNvPr id="19458" name="Picture 2" descr="http://i107.photobucket.com/albums/m312/KarenAK/OrigamiCrane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057399"/>
            <a:ext cx="987552" cy="98755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460" name="Picture 4" descr="http://www.southalabama.edu/mathstat/personal_pages/williams/trefoil.jpg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1" y="4114800"/>
            <a:ext cx="987552" cy="98755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Connector 10"/>
          <p:cNvCxnSpPr/>
          <p:nvPr/>
        </p:nvCxnSpPr>
        <p:spPr>
          <a:xfrm rot="5400000">
            <a:off x="-1028700" y="2857500"/>
            <a:ext cx="2362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2400" y="2667000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2400" y="4038600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-114300" y="49149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2000" y="4876800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2000" y="5791200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1" name="Picture 5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5333999"/>
            <a:ext cx="987552" cy="98755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464" name="Picture 8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43400" y="5334000"/>
            <a:ext cx="987552" cy="98755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465" name="Picture 9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10200" y="5334000"/>
            <a:ext cx="987552" cy="98755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466" name="Picture 10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77000" y="5334000"/>
            <a:ext cx="987552" cy="98755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Nội dung</a:t>
            </a:r>
            <a:endParaRPr lang="en-US" sz="32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43E18-2FAE-4F75-AB4A-F60EF0E0D1BB}" type="datetime1">
              <a:rPr lang="vi-VN" sz="1400" smtClean="0">
                <a:solidFill>
                  <a:srgbClr val="002060"/>
                </a:solidFill>
              </a:rPr>
              <a:t>16/05/2011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F23FF-AF2F-494B-AFC6-8088D4038E18}" type="slidenum">
              <a:rPr lang="en-US" sz="1400" smtClean="0">
                <a:solidFill>
                  <a:srgbClr val="002060"/>
                </a:solidFill>
              </a:rPr>
              <a:pPr>
                <a:defRPr/>
              </a:pPr>
              <a:t>6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3581400" cy="685800"/>
          </a:xfrm>
        </p:spPr>
        <p:txBody>
          <a:bodyPr/>
          <a:lstStyle/>
          <a:p>
            <a:pPr>
              <a:defRPr/>
            </a:pPr>
            <a:r>
              <a:rPr lang="en-US" sz="1400" smtClean="0">
                <a:solidFill>
                  <a:srgbClr val="002060"/>
                </a:solidFill>
              </a:rPr>
              <a:t>ORIGAMI TRONG NỀN VĂN HÓA NHẬT BẢN VÀ CÁC ỨNG DỤNG THỰC TIỄN</a:t>
            </a:r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0" y="1447800"/>
            <a:ext cx="6629400" cy="685800"/>
          </a:xfrm>
          <a:prstGeom prst="snip1Rect">
            <a:avLst>
              <a:gd name="adj" fmla="val 3067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I. Khái quát về Origami</a:t>
            </a:r>
            <a:endParaRPr lang="en-US" sz="24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nip Single Corner Rectangle 11"/>
          <p:cNvSpPr/>
          <p:nvPr/>
        </p:nvSpPr>
        <p:spPr>
          <a:xfrm>
            <a:off x="1524000" y="4800600"/>
            <a:ext cx="6629400" cy="685800"/>
          </a:xfrm>
          <a:prstGeom prst="snip1Rect">
            <a:avLst>
              <a:gd name="adj" fmla="val 3067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III. Ứng dụng của Origami trong đời sống</a:t>
            </a:r>
            <a:endParaRPr lang="en-US" sz="24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Snip Single Corner Rectangle 12"/>
          <p:cNvSpPr/>
          <p:nvPr/>
        </p:nvSpPr>
        <p:spPr>
          <a:xfrm>
            <a:off x="762000" y="3124200"/>
            <a:ext cx="6629400" cy="685800"/>
          </a:xfrm>
          <a:prstGeom prst="snip1Rect">
            <a:avLst>
              <a:gd name="adj" fmla="val 3067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II. Đặc điểm của Origami</a:t>
            </a:r>
            <a:endParaRPr lang="en-US" sz="24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II. Đặc điểm của Origami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43E18-2FAE-4F75-AB4A-F60EF0E0D1BB}" type="datetime1">
              <a:rPr lang="vi-VN" sz="1400" smtClean="0">
                <a:solidFill>
                  <a:srgbClr val="002060"/>
                </a:solidFill>
              </a:rPr>
              <a:t>16/05/2011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F23FF-AF2F-494B-AFC6-8088D4038E18}" type="slidenum">
              <a:rPr lang="en-US" sz="1400" smtClean="0">
                <a:solidFill>
                  <a:srgbClr val="002060"/>
                </a:solidFill>
              </a:rPr>
              <a:pPr>
                <a:defRPr/>
              </a:pPr>
              <a:t>7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3581400" cy="685800"/>
          </a:xfrm>
        </p:spPr>
        <p:txBody>
          <a:bodyPr/>
          <a:lstStyle/>
          <a:p>
            <a:pPr>
              <a:defRPr/>
            </a:pPr>
            <a:r>
              <a:rPr lang="en-US" sz="1400" smtClean="0">
                <a:solidFill>
                  <a:srgbClr val="002060"/>
                </a:solidFill>
              </a:rPr>
              <a:t>ORIGAMI TRONG NỀN VĂN HÓA NHẬT BẢN VÀ CÁC ỨNG DỤNG THỰC TIỄN</a:t>
            </a:r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19200"/>
            <a:ext cx="91440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Kỹ thuật xếp giấy</a:t>
            </a:r>
            <a:endParaRPr lang="en-US" sz="24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818650"/>
            <a:ext cx="85344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b="1">
                <a:solidFill>
                  <a:srgbClr val="002060"/>
                </a:solidFill>
              </a:rPr>
              <a:t>Kỹ thuật xếp giấy có sử </a:t>
            </a:r>
            <a:r>
              <a:rPr lang="en-US" sz="2000" b="1">
                <a:solidFill>
                  <a:srgbClr val="002060"/>
                </a:solidFill>
              </a:rPr>
              <a:t>dụng </a:t>
            </a:r>
            <a:r>
              <a:rPr lang="en-US" sz="2000" b="1" smtClean="0">
                <a:solidFill>
                  <a:srgbClr val="002060"/>
                </a:solidFill>
              </a:rPr>
              <a:t>kéo</a:t>
            </a:r>
            <a:endParaRPr lang="en-US" sz="2000" b="1">
              <a:solidFill>
                <a:srgbClr val="002060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US" sz="2000" b="1">
                <a:solidFill>
                  <a:srgbClr val="002060"/>
                </a:solidFill>
              </a:rPr>
              <a:t>Kỹ thuật xếp giấy không sử dụng kéo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solidFill>
                  <a:srgbClr val="002060"/>
                </a:solidFill>
              </a:rPr>
              <a:t>	</a:t>
            </a:r>
            <a:r>
              <a:rPr lang="en-US" sz="2000" i="1" smtClean="0">
                <a:solidFill>
                  <a:srgbClr val="002060"/>
                </a:solidFill>
              </a:rPr>
              <a:t>Xếp </a:t>
            </a:r>
            <a:r>
              <a:rPr lang="en-US" sz="2000" i="1">
                <a:solidFill>
                  <a:srgbClr val="002060"/>
                </a:solidFill>
              </a:rPr>
              <a:t>khô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solidFill>
                  <a:srgbClr val="002060"/>
                </a:solidFill>
              </a:rPr>
              <a:t>		Xếp </a:t>
            </a:r>
            <a:r>
              <a:rPr lang="en-US" sz="2000">
                <a:solidFill>
                  <a:srgbClr val="002060"/>
                </a:solidFill>
              </a:rPr>
              <a:t>bằng một mảnh </a:t>
            </a:r>
            <a:r>
              <a:rPr lang="en-US" sz="2000">
                <a:solidFill>
                  <a:srgbClr val="002060"/>
                </a:solidFill>
              </a:rPr>
              <a:t>giấy </a:t>
            </a:r>
            <a:r>
              <a:rPr lang="en-US" sz="2000" smtClean="0">
                <a:solidFill>
                  <a:srgbClr val="002060"/>
                </a:solidFill>
              </a:rPr>
              <a:t>vuông</a:t>
            </a:r>
            <a:endParaRPr lang="en-US" sz="20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smtClean="0">
                <a:solidFill>
                  <a:srgbClr val="002060"/>
                </a:solidFill>
              </a:rPr>
              <a:t>		Origami </a:t>
            </a:r>
            <a:r>
              <a:rPr lang="en-US" sz="2000">
                <a:solidFill>
                  <a:srgbClr val="002060"/>
                </a:solidFill>
              </a:rPr>
              <a:t>nhiều </a:t>
            </a:r>
            <a:r>
              <a:rPr lang="en-US" sz="2000" smtClean="0">
                <a:solidFill>
                  <a:srgbClr val="002060"/>
                </a:solidFill>
              </a:rPr>
              <a:t>phần</a:t>
            </a:r>
            <a:endParaRPr lang="en-US" sz="20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smtClean="0">
                <a:solidFill>
                  <a:srgbClr val="002060"/>
                </a:solidFill>
              </a:rPr>
              <a:t>		Origami </a:t>
            </a:r>
            <a:r>
              <a:rPr lang="en-US" sz="2000">
                <a:solidFill>
                  <a:srgbClr val="002060"/>
                </a:solidFill>
              </a:rPr>
              <a:t>nối </a:t>
            </a:r>
            <a:r>
              <a:rPr lang="en-US" sz="2000" smtClean="0">
                <a:solidFill>
                  <a:srgbClr val="002060"/>
                </a:solidFill>
              </a:rPr>
              <a:t>kết</a:t>
            </a:r>
            <a:endParaRPr lang="en-US" sz="20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smtClean="0">
                <a:solidFill>
                  <a:srgbClr val="002060"/>
                </a:solidFill>
              </a:rPr>
              <a:t>		</a:t>
            </a:r>
            <a:r>
              <a:rPr lang="vi-VN" sz="2000" smtClean="0">
                <a:solidFill>
                  <a:srgbClr val="002060"/>
                </a:solidFill>
              </a:rPr>
              <a:t>Tạo </a:t>
            </a:r>
            <a:r>
              <a:rPr lang="vi-VN" sz="2000">
                <a:solidFill>
                  <a:srgbClr val="002060"/>
                </a:solidFill>
              </a:rPr>
              <a:t>mẫu xếp có thể </a:t>
            </a:r>
            <a:r>
              <a:rPr lang="vi-VN" sz="2000">
                <a:solidFill>
                  <a:srgbClr val="002060"/>
                </a:solidFill>
              </a:rPr>
              <a:t>chuyển </a:t>
            </a:r>
            <a:r>
              <a:rPr lang="vi-VN" sz="2000" smtClean="0">
                <a:solidFill>
                  <a:srgbClr val="002060"/>
                </a:solidFill>
              </a:rPr>
              <a:t>độn</a:t>
            </a:r>
            <a:r>
              <a:rPr lang="en-US" sz="2000" smtClean="0">
                <a:solidFill>
                  <a:srgbClr val="002060"/>
                </a:solidFill>
              </a:rPr>
              <a:t>g</a:t>
            </a:r>
            <a:endParaRPr lang="vi-VN" sz="20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smtClean="0">
                <a:solidFill>
                  <a:srgbClr val="002060"/>
                </a:solidFill>
              </a:rPr>
              <a:t>	</a:t>
            </a:r>
            <a:r>
              <a:rPr lang="vi-VN" sz="2000" i="1" smtClean="0">
                <a:solidFill>
                  <a:srgbClr val="002060"/>
                </a:solidFill>
              </a:rPr>
              <a:t>Xếp </a:t>
            </a:r>
            <a:r>
              <a:rPr lang="vi-VN" sz="2000" i="1">
                <a:solidFill>
                  <a:srgbClr val="002060"/>
                </a:solidFill>
              </a:rPr>
              <a:t>ướt (Wet folding)</a:t>
            </a:r>
          </a:p>
          <a:p>
            <a:pPr algn="just">
              <a:lnSpc>
                <a:spcPct val="150000"/>
              </a:lnSpc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-457200" y="2362200"/>
            <a:ext cx="137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8600" y="2438400"/>
            <a:ext cx="5029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8600" y="3048000"/>
            <a:ext cx="5029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-152400" y="4419600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19200" y="3505200"/>
            <a:ext cx="2895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219200" y="5791200"/>
            <a:ext cx="2895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1219200" y="44196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33600" y="39624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133600" y="44196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33600" y="48768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133600" y="53340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II. Đặc điểm của Origami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43E18-2FAE-4F75-AB4A-F60EF0E0D1BB}" type="datetime1">
              <a:rPr lang="vi-VN" sz="1400" smtClean="0">
                <a:solidFill>
                  <a:srgbClr val="002060"/>
                </a:solidFill>
              </a:rPr>
              <a:t>16/05/2011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F23FF-AF2F-494B-AFC6-8088D4038E18}" type="slidenum">
              <a:rPr lang="en-US" sz="1400" smtClean="0">
                <a:solidFill>
                  <a:srgbClr val="002060"/>
                </a:solidFill>
              </a:rPr>
              <a:pPr>
                <a:defRPr/>
              </a:pPr>
              <a:t>8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3581400" cy="685800"/>
          </a:xfrm>
        </p:spPr>
        <p:txBody>
          <a:bodyPr/>
          <a:lstStyle/>
          <a:p>
            <a:pPr>
              <a:defRPr/>
            </a:pPr>
            <a:r>
              <a:rPr lang="en-US" sz="1400" smtClean="0">
                <a:solidFill>
                  <a:srgbClr val="002060"/>
                </a:solidFill>
              </a:rPr>
              <a:t>ORIGAMI TRONG NỀN VĂN HÓA NHẬT BẢN VÀ CÁC ỨNG DỤNG THỰC TIỄN</a:t>
            </a:r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19200"/>
            <a:ext cx="91440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Kỹ thuật xếp giấy (tt)</a:t>
            </a:r>
            <a:endParaRPr lang="en-US" sz="24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752600"/>
            <a:ext cx="1939925" cy="1884363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1752600"/>
            <a:ext cx="3348038" cy="12001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4114800"/>
            <a:ext cx="3697288" cy="134302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2362200"/>
            <a:ext cx="2894013" cy="12636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00600" y="4419600"/>
            <a:ext cx="3282950" cy="16065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II. Đặc điểm của Origami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43E18-2FAE-4F75-AB4A-F60EF0E0D1BB}" type="datetime1">
              <a:rPr lang="vi-VN" sz="1400" smtClean="0">
                <a:solidFill>
                  <a:srgbClr val="002060"/>
                </a:solidFill>
              </a:rPr>
              <a:t>16/05/2011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F23FF-AF2F-494B-AFC6-8088D4038E18}" type="slidenum">
              <a:rPr lang="en-US" sz="1400" smtClean="0">
                <a:solidFill>
                  <a:srgbClr val="002060"/>
                </a:solidFill>
              </a:rPr>
              <a:pPr>
                <a:defRPr/>
              </a:pPr>
              <a:t>9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3581400" cy="685800"/>
          </a:xfrm>
        </p:spPr>
        <p:txBody>
          <a:bodyPr/>
          <a:lstStyle/>
          <a:p>
            <a:pPr>
              <a:defRPr/>
            </a:pPr>
            <a:r>
              <a:rPr lang="en-US" sz="1400" smtClean="0">
                <a:solidFill>
                  <a:srgbClr val="002060"/>
                </a:solidFill>
              </a:rPr>
              <a:t>ORIGAMI TRONG NỀN VĂN HÓA NHẬT BẢN VÀ CÁC ỨNG DỤNG THỰC TIỄN</a:t>
            </a:r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19200"/>
            <a:ext cx="91440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Kỹ thuật xếp giấy (tt)</a:t>
            </a:r>
            <a:endParaRPr lang="en-US" sz="24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809691"/>
            <a:ext cx="88391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002060"/>
                </a:solidFill>
              </a:rPr>
              <a:t>Xếp ướt (Wet </a:t>
            </a:r>
            <a:r>
              <a:rPr lang="en-US" sz="2000" b="1">
                <a:solidFill>
                  <a:srgbClr val="002060"/>
                </a:solidFill>
              </a:rPr>
              <a:t>folding</a:t>
            </a:r>
            <a:r>
              <a:rPr lang="en-US" sz="2000" b="1" smtClean="0">
                <a:solidFill>
                  <a:srgbClr val="002060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>
                <a:solidFill>
                  <a:srgbClr val="002060"/>
                </a:solidFill>
              </a:rPr>
              <a:t>Do </a:t>
            </a:r>
            <a:r>
              <a:rPr lang="vi-VN" sz="2000">
                <a:solidFill>
                  <a:srgbClr val="002060"/>
                </a:solidFill>
              </a:rPr>
              <a:t>Yoshizawa Akira</a:t>
            </a:r>
            <a:r>
              <a:rPr lang="en-US" sz="2000">
                <a:solidFill>
                  <a:srgbClr val="002060"/>
                </a:solidFill>
              </a:rPr>
              <a:t> sáng tạo ra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>
                <a:solidFill>
                  <a:srgbClr val="002060"/>
                </a:solidFill>
              </a:rPr>
              <a:t>Làm giấy mềm đi bằng nước,  có thể nặn, uốn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>
                <a:solidFill>
                  <a:srgbClr val="002060"/>
                </a:solidFill>
              </a:rPr>
              <a:t>Tác phẩm khi khô sẽ lâu và bền hơn</a:t>
            </a:r>
          </a:p>
          <a:p>
            <a:endParaRPr lang="en-US" sz="2000" b="1">
              <a:solidFill>
                <a:srgbClr val="002060"/>
              </a:solidFill>
            </a:endParaRPr>
          </a:p>
        </p:txBody>
      </p:sp>
      <p:pic>
        <p:nvPicPr>
          <p:cNvPr id="37890" name="Picture 2" descr="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905000"/>
            <a:ext cx="2846388" cy="180498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891" name="Picture 3" descr="Untitl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3810000"/>
            <a:ext cx="2951082" cy="25146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892" name="Picture 4" descr="Untitle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4191000"/>
            <a:ext cx="3427413" cy="1725613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533</Words>
  <Application>Microsoft Office PowerPoint</Application>
  <PresentationFormat>On-screen Show (4:3)</PresentationFormat>
  <Paragraphs>117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Arial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ddo20</dc:creator>
  <cp:lastModifiedBy>ddo20</cp:lastModifiedBy>
  <cp:revision>56</cp:revision>
  <dcterms:created xsi:type="dcterms:W3CDTF">2011-05-15T16:35:33Z</dcterms:created>
  <dcterms:modified xsi:type="dcterms:W3CDTF">2011-05-15T20:03:35Z</dcterms:modified>
</cp:coreProperties>
</file>