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7" r:id="rId16"/>
    <p:sldId id="306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i" initials="T" lastIdx="60" clrIdx="0">
    <p:extLst>
      <p:ext uri="{19B8F6BF-5375-455C-9EA6-DF929625EA0E}">
        <p15:presenceInfo xmlns:p15="http://schemas.microsoft.com/office/powerpoint/2012/main" userId="Toi" providerId="None"/>
      </p:ext>
    </p:extLst>
  </p:cmAuthor>
  <p:cmAuthor id="2" name="Windows User" initials="WU" lastIdx="13" clrIdx="1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A2AFBD-8BEC-B964-BCEA-DC49A20E636A}" v="1" dt="2022-09-29T12:21:15.347"/>
    <p1510:client id="{CC8404D3-F680-4BA2-B97C-BE2C0D82C613}" v="4" dt="2022-10-23T11:02:23.079"/>
    <p1510:client id="{DB6E2DD6-0602-4132-A6F5-5123FF9A4ACC}" v="3" dt="2022-12-05T22:12:57.274"/>
    <p1510:client id="{FAB5A6CE-0462-455B-BF9B-F823ECFAB73C}" v="5" dt="2022-10-31T16:42:55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0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DUC MINH TRIEU 20185415" userId="S::trieu.hdm185415@sis.hust.edu.vn::65a316f5-4406-490c-8ec1-542b6f96065b" providerId="AD" clId="Web-{DB6E2DD6-0602-4132-A6F5-5123FF9A4ACC}"/>
    <pc:docChg chg="modSld">
      <pc:chgData name="HOANG DUC MINH TRIEU 20185415" userId="S::trieu.hdm185415@sis.hust.edu.vn::65a316f5-4406-490c-8ec1-542b6f96065b" providerId="AD" clId="Web-{DB6E2DD6-0602-4132-A6F5-5123FF9A4ACC}" dt="2022-12-05T22:12:57.274" v="2" actId="20577"/>
      <pc:docMkLst>
        <pc:docMk/>
      </pc:docMkLst>
      <pc:sldChg chg="modSp">
        <pc:chgData name="HOANG DUC MINH TRIEU 20185415" userId="S::trieu.hdm185415@sis.hust.edu.vn::65a316f5-4406-490c-8ec1-542b6f96065b" providerId="AD" clId="Web-{DB6E2DD6-0602-4132-A6F5-5123FF9A4ACC}" dt="2022-12-05T22:12:57.274" v="2" actId="20577"/>
        <pc:sldMkLst>
          <pc:docMk/>
          <pc:sldMk cId="4062485540" sldId="305"/>
        </pc:sldMkLst>
        <pc:spChg chg="mod">
          <ac:chgData name="HOANG DUC MINH TRIEU 20185415" userId="S::trieu.hdm185415@sis.hust.edu.vn::65a316f5-4406-490c-8ec1-542b6f96065b" providerId="AD" clId="Web-{DB6E2DD6-0602-4132-A6F5-5123FF9A4ACC}" dt="2022-12-05T22:12:57.274" v="2" actId="20577"/>
          <ac:spMkLst>
            <pc:docMk/>
            <pc:sldMk cId="4062485540" sldId="305"/>
            <ac:spMk id="3" creationId="{E993197F-8DA0-6D1B-DC6C-50DF245D02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6F5FB-CA7D-499F-83B2-436986C6A56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1B93-8981-42BC-86FE-671AA7CF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B76DD72-52ED-4E34-BE0E-29C778BB3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7132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0716"/>
            <a:ext cx="8686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D54569B-9ECB-499D-8BF8-0931ABE2B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8054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463550" y="6559550"/>
            <a:ext cx="128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152400"/>
            <a:ext cx="8832850" cy="6623050"/>
          </a:xfrm>
          <a:prstGeom prst="rect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8596313" y="6448425"/>
            <a:ext cx="48891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E6271DDA-3685-472E-A2AD-9054A921E6A2}" type="slidenum">
              <a:rPr lang="en-US" altLang="ja-JP" sz="1600" b="0">
                <a:solidFill>
                  <a:schemeClr val="tx2"/>
                </a:solidFill>
                <a:latin typeface="Tahoma" panose="020B0604030504040204" pitchFamily="34" charset="0"/>
              </a:rPr>
              <a:pPr/>
              <a:t>‹#›</a:t>
            </a:fld>
            <a:endParaRPr lang="en-US" altLang="ja-JP" sz="16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496175" y="6407150"/>
            <a:ext cx="400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695450" y="6559550"/>
            <a:ext cx="582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880350" y="655955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53608" y="6284383"/>
            <a:ext cx="3238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9933" y="6335713"/>
            <a:ext cx="4572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Tahoma" panose="020B060403050404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u"/>
        <a:defRPr sz="2400">
          <a:solidFill>
            <a:schemeClr val="tx2"/>
          </a:solidFill>
          <a:latin typeface="Tahoma" panose="020B060403050404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0E30"/>
        </a:buClr>
        <a:buSzPct val="75000"/>
        <a:buFont typeface="Monotype Sorts" pitchFamily="2" charset="2"/>
        <a:buChar char="l"/>
        <a:defRPr sz="2000">
          <a:solidFill>
            <a:schemeClr val="tx2"/>
          </a:solidFill>
          <a:latin typeface="Tahoma" panose="020B060403050404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7C03"/>
        </a:buClr>
        <a:buSzPct val="65000"/>
        <a:buFont typeface="Monotype Sorts" pitchFamily="2" charset="2"/>
        <a:buChar char="t"/>
        <a:defRPr>
          <a:solidFill>
            <a:schemeClr val="tx2"/>
          </a:solidFill>
          <a:latin typeface="Tahoma" panose="020B060403050404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008C3"/>
        </a:buClr>
        <a:buSzPct val="75000"/>
        <a:buFont typeface="Monotype Sorts" pitchFamily="2" charset="2"/>
        <a:buChar char="w"/>
        <a:defRPr sz="1600">
          <a:solidFill>
            <a:schemeClr val="tx2"/>
          </a:solidFill>
          <a:latin typeface="Tahoma" panose="020B060403050404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Tahoma" panose="020B060403050404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/>
              <a:t>SEGMENTATION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C62BFF7-A882-BBFB-1849-7FC1C435C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2536825"/>
            <a:ext cx="5238750" cy="32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1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7305-9E05-2968-CB97-B3E71D0D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ngưỡng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59DE8-9E03-410E-7428-30CFABF3C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Xác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Xác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1 -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Giá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mức</a:t>
                </a:r>
                <a:r>
                  <a:rPr lang="en-US" dirty="0"/>
                  <a:t> </a:t>
                </a:r>
                <a:r>
                  <a:rPr lang="en-US" dirty="0" err="1"/>
                  <a:t>xám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mức</a:t>
                </a:r>
                <a:r>
                  <a:rPr lang="en-US" dirty="0"/>
                  <a:t> k: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toàn</a:t>
                </a:r>
                <a:r>
                  <a:rPr lang="en-US" dirty="0"/>
                  <a:t> </a:t>
                </a:r>
                <a:r>
                  <a:rPr lang="en-US" dirty="0" err="1"/>
                  <a:t>cục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59DE8-9E03-410E-7428-30CFABF3C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1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5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8313-A9CC-9BB3-FDE2-DF0DCF40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ngưỡng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F18D9-00C4-47A6-EA5F-0E8EFA22D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 ŋ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toàn</a:t>
                </a:r>
                <a:r>
                  <a:rPr lang="en-US" dirty="0"/>
                  <a:t> </a:t>
                </a:r>
                <a:r>
                  <a:rPr lang="en-US" dirty="0" err="1"/>
                  <a:t>cục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k</a:t>
                </a:r>
              </a:p>
              <a:p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k</a:t>
                </a:r>
              </a:p>
              <a:p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k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F18D9-00C4-47A6-EA5F-0E8EFA22D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1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21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8A47-D2B5-97B6-FE93-D9372B6E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7140C-0D48-E403-9500-E653FA9FE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Phương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)(1 −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chênh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cùng</a:t>
                </a:r>
                <a:r>
                  <a:rPr lang="en-US" dirty="0"/>
                  <a:t> 1 </a:t>
                </a:r>
                <a:r>
                  <a:rPr lang="en-US" dirty="0" err="1"/>
                  <a:t>lớp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Tìm</a:t>
                </a:r>
                <a:r>
                  <a:rPr lang="en-US" dirty="0"/>
                  <a:t> k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</a:t>
                </a:r>
                <a:r>
                  <a:rPr lang="en-US" dirty="0" err="1"/>
                  <a:t>hoặc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*)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7140C-0D48-E403-9500-E653FA9FE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0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CAFA-F523-7B8D-A3A7-19565D91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ngưỡng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7425-440D-2B10-071D-EE8F4334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Otsu: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xám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i: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 lvl="1"/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cụm</a:t>
            </a:r>
            <a:endParaRPr lang="en-US" dirty="0"/>
          </a:p>
          <a:p>
            <a:pPr lvl="1"/>
            <a:r>
              <a:rPr lang="en-US" dirty="0" err="1"/>
              <a:t>Bước</a:t>
            </a:r>
            <a:r>
              <a:rPr lang="en-US" dirty="0"/>
              <a:t> 4: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max)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min)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5: </a:t>
            </a:r>
            <a:r>
              <a:rPr lang="en-US" dirty="0" err="1"/>
              <a:t>Tính</a:t>
            </a:r>
            <a:r>
              <a:rPr lang="en-US" dirty="0"/>
              <a:t> 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7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0CDA-67AF-483C-25C2-4A99E751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197F-8DA0-6D1B-DC6C-50DF245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 err="1">
                <a:latin typeface="Tahoma"/>
                <a:ea typeface="Tahoma"/>
                <a:cs typeface="Tahoma"/>
              </a:rPr>
              <a:t>Bài</a:t>
            </a:r>
            <a:r>
              <a:rPr lang="en-US" dirty="0">
                <a:latin typeface="Tahoma"/>
                <a:ea typeface="Tahoma"/>
                <a:cs typeface="Tahoma"/>
              </a:rPr>
              <a:t> 2: </a:t>
            </a:r>
            <a:r>
              <a:rPr lang="en-US" dirty="0" err="1">
                <a:latin typeface="Tahoma"/>
                <a:ea typeface="Tahoma"/>
                <a:cs typeface="Tahoma"/>
              </a:rPr>
              <a:t>Phân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vùng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ảnh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theo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thuật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toán</a:t>
            </a:r>
            <a:r>
              <a:rPr lang="en-US" dirty="0">
                <a:latin typeface="Tahoma"/>
                <a:ea typeface="Tahoma"/>
                <a:cs typeface="Tahoma"/>
              </a:rPr>
              <a:t> Otsu </a:t>
            </a:r>
            <a:r>
              <a:rPr lang="en-US" dirty="0" err="1">
                <a:latin typeface="Tahoma"/>
                <a:ea typeface="Tahoma"/>
                <a:cs typeface="Tahoma"/>
              </a:rPr>
              <a:t>bằng</a:t>
            </a:r>
            <a:r>
              <a:rPr lang="en-US" dirty="0">
                <a:latin typeface="Tahoma"/>
                <a:ea typeface="Tahoma"/>
                <a:cs typeface="Tahoma"/>
              </a:rPr>
              <a:t> 1 </a:t>
            </a:r>
            <a:r>
              <a:rPr lang="en-US" dirty="0" err="1">
                <a:latin typeface="Tahoma"/>
                <a:ea typeface="Tahoma"/>
                <a:cs typeface="Tahoma"/>
              </a:rPr>
              <a:t>trong</a:t>
            </a:r>
            <a:r>
              <a:rPr lang="en-US" dirty="0">
                <a:latin typeface="Tahoma"/>
                <a:ea typeface="Tahoma"/>
                <a:cs typeface="Tahoma"/>
              </a:rPr>
              <a:t> 2 </a:t>
            </a:r>
            <a:r>
              <a:rPr lang="en-US" dirty="0" err="1">
                <a:latin typeface="Tahoma"/>
                <a:ea typeface="Tahoma"/>
                <a:cs typeface="Tahoma"/>
              </a:rPr>
              <a:t>phương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pháp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sau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đó</a:t>
            </a:r>
            <a:r>
              <a:rPr lang="en-US" dirty="0">
                <a:latin typeface="Tahoma"/>
                <a:ea typeface="Tahoma"/>
                <a:cs typeface="Tahoma"/>
              </a:rPr>
              <a:t> so </a:t>
            </a:r>
            <a:r>
              <a:rPr lang="en-US" dirty="0" err="1">
                <a:latin typeface="Tahoma"/>
                <a:ea typeface="Tahoma"/>
                <a:cs typeface="Tahoma"/>
              </a:rPr>
              <a:t>sánh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với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thuật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toán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>
                <a:latin typeface="Tahoma"/>
                <a:ea typeface="Tahoma"/>
                <a:cs typeface="Tahoma"/>
              </a:rPr>
              <a:t>Otsu </a:t>
            </a:r>
            <a:r>
              <a:rPr lang="en-US" dirty="0" err="1">
                <a:latin typeface="Tahoma"/>
                <a:ea typeface="Tahoma"/>
                <a:cs typeface="Tahoma"/>
              </a:rPr>
              <a:t>trong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thư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viện</a:t>
            </a:r>
            <a:r>
              <a:rPr lang="en-US" dirty="0">
                <a:latin typeface="Tahoma"/>
                <a:ea typeface="Tahoma"/>
                <a:cs typeface="Tahoma"/>
              </a:rPr>
              <a:t> Open Cv</a:t>
            </a:r>
          </a:p>
          <a:p>
            <a:r>
              <a:rPr lang="en-US" dirty="0" err="1"/>
              <a:t>Bài</a:t>
            </a:r>
            <a:r>
              <a:rPr lang="en-US" dirty="0"/>
              <a:t> 3: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8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b="1" dirty="0" err="1"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vùng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vùng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ngưỡng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9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vi-VN" dirty="0"/>
              <a:t>quá trình chia nhỏ một bức ảnh thành nhiều phần, với mục tiêu đơn giản hóa hoặc thay đổi biểu diễn của bức ảnh để dễ dàng phân tích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(semantic segmentation)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(instance segmentation)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1EBD9-FA61-18EA-5C55-F9866A8B8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48" y="3603476"/>
            <a:ext cx="4949057" cy="27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7344-C7B1-70C2-1FA5-AA8EED79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ngưỡng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0AE6-36F7-EC15-4126-401F5A02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xám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(global)</a:t>
            </a:r>
          </a:p>
          <a:p>
            <a:pPr lvl="1"/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(local)</a:t>
            </a:r>
          </a:p>
          <a:p>
            <a:pPr lvl="1"/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(adaptive)</a:t>
            </a:r>
          </a:p>
        </p:txBody>
      </p:sp>
    </p:spTree>
    <p:extLst>
      <p:ext uri="{BB962C8B-B14F-4D97-AF65-F5344CB8AC3E}">
        <p14:creationId xmlns:p14="http://schemas.microsoft.com/office/powerpoint/2010/main" val="348457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A3E7-0405-74A0-83B6-D8E385F3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ngưỡng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C051-7EE8-B0A2-0765-63C9A2F3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ngưỡng</a:t>
            </a:r>
            <a:endParaRPr lang="en-US" dirty="0"/>
          </a:p>
          <a:p>
            <a:pPr lvl="1"/>
            <a:r>
              <a:rPr lang="en-US" dirty="0"/>
              <a:t>If value(pixel) &gt;= threshold Then value(pixel) = 1</a:t>
            </a:r>
          </a:p>
          <a:p>
            <a:pPr lvl="1"/>
            <a:r>
              <a:rPr lang="en-US" dirty="0"/>
              <a:t>If value(pixel) &lt; threshold Then value(pixel) = 1</a:t>
            </a:r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n threshold =&gt; n + 1 class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threshold</a:t>
            </a:r>
          </a:p>
        </p:txBody>
      </p:sp>
      <p:pic>
        <p:nvPicPr>
          <p:cNvPr id="5" name="Picture 4" descr="A picture containing fabric&#10;&#10;Description automatically generated">
            <a:extLst>
              <a:ext uri="{FF2B5EF4-FFF2-40B4-BE49-F238E27FC236}">
                <a16:creationId xmlns:a16="http://schemas.microsoft.com/office/drawing/2014/main" id="{1EBEB5B5-4699-8307-B922-357ECEB85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93" y="3032223"/>
            <a:ext cx="4361213" cy="218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1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5331-C5F2-7459-5F52-8EE7FFA7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ngưỡng</a:t>
            </a: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8C61C1-9900-BD49-10E1-D54C60FA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histogram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BEDF9180-A0F8-42B0-8683-DE93D8C3A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72" y="2017659"/>
            <a:ext cx="5914855" cy="30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1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8902-9F2A-6DFC-B027-BB81C026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ngưỡng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F62A-1C17-9273-6F6B-ED2E430C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Quan </a:t>
            </a:r>
            <a:r>
              <a:rPr lang="en-US" dirty="0" err="1"/>
              <a:t>sát</a:t>
            </a:r>
            <a:r>
              <a:rPr lang="en-US" dirty="0"/>
              <a:t> histogram</a:t>
            </a:r>
          </a:p>
          <a:p>
            <a:pPr lvl="1"/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endParaRPr lang="en-US" dirty="0"/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xám</a:t>
            </a:r>
            <a:endParaRPr lang="en-US" dirty="0"/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max </a:t>
            </a:r>
            <a:r>
              <a:rPr lang="en-US" dirty="0" err="1"/>
              <a:t>và</a:t>
            </a:r>
            <a:r>
              <a:rPr lang="en-US" dirty="0"/>
              <a:t> min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0FD5-52B6-D5D8-81F6-4BB8FCFE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0921"/>
            <a:ext cx="7772400" cy="5334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ngưỡng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AAFA1-51B0-807A-5D39-EC0E11B7B2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vùng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ngưỡng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</a:t>
                </a:r>
                <a:r>
                  <a:rPr lang="en-US" dirty="0" err="1"/>
                  <a:t>thường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T</a:t>
                </a:r>
              </a:p>
              <a:p>
                <a:pPr lvl="1"/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2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nếu</a:t>
                </a:r>
                <a:r>
                  <a:rPr lang="en-US" dirty="0"/>
                  <a:t> f(x, y) 	&gt;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nếu</a:t>
                </a:r>
                <a:r>
                  <a:rPr lang="en-US" dirty="0"/>
                  <a:t> f(x, y) 	&lt;= T</a:t>
                </a:r>
              </a:p>
              <a:p>
                <a:pPr lvl="1"/>
                <a:r>
                  <a:rPr lang="en-US" dirty="0" err="1"/>
                  <a:t>Bước</a:t>
                </a:r>
                <a:r>
                  <a:rPr lang="en-US" dirty="0"/>
                  <a:t> 3: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mức</a:t>
                </a:r>
                <a:r>
                  <a:rPr lang="en-US" dirty="0"/>
                  <a:t> </a:t>
                </a:r>
                <a:r>
                  <a:rPr lang="en-US" dirty="0" err="1"/>
                  <a:t>xám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Bước</a:t>
                </a:r>
                <a:r>
                  <a:rPr lang="en-US" dirty="0"/>
                  <a:t> 4: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mới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T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)/2	</a:t>
                </a:r>
              </a:p>
              <a:p>
                <a:pPr lvl="1"/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T </a:t>
                </a:r>
                <a:r>
                  <a:rPr lang="en-US" dirty="0" err="1"/>
                  <a:t>ổn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(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1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AAFA1-51B0-807A-5D39-EC0E11B7B2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1" t="-9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9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236C-DF12-A86A-0FE3-5185CF5B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ngưỡng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7F338-9267-4086-DB41-D8A55931F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Otsu:</a:t>
                </a:r>
              </a:p>
              <a:p>
                <a:pPr lvl="1"/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trêm</a:t>
                </a:r>
                <a:r>
                  <a:rPr lang="en-US" dirty="0"/>
                  <a:t> histogram</a:t>
                </a:r>
              </a:p>
              <a:p>
                <a:pPr lvl="1"/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(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thiểu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cùng</a:t>
                </a:r>
                <a:r>
                  <a:rPr lang="en-US" dirty="0"/>
                  <a:t> 1 </a:t>
                </a:r>
                <a:r>
                  <a:rPr lang="en-US" dirty="0" err="1"/>
                  <a:t>lớp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khái</a:t>
                </a:r>
                <a:r>
                  <a:rPr lang="en-US" dirty="0"/>
                  <a:t> </a:t>
                </a:r>
                <a:r>
                  <a:rPr lang="en-US" dirty="0" err="1"/>
                  <a:t>niệm</a:t>
                </a:r>
                <a:endParaRPr lang="en-US" dirty="0"/>
              </a:p>
              <a:p>
                <a:pPr lvl="1"/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tần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endParaRPr lang="en-US" dirty="0"/>
              </a:p>
              <a:p>
                <a:pPr lvl="1"/>
                <a:r>
                  <a:rPr lang="en-US" dirty="0"/>
                  <a:t>Khi </a:t>
                </a:r>
                <a:r>
                  <a:rPr lang="en-US" dirty="0" err="1"/>
                  <a:t>phân</a:t>
                </a:r>
                <a:r>
                  <a:rPr lang="en-US" dirty="0"/>
                  <a:t> 2 </a:t>
                </a:r>
                <a:r>
                  <a:rPr lang="en-US" dirty="0" err="1"/>
                  <a:t>lớp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ngưỡng</a:t>
                </a:r>
                <a:r>
                  <a:rPr lang="en-US" dirty="0"/>
                  <a:t> k:</a:t>
                </a:r>
              </a:p>
              <a:p>
                <a:pPr lvl="2"/>
                <a:r>
                  <a:rPr lang="en-US" dirty="0"/>
                  <a:t>Class 1(values [0, k]) </a:t>
                </a:r>
              </a:p>
              <a:p>
                <a:pPr lvl="2"/>
                <a:r>
                  <a:rPr lang="en-US" dirty="0"/>
                  <a:t>Class 2(values [k + 1, L - 1]) </a:t>
                </a:r>
                <a:r>
                  <a:rPr lang="en-US" dirty="0" err="1"/>
                  <a:t>với</a:t>
                </a:r>
                <a:r>
                  <a:rPr lang="en-US" dirty="0"/>
                  <a:t> L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mức</a:t>
                </a:r>
                <a:r>
                  <a:rPr lang="en-US" dirty="0"/>
                  <a:t> </a:t>
                </a:r>
                <a:r>
                  <a:rPr lang="en-US" dirty="0" err="1"/>
                  <a:t>xám</a:t>
                </a:r>
                <a:endParaRPr lang="en-US" dirty="0"/>
              </a:p>
              <a:p>
                <a:pPr lvl="2"/>
                <a:endParaRPr lang="en-US" dirty="0"/>
              </a:p>
              <a:p>
                <a:pPr marL="40005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7F338-9267-4086-DB41-D8A55931F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9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232323"/>
      </a:dk1>
      <a:lt1>
        <a:srgbClr val="FFFFFF"/>
      </a:lt1>
      <a:dk2>
        <a:srgbClr val="000000"/>
      </a:dk2>
      <a:lt2>
        <a:srgbClr val="EF9100"/>
      </a:lt2>
      <a:accent1>
        <a:srgbClr val="F35B1B"/>
      </a:accent1>
      <a:accent2>
        <a:srgbClr val="A2C1FE"/>
      </a:accent2>
      <a:accent3>
        <a:srgbClr val="FFFFFF"/>
      </a:accent3>
      <a:accent4>
        <a:srgbClr val="1C1C1C"/>
      </a:accent4>
      <a:accent5>
        <a:srgbClr val="F8B5AB"/>
      </a:accent5>
      <a:accent6>
        <a:srgbClr val="92AFE6"/>
      </a:accent6>
      <a:hlink>
        <a:srgbClr val="676767"/>
      </a:hlink>
      <a:folHlink>
        <a:srgbClr val="CECECE"/>
      </a:folHlink>
    </a:clrScheme>
    <a:fontScheme name="Lecture3-humanvision-filt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lnDef>
  </a:objectDefaults>
  <a:extraClrSchemeLst>
    <a:extraClrScheme>
      <a:clrScheme name="Lecture3-humanvision-filte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3-humanvision-filte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3B98656414A4F88D9539C9BA2BFFB" ma:contentTypeVersion="12" ma:contentTypeDescription="Create a new document." ma:contentTypeScope="" ma:versionID="e201aac569d858690f4bb306930a5810">
  <xsd:schema xmlns:xsd="http://www.w3.org/2001/XMLSchema" xmlns:xs="http://www.w3.org/2001/XMLSchema" xmlns:p="http://schemas.microsoft.com/office/2006/metadata/properties" xmlns:ns3="4f1d787c-fbf1-4ef2-8f49-d32388ff912e" xmlns:ns4="336278f1-da88-402e-beba-28ae94c585fe" targetNamespace="http://schemas.microsoft.com/office/2006/metadata/properties" ma:root="true" ma:fieldsID="4d99f39efc0b0355e4960327978eea85" ns3:_="" ns4:_="">
    <xsd:import namespace="4f1d787c-fbf1-4ef2-8f49-d32388ff912e"/>
    <xsd:import namespace="336278f1-da88-402e-beba-28ae94c585f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d787c-fbf1-4ef2-8f49-d32388ff91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278f1-da88-402e-beba-28ae94c58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0BF418-C056-4FF2-A1FD-FDB10F59D250}">
  <ds:schemaRefs>
    <ds:schemaRef ds:uri="336278f1-da88-402e-beba-28ae94c585fe"/>
    <ds:schemaRef ds:uri="4f1d787c-fbf1-4ef2-8f49-d32388ff91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42A7158-CE79-4ED6-BABF-7C5DC6B46C7F}">
  <ds:schemaRefs>
    <ds:schemaRef ds:uri="336278f1-da88-402e-beba-28ae94c585fe"/>
    <ds:schemaRef ds:uri="4f1d787c-fbf1-4ef2-8f49-d32388ff912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90B684F-6BBD-43F9-A0AE-418C3BC111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Intro_CE_Sumary</Template>
  <TotalTime>116</TotalTime>
  <Words>823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template</vt:lpstr>
      <vt:lpstr>SEGMENTATION</vt:lpstr>
      <vt:lpstr>Nội Dung</vt:lpstr>
      <vt:lpstr>1. Phân vùng ảnh</vt:lpstr>
      <vt:lpstr>2. Phân vùng ảnh dựa theo ngưỡng</vt:lpstr>
      <vt:lpstr>2. Phân vùng ảnh dựa theo ngưỡng</vt:lpstr>
      <vt:lpstr>2. Phân vùng ảnh dựa theo ngưỡng</vt:lpstr>
      <vt:lpstr>2. Phân vùng ảnh dựa theo ngưỡng</vt:lpstr>
      <vt:lpstr>2. Phân vùng ảnh dựa theo ngưỡng</vt:lpstr>
      <vt:lpstr>2. Phân vùng ảnh dựa theo ngưỡng</vt:lpstr>
      <vt:lpstr>2. Phân vùng ảnh dựa theo ngưỡng</vt:lpstr>
      <vt:lpstr>2. Phân vùng ảnh dựa theo ngưỡng</vt:lpstr>
      <vt:lpstr>PowerPoint Presentation</vt:lpstr>
      <vt:lpstr>2. Phân vùng ảnh dựa theo ngưỡng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 Hai</dc:creator>
  <cp:lastModifiedBy>HOANG DUC MINH TRIEU 20185415</cp:lastModifiedBy>
  <cp:revision>6</cp:revision>
  <dcterms:created xsi:type="dcterms:W3CDTF">2018-07-16T07:02:14Z</dcterms:created>
  <dcterms:modified xsi:type="dcterms:W3CDTF">2022-12-05T22:13:04Z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0x0101004C83B98656414A4F88D9539C9BA2BFFB</vt:lpwstr>
  </property>
</Properties>
</file>