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D494-11AD-436B-8B9C-B061291A35E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tags" Target="../tags/tag4.xml"/><Relationship Id="rId16" Type="http://schemas.openxmlformats.org/officeDocument/2006/relationships/image" Target="../media/image4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6.png"/><Relationship Id="rId5" Type="http://schemas.openxmlformats.org/officeDocument/2006/relationships/tags" Target="../tags/tag7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9260"/>
            <a:ext cx="9144000" cy="3040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your own optimization function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CS 269 Seminar </a:t>
            </a:r>
            <a:br>
              <a:rPr lang="en-US" sz="3200" dirty="0" smtClean="0"/>
            </a:br>
            <a:r>
              <a:rPr lang="en-US" sz="3200" dirty="0" smtClean="0"/>
              <a:t>Natural Language Processing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69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7" y="796831"/>
            <a:ext cx="1912184" cy="360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7" y="1724834"/>
            <a:ext cx="488700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418" y="622093"/>
            <a:ext cx="432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 some values for w, x, y</a:t>
            </a:r>
          </a:p>
          <a:p>
            <a:r>
              <a:rPr lang="en-US" sz="2400" dirty="0" smtClean="0"/>
              <a:t>Define the optimizer.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1979603"/>
            <a:ext cx="818311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6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53" y="611422"/>
            <a:ext cx="10515600" cy="5203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 the optimization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12" y="1590269"/>
            <a:ext cx="824980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708"/>
            <a:ext cx="10515600" cy="49702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 y will not be perfectly 0 or 1 because we use gradient descent instead of brute force.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heuristically round output y to nearest 0 or 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0877" y="1053567"/>
            <a:ext cx="532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Try </a:t>
            </a:r>
            <a:r>
              <a:rPr lang="en-US" sz="2400" b="1" dirty="0" smtClean="0">
                <a:solidFill>
                  <a:srgbClr val="FF0000"/>
                </a:solidFill>
              </a:rPr>
              <a:t>by yourself, </a:t>
            </a:r>
            <a:r>
              <a:rPr lang="en-US" sz="2400" b="1" dirty="0" smtClean="0">
                <a:solidFill>
                  <a:srgbClr val="FF0000"/>
                </a:solidFill>
              </a:rPr>
              <a:t>modify </a:t>
            </a:r>
            <a:r>
              <a:rPr lang="en-US" sz="2400" b="1" dirty="0" smtClean="0">
                <a:solidFill>
                  <a:srgbClr val="FF0000"/>
                </a:solidFill>
              </a:rPr>
              <a:t>code to solve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69" y="1903910"/>
            <a:ext cx="5451065" cy="12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50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Loss functions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1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Many classification problems have well-known loss functions. </a:t>
            </a:r>
          </a:p>
          <a:p>
            <a:pPr marL="0" indent="0">
              <a:buNone/>
            </a:pPr>
            <a:r>
              <a:rPr lang="en-US" sz="3000" dirty="0" smtClean="0"/>
              <a:t>For example: binary classification in Pytorch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2453948"/>
            <a:ext cx="8059275" cy="38962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366934" y="4136315"/>
            <a:ext cx="5240569" cy="451821"/>
            <a:chOff x="6366934" y="4227755"/>
            <a:chExt cx="5240569" cy="451821"/>
          </a:xfrm>
        </p:grpSpPr>
        <p:sp>
          <p:nvSpPr>
            <p:cNvPr id="5" name="Rectangle 4"/>
            <p:cNvSpPr/>
            <p:nvPr/>
          </p:nvSpPr>
          <p:spPr>
            <a:xfrm>
              <a:off x="6366934" y="4227755"/>
              <a:ext cx="2873886" cy="4518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40819" y="4268999"/>
              <a:ext cx="2366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Bernoulli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0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2092"/>
            <a:ext cx="10515600" cy="57213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Your own optimization function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557"/>
            <a:ext cx="10515600" cy="465840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/>
              <a:t>Pytorch is able to take derivative of a function. </a:t>
            </a:r>
          </a:p>
          <a:p>
            <a:pPr lvl="1">
              <a:spcBef>
                <a:spcPts val="600"/>
              </a:spcBef>
            </a:pPr>
            <a:r>
              <a:rPr lang="en-US" sz="3200" dirty="0" smtClean="0"/>
              <a:t>You can solve a lot of optimization problems. 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Linear programming 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Quadratic programming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Some other sorts of constraint optimization.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Expectation Maximization problem.</a:t>
            </a:r>
          </a:p>
          <a:p>
            <a:pPr lvl="3">
              <a:spcBef>
                <a:spcPts val="600"/>
              </a:spcBef>
            </a:pPr>
            <a:r>
              <a:rPr lang="en-US" sz="2600" dirty="0" smtClean="0"/>
              <a:t>Maximization step: 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90" y="4411095"/>
            <a:ext cx="5736838" cy="4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This tutorial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540" y="1265411"/>
            <a:ext cx="6722008" cy="502095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97060" y="2919435"/>
            <a:ext cx="2309037" cy="830997"/>
            <a:chOff x="4516662" y="3301632"/>
            <a:chExt cx="2309037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4516662" y="3301632"/>
              <a:ext cx="1982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How do we max over y?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245261" y="3817542"/>
              <a:ext cx="580438" cy="1702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649393" y="3857531"/>
            <a:ext cx="2131908" cy="369332"/>
            <a:chOff x="4588983" y="3258429"/>
            <a:chExt cx="2131908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894418" y="3258429"/>
              <a:ext cx="1826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Easy to update w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588983" y="3428004"/>
              <a:ext cx="305435" cy="301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8464550" y="3435345"/>
            <a:ext cx="2780099" cy="340544"/>
            <a:chOff x="8464550" y="3435344"/>
            <a:chExt cx="3365252" cy="377225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0552" y="3435344"/>
              <a:ext cx="2889250" cy="37722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8464550" y="3615700"/>
              <a:ext cx="410460" cy="52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17214" y="3717132"/>
            <a:ext cx="4223628" cy="770761"/>
            <a:chOff x="4848465" y="2982293"/>
            <a:chExt cx="5942346" cy="713778"/>
          </a:xfrm>
        </p:grpSpPr>
        <p:sp>
          <p:nvSpPr>
            <p:cNvPr id="25" name="TextBox 24"/>
            <p:cNvSpPr txBox="1"/>
            <p:nvPr/>
          </p:nvSpPr>
          <p:spPr>
            <a:xfrm>
              <a:off x="4848465" y="3049740"/>
              <a:ext cx="198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Define this function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6619581" y="2982293"/>
              <a:ext cx="4171230" cy="3150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6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297"/>
            <a:ext cx="10515600" cy="502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How do we find</a:t>
            </a:r>
          </a:p>
          <a:p>
            <a:pPr marL="0" indent="0">
              <a:buNone/>
            </a:pPr>
            <a:r>
              <a:rPr lang="en-US" sz="2600" dirty="0" smtClean="0"/>
              <a:t>In this step, w is a constant. </a:t>
            </a:r>
            <a:r>
              <a:rPr lang="en-US" sz="2600" b="1" u="sng" dirty="0" smtClean="0"/>
              <a:t>Assume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u="sng" dirty="0" smtClean="0"/>
              <a:t>Assume</a:t>
            </a:r>
            <a:r>
              <a:rPr lang="en-US" sz="2600" dirty="0" smtClean="0"/>
              <a:t> element-wise multiplication</a:t>
            </a:r>
          </a:p>
          <a:p>
            <a:pPr marL="0" indent="0">
              <a:buNone/>
            </a:pPr>
            <a:r>
              <a:rPr lang="en-US" sz="2600" dirty="0" smtClean="0"/>
              <a:t>         is feed-forward neural network.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b="1" u="sng" dirty="0" smtClean="0"/>
              <a:t>Assume</a:t>
            </a:r>
            <a:r>
              <a:rPr lang="en-US" sz="2600" dirty="0" smtClean="0"/>
              <a:t>  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75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This tutorial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39" y="1204978"/>
            <a:ext cx="3494815" cy="360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50" y="1729944"/>
            <a:ext cx="1358933" cy="269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19" y="2671942"/>
            <a:ext cx="2361743" cy="323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2" y="3157612"/>
            <a:ext cx="578347" cy="323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98" y="4088713"/>
            <a:ext cx="3537981" cy="344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4" y="5006738"/>
            <a:ext cx="3753475" cy="12224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61" y="1224645"/>
            <a:ext cx="2386865" cy="3405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68345" y="1138861"/>
            <a:ext cx="10744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Skip </a:t>
            </a:r>
            <a:endParaRPr lang="en-US" sz="2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01818" y="4546425"/>
            <a:ext cx="5555016" cy="1795293"/>
            <a:chOff x="6667553" y="4579970"/>
            <a:chExt cx="5555016" cy="1795293"/>
          </a:xfrm>
        </p:grpSpPr>
        <p:pic>
          <p:nvPicPr>
            <p:cNvPr id="12" name="Picture 1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504" y="5152845"/>
              <a:ext cx="5451065" cy="122241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667553" y="4579970"/>
              <a:ext cx="3352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Try to code on your own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4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697"/>
            <a:ext cx="10515600" cy="563326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entry               is 0 or 1, so </a:t>
            </a:r>
            <a:r>
              <a:rPr lang="en-US" dirty="0" smtClean="0">
                <a:solidFill>
                  <a:srgbClr val="FF0000"/>
                </a:solidFill>
              </a:rPr>
              <a:t>brute force will 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If there are many labels, then </a:t>
            </a:r>
            <a:r>
              <a:rPr lang="en-US" dirty="0" smtClean="0">
                <a:solidFill>
                  <a:srgbClr val="FF0000"/>
                </a:solidFill>
              </a:rPr>
              <a:t>gradient descent is faster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Relax constraint so let               be between 0 and 1. </a:t>
            </a:r>
          </a:p>
          <a:p>
            <a:pPr marL="0" indent="0">
              <a:buNone/>
            </a:pPr>
            <a:r>
              <a:rPr lang="en-US" dirty="0" smtClean="0"/>
              <a:t>No guarantee gradient descent gives output between 0 and 1. </a:t>
            </a:r>
          </a:p>
          <a:p>
            <a:pPr marL="0" indent="0">
              <a:buNone/>
            </a:pPr>
            <a:r>
              <a:rPr lang="en-US" dirty="0" smtClean="0"/>
              <a:t>Must use </a:t>
            </a:r>
            <a:r>
              <a:rPr lang="en-US" dirty="0" smtClean="0">
                <a:solidFill>
                  <a:srgbClr val="FF0000"/>
                </a:solidFill>
              </a:rPr>
              <a:t>projected gradient descent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Now, we will learn how to code this optimization in pytorch.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40" y="2709079"/>
            <a:ext cx="891733" cy="264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53" y="3734690"/>
            <a:ext cx="891733" cy="264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4" y="940229"/>
            <a:ext cx="3753475" cy="12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163" y="854778"/>
            <a:ext cx="9341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Go here for tutorial code</a:t>
            </a:r>
          </a:p>
          <a:p>
            <a:r>
              <a:rPr lang="en-US" sz="3200" dirty="0" smtClean="0"/>
              <a:t>https</a:t>
            </a:r>
            <a:r>
              <a:rPr lang="en-US" sz="3200" dirty="0"/>
              <a:t>://github.com/datduong/CS269_tutorial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163" y="2326312"/>
            <a:ext cx="9341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begin, I assume you already know how to do these steps.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2400" dirty="0" smtClean="0"/>
              <a:t>Install Anaconda python3 </a:t>
            </a:r>
            <a:r>
              <a:rPr lang="en-US" sz="3200" dirty="0" smtClean="0"/>
              <a:t>https</a:t>
            </a:r>
            <a:r>
              <a:rPr lang="en-US" sz="3200" dirty="0"/>
              <a:t>://www.anaconda.com/distribution/#</a:t>
            </a:r>
            <a:r>
              <a:rPr lang="en-US" sz="3200" dirty="0" smtClean="0"/>
              <a:t>windows</a:t>
            </a:r>
          </a:p>
          <a:p>
            <a:endParaRPr lang="en-US" sz="3200" dirty="0" smtClean="0"/>
          </a:p>
          <a:p>
            <a:r>
              <a:rPr lang="en-US" sz="2400" dirty="0" smtClean="0"/>
              <a:t>Install pytorch </a:t>
            </a:r>
          </a:p>
          <a:p>
            <a:r>
              <a:rPr lang="en-US" sz="3200" dirty="0" smtClean="0"/>
              <a:t>https</a:t>
            </a:r>
            <a:r>
              <a:rPr lang="en-US" sz="3200" dirty="0"/>
              <a:t>://pytorch.org/get-started/locally/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5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538"/>
            <a:ext cx="10515600" cy="54724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First, we load the libraries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34" y="1525616"/>
            <a:ext cx="541095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454" y="1423030"/>
            <a:ext cx="3826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is feed-forward neural network.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72" y="1469338"/>
            <a:ext cx="578347" cy="323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4" y="2509532"/>
            <a:ext cx="6249272" cy="3296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1" y="736870"/>
            <a:ext cx="3753475" cy="12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2171.729"/>
  <p:tag name="LATEXADDIN" val="\documentclass{article}&#10;\usepackage{amsmath}&#10;\pagestyle{empty}&#10;\begin{document}&#10;&#10;$\theta^{(t+1)}=\arg\max_\theta E_{Z|X,\theta^{(t)}} \log L(X|Z,\theta) $&#10;&#10;&#10;\end{document}"/>
  <p:tag name="IGUANATEXSIZE" val="26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2133.483"/>
  <p:tag name="LATEXADDIN" val="\documentclass{article}&#10;\usepackage{amsmath}&#10;\pagestyle{empty}&#10;\begin{document}&#10;&#10;\begin{align*}&#10;\hat{y}&amp;=\arg\max_{y^\prime} \text{ } w^T \phi(x,y^{\prime})+ ||y-y^\prime||^2\\&#10;&amp;=\arg\max_{y^\prime} \text{ } w^T(y^{\prime}\odot f(x)) + ||y-y^\prime||^2&#10;\end{align*}&#10;&#10;\end{document}"/>
  <p:tag name="IGUANATEXSIZE" val="2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313.4608"/>
  <p:tag name="LATEXADDIN" val="\documentclass{article}&#10;\usepackage{amsmath}&#10;\pagestyle{empty}&#10;\begin{document}&#10;&#10;$y_i \in y$ &#10;&#10;&#10;\end{document}"/>
  <p:tag name="IGUANATEXSIZE" val="2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313.4608"/>
  <p:tag name="LATEXADDIN" val="\documentclass{article}&#10;\usepackage{amsmath}&#10;\pagestyle{empty}&#10;\begin{document}&#10;&#10;$y_i \in y$ &#10;&#10;&#10;\end{document}"/>
  <p:tag name="IGUANATEXSIZE" val="2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9.066"/>
  <p:tag name="LATEXADDIN" val="\documentclass{article}&#10;\usepackage{amsmath}&#10;\pagestyle{empty}&#10;\begin{document}&#10;&#10;\begin{align*}&#10;\hat{y}&amp;=\arg\max_{y^\prime} \text{ } w^T\phi(x,y^{\prime})\\&#10;&amp;=\arg\max_{y^\prime} \text{ } w^T ( y^{\prime}\odot f(x))&#10;\end{align*}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4.222"/>
  <p:tag name="LATEXADDIN" val="\documentclass{article}&#10;\usepackage{amsmath}&#10;\pagestyle{empty}&#10;\begin{document}&#10;&#10;$f(x)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9.066"/>
  <p:tag name="LATEXADDIN" val="\documentclass{article}&#10;\usepackage{amsmath}&#10;\pagestyle{empty}&#10;\begin{document}&#10;&#10;\begin{align*}&#10;\hat{y}&amp;=\arg\max_{y^\prime} \text{ } w^T\phi(x,y^{\prime})\\&#10;&amp;=\arg\max_{y^\prime} \text{ } w^T ( y^{\prime}\odot f(x))&#10;\end{align*}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48.4064"/>
  <p:tag name="LATEXADDIN" val="\documentclass{article}&#10;\usepackage{amsmath}&#10;\pagestyle{empty}&#10;\begin{document}&#10;&#10;\begin{align*}&#10;w^T ( y^{\prime}\odot f(x))&#10;\end{align*}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2133.483"/>
  <p:tag name="LATEXADDIN" val="\documentclass{article}&#10;\usepackage{amsmath}&#10;\pagestyle{empty}&#10;\begin{document}&#10;&#10;\begin{align*}&#10;\hat{y}&amp;=\arg\max_{y^\prime} \text{ } w^T \phi(x,y^{\prime})+ ||y-y^\prime||^2\\&#10;&amp;=\arg\max_{y^\prime} \text{ } w^T(y^{\prime}\odot f(x)) + ||y-y^\prime||^2&#10;\end{align*}&#10;&#10;\end{document}"/>
  <p:tag name="IGUANATEXSIZE" val="2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28.121"/>
  <p:tag name="LATEXADDIN" val="\documentclass{article}&#10;\usepackage{amsmath}&#10;\pagestyle{empty}&#10;\begin{document}&#10;&#10;$\Delta(yy^\prime)=||y-y^\prime||_2^2$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67.829"/>
  <p:tag name="LATEXADDIN" val="\documentclass{article}&#10;\usepackage{amsmath}&#10;\pagestyle{empty}&#10;\begin{document}&#10;&#10;$\hat{y}=\arg\max_{y^\prime} \text{ } w^T\phi(x,y^{\prime})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514.4357"/>
  <p:tag name="LATEXADDIN" val="\documentclass{article}&#10;\usepackage{amsmath}&#10;\pagestyle{empty}&#10;\begin{document}&#10;&#10;$w=\mathbf{1}_{L\times 1}$&#10;&#10;&#10;\end{document}"/>
  <p:tag name="IGUANATEXSIZE" val="26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5.6355"/>
  <p:tag name="LATEXADDIN" val="\documentclass{article}&#10;\usepackage{amsmath}&#10;\pagestyle{empty}&#10;\begin{document}&#10;&#10;$\phi(xy)=y \odot f(x)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4.222"/>
  <p:tag name="LATEXADDIN" val="\documentclass{article}&#10;\usepackage{amsmath}&#10;\pagestyle{empty}&#10;\begin{document}&#10;&#10;$f(x)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339.333"/>
  <p:tag name="LATEXADDIN" val="\documentclass{article}&#10;\usepackage{amsmath}&#10;\pagestyle{empty}&#10;&#10;\begin{document}&#10;&#10;&#10;$x\in\mathrm{R}^M$, $y\in\mathrm{R}^L$, $M&gt;L$&#10;&#10;\end{document}"/>
  <p:tag name="IGUANATEXSIZE" val="26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9.066"/>
  <p:tag name="LATEXADDIN" val="\documentclass{article}&#10;\usepackage{amsmath}&#10;\pagestyle{empty}&#10;\begin{document}&#10;&#10;\begin{align*}&#10;\hat{y}&amp;=\arg\max_{y^\prime} \text{ } w^T\phi(x,y^{\prime})\\&#10;&amp;=\arg\max_{y^\prime} \text{ } w^T ( y^{\prime}\odot f(x))&#10;\end{align*}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28.121"/>
  <p:tag name="LATEXADDIN" val="\documentclass{article}&#10;\usepackage{amsmath}&#10;\pagestyle{empty}&#10;\begin{document}&#10;&#10;$\Delta(yy^\prime)=||y-y^\prime||_2^2$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285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Define your own optimization function  CS 269 Seminar  Natural Language Processing  </vt:lpstr>
      <vt:lpstr>Loss functions</vt:lpstr>
      <vt:lpstr>Your own optimization function</vt:lpstr>
      <vt:lpstr>This tutorial</vt:lpstr>
      <vt:lpstr>This tutorial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your own loss function  CS 269 Seminar  Natural Language Processing</dc:title>
  <dc:creator>dat duong</dc:creator>
  <cp:lastModifiedBy>dat duong</cp:lastModifiedBy>
  <cp:revision>101</cp:revision>
  <dcterms:created xsi:type="dcterms:W3CDTF">2019-04-19T02:38:20Z</dcterms:created>
  <dcterms:modified xsi:type="dcterms:W3CDTF">2019-04-21T05:43:05Z</dcterms:modified>
</cp:coreProperties>
</file>