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2" d="100"/>
          <a:sy n="112" d="100"/>
        </p:scale>
        <p:origin x="-1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091900" y="11769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rgbClr val="002060"/>
                </a:solidFill>
                <a:latin typeface="Arial" pitchFamily="34" charset="0"/>
                <a:cs typeface="Arial" pitchFamily="34" charset="0"/>
              </a:rPr>
              <a:t>Trường</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Đại</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học</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Vinh</a:t>
            </a:r>
            <a:r>
              <a:rPr lang="en-US" sz="2400" dirty="0" smtClean="0">
                <a:solidFill>
                  <a:srgbClr val="002060"/>
                </a:solidFill>
                <a:latin typeface="Arial" pitchFamily="34" charset="0"/>
                <a:cs typeface="Arial" pitchFamily="34" charset="0"/>
              </a:rPr>
              <a:t/>
            </a:r>
            <a:br>
              <a:rPr lang="en-US" sz="2400" dirty="0" smtClean="0">
                <a:solidFill>
                  <a:srgbClr val="002060"/>
                </a:solidFill>
                <a:latin typeface="Arial" pitchFamily="34" charset="0"/>
                <a:cs typeface="Arial" pitchFamily="34" charset="0"/>
              </a:rPr>
            </a:br>
            <a:r>
              <a:rPr lang="en-US" sz="2400" dirty="0" err="1" smtClean="0">
                <a:solidFill>
                  <a:srgbClr val="002060"/>
                </a:solidFill>
                <a:latin typeface="Arial" pitchFamily="34" charset="0"/>
                <a:cs typeface="Arial" pitchFamily="34" charset="0"/>
              </a:rPr>
              <a:t>Viện</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Kỹ</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thuật</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và</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Công</a:t>
            </a:r>
            <a:r>
              <a:rPr lang="en-US" sz="2400" dirty="0" smtClean="0">
                <a:solidFill>
                  <a:srgbClr val="002060"/>
                </a:solidFill>
                <a:latin typeface="Arial" pitchFamily="34" charset="0"/>
                <a:cs typeface="Arial" pitchFamily="34" charset="0"/>
              </a:rPr>
              <a:t> </a:t>
            </a:r>
            <a:r>
              <a:rPr lang="en-US" sz="2400" dirty="0" err="1" smtClean="0">
                <a:solidFill>
                  <a:srgbClr val="002060"/>
                </a:solidFill>
                <a:latin typeface="Arial" pitchFamily="34" charset="0"/>
                <a:cs typeface="Arial" pitchFamily="34" charset="0"/>
              </a:rPr>
              <a:t>nghệ</a:t>
            </a:r>
            <a:endParaRPr lang="en-US" sz="2400" dirty="0">
              <a:solidFill>
                <a:srgbClr val="002060"/>
              </a:solidFill>
              <a:latin typeface="Arial" pitchFamily="34" charset="0"/>
              <a:cs typeface="Arial" pitchFamily="34" charset="0"/>
            </a:endParaRPr>
          </a:p>
        </p:txBody>
      </p:sp>
      <p:sp>
        <p:nvSpPr>
          <p:cNvPr id="5" name="Subtitle 2"/>
          <p:cNvSpPr>
            <a:spLocks noGrp="1"/>
          </p:cNvSpPr>
          <p:nvPr/>
        </p:nvSpPr>
        <p:spPr>
          <a:xfrm>
            <a:off x="1429765" y="1292933"/>
            <a:ext cx="6205716" cy="834909"/>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endParaRPr lang="en-US" sz="2800" b="1" dirty="0" smtClean="0">
              <a:solidFill>
                <a:srgbClr val="002060"/>
              </a:solidFill>
              <a:latin typeface="Arial" pitchFamily="34" charset="0"/>
              <a:ea typeface="Tahoma" panose="020B0604030504040204" pitchFamily="34" charset="0"/>
              <a:cs typeface="Arial" pitchFamily="34" charset="0"/>
            </a:endParaRPr>
          </a:p>
          <a:p>
            <a:r>
              <a:rPr lang="en-US" sz="2800" dirty="0" err="1">
                <a:solidFill>
                  <a:srgbClr val="002060"/>
                </a:solidFill>
                <a:latin typeface="Arial" pitchFamily="34" charset="0"/>
                <a:ea typeface="Tahoma" panose="020B0604030504040204" pitchFamily="34" charset="0"/>
                <a:cs typeface="Arial" pitchFamily="34" charset="0"/>
              </a:rPr>
              <a:t>BÁO</a:t>
            </a:r>
            <a:r>
              <a:rPr lang="en-US" sz="2800" dirty="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CÁO</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BÀI</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TẬP</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NHÓM</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MÔN</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CÔNG</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NGHỆ</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PHẦN</a:t>
            </a:r>
            <a:r>
              <a:rPr lang="en-US" sz="2800" dirty="0" smtClean="0">
                <a:solidFill>
                  <a:srgbClr val="002060"/>
                </a:solidFill>
                <a:latin typeface="Arial" pitchFamily="34" charset="0"/>
                <a:ea typeface="Tahoma" panose="020B0604030504040204" pitchFamily="34" charset="0"/>
                <a:cs typeface="Arial" pitchFamily="34" charset="0"/>
              </a:rPr>
              <a:t> </a:t>
            </a:r>
            <a:r>
              <a:rPr lang="en-US" sz="2800" dirty="0" err="1" smtClean="0">
                <a:solidFill>
                  <a:srgbClr val="002060"/>
                </a:solidFill>
                <a:latin typeface="Arial" pitchFamily="34" charset="0"/>
                <a:ea typeface="Tahoma" panose="020B0604030504040204" pitchFamily="34" charset="0"/>
                <a:cs typeface="Arial" pitchFamily="34" charset="0"/>
              </a:rPr>
              <a:t>MỀM</a:t>
            </a:r>
            <a:r>
              <a:rPr lang="en-US" sz="2800" dirty="0" smtClean="0">
                <a:solidFill>
                  <a:srgbClr val="002060"/>
                </a:solidFill>
                <a:latin typeface="Arial" pitchFamily="34" charset="0"/>
                <a:ea typeface="Tahoma" panose="020B0604030504040204" pitchFamily="34" charset="0"/>
                <a:cs typeface="Arial" pitchFamily="34" charset="0"/>
              </a:rPr>
              <a:t> – </a:t>
            </a:r>
            <a:r>
              <a:rPr lang="en-US" sz="2800" dirty="0" err="1" smtClean="0">
                <a:solidFill>
                  <a:srgbClr val="002060"/>
                </a:solidFill>
                <a:latin typeface="Arial" pitchFamily="34" charset="0"/>
                <a:ea typeface="Tahoma" panose="020B0604030504040204" pitchFamily="34" charset="0"/>
                <a:cs typeface="Arial" pitchFamily="34" charset="0"/>
              </a:rPr>
              <a:t>ĐỢT</a:t>
            </a:r>
            <a:r>
              <a:rPr lang="en-US" sz="2800" dirty="0" smtClean="0">
                <a:solidFill>
                  <a:srgbClr val="002060"/>
                </a:solidFill>
                <a:latin typeface="Arial" pitchFamily="34" charset="0"/>
                <a:ea typeface="Tahoma" panose="020B0604030504040204" pitchFamily="34" charset="0"/>
                <a:cs typeface="Arial" pitchFamily="34" charset="0"/>
              </a:rPr>
              <a:t> 2</a:t>
            </a:r>
            <a:endParaRPr lang="en-US" sz="2800" b="1" dirty="0">
              <a:solidFill>
                <a:srgbClr val="002060"/>
              </a:solidFill>
              <a:latin typeface="Arial" pitchFamily="34" charset="0"/>
              <a:ea typeface="Tahoma" panose="020B0604030504040204" pitchFamily="34" charset="0"/>
              <a:cs typeface="Arial" pitchFamily="34" charset="0"/>
            </a:endParaRPr>
          </a:p>
        </p:txBody>
      </p:sp>
      <p:sp>
        <p:nvSpPr>
          <p:cNvPr id="6" name="TextBox 4"/>
          <p:cNvSpPr txBox="1"/>
          <p:nvPr/>
        </p:nvSpPr>
        <p:spPr>
          <a:xfrm>
            <a:off x="1590747" y="3628743"/>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rgbClr val="002060"/>
              </a:solidFill>
              <a:latin typeface="Arial" pitchFamily="34" charset="0"/>
              <a:cs typeface="Arial" pitchFamily="34" charset="0"/>
            </a:endParaRPr>
          </a:p>
          <a:p>
            <a:endParaRPr lang="en-US" sz="2000" b="1" dirty="0">
              <a:solidFill>
                <a:srgbClr val="002060"/>
              </a:solidFill>
              <a:latin typeface="Arial" pitchFamily="34" charset="0"/>
              <a:cs typeface="Arial" pitchFamily="34" charset="0"/>
            </a:endParaRPr>
          </a:p>
        </p:txBody>
      </p:sp>
      <p:sp>
        <p:nvSpPr>
          <p:cNvPr id="7" name="TextBox 6"/>
          <p:cNvSpPr txBox="1"/>
          <p:nvPr/>
        </p:nvSpPr>
        <p:spPr>
          <a:xfrm>
            <a:off x="2473119" y="3632273"/>
            <a:ext cx="4349712" cy="1477328"/>
          </a:xfrm>
          <a:prstGeom prst="rect">
            <a:avLst/>
          </a:prstGeom>
          <a:noFill/>
        </p:spPr>
        <p:txBody>
          <a:bodyPr wrap="square" rtlCol="0">
            <a:spAutoFit/>
          </a:bodyPr>
          <a:lstStyle/>
          <a:p>
            <a:pPr algn="l"/>
            <a:r>
              <a:rPr lang="vi-VN" dirty="0">
                <a:solidFill>
                  <a:srgbClr val="002060"/>
                </a:solidFill>
                <a:latin typeface="Arial" pitchFamily="34" charset="0"/>
                <a:cs typeface="Arial" pitchFamily="34" charset="0"/>
              </a:rPr>
              <a:t>Giảng </a:t>
            </a:r>
            <a:r>
              <a:rPr lang="vi-VN" dirty="0" smtClean="0">
                <a:solidFill>
                  <a:srgbClr val="002060"/>
                </a:solidFill>
                <a:latin typeface="Arial" pitchFamily="34" charset="0"/>
                <a:cs typeface="Arial" pitchFamily="34" charset="0"/>
              </a:rPr>
              <a:t>viên</a:t>
            </a:r>
            <a:r>
              <a:rPr lang="en-US" dirty="0" smtClean="0">
                <a:solidFill>
                  <a:srgbClr val="002060"/>
                </a:solidFill>
                <a:latin typeface="Arial" pitchFamily="34" charset="0"/>
                <a:cs typeface="Arial" pitchFamily="34" charset="0"/>
              </a:rPr>
              <a:t>: </a:t>
            </a:r>
            <a:r>
              <a:rPr lang="en-US" b="0" dirty="0" smtClean="0">
                <a:solidFill>
                  <a:srgbClr val="002060"/>
                </a:solidFill>
                <a:latin typeface="Arial" pitchFamily="34" charset="0"/>
                <a:cs typeface="Arial" pitchFamily="34" charset="0"/>
              </a:rPr>
              <a:t>Cao </a:t>
            </a:r>
            <a:r>
              <a:rPr lang="en-US" b="0" dirty="0" err="1" smtClean="0">
                <a:solidFill>
                  <a:srgbClr val="002060"/>
                </a:solidFill>
                <a:latin typeface="Arial" pitchFamily="34" charset="0"/>
                <a:cs typeface="Arial" pitchFamily="34" charset="0"/>
              </a:rPr>
              <a:t>Thanh</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Sơn</a:t>
            </a:r>
            <a:endParaRPr lang="vi-VN" b="0" dirty="0">
              <a:solidFill>
                <a:srgbClr val="002060"/>
              </a:solidFill>
              <a:latin typeface="Arial" pitchFamily="34" charset="0"/>
              <a:cs typeface="Arial" pitchFamily="34" charset="0"/>
            </a:endParaRPr>
          </a:p>
          <a:p>
            <a:pPr algn="l"/>
            <a:r>
              <a:rPr lang="vi-VN" dirty="0" smtClean="0">
                <a:solidFill>
                  <a:srgbClr val="002060"/>
                </a:solidFill>
                <a:latin typeface="Arial" pitchFamily="34" charset="0"/>
                <a:cs typeface="Arial" pitchFamily="34" charset="0"/>
              </a:rPr>
              <a:t>Sinh </a:t>
            </a:r>
            <a:r>
              <a:rPr lang="vi-VN" dirty="0">
                <a:solidFill>
                  <a:srgbClr val="002060"/>
                </a:solidFill>
                <a:latin typeface="Arial" pitchFamily="34" charset="0"/>
                <a:cs typeface="Arial" pitchFamily="34" charset="0"/>
              </a:rPr>
              <a:t>viên thực hiện :</a:t>
            </a:r>
          </a:p>
          <a:p>
            <a:pPr marL="342900" indent="-342900" algn="l">
              <a:buAutoNum type="arabicPeriod"/>
            </a:pPr>
            <a:r>
              <a:rPr lang="en-US" b="0" dirty="0" err="1" smtClean="0">
                <a:solidFill>
                  <a:srgbClr val="002060"/>
                </a:solidFill>
                <a:latin typeface="Arial" pitchFamily="34" charset="0"/>
                <a:cs typeface="Arial" pitchFamily="34" charset="0"/>
              </a:rPr>
              <a:t>Dương</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Văn</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Đạt</a:t>
            </a:r>
            <a:r>
              <a:rPr lang="en-US" b="0" dirty="0" smtClean="0">
                <a:solidFill>
                  <a:srgbClr val="002060"/>
                </a:solidFill>
                <a:latin typeface="Arial" pitchFamily="34" charset="0"/>
                <a:cs typeface="Arial" pitchFamily="34" charset="0"/>
              </a:rPr>
              <a:t> - </a:t>
            </a:r>
            <a:r>
              <a:rPr lang="en-US" b="0" dirty="0" err="1" smtClean="0">
                <a:solidFill>
                  <a:srgbClr val="002060"/>
                </a:solidFill>
                <a:latin typeface="Arial" pitchFamily="34" charset="0"/>
                <a:cs typeface="Arial" pitchFamily="34" charset="0"/>
              </a:rPr>
              <a:t>155D4802010049</a:t>
            </a:r>
            <a:endParaRPr lang="en-US" b="0" dirty="0" smtClean="0">
              <a:solidFill>
                <a:srgbClr val="002060"/>
              </a:solidFill>
              <a:latin typeface="Arial" pitchFamily="34" charset="0"/>
              <a:cs typeface="Arial" pitchFamily="34" charset="0"/>
            </a:endParaRPr>
          </a:p>
          <a:p>
            <a:pPr marL="342900" indent="-342900" algn="l">
              <a:buAutoNum type="arabicPeriod"/>
            </a:pPr>
            <a:r>
              <a:rPr lang="en-US" b="0" dirty="0" err="1" smtClean="0">
                <a:solidFill>
                  <a:srgbClr val="002060"/>
                </a:solidFill>
                <a:latin typeface="Arial" pitchFamily="34" charset="0"/>
                <a:cs typeface="Arial" pitchFamily="34" charset="0"/>
              </a:rPr>
              <a:t>Nguyễn</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Văn</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Tuấn</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155D4802010041</a:t>
            </a:r>
            <a:endParaRPr lang="en-US" b="0" dirty="0" smtClean="0">
              <a:solidFill>
                <a:srgbClr val="002060"/>
              </a:solidFill>
              <a:latin typeface="Arial" pitchFamily="34" charset="0"/>
              <a:cs typeface="Arial" pitchFamily="34" charset="0"/>
            </a:endParaRPr>
          </a:p>
          <a:p>
            <a:pPr marL="342900" indent="-342900" algn="l">
              <a:buAutoNum type="arabicPeriod"/>
            </a:pPr>
            <a:r>
              <a:rPr lang="en-US" b="0" dirty="0" err="1" smtClean="0">
                <a:solidFill>
                  <a:srgbClr val="002060"/>
                </a:solidFill>
                <a:latin typeface="Arial" pitchFamily="34" charset="0"/>
                <a:cs typeface="Arial" pitchFamily="34" charset="0"/>
              </a:rPr>
              <a:t>Bùi</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Quốc</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Đức</a:t>
            </a:r>
            <a:r>
              <a:rPr lang="en-US" b="0" dirty="0" smtClean="0">
                <a:solidFill>
                  <a:srgbClr val="002060"/>
                </a:solidFill>
                <a:latin typeface="Arial" pitchFamily="34" charset="0"/>
                <a:cs typeface="Arial" pitchFamily="34" charset="0"/>
              </a:rPr>
              <a:t>- </a:t>
            </a:r>
            <a:r>
              <a:rPr lang="en-US" b="0" dirty="0" err="1" smtClean="0">
                <a:solidFill>
                  <a:srgbClr val="002060"/>
                </a:solidFill>
                <a:latin typeface="Arial" pitchFamily="34" charset="0"/>
                <a:cs typeface="Arial" pitchFamily="34" charset="0"/>
              </a:rPr>
              <a:t>155D480201</a:t>
            </a:r>
            <a:r>
              <a:rPr lang="en-US" b="0" dirty="0" err="1" smtClean="0">
                <a:solidFill>
                  <a:srgbClr val="002060"/>
                </a:solidFill>
              </a:rPr>
              <a:t>0068</a:t>
            </a:r>
            <a:endParaRPr lang="vi-VN" b="0" dirty="0">
              <a:solidFill>
                <a:srgbClr val="002060"/>
              </a:solidFill>
              <a:latin typeface="Arial" pitchFamily="34" charset="0"/>
              <a:cs typeface="Arial" pitchFamily="34" charset="0"/>
            </a:endParaRPr>
          </a:p>
        </p:txBody>
      </p:sp>
      <p:sp>
        <p:nvSpPr>
          <p:cNvPr id="8" name="TextBox 7"/>
          <p:cNvSpPr txBox="1"/>
          <p:nvPr/>
        </p:nvSpPr>
        <p:spPr>
          <a:xfrm>
            <a:off x="1" y="4985239"/>
            <a:ext cx="184731" cy="369332"/>
          </a:xfrm>
          <a:prstGeom prst="rect">
            <a:avLst/>
          </a:prstGeom>
          <a:noFill/>
        </p:spPr>
        <p:txBody>
          <a:bodyPr wrap="none" rtlCol="0">
            <a:spAutoFit/>
          </a:bodyPr>
          <a:lstStyle/>
          <a:p>
            <a:endParaRPr lang="en-US" dirty="0">
              <a:solidFill>
                <a:srgbClr val="002060"/>
              </a:solidFill>
              <a:latin typeface="Arial" pitchFamily="34" charset="0"/>
              <a:cs typeface="Arial" pitchFamily="34" charset="0"/>
            </a:endParaRPr>
          </a:p>
        </p:txBody>
      </p:sp>
      <p:sp>
        <p:nvSpPr>
          <p:cNvPr id="9" name="TextBox 6"/>
          <p:cNvSpPr txBox="1"/>
          <p:nvPr/>
        </p:nvSpPr>
        <p:spPr>
          <a:xfrm>
            <a:off x="1999103" y="2667737"/>
            <a:ext cx="5067043"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0" i="1" dirty="0" err="1" smtClean="0">
                <a:solidFill>
                  <a:srgbClr val="002060"/>
                </a:solidFill>
                <a:latin typeface="Arial" pitchFamily="34" charset="0"/>
                <a:cs typeface="Arial" pitchFamily="34" charset="0"/>
              </a:rPr>
              <a:t>Đề</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tài</a:t>
            </a:r>
            <a:r>
              <a:rPr lang="en-US" sz="2000" b="0" i="1" dirty="0" smtClean="0">
                <a:solidFill>
                  <a:srgbClr val="002060"/>
                </a:solidFill>
                <a:latin typeface="Arial" pitchFamily="34" charset="0"/>
                <a:cs typeface="Arial" pitchFamily="34" charset="0"/>
              </a:rPr>
              <a:t> : </a:t>
            </a:r>
            <a:r>
              <a:rPr lang="en-US" sz="2000" b="0" i="1" dirty="0" err="1" smtClean="0">
                <a:solidFill>
                  <a:srgbClr val="002060"/>
                </a:solidFill>
                <a:latin typeface="Arial" pitchFamily="34" charset="0"/>
                <a:cs typeface="Arial" pitchFamily="34" charset="0"/>
              </a:rPr>
              <a:t>Hình</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thành</a:t>
            </a:r>
            <a:r>
              <a:rPr lang="en-US" sz="2000" b="0" i="1" dirty="0" smtClean="0">
                <a:solidFill>
                  <a:srgbClr val="002060"/>
                </a:solidFill>
                <a:latin typeface="Arial" pitchFamily="34" charset="0"/>
                <a:cs typeface="Arial" pitchFamily="34" charset="0"/>
              </a:rPr>
              <a:t> ý </a:t>
            </a:r>
            <a:r>
              <a:rPr lang="en-US" sz="2000" b="0" i="1" dirty="0" err="1" smtClean="0">
                <a:solidFill>
                  <a:srgbClr val="002060"/>
                </a:solidFill>
                <a:latin typeface="Arial" pitchFamily="34" charset="0"/>
                <a:cs typeface="Arial" pitchFamily="34" charset="0"/>
              </a:rPr>
              <a:t>tưởng</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thiết</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kế,triển</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khai</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và</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vận</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hành</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hệ</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thống</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quản</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lý</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quán</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nước</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giải</a:t>
            </a:r>
            <a:r>
              <a:rPr lang="en-US" sz="2000" b="0" i="1" dirty="0" smtClean="0">
                <a:solidFill>
                  <a:srgbClr val="002060"/>
                </a:solidFill>
                <a:latin typeface="Arial" pitchFamily="34" charset="0"/>
                <a:cs typeface="Arial" pitchFamily="34" charset="0"/>
              </a:rPr>
              <a:t> </a:t>
            </a:r>
            <a:r>
              <a:rPr lang="en-US" sz="2000" b="0" i="1" dirty="0" err="1" smtClean="0">
                <a:solidFill>
                  <a:srgbClr val="002060"/>
                </a:solidFill>
                <a:latin typeface="Arial" pitchFamily="34" charset="0"/>
                <a:cs typeface="Arial" pitchFamily="34" charset="0"/>
              </a:rPr>
              <a:t>khát</a:t>
            </a:r>
            <a:endParaRPr lang="en-US" sz="2000" b="1" u="sng" dirty="0">
              <a:solidFill>
                <a:srgbClr val="002060"/>
              </a:solidFill>
              <a:latin typeface="Arial" pitchFamily="34" charset="0"/>
              <a:cs typeface="Arial"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452" y="891126"/>
            <a:ext cx="820666" cy="615500"/>
          </a:xfrm>
          <a:prstGeom prst="rect">
            <a:avLst/>
          </a:prstGeom>
        </p:spPr>
      </p:pic>
    </p:spTree>
    <p:extLst>
      <p:ext uri="{BB962C8B-B14F-4D97-AF65-F5344CB8AC3E}">
        <p14:creationId xmlns:p14="http://schemas.microsoft.com/office/powerpoint/2010/main" val="17947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1143000"/>
            <a:ext cx="4724400" cy="1754326"/>
          </a:xfrm>
          <a:prstGeom prst="rect">
            <a:avLst/>
          </a:prstGeom>
          <a:noFill/>
        </p:spPr>
        <p:txBody>
          <a:bodyPr wrap="square" rtlCol="0">
            <a:spAutoFit/>
          </a:bodyPr>
          <a:lstStyle/>
          <a:p>
            <a:r>
              <a:rPr lang="en-US" dirty="0" err="1" smtClean="0"/>
              <a:t>Nội</a:t>
            </a:r>
            <a:r>
              <a:rPr lang="en-US" dirty="0" smtClean="0"/>
              <a:t> dung </a:t>
            </a:r>
            <a:r>
              <a:rPr lang="en-US" dirty="0" err="1" smtClean="0"/>
              <a:t>báo</a:t>
            </a:r>
            <a:r>
              <a:rPr lang="en-US" dirty="0" smtClean="0"/>
              <a:t> </a:t>
            </a:r>
            <a:r>
              <a:rPr lang="en-US" dirty="0" err="1" smtClean="0"/>
              <a:t>cáo</a:t>
            </a:r>
            <a:r>
              <a:rPr lang="en-US" dirty="0" smtClean="0"/>
              <a:t> </a:t>
            </a:r>
            <a:r>
              <a:rPr lang="en-US" dirty="0" err="1" smtClean="0"/>
              <a:t>đợt</a:t>
            </a:r>
            <a:r>
              <a:rPr lang="en-US" dirty="0" smtClean="0"/>
              <a:t> 2:</a:t>
            </a:r>
          </a:p>
          <a:p>
            <a:pPr marL="342900" indent="-342900">
              <a:buAutoNum type="arabicPeriod"/>
            </a:pPr>
            <a:r>
              <a:rPr lang="en-US" dirty="0" err="1" smtClean="0"/>
              <a:t>Báo</a:t>
            </a:r>
            <a:r>
              <a:rPr lang="en-US" dirty="0" smtClean="0"/>
              <a:t> </a:t>
            </a:r>
            <a:r>
              <a:rPr lang="en-US" dirty="0" err="1" smtClean="0"/>
              <a:t>cáo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quán</a:t>
            </a:r>
            <a:r>
              <a:rPr lang="en-US" dirty="0" smtClean="0"/>
              <a:t> </a:t>
            </a:r>
            <a:r>
              <a:rPr lang="en-US" dirty="0" err="1" smtClean="0"/>
              <a:t>nước</a:t>
            </a:r>
            <a:r>
              <a:rPr lang="en-US" dirty="0" smtClean="0"/>
              <a:t> </a:t>
            </a:r>
            <a:r>
              <a:rPr lang="en-US" dirty="0" err="1" smtClean="0"/>
              <a:t>giải</a:t>
            </a:r>
            <a:r>
              <a:rPr lang="en-US" dirty="0" smtClean="0"/>
              <a:t> </a:t>
            </a:r>
            <a:r>
              <a:rPr lang="en-US" dirty="0" err="1" smtClean="0"/>
              <a:t>khát</a:t>
            </a:r>
            <a:r>
              <a:rPr lang="en-US" dirty="0" smtClean="0"/>
              <a:t>.</a:t>
            </a:r>
          </a:p>
          <a:p>
            <a:pPr marL="342900" indent="-342900">
              <a:buAutoNum type="arabicPeriod"/>
            </a:pPr>
            <a:r>
              <a:rPr lang="en-US" dirty="0" err="1" smtClean="0"/>
              <a:t>Phân</a:t>
            </a:r>
            <a:r>
              <a:rPr lang="en-US" dirty="0" smtClean="0"/>
              <a:t> chia </a:t>
            </a:r>
            <a:r>
              <a:rPr lang="en-US" dirty="0" err="1" smtClean="0"/>
              <a:t>nhiệm</a:t>
            </a:r>
            <a:r>
              <a:rPr lang="en-US" dirty="0" smtClean="0"/>
              <a:t> </a:t>
            </a:r>
            <a:r>
              <a:rPr lang="en-US" dirty="0" err="1" smtClean="0"/>
              <a:t>vụ</a:t>
            </a:r>
            <a:endParaRPr lang="en-US" dirty="0" smtClean="0"/>
          </a:p>
          <a:p>
            <a:pPr marL="342900" indent="-342900">
              <a:buAutoNum type="arabicPeriod"/>
            </a:pPr>
            <a:r>
              <a:rPr lang="en-US" dirty="0" err="1" smtClean="0"/>
              <a:t>Báo</a:t>
            </a:r>
            <a:r>
              <a:rPr lang="en-US" dirty="0" smtClean="0"/>
              <a:t> </a:t>
            </a:r>
            <a:r>
              <a:rPr lang="en-US" dirty="0" err="1" smtClean="0"/>
              <a:t>cáo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CSDL</a:t>
            </a:r>
            <a:endParaRPr lang="en-US" dirty="0" smtClean="0"/>
          </a:p>
          <a:p>
            <a:pPr marL="342900" indent="-342900">
              <a:buAutoNum type="arabicPeriod"/>
            </a:pPr>
            <a:r>
              <a:rPr lang="en-US" dirty="0" err="1" smtClean="0"/>
              <a:t>Báo</a:t>
            </a:r>
            <a:r>
              <a:rPr lang="en-US" dirty="0" smtClean="0"/>
              <a:t> </a:t>
            </a:r>
            <a:r>
              <a:rPr lang="en-US" dirty="0" err="1" smtClean="0"/>
              <a:t>cáo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xưng</a:t>
            </a:r>
            <a:r>
              <a:rPr lang="en-US" dirty="0" smtClean="0"/>
              <a:t> </a:t>
            </a:r>
            <a:r>
              <a:rPr lang="en-US" dirty="0" err="1" smtClean="0"/>
              <a:t>dựng</a:t>
            </a:r>
            <a:r>
              <a:rPr lang="en-US" dirty="0" smtClean="0"/>
              <a:t> </a:t>
            </a:r>
            <a:r>
              <a:rPr lang="en-US" dirty="0" err="1" smtClean="0"/>
              <a:t>giao</a:t>
            </a:r>
            <a:r>
              <a:rPr lang="en-US" dirty="0" smtClean="0"/>
              <a:t> </a:t>
            </a:r>
            <a:r>
              <a:rPr lang="en-US" dirty="0" err="1" smtClean="0"/>
              <a:t>diện</a:t>
            </a:r>
            <a:r>
              <a:rPr lang="en-US" dirty="0" smtClean="0"/>
              <a:t>.</a:t>
            </a:r>
            <a:endParaRPr lang="en-US" dirty="0"/>
          </a:p>
        </p:txBody>
      </p:sp>
    </p:spTree>
    <p:extLst>
      <p:ext uri="{BB962C8B-B14F-4D97-AF65-F5344CB8AC3E}">
        <p14:creationId xmlns:p14="http://schemas.microsoft.com/office/powerpoint/2010/main" val="2534694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14400" y="742950"/>
            <a:ext cx="7239000" cy="3693319"/>
          </a:xfrm>
          <a:prstGeom prst="rect">
            <a:avLst/>
          </a:prstGeom>
        </p:spPr>
        <p:txBody>
          <a:bodyPr wrap="square">
            <a:spAutoFit/>
          </a:bodyPr>
          <a:lstStyle/>
          <a:p>
            <a:r>
              <a:rPr lang="vi-VN" dirty="0" smtClean="0">
                <a:latin typeface="+mj-lt"/>
              </a:rPr>
              <a:t>Phần 1: Khảo sát	</a:t>
            </a:r>
          </a:p>
          <a:p>
            <a:pPr marL="342900" indent="-342900">
              <a:buFont typeface="+mj-lt"/>
              <a:buAutoNum type="arabicPeriod"/>
            </a:pPr>
            <a:r>
              <a:rPr lang="vi-VN" dirty="0" smtClean="0">
                <a:latin typeface="+mj-lt"/>
              </a:rPr>
              <a:t>Đặt vấn đề.	</a:t>
            </a:r>
          </a:p>
          <a:p>
            <a:pPr marL="742950" lvl="1" indent="-285750">
              <a:buFont typeface="Arial" pitchFamily="34" charset="0"/>
              <a:buChar char="•"/>
            </a:pPr>
            <a:r>
              <a:rPr lang="vi-VN" dirty="0" smtClean="0">
                <a:latin typeface="+mj-lt"/>
              </a:rPr>
              <a:t>Yêu cầu	</a:t>
            </a:r>
          </a:p>
          <a:p>
            <a:pPr marL="742950" lvl="1" indent="-285750">
              <a:buFont typeface="Arial" pitchFamily="34" charset="0"/>
              <a:buChar char="•"/>
            </a:pPr>
            <a:r>
              <a:rPr lang="vi-VN" dirty="0" smtClean="0">
                <a:latin typeface="+mj-lt"/>
              </a:rPr>
              <a:t>Bài toán	</a:t>
            </a:r>
          </a:p>
          <a:p>
            <a:r>
              <a:rPr lang="vi-VN" dirty="0" smtClean="0">
                <a:latin typeface="+mj-lt"/>
              </a:rPr>
              <a:t>2.Khảo sát một số phần mềm quản lý quán cà phê.	</a:t>
            </a:r>
          </a:p>
          <a:p>
            <a:r>
              <a:rPr lang="vi-VN" dirty="0" smtClean="0">
                <a:latin typeface="+mj-lt"/>
              </a:rPr>
              <a:t>Phần 2: Phân tích hệ thống	</a:t>
            </a:r>
          </a:p>
          <a:p>
            <a:pPr marL="342900" indent="-342900">
              <a:buFont typeface="+mj-lt"/>
              <a:buAutoNum type="arabicPeriod"/>
            </a:pPr>
            <a:r>
              <a:rPr lang="vi-VN" dirty="0" smtClean="0">
                <a:latin typeface="+mj-lt"/>
              </a:rPr>
              <a:t>Cơ cấu, tổ chức quán nước giải khát.	</a:t>
            </a:r>
          </a:p>
          <a:p>
            <a:pPr marL="742950" lvl="1" indent="-285750">
              <a:buFont typeface="Arial" pitchFamily="34" charset="0"/>
              <a:buChar char="•"/>
            </a:pPr>
            <a:r>
              <a:rPr lang="vi-VN" dirty="0" smtClean="0">
                <a:latin typeface="+mj-lt"/>
              </a:rPr>
              <a:t>Bộ phận quản lý	</a:t>
            </a:r>
          </a:p>
          <a:p>
            <a:pPr marL="742950" lvl="1" indent="-285750">
              <a:buFont typeface="Arial" pitchFamily="34" charset="0"/>
              <a:buChar char="•"/>
            </a:pPr>
            <a:r>
              <a:rPr lang="vi-VN" dirty="0" smtClean="0">
                <a:latin typeface="+mj-lt"/>
              </a:rPr>
              <a:t>Bộ phận nghiệp vụ</a:t>
            </a:r>
            <a:r>
              <a:rPr lang="en-US" dirty="0" smtClean="0">
                <a:latin typeface="+mj-lt"/>
              </a:rPr>
              <a:t>.</a:t>
            </a:r>
            <a:endParaRPr lang="vi-VN" dirty="0" smtClean="0">
              <a:latin typeface="+mj-lt"/>
            </a:endParaRPr>
          </a:p>
          <a:p>
            <a:pPr marL="742950" lvl="1" indent="-285750">
              <a:buFont typeface="Arial" pitchFamily="34" charset="0"/>
              <a:buChar char="•"/>
            </a:pPr>
            <a:r>
              <a:rPr lang="vi-VN" dirty="0" smtClean="0">
                <a:latin typeface="+mj-lt"/>
              </a:rPr>
              <a:t>Bộ phận khách hàng.	</a:t>
            </a:r>
          </a:p>
          <a:p>
            <a:pPr marL="742950" lvl="1" indent="-285750">
              <a:buFont typeface="Arial" pitchFamily="34" charset="0"/>
              <a:buChar char="•"/>
            </a:pPr>
            <a:r>
              <a:rPr lang="vi-VN" dirty="0" smtClean="0">
                <a:latin typeface="+mj-lt"/>
              </a:rPr>
              <a:t>Thành phần tham gia vào phần mềm quản lý nước giải khát.</a:t>
            </a:r>
            <a:endParaRPr lang="en-US" dirty="0" smtClean="0">
              <a:latin typeface="+mj-lt"/>
            </a:endParaRPr>
          </a:p>
          <a:p>
            <a:pPr marL="342900" indent="-342900">
              <a:buFont typeface="+mj-lt"/>
              <a:buAutoNum type="arabicPeriod"/>
            </a:pPr>
            <a:r>
              <a:rPr lang="vi-VN" dirty="0" smtClean="0">
                <a:latin typeface="+mj-lt"/>
              </a:rPr>
              <a:t>Phân tích quy trình và chức năng của hệ thống mượn trả sách tự động</a:t>
            </a:r>
            <a:r>
              <a:rPr lang="en-US" dirty="0" smtClean="0">
                <a:latin typeface="+mj-lt"/>
              </a:rPr>
              <a:t>.</a:t>
            </a:r>
            <a:endParaRPr lang="vi-VN" dirty="0" smtClean="0">
              <a:latin typeface="+mj-lt"/>
            </a:endParaRPr>
          </a:p>
          <a:p>
            <a:endParaRPr lang="vi-VN" dirty="0">
              <a:latin typeface="+mj-lt"/>
            </a:endParaRPr>
          </a:p>
        </p:txBody>
      </p:sp>
    </p:spTree>
    <p:extLst>
      <p:ext uri="{BB962C8B-B14F-4D97-AF65-F5344CB8AC3E}">
        <p14:creationId xmlns:p14="http://schemas.microsoft.com/office/powerpoint/2010/main" val="2313658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553792"/>
            <a:ext cx="1300356" cy="369332"/>
          </a:xfrm>
          <a:prstGeom prst="rect">
            <a:avLst/>
          </a:prstGeom>
        </p:spPr>
        <p:txBody>
          <a:bodyPr wrap="none">
            <a:spAutoFit/>
          </a:bodyPr>
          <a:lstStyle/>
          <a:p>
            <a:r>
              <a:rPr lang="vi-VN" dirty="0"/>
              <a:t>Đặt vấn đề</a:t>
            </a:r>
            <a:endParaRPr lang="en-US" dirty="0"/>
          </a:p>
        </p:txBody>
      </p:sp>
      <p:sp>
        <p:nvSpPr>
          <p:cNvPr id="5" name="Rectangle 4"/>
          <p:cNvSpPr/>
          <p:nvPr/>
        </p:nvSpPr>
        <p:spPr>
          <a:xfrm>
            <a:off x="2312831" y="1657350"/>
            <a:ext cx="4572000" cy="1754326"/>
          </a:xfrm>
          <a:prstGeom prst="rect">
            <a:avLst/>
          </a:prstGeom>
        </p:spPr>
        <p:txBody>
          <a:bodyPr>
            <a:spAutoFit/>
          </a:bodyPr>
          <a:lstStyle/>
          <a:p>
            <a:r>
              <a:rPr lang="vi-VN" dirty="0" smtClean="0"/>
              <a:t>Xây dựng hệ thống quản lý quán nước giải khát trực tuyến. Hệ thống sử dụng tương thích với các thiết bị bao gồm máy tính và thiết bị di đông.</a:t>
            </a:r>
          </a:p>
          <a:p>
            <a:r>
              <a:rPr lang="vi-VN" dirty="0" smtClean="0"/>
              <a:t>Giao diện trực quan dễ dàng sử dụng các chức năng.</a:t>
            </a:r>
            <a:endParaRPr lang="vi-VN" dirty="0"/>
          </a:p>
        </p:txBody>
      </p:sp>
    </p:spTree>
    <p:extLst>
      <p:ext uri="{BB962C8B-B14F-4D97-AF65-F5344CB8AC3E}">
        <p14:creationId xmlns:p14="http://schemas.microsoft.com/office/powerpoint/2010/main" val="245200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0" y="400050"/>
            <a:ext cx="2057400" cy="369332"/>
          </a:xfrm>
          <a:prstGeom prst="rect">
            <a:avLst/>
          </a:prstGeom>
          <a:noFill/>
        </p:spPr>
        <p:txBody>
          <a:bodyPr wrap="square" rtlCol="0">
            <a:spAutoFit/>
          </a:bodyPr>
          <a:lstStyle/>
          <a:p>
            <a:r>
              <a:rPr lang="en-US" dirty="0" err="1" smtClean="0"/>
              <a:t>Bài</a:t>
            </a:r>
            <a:r>
              <a:rPr lang="en-US" dirty="0" smtClean="0"/>
              <a:t> </a:t>
            </a:r>
            <a:r>
              <a:rPr lang="en-US" dirty="0" err="1" smtClean="0"/>
              <a:t>toán</a:t>
            </a:r>
            <a:endParaRPr lang="en-US" dirty="0"/>
          </a:p>
        </p:txBody>
      </p:sp>
      <p:sp>
        <p:nvSpPr>
          <p:cNvPr id="5" name="Rectangle 4"/>
          <p:cNvSpPr/>
          <p:nvPr/>
        </p:nvSpPr>
        <p:spPr>
          <a:xfrm>
            <a:off x="1143000" y="1428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  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spTree>
    <p:extLst>
      <p:ext uri="{BB962C8B-B14F-4D97-AF65-F5344CB8AC3E}">
        <p14:creationId xmlns:p14="http://schemas.microsoft.com/office/powerpoint/2010/main" val="205733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9290" y="360402"/>
            <a:ext cx="1676400" cy="369332"/>
          </a:xfrm>
          <a:prstGeom prst="rect">
            <a:avLst/>
          </a:prstGeom>
          <a:noFill/>
        </p:spPr>
        <p:txBody>
          <a:bodyPr wrap="square" rtlCol="0">
            <a:spAutoFit/>
          </a:bodyPr>
          <a:lstStyle/>
          <a:p>
            <a:r>
              <a:rPr lang="en-US" dirty="0" err="1" smtClean="0"/>
              <a:t>Khảo</a:t>
            </a:r>
            <a:r>
              <a:rPr lang="en-US" dirty="0" smtClean="0"/>
              <a:t> </a:t>
            </a:r>
            <a:r>
              <a:rPr lang="en-US" dirty="0" err="1" smtClean="0"/>
              <a:t>sát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86087724"/>
              </p:ext>
            </p:extLst>
          </p:nvPr>
        </p:nvGraphicFramePr>
        <p:xfrm>
          <a:off x="762000" y="971550"/>
          <a:ext cx="7332970" cy="3653896"/>
        </p:xfrm>
        <a:graphic>
          <a:graphicData uri="http://schemas.openxmlformats.org/drawingml/2006/table">
            <a:tbl>
              <a:tblPr/>
              <a:tblGrid>
                <a:gridCol w="1852236"/>
                <a:gridCol w="5394256"/>
                <a:gridCol w="86478"/>
              </a:tblGrid>
              <a:tr h="175174">
                <a:tc>
                  <a:txBody>
                    <a:bodyPr/>
                    <a:lstStyle/>
                    <a:p>
                      <a:pPr marL="0" marR="0" algn="ctr">
                        <a:lnSpc>
                          <a:spcPct val="115000"/>
                        </a:lnSpc>
                        <a:spcBef>
                          <a:spcPts val="0"/>
                        </a:spcBef>
                        <a:spcAft>
                          <a:spcPts val="0"/>
                        </a:spcAft>
                      </a:pPr>
                      <a:r>
                        <a:rPr lang="en-US" sz="800" b="1" dirty="0" err="1">
                          <a:solidFill>
                            <a:srgbClr val="000000"/>
                          </a:solidFill>
                          <a:effectLst/>
                          <a:latin typeface="Times New Roman"/>
                          <a:ea typeface="Calibri"/>
                          <a:cs typeface="Times New Roman"/>
                        </a:rPr>
                        <a:t>Tên</a:t>
                      </a:r>
                      <a:r>
                        <a:rPr lang="en-US" sz="800" b="1" dirty="0">
                          <a:solidFill>
                            <a:srgbClr val="000000"/>
                          </a:solidFill>
                          <a:effectLst/>
                          <a:latin typeface="Times New Roman"/>
                          <a:ea typeface="Calibri"/>
                          <a:cs typeface="Times New Roman"/>
                        </a:rPr>
                        <a:t> </a:t>
                      </a:r>
                      <a:r>
                        <a:rPr lang="en-US" sz="800" b="1" dirty="0" err="1">
                          <a:solidFill>
                            <a:srgbClr val="000000"/>
                          </a:solidFill>
                          <a:effectLst/>
                          <a:latin typeface="Times New Roman"/>
                          <a:ea typeface="Calibri"/>
                          <a:cs typeface="Times New Roman"/>
                        </a:rPr>
                        <a:t>hệ</a:t>
                      </a:r>
                      <a:r>
                        <a:rPr lang="en-US" sz="800" b="1" dirty="0">
                          <a:solidFill>
                            <a:srgbClr val="000000"/>
                          </a:solidFill>
                          <a:effectLst/>
                          <a:latin typeface="Times New Roman"/>
                          <a:ea typeface="Calibri"/>
                          <a:cs typeface="Times New Roman"/>
                        </a:rPr>
                        <a:t> </a:t>
                      </a:r>
                      <a:r>
                        <a:rPr lang="en-US" sz="800" b="1" dirty="0" err="1">
                          <a:solidFill>
                            <a:srgbClr val="000000"/>
                          </a:solidFill>
                          <a:effectLst/>
                          <a:latin typeface="Times New Roman"/>
                          <a:ea typeface="Calibri"/>
                          <a:cs typeface="Times New Roman"/>
                        </a:rPr>
                        <a:t>thống</a:t>
                      </a:r>
                      <a:endParaRPr lang="en-US" sz="800" dirty="0">
                        <a:effectLst/>
                        <a:latin typeface="Calibri"/>
                        <a:ea typeface="Calibri"/>
                        <a:cs typeface="Times New Roman"/>
                      </a:endParaRPr>
                    </a:p>
                  </a:txBody>
                  <a:tcPr marL="61078" marR="610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800" b="1" dirty="0" err="1">
                          <a:solidFill>
                            <a:srgbClr val="000000"/>
                          </a:solidFill>
                          <a:effectLst/>
                          <a:latin typeface="Times New Roman"/>
                          <a:ea typeface="Calibri"/>
                          <a:cs typeface="Times New Roman"/>
                        </a:rPr>
                        <a:t>Chức</a:t>
                      </a:r>
                      <a:r>
                        <a:rPr lang="en-US" sz="800" b="1" dirty="0">
                          <a:solidFill>
                            <a:srgbClr val="000000"/>
                          </a:solidFill>
                          <a:effectLst/>
                          <a:latin typeface="Times New Roman"/>
                          <a:ea typeface="Calibri"/>
                          <a:cs typeface="Times New Roman"/>
                        </a:rPr>
                        <a:t> </a:t>
                      </a:r>
                      <a:r>
                        <a:rPr lang="en-US" sz="800" b="1" dirty="0" err="1">
                          <a:solidFill>
                            <a:srgbClr val="000000"/>
                          </a:solidFill>
                          <a:effectLst/>
                          <a:latin typeface="Times New Roman"/>
                          <a:ea typeface="Calibri"/>
                          <a:cs typeface="Times New Roman"/>
                        </a:rPr>
                        <a:t>năng</a:t>
                      </a:r>
                      <a:endParaRPr lang="en-US" sz="800" dirty="0">
                        <a:effectLst/>
                        <a:latin typeface="Calibri"/>
                        <a:ea typeface="Calibri"/>
                        <a:cs typeface="Times New Roman"/>
                      </a:endParaRPr>
                    </a:p>
                  </a:txBody>
                  <a:tcPr marL="61078" marR="610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183005">
                <a:tc>
                  <a:txBody>
                    <a:bodyPr/>
                    <a:lstStyle/>
                    <a:p>
                      <a:pPr marL="0" marR="0" algn="ctr">
                        <a:lnSpc>
                          <a:spcPct val="115000"/>
                        </a:lnSpc>
                        <a:spcBef>
                          <a:spcPts val="0"/>
                        </a:spcBef>
                        <a:spcAft>
                          <a:spcPts val="0"/>
                        </a:spcAft>
                      </a:pPr>
                      <a:r>
                        <a:rPr lang="en-US" sz="800">
                          <a:solidFill>
                            <a:srgbClr val="000000"/>
                          </a:solidFill>
                          <a:effectLst/>
                          <a:latin typeface="Times New Roman"/>
                          <a:ea typeface="Calibri"/>
                          <a:cs typeface="Times New Roman"/>
                        </a:rPr>
                        <a:t>Hệ thống VINAPOS</a:t>
                      </a:r>
                      <a:endParaRPr lang="en-US" sz="800">
                        <a:effectLst/>
                        <a:latin typeface="Calibri"/>
                        <a:ea typeface="Calibri"/>
                        <a:cs typeface="Times New Roman"/>
                      </a:endParaRPr>
                    </a:p>
                  </a:txBody>
                  <a:tcPr marL="61078" marR="610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bán hàng, tính tiền, in hóa đơn .</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xuất nhập hàng hóa.</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công nợ khách hàng, công nợ nhà cung cấp</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khách hàng và các chương trình khuyến mãi</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Chấm công tình tiền lương</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Phân quyền truy cập</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Hệ thống quản lý từ xa</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Hệ thống đặt hàng từ xa.</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đặt bàn, kiểm soát hóa đơn.</a:t>
                      </a:r>
                      <a:endParaRPr lang="en-US" sz="800">
                        <a:effectLst/>
                        <a:latin typeface="Calibri"/>
                        <a:ea typeface="Calibri"/>
                        <a:cs typeface="Times New Roman"/>
                      </a:endParaRPr>
                    </a:p>
                  </a:txBody>
                  <a:tcPr marL="61078" marR="610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effectLst/>
                          <a:latin typeface="Calibri"/>
                          <a:ea typeface="Calibri"/>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920115">
                <a:tc>
                  <a:txBody>
                    <a:bodyPr/>
                    <a:lstStyle/>
                    <a:p>
                      <a:pPr marL="0" marR="0" algn="ctr">
                        <a:lnSpc>
                          <a:spcPct val="115000"/>
                        </a:lnSpc>
                        <a:spcBef>
                          <a:spcPts val="0"/>
                        </a:spcBef>
                        <a:spcAft>
                          <a:spcPts val="0"/>
                        </a:spcAft>
                      </a:pPr>
                      <a:r>
                        <a:rPr lang="en-US" sz="800">
                          <a:solidFill>
                            <a:srgbClr val="000000"/>
                          </a:solidFill>
                          <a:effectLst/>
                          <a:latin typeface="Times New Roman"/>
                          <a:ea typeface="Calibri"/>
                          <a:cs typeface="Times New Roman"/>
                        </a:rPr>
                        <a:t>Phần mềm quản lý quán cà phê Suno</a:t>
                      </a:r>
                      <a:endParaRPr lang="en-US" sz="800">
                        <a:effectLst/>
                        <a:latin typeface="Calibri"/>
                        <a:ea typeface="Calibri"/>
                        <a:cs typeface="Times New Roman"/>
                      </a:endParaRPr>
                    </a:p>
                  </a:txBody>
                  <a:tcPr marL="61078" marR="610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hàng hoá</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nợ</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chương trình khuyến mãi</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đặt hàng, giao và  nhận hàng</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khách hàng, nhà cung cấp</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Chăm sóc khách hàng</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Phân quyền cho nhân viên</a:t>
                      </a:r>
                      <a:endParaRPr lang="en-US" sz="800">
                        <a:effectLst/>
                        <a:latin typeface="Calibri"/>
                        <a:ea typeface="Calibri"/>
                        <a:cs typeface="Times New Roman"/>
                      </a:endParaRPr>
                    </a:p>
                  </a:txBody>
                  <a:tcPr marL="61078" marR="610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effectLst/>
                          <a:latin typeface="Calibri"/>
                          <a:ea typeface="Calibri"/>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r h="1183005">
                <a:tc>
                  <a:txBody>
                    <a:bodyPr/>
                    <a:lstStyle/>
                    <a:p>
                      <a:pPr marL="0" marR="0" algn="ctr">
                        <a:lnSpc>
                          <a:spcPct val="115000"/>
                        </a:lnSpc>
                        <a:spcBef>
                          <a:spcPts val="0"/>
                        </a:spcBef>
                        <a:spcAft>
                          <a:spcPts val="0"/>
                        </a:spcAft>
                      </a:pPr>
                      <a:r>
                        <a:rPr lang="en-US" sz="800">
                          <a:solidFill>
                            <a:srgbClr val="000000"/>
                          </a:solidFill>
                          <a:effectLst/>
                          <a:latin typeface="Times New Roman"/>
                          <a:ea typeface="Calibri"/>
                          <a:cs typeface="Times New Roman"/>
                        </a:rPr>
                        <a:t>Cảm ứng bán hàng Azpos</a:t>
                      </a:r>
                      <a:endParaRPr lang="en-US" sz="800">
                        <a:effectLst/>
                        <a:latin typeface="Calibri"/>
                        <a:ea typeface="Calibri"/>
                        <a:cs typeface="Times New Roman"/>
                      </a:endParaRPr>
                    </a:p>
                  </a:txBody>
                  <a:tcPr marL="61078" marR="610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doanh thu và châm công cho nhân viên</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tồn kho nhờ công nghệ trí tuệ nhân tạo. </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Phân quyền nhân viên bán hàng, tài khoản quản lý cao nhất</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Phân quyền cho nhân viên</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từ xa</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Quản lý hóa đơn</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Chức năng in bếp chế biến chi tiết</a:t>
                      </a:r>
                      <a:endParaRPr lang="en-US" sz="800">
                        <a:effectLst/>
                        <a:latin typeface="Calibri"/>
                        <a:ea typeface="Calibri"/>
                        <a:cs typeface="Times New Roman"/>
                      </a:endParaRPr>
                    </a:p>
                    <a:p>
                      <a:pPr marL="342900" marR="0" lvl="0" indent="-342900">
                        <a:lnSpc>
                          <a:spcPct val="115000"/>
                        </a:lnSpc>
                        <a:spcBef>
                          <a:spcPts val="0"/>
                        </a:spcBef>
                        <a:spcAft>
                          <a:spcPts val="0"/>
                        </a:spcAft>
                        <a:buFont typeface="+mj-lt"/>
                        <a:buAutoNum type="arabicPeriod"/>
                      </a:pPr>
                      <a:r>
                        <a:rPr lang="en-US" sz="800">
                          <a:solidFill>
                            <a:srgbClr val="000000"/>
                          </a:solidFill>
                          <a:effectLst/>
                          <a:latin typeface="Times New Roman"/>
                          <a:ea typeface="Calibri"/>
                          <a:cs typeface="Times New Roman"/>
                        </a:rPr>
                        <a:t>Gọi món từ xa.</a:t>
                      </a:r>
                      <a:endParaRPr lang="en-US" sz="800">
                        <a:effectLst/>
                        <a:latin typeface="Calibri"/>
                        <a:ea typeface="Calibri"/>
                        <a:cs typeface="Times New Roman"/>
                      </a:endParaRPr>
                    </a:p>
                    <a:p>
                      <a:pPr marL="457200" marR="0">
                        <a:lnSpc>
                          <a:spcPct val="115000"/>
                        </a:lnSpc>
                        <a:spcBef>
                          <a:spcPts val="0"/>
                        </a:spcBef>
                        <a:spcAft>
                          <a:spcPts val="0"/>
                        </a:spcAft>
                      </a:pPr>
                      <a:r>
                        <a:rPr lang="en-US" sz="800">
                          <a:solidFill>
                            <a:srgbClr val="000000"/>
                          </a:solidFill>
                          <a:effectLst/>
                          <a:latin typeface="Times New Roman"/>
                          <a:ea typeface="Calibri"/>
                          <a:cs typeface="Times New Roman"/>
                        </a:rPr>
                        <a:t> </a:t>
                      </a:r>
                      <a:endParaRPr lang="en-US" sz="800">
                        <a:effectLst/>
                        <a:latin typeface="Calibri"/>
                        <a:ea typeface="Calibri"/>
                        <a:cs typeface="Times New Roman"/>
                      </a:endParaRPr>
                    </a:p>
                  </a:txBody>
                  <a:tcPr marL="61078" marR="610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dirty="0">
                          <a:effectLst/>
                          <a:latin typeface="Calibri"/>
                          <a:ea typeface="Calibri"/>
                          <a:cs typeface="Times New Roman"/>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extLst>
      <p:ext uri="{BB962C8B-B14F-4D97-AF65-F5344CB8AC3E}">
        <p14:creationId xmlns:p14="http://schemas.microsoft.com/office/powerpoint/2010/main" val="386065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8541" y="566619"/>
            <a:ext cx="2712602" cy="369332"/>
          </a:xfrm>
          <a:prstGeom prst="rect">
            <a:avLst/>
          </a:prstGeom>
        </p:spPr>
        <p:txBody>
          <a:bodyPr wrap="none">
            <a:spAutoFit/>
          </a:bodyPr>
          <a:lstStyle/>
          <a:p>
            <a:r>
              <a:rPr lang="en-US" dirty="0" err="1" smtClean="0"/>
              <a:t>Phần</a:t>
            </a:r>
            <a:r>
              <a:rPr lang="en-US" dirty="0" smtClean="0"/>
              <a:t> 2: </a:t>
            </a:r>
            <a:r>
              <a:rPr lang="en-US" dirty="0" err="1" smtClean="0"/>
              <a:t>Phân</a:t>
            </a:r>
            <a:r>
              <a:rPr lang="en-US" dirty="0" smtClean="0"/>
              <a:t> </a:t>
            </a:r>
            <a:r>
              <a:rPr lang="en-US" dirty="0" err="1" smtClean="0"/>
              <a:t>tích</a:t>
            </a:r>
            <a:r>
              <a:rPr lang="en-US" dirty="0" smtClean="0"/>
              <a:t> </a:t>
            </a:r>
            <a:r>
              <a:rPr lang="en-US" dirty="0" err="1" smtClean="0"/>
              <a:t>hệ</a:t>
            </a:r>
            <a:r>
              <a:rPr lang="en-US" dirty="0" smtClean="0"/>
              <a:t> </a:t>
            </a:r>
            <a:r>
              <a:rPr lang="en-US" dirty="0" err="1" smtClean="0"/>
              <a:t>thống</a:t>
            </a:r>
            <a:endParaRPr lang="en-US" dirty="0"/>
          </a:p>
        </p:txBody>
      </p:sp>
      <p:sp>
        <p:nvSpPr>
          <p:cNvPr id="5" name="Rectangle 4"/>
          <p:cNvSpPr/>
          <p:nvPr/>
        </p:nvSpPr>
        <p:spPr>
          <a:xfrm>
            <a:off x="969135" y="947351"/>
            <a:ext cx="4572000" cy="369332"/>
          </a:xfrm>
          <a:prstGeom prst="rect">
            <a:avLst/>
          </a:prstGeom>
        </p:spPr>
        <p:txBody>
          <a:bodyPr>
            <a:spAutoFit/>
          </a:bodyPr>
          <a:lstStyle/>
          <a:p>
            <a:r>
              <a:rPr lang="vi-VN" dirty="0" smtClean="0"/>
              <a:t>1.Cơ cấu, tổ chức quán nước giải khát.</a:t>
            </a:r>
            <a:endParaRPr lang="en-US" dirty="0"/>
          </a:p>
        </p:txBody>
      </p:sp>
      <p:sp>
        <p:nvSpPr>
          <p:cNvPr id="8" name="Rectangle 7"/>
          <p:cNvSpPr/>
          <p:nvPr/>
        </p:nvSpPr>
        <p:spPr>
          <a:xfrm>
            <a:off x="969135" y="1316683"/>
            <a:ext cx="6553200" cy="3477875"/>
          </a:xfrm>
          <a:prstGeom prst="rect">
            <a:avLst/>
          </a:prstGeom>
        </p:spPr>
        <p:txBody>
          <a:bodyPr wrap="square">
            <a:spAutoFit/>
          </a:bodyPr>
          <a:lstStyle/>
          <a:p>
            <a:r>
              <a:rPr lang="vi-VN" sz="1000" dirty="0" smtClean="0"/>
              <a:t>1.1	Bộ phận quản lý</a:t>
            </a:r>
          </a:p>
          <a:p>
            <a:r>
              <a:rPr lang="vi-VN" sz="1000" dirty="0" smtClean="0"/>
              <a:t>Điều hành các nhân viên trong quán làm việc. Phân chia công việc và nhiệm vụ cho các thành viên trong quán.</a:t>
            </a:r>
          </a:p>
          <a:p>
            <a:r>
              <a:rPr lang="vi-VN" sz="1000" dirty="0" smtClean="0"/>
              <a:t>1.2	Bộ phận nghiệp vụ:</a:t>
            </a:r>
          </a:p>
          <a:p>
            <a:r>
              <a:rPr lang="vi-VN" sz="1000" dirty="0" smtClean="0"/>
              <a:t>-	Bộ phận phục vụ: Bộ phận phục vụ có chức năng lau dọn bàn ghế, rửa đồ dùng bao gồm ly, dĩa… và phục vụ đồ uống hay thức ăn mà khác đã gọi. Chủ động quan sát để có thế sắp xếp bàn hơp lý.</a:t>
            </a:r>
          </a:p>
          <a:p>
            <a:r>
              <a:rPr lang="vi-VN" sz="1000" dirty="0" smtClean="0"/>
              <a:t>-	Bộ phận pha chế bếp: Bộ phận pha chế có chức năng pha chế đồ uống mà khác hàng gọi.</a:t>
            </a:r>
          </a:p>
          <a:p>
            <a:r>
              <a:rPr lang="vi-VN" sz="1000" dirty="0" smtClean="0"/>
              <a:t>-	Bộ phận thu ngân: Có trách nhiệm thu tiền và đóng dấu hóa đơn cho khách hàng. Quản lý các khoản thu chi của quán.</a:t>
            </a:r>
          </a:p>
          <a:p>
            <a:r>
              <a:rPr lang="vi-VN" sz="1000" dirty="0" smtClean="0"/>
              <a:t>-	Bộ phận chăm sóc khách hàng: Chào hỏi khách khi khách vào quán. Trực điện thoại hổ trợ khách hàng. </a:t>
            </a:r>
          </a:p>
          <a:p>
            <a:r>
              <a:rPr lang="vi-VN" sz="1000" dirty="0" smtClean="0"/>
              <a:t>-	Bộ phận tạp vụ: Vệ sinh sàn nhà, nhà vệ sinh.</a:t>
            </a:r>
          </a:p>
          <a:p>
            <a:r>
              <a:rPr lang="vi-VN" sz="1000" dirty="0" smtClean="0"/>
              <a:t>-	Bộ phận bảo vệ: Giữ trật tự, trông coi xe khách.</a:t>
            </a:r>
          </a:p>
          <a:p>
            <a:r>
              <a:rPr lang="vi-VN" sz="1000" dirty="0" smtClean="0"/>
              <a:t>1.3	Bộ phận khách hàng.</a:t>
            </a:r>
          </a:p>
          <a:p>
            <a:r>
              <a:rPr lang="vi-VN" sz="1000" dirty="0" smtClean="0"/>
              <a:t>Khách hàng có thể đặt bàn trực tuyến trên mạng. Gọi món thông qua thực đơn online.</a:t>
            </a:r>
          </a:p>
          <a:p>
            <a:r>
              <a:rPr lang="vi-VN" sz="1000" dirty="0" smtClean="0"/>
              <a:t>1.4	Thành phần tham gia vào phần mềm quản lý nước giải khát.</a:t>
            </a:r>
          </a:p>
          <a:p>
            <a:r>
              <a:rPr lang="vi-VN" sz="1000" dirty="0" smtClean="0"/>
              <a:t>-	Nhân viên cửa hàng:</a:t>
            </a:r>
          </a:p>
          <a:p>
            <a:r>
              <a:rPr lang="vi-VN" sz="1000" dirty="0" smtClean="0"/>
              <a:t>	Bộ phận quản lý</a:t>
            </a:r>
          </a:p>
          <a:p>
            <a:r>
              <a:rPr lang="vi-VN" sz="1000" dirty="0" smtClean="0"/>
              <a:t>	Bộ phận phục vụ</a:t>
            </a:r>
          </a:p>
          <a:p>
            <a:r>
              <a:rPr lang="vi-VN" sz="1000" dirty="0" smtClean="0"/>
              <a:t>	Bộ phận chăm sóc khách hàng</a:t>
            </a:r>
          </a:p>
          <a:p>
            <a:r>
              <a:rPr lang="vi-VN" sz="1000" dirty="0" smtClean="0"/>
              <a:t>	Bộ phận pha chế </a:t>
            </a:r>
          </a:p>
          <a:p>
            <a:r>
              <a:rPr lang="vi-VN" sz="1000" dirty="0" smtClean="0"/>
              <a:t>	Bộ phận thu ngân.</a:t>
            </a:r>
          </a:p>
          <a:p>
            <a:r>
              <a:rPr lang="vi-VN" sz="1000" dirty="0" smtClean="0"/>
              <a:t>-	Khách hàng</a:t>
            </a:r>
            <a:endParaRPr lang="vi-VN" sz="1000" dirty="0"/>
          </a:p>
        </p:txBody>
      </p:sp>
    </p:spTree>
    <p:extLst>
      <p:ext uri="{BB962C8B-B14F-4D97-AF65-F5344CB8AC3E}">
        <p14:creationId xmlns:p14="http://schemas.microsoft.com/office/powerpoint/2010/main" val="355220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369332"/>
          </a:xfrm>
          <a:prstGeom prst="rect">
            <a:avLst/>
          </a:prstGeom>
        </p:spPr>
        <p:txBody>
          <a:bodyPr wrap="square">
            <a:spAutoFit/>
          </a:bodyPr>
          <a:lstStyle/>
          <a:p>
            <a:r>
              <a:rPr lang="vi-VN" dirty="0" smtClean="0"/>
              <a:t>2.</a:t>
            </a:r>
            <a:r>
              <a:rPr lang="en-US" dirty="0" smtClean="0"/>
              <a:t> </a:t>
            </a:r>
            <a:r>
              <a:rPr lang="vi-VN" dirty="0" smtClean="0"/>
              <a:t>Phân tích quy trình và chức năng của hệ thống</a:t>
            </a:r>
            <a:r>
              <a:rPr lang="en-US" dirty="0"/>
              <a:t> </a:t>
            </a:r>
            <a:r>
              <a:rPr lang="en-US" dirty="0" err="1" smtClean="0"/>
              <a:t>quản</a:t>
            </a:r>
            <a:r>
              <a:rPr lang="en-US" dirty="0" smtClean="0"/>
              <a:t> </a:t>
            </a:r>
            <a:r>
              <a:rPr lang="en-US" dirty="0" err="1" smtClean="0"/>
              <a:t>lý</a:t>
            </a:r>
            <a:r>
              <a:rPr lang="en-US" dirty="0" smtClean="0"/>
              <a:t> </a:t>
            </a:r>
            <a:r>
              <a:rPr lang="en-US" dirty="0" err="1" smtClean="0"/>
              <a:t>nước</a:t>
            </a:r>
            <a:r>
              <a:rPr lang="en-US" dirty="0" smtClean="0"/>
              <a:t> </a:t>
            </a:r>
            <a:r>
              <a:rPr lang="en-US" dirty="0" err="1" smtClean="0"/>
              <a:t>giải</a:t>
            </a:r>
            <a:r>
              <a:rPr lang="en-US" dirty="0" smtClean="0"/>
              <a:t> </a:t>
            </a:r>
            <a:r>
              <a:rPr lang="en-US" dirty="0" err="1" smtClean="0"/>
              <a:t>khát</a:t>
            </a:r>
            <a:r>
              <a:rPr lang="vi-VN" dirty="0" smtClean="0"/>
              <a:t>.</a:t>
            </a:r>
            <a:endParaRPr lang="en-US" dirty="0" smtClean="0"/>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786884"/>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5852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75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573</Words>
  <Application>Microsoft Office PowerPoint</Application>
  <PresentationFormat>On-screen Show (16:9)</PresentationFormat>
  <Paragraphs>100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11</cp:revision>
  <dcterms:created xsi:type="dcterms:W3CDTF">2019-04-07T02:38:53Z</dcterms:created>
  <dcterms:modified xsi:type="dcterms:W3CDTF">2019-04-07T04:51:57Z</dcterms:modified>
</cp:coreProperties>
</file>