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Be Vietnam Pro"/>
      <p:regular r:id="rId23"/>
      <p:bold r:id="rId24"/>
      <p:italic r:id="rId25"/>
      <p:boldItalic r:id="rId26"/>
    </p:embeddedFont>
    <p:embeddedFont>
      <p:font typeface="Federo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A2E5E2-54DA-415C-A278-13F971539917}">
  <a:tblStyle styleId="{12A2E5E2-54DA-415C-A278-13F9715399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eVietnamPro-bold.fntdata"/><Relationship Id="rId23" Type="http://schemas.openxmlformats.org/officeDocument/2006/relationships/font" Target="fonts/BeVietnam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VietnamPro-boldItalic.fntdata"/><Relationship Id="rId25" Type="http://schemas.openxmlformats.org/officeDocument/2006/relationships/font" Target="fonts/BeVietnamPro-italic.fntdata"/><Relationship Id="rId27" Type="http://schemas.openxmlformats.org/officeDocument/2006/relationships/font" Target="fonts/Fede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Bản chiếu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và Văn bản Dọc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Dọc và Văn bản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và Nội dung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Đầu trang của Phầ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i Nội dung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ép so sán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ỉ Tiêu đề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ố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ội dung với Chú thích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̉nh với Chú thích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2677" y="456020"/>
            <a:ext cx="6737282" cy="6032228"/>
          </a:xfrm>
          <a:custGeom>
            <a:rect b="b" l="l" r="r" t="t"/>
            <a:pathLst>
              <a:path extrusionOk="0" h="6032228" w="6737282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rgbClr val="7F7F7F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6446241" y="877455"/>
            <a:ext cx="6308436" cy="174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 Project Management System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9220224" y="4135000"/>
            <a:ext cx="29169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Đỗ Hồng Sơn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Đỗ Sơn Tùng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Nguyễn Mạnh Cường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Nguyễn Quang Tuấn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Đào Xuân Đạt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ctor Appointment script - Buy doctor booking script - AIS Technolabs"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137" y="1138176"/>
            <a:ext cx="2089762" cy="213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273" y="87886"/>
            <a:ext cx="1909618" cy="10502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Ảnh có chứa văn bản, đồ họa véc-tơ&#10;&#10;Mô tả được tạo tự động" id="94" name="Google Shape;9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60" y="2521230"/>
            <a:ext cx="3815278" cy="232324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6689899" y="3288489"/>
            <a:ext cx="2666738" cy="1183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Mr. Nguyễn Trung Kiên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0" y="4940492"/>
            <a:ext cx="12192000" cy="1924333"/>
          </a:xfrm>
          <a:custGeom>
            <a:rect b="b" l="l" r="r" t="t"/>
            <a:pathLst>
              <a:path extrusionOk="0" h="1924333" w="12192000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2"/>
          <p:cNvSpPr txBox="1"/>
          <p:nvPr>
            <p:ph type="title"/>
          </p:nvPr>
        </p:nvSpPr>
        <p:spPr>
          <a:xfrm>
            <a:off x="1242044" y="4822309"/>
            <a:ext cx="9707911" cy="739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e Vietnam Pro"/>
              <a:buNone/>
            </a:pPr>
            <a:r>
              <a:rPr b="1" i="0" lang="en-US" sz="4000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Package diagram</a:t>
            </a:r>
            <a:endParaRPr b="1" sz="4000">
              <a:solidFill>
                <a:schemeClr val="dk2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25" y="1377150"/>
            <a:ext cx="5905575" cy="2512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p22"/>
          <p:cNvGraphicFramePr/>
          <p:nvPr/>
        </p:nvGraphicFramePr>
        <p:xfrm>
          <a:off x="6888825" y="12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{12A2E5E2-54DA-415C-A278-13F971539917}</a:tableStyleId>
              </a:tblPr>
              <a:tblGrid>
                <a:gridCol w="476400"/>
                <a:gridCol w="1268550"/>
                <a:gridCol w="2692575"/>
              </a:tblGrid>
              <a:tr h="2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Package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E1"/>
                    </a:solidFill>
                  </a:tcPr>
                </a:tc>
              </a:tr>
              <a:tr h="55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controller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 as a go-between for the front-end and the back-end, passing on different inputs, attribute, and parameters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package helps connect to and interact with the database.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5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entity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package includes data models used to receive and send data from the database and controller classes.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package contains custom java code utilities used by controller classes.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WEB-INF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package contains all jsp files.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0" y="0"/>
            <a:ext cx="4959047" cy="6858000"/>
          </a:xfrm>
          <a:custGeom>
            <a:rect b="b" l="l" r="r" t="t"/>
            <a:pathLst>
              <a:path extrusionOk="0" h="6858000" w="4959047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rotWithShape="0" algn="l" dist="38100">
              <a:srgbClr val="D8D8D8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0" y="0"/>
            <a:ext cx="4948887" cy="6858000"/>
          </a:xfrm>
          <a:custGeom>
            <a:rect b="b" l="l" r="r" t="t"/>
            <a:pathLst>
              <a:path extrusionOk="0" h="6858000" w="4948887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423" y="877200"/>
            <a:ext cx="7672475" cy="51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 txBox="1"/>
          <p:nvPr>
            <p:ph type="title"/>
          </p:nvPr>
        </p:nvSpPr>
        <p:spPr>
          <a:xfrm>
            <a:off x="1198181" y="560881"/>
            <a:ext cx="9795638" cy="11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</a:pPr>
            <a:r>
              <a:rPr lang="en-US" sz="5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UI Design</a:t>
            </a:r>
            <a:endParaRPr/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1198181" y="1839595"/>
            <a:ext cx="9795638" cy="94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</a:rPr>
              <a:t>Theme: </a:t>
            </a:r>
            <a:r>
              <a:rPr lang="en-US" sz="2400">
                <a:solidFill>
                  <a:schemeClr val="dk2"/>
                </a:solidFill>
              </a:rPr>
              <a:t>startbootstrap</a:t>
            </a:r>
            <a:r>
              <a:rPr lang="en-US" sz="2400">
                <a:solidFill>
                  <a:schemeClr val="dk2"/>
                </a:solidFill>
              </a:rPr>
              <a:t>.com</a:t>
            </a:r>
            <a:endParaRPr/>
          </a:p>
        </p:txBody>
      </p:sp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5" y="2947075"/>
            <a:ext cx="5843923" cy="29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525" y="2947075"/>
            <a:ext cx="5843923" cy="291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5"/>
          <p:cNvSpPr txBox="1"/>
          <p:nvPr>
            <p:ph type="title"/>
          </p:nvPr>
        </p:nvSpPr>
        <p:spPr>
          <a:xfrm>
            <a:off x="9267909" y="2023110"/>
            <a:ext cx="2469624" cy="2846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Screen Flow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5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324" y="212200"/>
            <a:ext cx="5106976" cy="596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 txBox="1"/>
          <p:nvPr>
            <p:ph type="title"/>
          </p:nvPr>
        </p:nvSpPr>
        <p:spPr>
          <a:xfrm>
            <a:off x="1036685" y="1152144"/>
            <a:ext cx="3794760" cy="307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</a:pPr>
            <a:r>
              <a:rPr b="1" lang="en-US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Results</a:t>
            </a: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77" name="Google Shape;277;p26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hin line design concept for project website banner. | Stock vector |  Colourbox" id="297" name="Google Shape;29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404" y="1374561"/>
            <a:ext cx="6192981" cy="413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 txBox="1"/>
          <p:nvPr>
            <p:ph type="title"/>
          </p:nvPr>
        </p:nvSpPr>
        <p:spPr>
          <a:xfrm>
            <a:off x="1166649" y="1200457"/>
            <a:ext cx="3771111" cy="4075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Status of the project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27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08" name="Google Shape;308;p27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27"/>
          <p:cNvGrpSpPr/>
          <p:nvPr/>
        </p:nvGrpSpPr>
        <p:grpSpPr>
          <a:xfrm>
            <a:off x="6400800" y="2075800"/>
            <a:ext cx="5286895" cy="2772900"/>
            <a:chOff x="0" y="1693415"/>
            <a:chExt cx="5286895" cy="2772900"/>
          </a:xfrm>
        </p:grpSpPr>
        <p:sp>
          <p:nvSpPr>
            <p:cNvPr id="329" name="Google Shape;329;p27"/>
            <p:cNvSpPr/>
            <p:nvPr/>
          </p:nvSpPr>
          <p:spPr>
            <a:xfrm>
              <a:off x="0" y="1693415"/>
              <a:ext cx="5286895" cy="129285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7"/>
            <p:cNvSpPr txBox="1"/>
            <p:nvPr/>
          </p:nvSpPr>
          <p:spPr>
            <a:xfrm>
              <a:off x="63112" y="1756527"/>
              <a:ext cx="5160671" cy="1166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project is about </a:t>
              </a: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0% complete.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0" y="3173465"/>
              <a:ext cx="5286895" cy="129285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63112" y="3236577"/>
              <a:ext cx="5160671" cy="1166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User-friendly interface, easy to use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8"/>
          <p:cNvSpPr txBox="1"/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 sz="6000">
              <a:solidFill>
                <a:schemeClr val="lt1"/>
              </a:solidFill>
            </a:endParaRPr>
          </a:p>
        </p:txBody>
      </p:sp>
      <p:grpSp>
        <p:nvGrpSpPr>
          <p:cNvPr id="339" name="Google Shape;339;p28"/>
          <p:cNvGrpSpPr/>
          <p:nvPr/>
        </p:nvGrpSpPr>
        <p:grpSpPr>
          <a:xfrm>
            <a:off x="5468389" y="622676"/>
            <a:ext cx="6263640" cy="5500118"/>
            <a:chOff x="0" y="2284"/>
            <a:chExt cx="6263640" cy="5500118"/>
          </a:xfrm>
        </p:grpSpPr>
        <p:sp>
          <p:nvSpPr>
            <p:cNvPr id="340" name="Google Shape;340;p28"/>
            <p:cNvSpPr/>
            <p:nvPr/>
          </p:nvSpPr>
          <p:spPr>
            <a:xfrm>
              <a:off x="0" y="2284"/>
              <a:ext cx="6263640" cy="115791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350270" y="262816"/>
              <a:ext cx="636855" cy="6368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1337397" y="2284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 txBox="1"/>
            <p:nvPr/>
          </p:nvSpPr>
          <p:spPr>
            <a:xfrm>
              <a:off x="1337397" y="2284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Teamwork skills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0" y="1449684"/>
              <a:ext cx="6263640" cy="115791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350270" y="1710216"/>
              <a:ext cx="636855" cy="6368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1337397" y="1449684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 txBox="1"/>
            <p:nvPr/>
          </p:nvSpPr>
          <p:spPr>
            <a:xfrm>
              <a:off x="1337397" y="1449684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 code management skills: Gitlab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0" y="2897083"/>
              <a:ext cx="6263640" cy="115791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350270" y="3157615"/>
              <a:ext cx="636855" cy="6368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337397" y="2897083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8"/>
            <p:cNvSpPr txBox="1"/>
            <p:nvPr/>
          </p:nvSpPr>
          <p:spPr>
            <a:xfrm>
              <a:off x="1337397" y="2897083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 management skills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0" y="4344483"/>
              <a:ext cx="6263640" cy="115791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350270" y="4605015"/>
              <a:ext cx="636855" cy="63685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1337397" y="4344483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 txBox="1"/>
            <p:nvPr/>
          </p:nvSpPr>
          <p:spPr>
            <a:xfrm>
              <a:off x="1337397" y="4344483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building skills through requirement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0" y="0"/>
            <a:ext cx="1983504" cy="6858000"/>
          </a:xfrm>
          <a:custGeom>
            <a:rect b="b" l="l" r="r" t="t"/>
            <a:pathLst>
              <a:path extrusionOk="0" h="6858000" w="1983504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l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nline Doctor Consultation | Online doctor, World map design, Doctor" id="362" name="Google Shape;36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593" y="672264"/>
            <a:ext cx="7428088" cy="557106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9"/>
          <p:cNvSpPr txBox="1"/>
          <p:nvPr>
            <p:ph type="title"/>
          </p:nvPr>
        </p:nvSpPr>
        <p:spPr>
          <a:xfrm>
            <a:off x="-162571" y="2043641"/>
            <a:ext cx="8664146" cy="938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lang="en-US" sz="4000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The end</a:t>
            </a:r>
            <a:endParaRPr sz="4000">
              <a:solidFill>
                <a:schemeClr val="dk2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3115425" y="3596444"/>
            <a:ext cx="5201422" cy="1183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Thanks for listening</a:t>
            </a:r>
            <a:endParaRPr b="0" i="0" sz="6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1191" y="226906"/>
            <a:ext cx="1909618" cy="105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1166650" y="1332952"/>
            <a:ext cx="3926898" cy="3921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Roles/Actors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06" name="Google Shape;106;p14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ow to Define Roles and Responsibilities for Team Members"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311" y="638387"/>
            <a:ext cx="6383246" cy="519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to Define Roles and Responsibilities for Team Members" id="132" name="Google Shape;132;p15"/>
          <p:cNvPicPr preferRelativeResize="0"/>
          <p:nvPr/>
        </p:nvPicPr>
        <p:blipFill rotWithShape="1">
          <a:blip r:embed="rId3">
            <a:alphaModFix/>
          </a:blip>
          <a:srcRect b="-1" l="15886" r="10442" t="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6470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 txBox="1"/>
          <p:nvPr>
            <p:ph type="title"/>
          </p:nvPr>
        </p:nvSpPr>
        <p:spPr>
          <a:xfrm>
            <a:off x="838200" y="365125"/>
            <a:ext cx="4454236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Roles of project</a:t>
            </a:r>
            <a:endParaRPr/>
          </a:p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838200" y="2434201"/>
            <a:ext cx="4121727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Subject Manager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838200" y="365125"/>
            <a:ext cx="5041232" cy="428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CASE - Common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8343966" y="3243541"/>
            <a:ext cx="2061713" cy="6584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2924354" y="1487470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110988" y="3243542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Send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7911468" y="5041318"/>
            <a:ext cx="2061713" cy="6584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7780874" y="1445766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2924354" y="5041318"/>
            <a:ext cx="2061713" cy="6584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5610656" y="3050899"/>
            <a:ext cx="1607127" cy="10437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6"/>
          <p:cNvCxnSpPr>
            <a:stCxn id="147" idx="3"/>
            <a:endCxn id="141" idx="1"/>
          </p:cNvCxnSpPr>
          <p:nvPr/>
        </p:nvCxnSpPr>
        <p:spPr>
          <a:xfrm>
            <a:off x="7217783" y="3572754"/>
            <a:ext cx="1126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16"/>
          <p:cNvCxnSpPr/>
          <p:nvPr/>
        </p:nvCxnSpPr>
        <p:spPr>
          <a:xfrm rot="10800000">
            <a:off x="4276482" y="3572754"/>
            <a:ext cx="1256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16"/>
          <p:cNvCxnSpPr/>
          <p:nvPr/>
        </p:nvCxnSpPr>
        <p:spPr>
          <a:xfrm flipH="1">
            <a:off x="4986067" y="4094608"/>
            <a:ext cx="624589" cy="9467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7205935" y="4094608"/>
            <a:ext cx="705533" cy="9467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16"/>
          <p:cNvCxnSpPr/>
          <p:nvPr/>
        </p:nvCxnSpPr>
        <p:spPr>
          <a:xfrm flipH="1" rot="10800000">
            <a:off x="7232073" y="2104136"/>
            <a:ext cx="548700" cy="95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16"/>
          <p:cNvCxnSpPr/>
          <p:nvPr/>
        </p:nvCxnSpPr>
        <p:spPr>
          <a:xfrm rot="10800000">
            <a:off x="4986056" y="2142229"/>
            <a:ext cx="624600" cy="95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16"/>
          <p:cNvSpPr/>
          <p:nvPr/>
        </p:nvSpPr>
        <p:spPr>
          <a:xfrm>
            <a:off x="5316704" y="5854868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Reset 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6"/>
          <p:cNvCxnSpPr/>
          <p:nvPr/>
        </p:nvCxnSpPr>
        <p:spPr>
          <a:xfrm>
            <a:off x="6394225" y="4302275"/>
            <a:ext cx="0" cy="139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677333" y="365125"/>
            <a:ext cx="3674534" cy="428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CASE - Admin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2290263" y="4519479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Management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7864223" y="1963905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5292444" y="3017074"/>
            <a:ext cx="1607100" cy="1043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7"/>
          <p:cNvCxnSpPr/>
          <p:nvPr/>
        </p:nvCxnSpPr>
        <p:spPr>
          <a:xfrm flipH="1">
            <a:off x="4450200" y="4124675"/>
            <a:ext cx="759900" cy="39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7"/>
          <p:cNvCxnSpPr/>
          <p:nvPr/>
        </p:nvCxnSpPr>
        <p:spPr>
          <a:xfrm flipH="1" rot="10800000">
            <a:off x="7035625" y="2575150"/>
            <a:ext cx="591900" cy="45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17"/>
          <p:cNvSpPr/>
          <p:nvPr/>
        </p:nvSpPr>
        <p:spPr>
          <a:xfrm>
            <a:off x="7849775" y="4529725"/>
            <a:ext cx="2141400" cy="70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Subject Management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6968650" y="4053575"/>
            <a:ext cx="752400" cy="37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7"/>
          <p:cNvSpPr/>
          <p:nvPr/>
        </p:nvSpPr>
        <p:spPr>
          <a:xfrm>
            <a:off x="2290263" y="1963893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 rot="10800000">
            <a:off x="4529400" y="2604950"/>
            <a:ext cx="680700" cy="39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677333" y="365125"/>
            <a:ext cx="5627214" cy="428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CASE -  Manager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2756401" y="1645868"/>
            <a:ext cx="2061713" cy="6584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Subject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5383351" y="5081054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Management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7820348" y="1603130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Subject Setting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5610656" y="3050899"/>
            <a:ext cx="1607127" cy="10437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 flipH="1">
            <a:off x="6413851" y="4302254"/>
            <a:ext cx="9900" cy="61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18"/>
          <p:cNvCxnSpPr/>
          <p:nvPr/>
        </p:nvCxnSpPr>
        <p:spPr>
          <a:xfrm flipH="1" rot="10800000">
            <a:off x="7217783" y="2330604"/>
            <a:ext cx="563090" cy="7656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 rot="10800000">
            <a:off x="4818114" y="2304292"/>
            <a:ext cx="792542" cy="7919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18"/>
          <p:cNvSpPr/>
          <p:nvPr/>
        </p:nvSpPr>
        <p:spPr>
          <a:xfrm>
            <a:off x="2391950" y="3485875"/>
            <a:ext cx="1881000" cy="926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Iteration Management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83" name="Google Shape;183;p18"/>
          <p:cNvCxnSpPr/>
          <p:nvPr/>
        </p:nvCxnSpPr>
        <p:spPr>
          <a:xfrm flipH="1">
            <a:off x="4489850" y="3631225"/>
            <a:ext cx="976800" cy="27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8"/>
          <p:cNvSpPr/>
          <p:nvPr/>
        </p:nvSpPr>
        <p:spPr>
          <a:xfrm>
            <a:off x="8352900" y="3376150"/>
            <a:ext cx="1726500" cy="926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Criteria Management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85" name="Google Shape;185;p18"/>
          <p:cNvCxnSpPr/>
          <p:nvPr/>
        </p:nvCxnSpPr>
        <p:spPr>
          <a:xfrm>
            <a:off x="7420450" y="3631275"/>
            <a:ext cx="730200" cy="18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677333" y="365125"/>
            <a:ext cx="5627214" cy="428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CASE -  Trainer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630773" y="4939584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Milestone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5368188" y="1162343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Setting M</a:t>
            </a:r>
            <a:r>
              <a:rPr lang="en-US" sz="1800">
                <a:solidFill>
                  <a:schemeClr val="lt1"/>
                </a:solidFill>
              </a:rPr>
              <a:t>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2628126" y="4939617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Student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8506043" y="2617667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Team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5610656" y="3050899"/>
            <a:ext cx="1607127" cy="10437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9"/>
          <p:cNvCxnSpPr/>
          <p:nvPr/>
        </p:nvCxnSpPr>
        <p:spPr>
          <a:xfrm flipH="1">
            <a:off x="4815350" y="4174000"/>
            <a:ext cx="750000" cy="75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19"/>
          <p:cNvCxnSpPr/>
          <p:nvPr/>
        </p:nvCxnSpPr>
        <p:spPr>
          <a:xfrm flipH="1" rot="10800000">
            <a:off x="7371125" y="2989975"/>
            <a:ext cx="927600" cy="43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19"/>
          <p:cNvCxnSpPr/>
          <p:nvPr/>
        </p:nvCxnSpPr>
        <p:spPr>
          <a:xfrm rot="10800000">
            <a:off x="4233125" y="3137775"/>
            <a:ext cx="1125000" cy="40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7252700" y="4154275"/>
            <a:ext cx="503400" cy="69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19"/>
          <p:cNvSpPr/>
          <p:nvPr/>
        </p:nvSpPr>
        <p:spPr>
          <a:xfrm>
            <a:off x="1966739" y="2765568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Iteration </a:t>
            </a:r>
            <a:r>
              <a:rPr lang="en-US" sz="1800">
                <a:solidFill>
                  <a:schemeClr val="lt1"/>
                </a:solidFill>
              </a:rPr>
              <a:t>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9"/>
          <p:cNvCxnSpPr/>
          <p:nvPr/>
        </p:nvCxnSpPr>
        <p:spPr>
          <a:xfrm flipH="1" rot="10800000">
            <a:off x="6384350" y="2091850"/>
            <a:ext cx="29400" cy="75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p19"/>
          <p:cNvSpPr/>
          <p:nvPr/>
        </p:nvSpPr>
        <p:spPr>
          <a:xfrm>
            <a:off x="5368201" y="6039316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Issue </a:t>
            </a:r>
            <a:r>
              <a:rPr lang="en-US" sz="1800">
                <a:solidFill>
                  <a:schemeClr val="lt1"/>
                </a:solidFill>
              </a:rPr>
              <a:t>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9"/>
          <p:cNvCxnSpPr/>
          <p:nvPr/>
        </p:nvCxnSpPr>
        <p:spPr>
          <a:xfrm>
            <a:off x="6413950" y="4272675"/>
            <a:ext cx="19800" cy="158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677321" y="365125"/>
            <a:ext cx="5352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-  Student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2262667" y="2172849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Evaluated Functions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610656" y="3050899"/>
            <a:ext cx="1607100" cy="1043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8368331" y="2124427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0"/>
          <p:cNvCxnSpPr/>
          <p:nvPr/>
        </p:nvCxnSpPr>
        <p:spPr>
          <a:xfrm rot="10800000">
            <a:off x="4450400" y="2723425"/>
            <a:ext cx="1065600" cy="65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20"/>
          <p:cNvCxnSpPr/>
          <p:nvPr/>
        </p:nvCxnSpPr>
        <p:spPr>
          <a:xfrm flipH="1" rot="10800000">
            <a:off x="7331831" y="2684077"/>
            <a:ext cx="897900" cy="50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20"/>
          <p:cNvSpPr/>
          <p:nvPr/>
        </p:nvSpPr>
        <p:spPr>
          <a:xfrm>
            <a:off x="5502800" y="5145950"/>
            <a:ext cx="1842300" cy="74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Milestone </a:t>
            </a:r>
            <a:br>
              <a:rPr lang="en-US" sz="1800">
                <a:solidFill>
                  <a:schemeClr val="lt1"/>
                </a:solidFill>
              </a:rPr>
            </a:br>
            <a:r>
              <a:rPr lang="en-US" sz="1800">
                <a:solidFill>
                  <a:schemeClr val="lt1"/>
                </a:solidFill>
              </a:rPr>
              <a:t>Submit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15" name="Google Shape;215;p20"/>
          <p:cNvCxnSpPr/>
          <p:nvPr/>
        </p:nvCxnSpPr>
        <p:spPr>
          <a:xfrm>
            <a:off x="6433700" y="4312150"/>
            <a:ext cx="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0"/>
          <p:cNvSpPr/>
          <p:nvPr/>
        </p:nvSpPr>
        <p:spPr>
          <a:xfrm>
            <a:off x="2128892" y="4367849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Management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0"/>
          <p:cNvCxnSpPr/>
          <p:nvPr/>
        </p:nvCxnSpPr>
        <p:spPr>
          <a:xfrm flipH="1">
            <a:off x="4410900" y="4055600"/>
            <a:ext cx="1075500" cy="61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20"/>
          <p:cNvSpPr/>
          <p:nvPr/>
        </p:nvSpPr>
        <p:spPr>
          <a:xfrm>
            <a:off x="8586692" y="4288749"/>
            <a:ext cx="2061600" cy="65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0"/>
          <p:cNvCxnSpPr/>
          <p:nvPr/>
        </p:nvCxnSpPr>
        <p:spPr>
          <a:xfrm>
            <a:off x="7410575" y="4075325"/>
            <a:ext cx="1016400" cy="46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2197101" y="735283"/>
            <a:ext cx="4978399" cy="316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</a:pPr>
            <a:r>
              <a:rPr b="0" i="0" lang="en-US" sz="5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Design</a:t>
            </a:r>
            <a:endParaRPr sz="5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iết kế"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49" y="2776619"/>
            <a:ext cx="1289051" cy="1289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ết kế" id="227" name="Google Shape;227;p21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6607815" y="716407"/>
            <a:ext cx="5411343" cy="541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