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74" r:id="rId3"/>
    <p:sldId id="273" r:id="rId4"/>
    <p:sldId id="282" r:id="rId5"/>
    <p:sldId id="283" r:id="rId6"/>
    <p:sldId id="275" r:id="rId7"/>
    <p:sldId id="276" r:id="rId8"/>
    <p:sldId id="277" r:id="rId9"/>
    <p:sldId id="278" r:id="rId10"/>
    <p:sldId id="279" r:id="rId11"/>
    <p:sldId id="271" r:id="rId12"/>
    <p:sldId id="280" r:id="rId13"/>
    <p:sldId id="28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36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9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BD031-50F9-4E04-8434-9CE5533E09C7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B7F8F-0626-48CF-9134-3D5D72E7F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421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BD031-50F9-4E04-8434-9CE5533E09C7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B7F8F-0626-48CF-9134-3D5D72E7F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774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BD031-50F9-4E04-8434-9CE5533E09C7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B7F8F-0626-48CF-9134-3D5D72E7F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610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BD031-50F9-4E04-8434-9CE5533E09C7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B7F8F-0626-48CF-9134-3D5D72E7F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965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BD031-50F9-4E04-8434-9CE5533E09C7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B7F8F-0626-48CF-9134-3D5D72E7F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182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BD031-50F9-4E04-8434-9CE5533E09C7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B7F8F-0626-48CF-9134-3D5D72E7F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641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BD031-50F9-4E04-8434-9CE5533E09C7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B7F8F-0626-48CF-9134-3D5D72E7F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507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BD031-50F9-4E04-8434-9CE5533E09C7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B7F8F-0626-48CF-9134-3D5D72E7F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461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BD031-50F9-4E04-8434-9CE5533E09C7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B7F8F-0626-48CF-9134-3D5D72E7F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052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BD031-50F9-4E04-8434-9CE5533E09C7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B7F8F-0626-48CF-9134-3D5D72E7F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774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BD031-50F9-4E04-8434-9CE5533E09C7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B7F8F-0626-48CF-9134-3D5D72E7F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94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8BD031-50F9-4E04-8434-9CE5533E09C7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BB7F8F-0626-48CF-9134-3D5D72E7F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583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9" Type="http://schemas.openxmlformats.org/officeDocument/2006/relationships/image" Target="../media/image4.png"/><Relationship Id="rId42" Type="http://schemas.openxmlformats.org/officeDocument/2006/relationships/image" Target="../media/image7.png"/><Relationship Id="rId47" Type="http://schemas.openxmlformats.org/officeDocument/2006/relationships/image" Target="../media/image12.png"/><Relationship Id="rId50" Type="http://schemas.openxmlformats.org/officeDocument/2006/relationships/image" Target="../media/image14.png"/><Relationship Id="rId38" Type="http://schemas.openxmlformats.org/officeDocument/2006/relationships/image" Target="../media/image3.png"/><Relationship Id="rId25" Type="http://schemas.openxmlformats.org/officeDocument/2006/relationships/image" Target="../media/image512.svg"/><Relationship Id="rId17" Type="http://schemas.openxmlformats.org/officeDocument/2006/relationships/image" Target="../media/image1134.svg"/><Relationship Id="rId46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2.png"/><Relationship Id="rId41" Type="http://schemas.openxmlformats.org/officeDocument/2006/relationships/image" Target="../media/image6.png"/><Relationship Id="rId29" Type="http://schemas.openxmlformats.org/officeDocument/2006/relationships/image" Target="../media/image1330.svg"/><Relationship Id="rId1" Type="http://schemas.openxmlformats.org/officeDocument/2006/relationships/slideLayout" Target="../slideLayouts/slideLayout7.xml"/><Relationship Id="rId37" Type="http://schemas.openxmlformats.org/officeDocument/2006/relationships/image" Target="../media/image97.svg"/><Relationship Id="rId11" Type="http://schemas.openxmlformats.org/officeDocument/2006/relationships/image" Target="../media/image41.svg"/><Relationship Id="rId40" Type="http://schemas.openxmlformats.org/officeDocument/2006/relationships/image" Target="../media/image5.png"/><Relationship Id="rId6" Type="http://schemas.openxmlformats.org/officeDocument/2006/relationships/image" Target="../media/image1148.svg"/><Relationship Id="rId45" Type="http://schemas.openxmlformats.org/officeDocument/2006/relationships/image" Target="../media/image10.png"/><Relationship Id="rId15" Type="http://schemas.openxmlformats.org/officeDocument/2006/relationships/image" Target="../media/image77.svg"/><Relationship Id="rId5" Type="http://schemas.openxmlformats.org/officeDocument/2006/relationships/image" Target="../media/image26.svg"/><Relationship Id="rId49" Type="http://schemas.openxmlformats.org/officeDocument/2006/relationships/image" Target="../media/image13.png"/><Relationship Id="rId44" Type="http://schemas.openxmlformats.org/officeDocument/2006/relationships/image" Target="../media/image9.png"/><Relationship Id="rId31" Type="http://schemas.openxmlformats.org/officeDocument/2006/relationships/image" Target="../media/image1332.svg"/><Relationship Id="rId9" Type="http://schemas.openxmlformats.org/officeDocument/2006/relationships/image" Target="../media/image1276.svg"/><Relationship Id="rId43" Type="http://schemas.openxmlformats.org/officeDocument/2006/relationships/image" Target="../media/image8.png"/><Relationship Id="rId48" Type="http://schemas.openxmlformats.org/officeDocument/2006/relationships/image" Target="../media/image1318.svg"/></Relationships>
</file>

<file path=ppt/slides/_rels/slide10.xml.rels><?xml version="1.0" encoding="UTF-8" standalone="yes"?>
<Relationships xmlns="http://schemas.openxmlformats.org/package/2006/relationships"><Relationship Id="rId39" Type="http://schemas.openxmlformats.org/officeDocument/2006/relationships/image" Target="../media/image4.png"/><Relationship Id="rId42" Type="http://schemas.openxmlformats.org/officeDocument/2006/relationships/image" Target="../media/image7.png"/><Relationship Id="rId47" Type="http://schemas.openxmlformats.org/officeDocument/2006/relationships/image" Target="../media/image12.png"/><Relationship Id="rId50" Type="http://schemas.openxmlformats.org/officeDocument/2006/relationships/image" Target="../media/image14.png"/><Relationship Id="rId38" Type="http://schemas.openxmlformats.org/officeDocument/2006/relationships/image" Target="../media/image3.png"/><Relationship Id="rId25" Type="http://schemas.openxmlformats.org/officeDocument/2006/relationships/image" Target="../media/image512.svg"/><Relationship Id="rId17" Type="http://schemas.openxmlformats.org/officeDocument/2006/relationships/image" Target="../media/image1134.svg"/><Relationship Id="rId46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2.png"/><Relationship Id="rId41" Type="http://schemas.openxmlformats.org/officeDocument/2006/relationships/image" Target="../media/image6.png"/><Relationship Id="rId29" Type="http://schemas.openxmlformats.org/officeDocument/2006/relationships/image" Target="../media/image1330.svg"/><Relationship Id="rId1" Type="http://schemas.openxmlformats.org/officeDocument/2006/relationships/slideLayout" Target="../slideLayouts/slideLayout7.xml"/><Relationship Id="rId37" Type="http://schemas.openxmlformats.org/officeDocument/2006/relationships/image" Target="../media/image97.svg"/><Relationship Id="rId11" Type="http://schemas.openxmlformats.org/officeDocument/2006/relationships/image" Target="../media/image41.svg"/><Relationship Id="rId40" Type="http://schemas.openxmlformats.org/officeDocument/2006/relationships/image" Target="../media/image5.png"/><Relationship Id="rId6" Type="http://schemas.openxmlformats.org/officeDocument/2006/relationships/image" Target="../media/image1148.svg"/><Relationship Id="rId45" Type="http://schemas.openxmlformats.org/officeDocument/2006/relationships/image" Target="../media/image10.png"/><Relationship Id="rId15" Type="http://schemas.openxmlformats.org/officeDocument/2006/relationships/image" Target="../media/image77.svg"/><Relationship Id="rId5" Type="http://schemas.openxmlformats.org/officeDocument/2006/relationships/image" Target="../media/image26.svg"/><Relationship Id="rId49" Type="http://schemas.openxmlformats.org/officeDocument/2006/relationships/image" Target="../media/image13.png"/><Relationship Id="rId44" Type="http://schemas.openxmlformats.org/officeDocument/2006/relationships/image" Target="../media/image9.png"/><Relationship Id="rId31" Type="http://schemas.openxmlformats.org/officeDocument/2006/relationships/image" Target="../media/image1332.svg"/><Relationship Id="rId9" Type="http://schemas.openxmlformats.org/officeDocument/2006/relationships/image" Target="../media/image1276.svg"/><Relationship Id="rId43" Type="http://schemas.openxmlformats.org/officeDocument/2006/relationships/image" Target="../media/image8.png"/><Relationship Id="rId48" Type="http://schemas.openxmlformats.org/officeDocument/2006/relationships/image" Target="../media/image1318.svg"/></Relationships>
</file>

<file path=ppt/slides/_rels/slide11.xml.rels><?xml version="1.0" encoding="UTF-8" standalone="yes"?>
<Relationships xmlns="http://schemas.openxmlformats.org/package/2006/relationships"><Relationship Id="rId39" Type="http://schemas.openxmlformats.org/officeDocument/2006/relationships/image" Target="../media/image4.png"/><Relationship Id="rId42" Type="http://schemas.openxmlformats.org/officeDocument/2006/relationships/image" Target="../media/image7.png"/><Relationship Id="rId47" Type="http://schemas.openxmlformats.org/officeDocument/2006/relationships/image" Target="../media/image12.png"/><Relationship Id="rId50" Type="http://schemas.openxmlformats.org/officeDocument/2006/relationships/image" Target="../media/image14.png"/><Relationship Id="rId38" Type="http://schemas.openxmlformats.org/officeDocument/2006/relationships/image" Target="../media/image3.png"/><Relationship Id="rId25" Type="http://schemas.openxmlformats.org/officeDocument/2006/relationships/image" Target="../media/image512.svg"/><Relationship Id="rId17" Type="http://schemas.openxmlformats.org/officeDocument/2006/relationships/image" Target="../media/image1134.svg"/><Relationship Id="rId46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2.png"/><Relationship Id="rId41" Type="http://schemas.openxmlformats.org/officeDocument/2006/relationships/image" Target="../media/image6.png"/><Relationship Id="rId29" Type="http://schemas.openxmlformats.org/officeDocument/2006/relationships/image" Target="../media/image1330.svg"/><Relationship Id="rId1" Type="http://schemas.openxmlformats.org/officeDocument/2006/relationships/slideLayout" Target="../slideLayouts/slideLayout7.xml"/><Relationship Id="rId37" Type="http://schemas.openxmlformats.org/officeDocument/2006/relationships/image" Target="../media/image97.svg"/><Relationship Id="rId11" Type="http://schemas.openxmlformats.org/officeDocument/2006/relationships/image" Target="../media/image41.svg"/><Relationship Id="rId40" Type="http://schemas.openxmlformats.org/officeDocument/2006/relationships/image" Target="../media/image5.png"/><Relationship Id="rId6" Type="http://schemas.openxmlformats.org/officeDocument/2006/relationships/image" Target="../media/image1148.svg"/><Relationship Id="rId45" Type="http://schemas.openxmlformats.org/officeDocument/2006/relationships/image" Target="../media/image10.png"/><Relationship Id="rId15" Type="http://schemas.openxmlformats.org/officeDocument/2006/relationships/image" Target="../media/image77.svg"/><Relationship Id="rId5" Type="http://schemas.openxmlformats.org/officeDocument/2006/relationships/image" Target="../media/image26.svg"/><Relationship Id="rId49" Type="http://schemas.openxmlformats.org/officeDocument/2006/relationships/image" Target="../media/image13.png"/><Relationship Id="rId44" Type="http://schemas.openxmlformats.org/officeDocument/2006/relationships/image" Target="../media/image9.png"/><Relationship Id="rId31" Type="http://schemas.openxmlformats.org/officeDocument/2006/relationships/image" Target="../media/image1332.svg"/><Relationship Id="rId9" Type="http://schemas.openxmlformats.org/officeDocument/2006/relationships/image" Target="../media/image1276.svg"/><Relationship Id="rId43" Type="http://schemas.openxmlformats.org/officeDocument/2006/relationships/image" Target="../media/image8.png"/><Relationship Id="rId48" Type="http://schemas.openxmlformats.org/officeDocument/2006/relationships/image" Target="../media/image1318.svg"/></Relationships>
</file>

<file path=ppt/slides/_rels/slide12.xml.rels><?xml version="1.0" encoding="UTF-8" standalone="yes"?>
<Relationships xmlns="http://schemas.openxmlformats.org/package/2006/relationships"><Relationship Id="rId39" Type="http://schemas.openxmlformats.org/officeDocument/2006/relationships/image" Target="../media/image4.png"/><Relationship Id="rId42" Type="http://schemas.openxmlformats.org/officeDocument/2006/relationships/image" Target="../media/image7.png"/><Relationship Id="rId47" Type="http://schemas.openxmlformats.org/officeDocument/2006/relationships/image" Target="../media/image12.png"/><Relationship Id="rId50" Type="http://schemas.openxmlformats.org/officeDocument/2006/relationships/image" Target="../media/image14.png"/><Relationship Id="rId38" Type="http://schemas.openxmlformats.org/officeDocument/2006/relationships/image" Target="../media/image3.png"/><Relationship Id="rId25" Type="http://schemas.openxmlformats.org/officeDocument/2006/relationships/image" Target="../media/image512.svg"/><Relationship Id="rId17" Type="http://schemas.openxmlformats.org/officeDocument/2006/relationships/image" Target="../media/image1134.svg"/><Relationship Id="rId46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2.png"/><Relationship Id="rId41" Type="http://schemas.openxmlformats.org/officeDocument/2006/relationships/image" Target="../media/image6.png"/><Relationship Id="rId29" Type="http://schemas.openxmlformats.org/officeDocument/2006/relationships/image" Target="../media/image1330.svg"/><Relationship Id="rId1" Type="http://schemas.openxmlformats.org/officeDocument/2006/relationships/slideLayout" Target="../slideLayouts/slideLayout7.xml"/><Relationship Id="rId37" Type="http://schemas.openxmlformats.org/officeDocument/2006/relationships/image" Target="../media/image97.svg"/><Relationship Id="rId11" Type="http://schemas.openxmlformats.org/officeDocument/2006/relationships/image" Target="../media/image41.svg"/><Relationship Id="rId40" Type="http://schemas.openxmlformats.org/officeDocument/2006/relationships/image" Target="../media/image5.png"/><Relationship Id="rId6" Type="http://schemas.openxmlformats.org/officeDocument/2006/relationships/image" Target="../media/image1148.svg"/><Relationship Id="rId45" Type="http://schemas.openxmlformats.org/officeDocument/2006/relationships/image" Target="../media/image10.png"/><Relationship Id="rId15" Type="http://schemas.openxmlformats.org/officeDocument/2006/relationships/image" Target="../media/image77.svg"/><Relationship Id="rId5" Type="http://schemas.openxmlformats.org/officeDocument/2006/relationships/image" Target="../media/image26.svg"/><Relationship Id="rId49" Type="http://schemas.openxmlformats.org/officeDocument/2006/relationships/image" Target="../media/image13.png"/><Relationship Id="rId44" Type="http://schemas.openxmlformats.org/officeDocument/2006/relationships/image" Target="../media/image9.png"/><Relationship Id="rId31" Type="http://schemas.openxmlformats.org/officeDocument/2006/relationships/image" Target="../media/image1332.svg"/><Relationship Id="rId9" Type="http://schemas.openxmlformats.org/officeDocument/2006/relationships/image" Target="../media/image1276.svg"/><Relationship Id="rId43" Type="http://schemas.openxmlformats.org/officeDocument/2006/relationships/image" Target="../media/image8.png"/><Relationship Id="rId48" Type="http://schemas.openxmlformats.org/officeDocument/2006/relationships/image" Target="../media/image1318.svg"/></Relationships>
</file>

<file path=ppt/slides/_rels/slide13.xml.rels><?xml version="1.0" encoding="UTF-8" standalone="yes"?>
<Relationships xmlns="http://schemas.openxmlformats.org/package/2006/relationships"><Relationship Id="rId39" Type="http://schemas.openxmlformats.org/officeDocument/2006/relationships/image" Target="../media/image4.png"/><Relationship Id="rId42" Type="http://schemas.openxmlformats.org/officeDocument/2006/relationships/image" Target="../media/image7.png"/><Relationship Id="rId47" Type="http://schemas.openxmlformats.org/officeDocument/2006/relationships/image" Target="../media/image12.png"/><Relationship Id="rId50" Type="http://schemas.openxmlformats.org/officeDocument/2006/relationships/image" Target="../media/image14.png"/><Relationship Id="rId38" Type="http://schemas.openxmlformats.org/officeDocument/2006/relationships/image" Target="../media/image3.png"/><Relationship Id="rId25" Type="http://schemas.openxmlformats.org/officeDocument/2006/relationships/image" Target="../media/image512.svg"/><Relationship Id="rId17" Type="http://schemas.openxmlformats.org/officeDocument/2006/relationships/image" Target="../media/image1134.svg"/><Relationship Id="rId46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2.png"/><Relationship Id="rId41" Type="http://schemas.openxmlformats.org/officeDocument/2006/relationships/image" Target="../media/image6.png"/><Relationship Id="rId29" Type="http://schemas.openxmlformats.org/officeDocument/2006/relationships/image" Target="../media/image1330.svg"/><Relationship Id="rId1" Type="http://schemas.openxmlformats.org/officeDocument/2006/relationships/slideLayout" Target="../slideLayouts/slideLayout7.xml"/><Relationship Id="rId37" Type="http://schemas.openxmlformats.org/officeDocument/2006/relationships/image" Target="../media/image97.svg"/><Relationship Id="rId11" Type="http://schemas.openxmlformats.org/officeDocument/2006/relationships/image" Target="../media/image41.svg"/><Relationship Id="rId40" Type="http://schemas.openxmlformats.org/officeDocument/2006/relationships/image" Target="../media/image5.png"/><Relationship Id="rId6" Type="http://schemas.openxmlformats.org/officeDocument/2006/relationships/image" Target="../media/image1148.svg"/><Relationship Id="rId45" Type="http://schemas.openxmlformats.org/officeDocument/2006/relationships/image" Target="../media/image10.png"/><Relationship Id="rId15" Type="http://schemas.openxmlformats.org/officeDocument/2006/relationships/image" Target="../media/image77.svg"/><Relationship Id="rId5" Type="http://schemas.openxmlformats.org/officeDocument/2006/relationships/image" Target="../media/image26.svg"/><Relationship Id="rId49" Type="http://schemas.openxmlformats.org/officeDocument/2006/relationships/image" Target="../media/image13.png"/><Relationship Id="rId44" Type="http://schemas.openxmlformats.org/officeDocument/2006/relationships/image" Target="../media/image9.png"/><Relationship Id="rId31" Type="http://schemas.openxmlformats.org/officeDocument/2006/relationships/image" Target="../media/image1332.svg"/><Relationship Id="rId9" Type="http://schemas.openxmlformats.org/officeDocument/2006/relationships/image" Target="../media/image1276.svg"/><Relationship Id="rId43" Type="http://schemas.openxmlformats.org/officeDocument/2006/relationships/image" Target="../media/image8.png"/><Relationship Id="rId48" Type="http://schemas.openxmlformats.org/officeDocument/2006/relationships/image" Target="../media/image1318.svg"/></Relationships>
</file>

<file path=ppt/slides/_rels/slide2.xml.rels><?xml version="1.0" encoding="UTF-8" standalone="yes"?>
<Relationships xmlns="http://schemas.openxmlformats.org/package/2006/relationships"><Relationship Id="rId39" Type="http://schemas.openxmlformats.org/officeDocument/2006/relationships/image" Target="../media/image4.png"/><Relationship Id="rId42" Type="http://schemas.openxmlformats.org/officeDocument/2006/relationships/image" Target="../media/image7.png"/><Relationship Id="rId47" Type="http://schemas.openxmlformats.org/officeDocument/2006/relationships/image" Target="../media/image12.png"/><Relationship Id="rId50" Type="http://schemas.openxmlformats.org/officeDocument/2006/relationships/image" Target="../media/image14.png"/><Relationship Id="rId38" Type="http://schemas.openxmlformats.org/officeDocument/2006/relationships/image" Target="../media/image3.png"/><Relationship Id="rId25" Type="http://schemas.openxmlformats.org/officeDocument/2006/relationships/image" Target="../media/image512.svg"/><Relationship Id="rId17" Type="http://schemas.openxmlformats.org/officeDocument/2006/relationships/image" Target="../media/image1134.svg"/><Relationship Id="rId46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2.png"/><Relationship Id="rId41" Type="http://schemas.openxmlformats.org/officeDocument/2006/relationships/image" Target="../media/image6.png"/><Relationship Id="rId29" Type="http://schemas.openxmlformats.org/officeDocument/2006/relationships/image" Target="../media/image1330.svg"/><Relationship Id="rId1" Type="http://schemas.openxmlformats.org/officeDocument/2006/relationships/slideLayout" Target="../slideLayouts/slideLayout7.xml"/><Relationship Id="rId37" Type="http://schemas.openxmlformats.org/officeDocument/2006/relationships/image" Target="../media/image97.svg"/><Relationship Id="rId11" Type="http://schemas.openxmlformats.org/officeDocument/2006/relationships/image" Target="../media/image41.svg"/><Relationship Id="rId40" Type="http://schemas.openxmlformats.org/officeDocument/2006/relationships/image" Target="../media/image5.png"/><Relationship Id="rId6" Type="http://schemas.openxmlformats.org/officeDocument/2006/relationships/image" Target="../media/image1148.svg"/><Relationship Id="rId45" Type="http://schemas.openxmlformats.org/officeDocument/2006/relationships/image" Target="../media/image10.png"/><Relationship Id="rId15" Type="http://schemas.openxmlformats.org/officeDocument/2006/relationships/image" Target="../media/image77.svg"/><Relationship Id="rId5" Type="http://schemas.openxmlformats.org/officeDocument/2006/relationships/image" Target="../media/image26.svg"/><Relationship Id="rId49" Type="http://schemas.openxmlformats.org/officeDocument/2006/relationships/image" Target="../media/image13.png"/><Relationship Id="rId44" Type="http://schemas.openxmlformats.org/officeDocument/2006/relationships/image" Target="../media/image9.png"/><Relationship Id="rId31" Type="http://schemas.openxmlformats.org/officeDocument/2006/relationships/image" Target="../media/image1332.svg"/><Relationship Id="rId9" Type="http://schemas.openxmlformats.org/officeDocument/2006/relationships/image" Target="../media/image1276.svg"/><Relationship Id="rId43" Type="http://schemas.openxmlformats.org/officeDocument/2006/relationships/image" Target="../media/image8.png"/><Relationship Id="rId48" Type="http://schemas.openxmlformats.org/officeDocument/2006/relationships/image" Target="../media/image1318.svg"/></Relationships>
</file>

<file path=ppt/slides/_rels/slide3.xml.rels><?xml version="1.0" encoding="UTF-8" standalone="yes"?>
<Relationships xmlns="http://schemas.openxmlformats.org/package/2006/relationships"><Relationship Id="rId39" Type="http://schemas.openxmlformats.org/officeDocument/2006/relationships/image" Target="../media/image4.png"/><Relationship Id="rId42" Type="http://schemas.openxmlformats.org/officeDocument/2006/relationships/image" Target="../media/image7.png"/><Relationship Id="rId47" Type="http://schemas.openxmlformats.org/officeDocument/2006/relationships/image" Target="../media/image12.png"/><Relationship Id="rId50" Type="http://schemas.openxmlformats.org/officeDocument/2006/relationships/image" Target="../media/image14.png"/><Relationship Id="rId38" Type="http://schemas.openxmlformats.org/officeDocument/2006/relationships/image" Target="../media/image3.png"/><Relationship Id="rId25" Type="http://schemas.openxmlformats.org/officeDocument/2006/relationships/image" Target="../media/image512.svg"/><Relationship Id="rId17" Type="http://schemas.openxmlformats.org/officeDocument/2006/relationships/image" Target="../media/image1134.svg"/><Relationship Id="rId46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2.png"/><Relationship Id="rId41" Type="http://schemas.openxmlformats.org/officeDocument/2006/relationships/image" Target="../media/image6.png"/><Relationship Id="rId29" Type="http://schemas.openxmlformats.org/officeDocument/2006/relationships/image" Target="../media/image1330.svg"/><Relationship Id="rId1" Type="http://schemas.openxmlformats.org/officeDocument/2006/relationships/slideLayout" Target="../slideLayouts/slideLayout7.xml"/><Relationship Id="rId37" Type="http://schemas.openxmlformats.org/officeDocument/2006/relationships/image" Target="../media/image97.svg"/><Relationship Id="rId11" Type="http://schemas.openxmlformats.org/officeDocument/2006/relationships/image" Target="../media/image41.svg"/><Relationship Id="rId40" Type="http://schemas.openxmlformats.org/officeDocument/2006/relationships/image" Target="../media/image5.png"/><Relationship Id="rId6" Type="http://schemas.openxmlformats.org/officeDocument/2006/relationships/image" Target="../media/image1148.svg"/><Relationship Id="rId45" Type="http://schemas.openxmlformats.org/officeDocument/2006/relationships/image" Target="../media/image10.png"/><Relationship Id="rId15" Type="http://schemas.openxmlformats.org/officeDocument/2006/relationships/image" Target="../media/image77.svg"/><Relationship Id="rId5" Type="http://schemas.openxmlformats.org/officeDocument/2006/relationships/image" Target="../media/image26.svg"/><Relationship Id="rId49" Type="http://schemas.openxmlformats.org/officeDocument/2006/relationships/image" Target="../media/image13.png"/><Relationship Id="rId44" Type="http://schemas.openxmlformats.org/officeDocument/2006/relationships/image" Target="../media/image9.png"/><Relationship Id="rId31" Type="http://schemas.openxmlformats.org/officeDocument/2006/relationships/image" Target="../media/image1332.svg"/><Relationship Id="rId9" Type="http://schemas.openxmlformats.org/officeDocument/2006/relationships/image" Target="../media/image1276.svg"/><Relationship Id="rId43" Type="http://schemas.openxmlformats.org/officeDocument/2006/relationships/image" Target="../media/image8.png"/><Relationship Id="rId48" Type="http://schemas.openxmlformats.org/officeDocument/2006/relationships/image" Target="../media/image1318.svg"/></Relationships>
</file>

<file path=ppt/slides/_rels/slide4.xml.rels><?xml version="1.0" encoding="UTF-8" standalone="yes"?>
<Relationships xmlns="http://schemas.openxmlformats.org/package/2006/relationships"><Relationship Id="rId39" Type="http://schemas.openxmlformats.org/officeDocument/2006/relationships/image" Target="../media/image4.png"/><Relationship Id="rId42" Type="http://schemas.openxmlformats.org/officeDocument/2006/relationships/image" Target="../media/image7.png"/><Relationship Id="rId47" Type="http://schemas.openxmlformats.org/officeDocument/2006/relationships/image" Target="../media/image12.png"/><Relationship Id="rId50" Type="http://schemas.openxmlformats.org/officeDocument/2006/relationships/image" Target="../media/image14.png"/><Relationship Id="rId38" Type="http://schemas.openxmlformats.org/officeDocument/2006/relationships/image" Target="../media/image3.png"/><Relationship Id="rId25" Type="http://schemas.openxmlformats.org/officeDocument/2006/relationships/image" Target="../media/image512.svg"/><Relationship Id="rId17" Type="http://schemas.openxmlformats.org/officeDocument/2006/relationships/image" Target="../media/image1134.svg"/><Relationship Id="rId46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2.png"/><Relationship Id="rId41" Type="http://schemas.openxmlformats.org/officeDocument/2006/relationships/image" Target="../media/image6.png"/><Relationship Id="rId29" Type="http://schemas.openxmlformats.org/officeDocument/2006/relationships/image" Target="../media/image1330.svg"/><Relationship Id="rId1" Type="http://schemas.openxmlformats.org/officeDocument/2006/relationships/slideLayout" Target="../slideLayouts/slideLayout7.xml"/><Relationship Id="rId37" Type="http://schemas.openxmlformats.org/officeDocument/2006/relationships/image" Target="../media/image97.svg"/><Relationship Id="rId11" Type="http://schemas.openxmlformats.org/officeDocument/2006/relationships/image" Target="../media/image41.svg"/><Relationship Id="rId40" Type="http://schemas.openxmlformats.org/officeDocument/2006/relationships/image" Target="../media/image5.png"/><Relationship Id="rId6" Type="http://schemas.openxmlformats.org/officeDocument/2006/relationships/image" Target="../media/image1148.svg"/><Relationship Id="rId45" Type="http://schemas.openxmlformats.org/officeDocument/2006/relationships/image" Target="../media/image10.png"/><Relationship Id="rId15" Type="http://schemas.openxmlformats.org/officeDocument/2006/relationships/image" Target="../media/image77.svg"/><Relationship Id="rId5" Type="http://schemas.openxmlformats.org/officeDocument/2006/relationships/image" Target="../media/image26.svg"/><Relationship Id="rId49" Type="http://schemas.openxmlformats.org/officeDocument/2006/relationships/image" Target="../media/image13.png"/><Relationship Id="rId44" Type="http://schemas.openxmlformats.org/officeDocument/2006/relationships/image" Target="../media/image9.png"/><Relationship Id="rId31" Type="http://schemas.openxmlformats.org/officeDocument/2006/relationships/image" Target="../media/image1332.svg"/><Relationship Id="rId9" Type="http://schemas.openxmlformats.org/officeDocument/2006/relationships/image" Target="../media/image1276.svg"/><Relationship Id="rId43" Type="http://schemas.openxmlformats.org/officeDocument/2006/relationships/image" Target="../media/image8.png"/><Relationship Id="rId48" Type="http://schemas.openxmlformats.org/officeDocument/2006/relationships/image" Target="../media/image1318.svg"/></Relationships>
</file>

<file path=ppt/slides/_rels/slide5.xml.rels><?xml version="1.0" encoding="UTF-8" standalone="yes"?>
<Relationships xmlns="http://schemas.openxmlformats.org/package/2006/relationships"><Relationship Id="rId39" Type="http://schemas.openxmlformats.org/officeDocument/2006/relationships/image" Target="../media/image4.png"/><Relationship Id="rId42" Type="http://schemas.openxmlformats.org/officeDocument/2006/relationships/image" Target="../media/image7.png"/><Relationship Id="rId47" Type="http://schemas.openxmlformats.org/officeDocument/2006/relationships/image" Target="../media/image12.png"/><Relationship Id="rId50" Type="http://schemas.openxmlformats.org/officeDocument/2006/relationships/image" Target="../media/image14.png"/><Relationship Id="rId38" Type="http://schemas.openxmlformats.org/officeDocument/2006/relationships/image" Target="../media/image3.png"/><Relationship Id="rId25" Type="http://schemas.openxmlformats.org/officeDocument/2006/relationships/image" Target="../media/image512.svg"/><Relationship Id="rId17" Type="http://schemas.openxmlformats.org/officeDocument/2006/relationships/image" Target="../media/image1134.svg"/><Relationship Id="rId46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2.png"/><Relationship Id="rId41" Type="http://schemas.openxmlformats.org/officeDocument/2006/relationships/image" Target="../media/image6.png"/><Relationship Id="rId29" Type="http://schemas.openxmlformats.org/officeDocument/2006/relationships/image" Target="../media/image1330.svg"/><Relationship Id="rId1" Type="http://schemas.openxmlformats.org/officeDocument/2006/relationships/slideLayout" Target="../slideLayouts/slideLayout7.xml"/><Relationship Id="rId37" Type="http://schemas.openxmlformats.org/officeDocument/2006/relationships/image" Target="../media/image97.svg"/><Relationship Id="rId11" Type="http://schemas.openxmlformats.org/officeDocument/2006/relationships/image" Target="../media/image41.svg"/><Relationship Id="rId40" Type="http://schemas.openxmlformats.org/officeDocument/2006/relationships/image" Target="../media/image5.png"/><Relationship Id="rId6" Type="http://schemas.openxmlformats.org/officeDocument/2006/relationships/image" Target="../media/image1148.svg"/><Relationship Id="rId45" Type="http://schemas.openxmlformats.org/officeDocument/2006/relationships/image" Target="../media/image10.png"/><Relationship Id="rId15" Type="http://schemas.openxmlformats.org/officeDocument/2006/relationships/image" Target="../media/image77.svg"/><Relationship Id="rId5" Type="http://schemas.openxmlformats.org/officeDocument/2006/relationships/image" Target="../media/image26.svg"/><Relationship Id="rId49" Type="http://schemas.openxmlformats.org/officeDocument/2006/relationships/image" Target="../media/image13.png"/><Relationship Id="rId44" Type="http://schemas.openxmlformats.org/officeDocument/2006/relationships/image" Target="../media/image9.png"/><Relationship Id="rId31" Type="http://schemas.openxmlformats.org/officeDocument/2006/relationships/image" Target="../media/image1332.svg"/><Relationship Id="rId9" Type="http://schemas.openxmlformats.org/officeDocument/2006/relationships/image" Target="../media/image1276.svg"/><Relationship Id="rId43" Type="http://schemas.openxmlformats.org/officeDocument/2006/relationships/image" Target="../media/image8.png"/><Relationship Id="rId48" Type="http://schemas.openxmlformats.org/officeDocument/2006/relationships/image" Target="../media/image1318.svg"/></Relationships>
</file>

<file path=ppt/slides/_rels/slide6.xml.rels><?xml version="1.0" encoding="UTF-8" standalone="yes"?>
<Relationships xmlns="http://schemas.openxmlformats.org/package/2006/relationships"><Relationship Id="rId39" Type="http://schemas.openxmlformats.org/officeDocument/2006/relationships/image" Target="../media/image4.png"/><Relationship Id="rId42" Type="http://schemas.openxmlformats.org/officeDocument/2006/relationships/image" Target="../media/image7.png"/><Relationship Id="rId47" Type="http://schemas.openxmlformats.org/officeDocument/2006/relationships/image" Target="../media/image12.png"/><Relationship Id="rId50" Type="http://schemas.openxmlformats.org/officeDocument/2006/relationships/image" Target="../media/image14.png"/><Relationship Id="rId38" Type="http://schemas.openxmlformats.org/officeDocument/2006/relationships/image" Target="../media/image3.png"/><Relationship Id="rId25" Type="http://schemas.openxmlformats.org/officeDocument/2006/relationships/image" Target="../media/image512.svg"/><Relationship Id="rId17" Type="http://schemas.openxmlformats.org/officeDocument/2006/relationships/image" Target="../media/image1134.svg"/><Relationship Id="rId46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2.png"/><Relationship Id="rId41" Type="http://schemas.openxmlformats.org/officeDocument/2006/relationships/image" Target="../media/image6.png"/><Relationship Id="rId29" Type="http://schemas.openxmlformats.org/officeDocument/2006/relationships/image" Target="../media/image1330.svg"/><Relationship Id="rId1" Type="http://schemas.openxmlformats.org/officeDocument/2006/relationships/slideLayout" Target="../slideLayouts/slideLayout7.xml"/><Relationship Id="rId37" Type="http://schemas.openxmlformats.org/officeDocument/2006/relationships/image" Target="../media/image97.svg"/><Relationship Id="rId11" Type="http://schemas.openxmlformats.org/officeDocument/2006/relationships/image" Target="../media/image41.svg"/><Relationship Id="rId40" Type="http://schemas.openxmlformats.org/officeDocument/2006/relationships/image" Target="../media/image5.png"/><Relationship Id="rId6" Type="http://schemas.openxmlformats.org/officeDocument/2006/relationships/image" Target="../media/image1148.svg"/><Relationship Id="rId45" Type="http://schemas.openxmlformats.org/officeDocument/2006/relationships/image" Target="../media/image10.png"/><Relationship Id="rId15" Type="http://schemas.openxmlformats.org/officeDocument/2006/relationships/image" Target="../media/image77.svg"/><Relationship Id="rId5" Type="http://schemas.openxmlformats.org/officeDocument/2006/relationships/image" Target="../media/image26.svg"/><Relationship Id="rId49" Type="http://schemas.openxmlformats.org/officeDocument/2006/relationships/image" Target="../media/image13.png"/><Relationship Id="rId44" Type="http://schemas.openxmlformats.org/officeDocument/2006/relationships/image" Target="../media/image9.png"/><Relationship Id="rId31" Type="http://schemas.openxmlformats.org/officeDocument/2006/relationships/image" Target="../media/image1332.svg"/><Relationship Id="rId9" Type="http://schemas.openxmlformats.org/officeDocument/2006/relationships/image" Target="../media/image1276.svg"/><Relationship Id="rId43" Type="http://schemas.openxmlformats.org/officeDocument/2006/relationships/image" Target="../media/image8.png"/><Relationship Id="rId48" Type="http://schemas.openxmlformats.org/officeDocument/2006/relationships/image" Target="../media/image1318.svg"/></Relationships>
</file>

<file path=ppt/slides/_rels/slide7.xml.rels><?xml version="1.0" encoding="UTF-8" standalone="yes"?>
<Relationships xmlns="http://schemas.openxmlformats.org/package/2006/relationships"><Relationship Id="rId39" Type="http://schemas.openxmlformats.org/officeDocument/2006/relationships/image" Target="../media/image4.png"/><Relationship Id="rId51" Type="http://schemas.openxmlformats.org/officeDocument/2006/relationships/hyperlink" Target="https://docs.aws.amazon.com/cognito/latest/developerguide/authentication-flow.html" TargetMode="External"/><Relationship Id="rId42" Type="http://schemas.openxmlformats.org/officeDocument/2006/relationships/image" Target="../media/image7.png"/><Relationship Id="rId47" Type="http://schemas.openxmlformats.org/officeDocument/2006/relationships/image" Target="../media/image12.png"/><Relationship Id="rId50" Type="http://schemas.openxmlformats.org/officeDocument/2006/relationships/image" Target="../media/image14.png"/><Relationship Id="rId38" Type="http://schemas.openxmlformats.org/officeDocument/2006/relationships/image" Target="../media/image3.png"/><Relationship Id="rId25" Type="http://schemas.openxmlformats.org/officeDocument/2006/relationships/image" Target="../media/image512.svg"/><Relationship Id="rId17" Type="http://schemas.openxmlformats.org/officeDocument/2006/relationships/image" Target="../media/image1134.svg"/><Relationship Id="rId46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2.png"/><Relationship Id="rId41" Type="http://schemas.openxmlformats.org/officeDocument/2006/relationships/image" Target="../media/image6.png"/><Relationship Id="rId29" Type="http://schemas.openxmlformats.org/officeDocument/2006/relationships/image" Target="../media/image1330.svg"/><Relationship Id="rId1" Type="http://schemas.openxmlformats.org/officeDocument/2006/relationships/slideLayout" Target="../slideLayouts/slideLayout7.xml"/><Relationship Id="rId37" Type="http://schemas.openxmlformats.org/officeDocument/2006/relationships/image" Target="../media/image97.svg"/><Relationship Id="rId11" Type="http://schemas.openxmlformats.org/officeDocument/2006/relationships/image" Target="../media/image41.svg"/><Relationship Id="rId40" Type="http://schemas.openxmlformats.org/officeDocument/2006/relationships/image" Target="../media/image5.png"/><Relationship Id="rId6" Type="http://schemas.openxmlformats.org/officeDocument/2006/relationships/image" Target="../media/image1148.svg"/><Relationship Id="rId45" Type="http://schemas.openxmlformats.org/officeDocument/2006/relationships/image" Target="../media/image10.png"/><Relationship Id="rId15" Type="http://schemas.openxmlformats.org/officeDocument/2006/relationships/image" Target="../media/image77.svg"/><Relationship Id="rId5" Type="http://schemas.openxmlformats.org/officeDocument/2006/relationships/image" Target="../media/image26.svg"/><Relationship Id="rId49" Type="http://schemas.openxmlformats.org/officeDocument/2006/relationships/image" Target="../media/image13.png"/><Relationship Id="rId44" Type="http://schemas.openxmlformats.org/officeDocument/2006/relationships/image" Target="../media/image9.png"/><Relationship Id="rId31" Type="http://schemas.openxmlformats.org/officeDocument/2006/relationships/image" Target="../media/image1332.svg"/><Relationship Id="rId9" Type="http://schemas.openxmlformats.org/officeDocument/2006/relationships/image" Target="../media/image1276.svg"/><Relationship Id="rId43" Type="http://schemas.openxmlformats.org/officeDocument/2006/relationships/image" Target="../media/image8.png"/><Relationship Id="rId48" Type="http://schemas.openxmlformats.org/officeDocument/2006/relationships/image" Target="../media/image1318.svg"/></Relationships>
</file>

<file path=ppt/slides/_rels/slide8.xml.rels><?xml version="1.0" encoding="UTF-8" standalone="yes"?>
<Relationships xmlns="http://schemas.openxmlformats.org/package/2006/relationships"><Relationship Id="rId39" Type="http://schemas.openxmlformats.org/officeDocument/2006/relationships/image" Target="../media/image4.png"/><Relationship Id="rId42" Type="http://schemas.openxmlformats.org/officeDocument/2006/relationships/image" Target="../media/image7.png"/><Relationship Id="rId47" Type="http://schemas.openxmlformats.org/officeDocument/2006/relationships/image" Target="../media/image12.png"/><Relationship Id="rId50" Type="http://schemas.openxmlformats.org/officeDocument/2006/relationships/image" Target="../media/image14.png"/><Relationship Id="rId38" Type="http://schemas.openxmlformats.org/officeDocument/2006/relationships/image" Target="../media/image3.png"/><Relationship Id="rId25" Type="http://schemas.openxmlformats.org/officeDocument/2006/relationships/image" Target="../media/image512.svg"/><Relationship Id="rId17" Type="http://schemas.openxmlformats.org/officeDocument/2006/relationships/image" Target="../media/image1134.svg"/><Relationship Id="rId46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2.png"/><Relationship Id="rId41" Type="http://schemas.openxmlformats.org/officeDocument/2006/relationships/image" Target="../media/image6.png"/><Relationship Id="rId29" Type="http://schemas.openxmlformats.org/officeDocument/2006/relationships/image" Target="../media/image1330.svg"/><Relationship Id="rId1" Type="http://schemas.openxmlformats.org/officeDocument/2006/relationships/slideLayout" Target="../slideLayouts/slideLayout7.xml"/><Relationship Id="rId37" Type="http://schemas.openxmlformats.org/officeDocument/2006/relationships/image" Target="../media/image97.svg"/><Relationship Id="rId11" Type="http://schemas.openxmlformats.org/officeDocument/2006/relationships/image" Target="../media/image41.svg"/><Relationship Id="rId40" Type="http://schemas.openxmlformats.org/officeDocument/2006/relationships/image" Target="../media/image5.png"/><Relationship Id="rId6" Type="http://schemas.openxmlformats.org/officeDocument/2006/relationships/image" Target="../media/image1148.svg"/><Relationship Id="rId45" Type="http://schemas.openxmlformats.org/officeDocument/2006/relationships/image" Target="../media/image10.png"/><Relationship Id="rId15" Type="http://schemas.openxmlformats.org/officeDocument/2006/relationships/image" Target="../media/image77.svg"/><Relationship Id="rId5" Type="http://schemas.openxmlformats.org/officeDocument/2006/relationships/image" Target="../media/image26.svg"/><Relationship Id="rId49" Type="http://schemas.openxmlformats.org/officeDocument/2006/relationships/image" Target="../media/image13.png"/><Relationship Id="rId44" Type="http://schemas.openxmlformats.org/officeDocument/2006/relationships/image" Target="../media/image9.png"/><Relationship Id="rId31" Type="http://schemas.openxmlformats.org/officeDocument/2006/relationships/image" Target="../media/image1332.svg"/><Relationship Id="rId9" Type="http://schemas.openxmlformats.org/officeDocument/2006/relationships/image" Target="../media/image1276.svg"/><Relationship Id="rId43" Type="http://schemas.openxmlformats.org/officeDocument/2006/relationships/image" Target="../media/image8.png"/><Relationship Id="rId48" Type="http://schemas.openxmlformats.org/officeDocument/2006/relationships/image" Target="../media/image1318.svg"/></Relationships>
</file>

<file path=ppt/slides/_rels/slide9.xml.rels><?xml version="1.0" encoding="UTF-8" standalone="yes"?>
<Relationships xmlns="http://schemas.openxmlformats.org/package/2006/relationships"><Relationship Id="rId39" Type="http://schemas.openxmlformats.org/officeDocument/2006/relationships/image" Target="../media/image4.png"/><Relationship Id="rId42" Type="http://schemas.openxmlformats.org/officeDocument/2006/relationships/image" Target="../media/image7.png"/><Relationship Id="rId47" Type="http://schemas.openxmlformats.org/officeDocument/2006/relationships/image" Target="../media/image12.png"/><Relationship Id="rId50" Type="http://schemas.openxmlformats.org/officeDocument/2006/relationships/image" Target="../media/image14.png"/><Relationship Id="rId38" Type="http://schemas.openxmlformats.org/officeDocument/2006/relationships/image" Target="../media/image3.png"/><Relationship Id="rId25" Type="http://schemas.openxmlformats.org/officeDocument/2006/relationships/image" Target="../media/image512.svg"/><Relationship Id="rId17" Type="http://schemas.openxmlformats.org/officeDocument/2006/relationships/image" Target="../media/image1134.svg"/><Relationship Id="rId46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2.png"/><Relationship Id="rId41" Type="http://schemas.openxmlformats.org/officeDocument/2006/relationships/image" Target="../media/image6.png"/><Relationship Id="rId29" Type="http://schemas.openxmlformats.org/officeDocument/2006/relationships/image" Target="../media/image1330.svg"/><Relationship Id="rId1" Type="http://schemas.openxmlformats.org/officeDocument/2006/relationships/slideLayout" Target="../slideLayouts/slideLayout7.xml"/><Relationship Id="rId37" Type="http://schemas.openxmlformats.org/officeDocument/2006/relationships/image" Target="../media/image97.svg"/><Relationship Id="rId11" Type="http://schemas.openxmlformats.org/officeDocument/2006/relationships/image" Target="../media/image41.svg"/><Relationship Id="rId40" Type="http://schemas.openxmlformats.org/officeDocument/2006/relationships/image" Target="../media/image5.png"/><Relationship Id="rId6" Type="http://schemas.openxmlformats.org/officeDocument/2006/relationships/image" Target="../media/image1148.svg"/><Relationship Id="rId45" Type="http://schemas.openxmlformats.org/officeDocument/2006/relationships/image" Target="../media/image10.png"/><Relationship Id="rId15" Type="http://schemas.openxmlformats.org/officeDocument/2006/relationships/image" Target="../media/image77.svg"/><Relationship Id="rId5" Type="http://schemas.openxmlformats.org/officeDocument/2006/relationships/image" Target="../media/image26.svg"/><Relationship Id="rId49" Type="http://schemas.openxmlformats.org/officeDocument/2006/relationships/image" Target="../media/image13.png"/><Relationship Id="rId44" Type="http://schemas.openxmlformats.org/officeDocument/2006/relationships/image" Target="../media/image9.png"/><Relationship Id="rId31" Type="http://schemas.openxmlformats.org/officeDocument/2006/relationships/image" Target="../media/image1332.svg"/><Relationship Id="rId9" Type="http://schemas.openxmlformats.org/officeDocument/2006/relationships/image" Target="../media/image1276.svg"/><Relationship Id="rId43" Type="http://schemas.openxmlformats.org/officeDocument/2006/relationships/image" Target="../media/image8.png"/><Relationship Id="rId48" Type="http://schemas.openxmlformats.org/officeDocument/2006/relationships/image" Target="../media/image131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40">
            <a:extLst>
              <a:ext uri="{FF2B5EF4-FFF2-40B4-BE49-F238E27FC236}">
                <a16:creationId xmlns:a16="http://schemas.microsoft.com/office/drawing/2014/main" id="{CD792260-E20D-D048-9DB0-9B1D4017BF0D}"/>
              </a:ext>
            </a:extLst>
          </p:cNvPr>
          <p:cNvSpPr/>
          <p:nvPr/>
        </p:nvSpPr>
        <p:spPr>
          <a:xfrm>
            <a:off x="5058114" y="201416"/>
            <a:ext cx="1947151" cy="784923"/>
          </a:xfrm>
          <a:prstGeom prst="rect">
            <a:avLst/>
          </a:prstGeom>
          <a:solidFill>
            <a:srgbClr val="5A6B86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Social Providers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7" name="Rectangle 50">
            <a:extLst>
              <a:ext uri="{FF2B5EF4-FFF2-40B4-BE49-F238E27FC236}">
                <a16:creationId xmlns:a16="http://schemas.microsoft.com/office/drawing/2014/main" id="{7B1A2878-C5FE-3641-84A1-AF1A9456DE01}"/>
              </a:ext>
            </a:extLst>
          </p:cNvPr>
          <p:cNvSpPr/>
          <p:nvPr/>
        </p:nvSpPr>
        <p:spPr>
          <a:xfrm>
            <a:off x="191450" y="3066541"/>
            <a:ext cx="2363794" cy="1627941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>
                <a:solidFill>
                  <a:srgbClr val="5A6B86"/>
                </a:solidFill>
              </a:rPr>
              <a:t>Client apps</a:t>
            </a:r>
            <a:endParaRPr lang="en-US" sz="1200" dirty="0">
              <a:solidFill>
                <a:srgbClr val="5A6B86"/>
              </a:solidFill>
            </a:endParaRPr>
          </a:p>
        </p:txBody>
      </p:sp>
      <p:sp>
        <p:nvSpPr>
          <p:cNvPr id="32" name="Rectangle 78">
            <a:extLst>
              <a:ext uri="{FF2B5EF4-FFF2-40B4-BE49-F238E27FC236}">
                <a16:creationId xmlns:a16="http://schemas.microsoft.com/office/drawing/2014/main" id="{4C5FA3DF-AAD9-2A40-8928-45DEB6D047C9}"/>
              </a:ext>
            </a:extLst>
          </p:cNvPr>
          <p:cNvSpPr/>
          <p:nvPr/>
        </p:nvSpPr>
        <p:spPr>
          <a:xfrm>
            <a:off x="3054978" y="1043709"/>
            <a:ext cx="8274873" cy="559723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ysClr val="windowText" lastClr="000000"/>
                </a:solidFill>
              </a:rPr>
              <a:t>AWS Cloud</a:t>
            </a:r>
          </a:p>
        </p:txBody>
      </p:sp>
      <p:sp>
        <p:nvSpPr>
          <p:cNvPr id="15" name="Rectangle 40">
            <a:extLst>
              <a:ext uri="{FF2B5EF4-FFF2-40B4-BE49-F238E27FC236}">
                <a16:creationId xmlns:a16="http://schemas.microsoft.com/office/drawing/2014/main" id="{CD792260-E20D-D048-9DB0-9B1D4017BF0D}"/>
              </a:ext>
            </a:extLst>
          </p:cNvPr>
          <p:cNvSpPr/>
          <p:nvPr/>
        </p:nvSpPr>
        <p:spPr>
          <a:xfrm>
            <a:off x="5058114" y="4914729"/>
            <a:ext cx="2448648" cy="1499577"/>
          </a:xfrm>
          <a:prstGeom prst="rect">
            <a:avLst/>
          </a:prstGeom>
          <a:solidFill>
            <a:srgbClr val="5A6B86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AWS Resources accessed directly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(2 Tiers Architecture)</a:t>
            </a:r>
            <a:endParaRPr lang="en-US" sz="1200" dirty="0">
              <a:solidFill>
                <a:schemeClr val="tx1"/>
              </a:solidFill>
            </a:endParaRPr>
          </a:p>
        </p:txBody>
      </p:sp>
      <p:pic>
        <p:nvPicPr>
          <p:cNvPr id="2" name="Graphic 21">
            <a:extLst>
              <a:ext uri="{FF2B5EF4-FFF2-40B4-BE49-F238E27FC236}">
                <a16:creationId xmlns:a16="http://schemas.microsoft.com/office/drawing/2014/main" id="{CEFD119D-B31D-AD4E-89CE-C02267D215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530099" y="3590618"/>
            <a:ext cx="469900" cy="469900"/>
          </a:xfrm>
          <a:prstGeom prst="rect">
            <a:avLst/>
          </a:prstGeom>
        </p:spPr>
      </p:pic>
      <p:sp>
        <p:nvSpPr>
          <p:cNvPr id="3" name="TextBox 69">
            <a:extLst>
              <a:ext uri="{FF2B5EF4-FFF2-40B4-BE49-F238E27FC236}">
                <a16:creationId xmlns:a16="http://schemas.microsoft.com/office/drawing/2014/main" id="{8CFB7091-25B5-264E-B70C-23BF50BE211D}"/>
              </a:ext>
            </a:extLst>
          </p:cNvPr>
          <p:cNvSpPr txBox="1"/>
          <p:nvPr/>
        </p:nvSpPr>
        <p:spPr>
          <a:xfrm>
            <a:off x="1379386" y="4066416"/>
            <a:ext cx="771325" cy="34970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900" dirty="0">
                <a:solidFill>
                  <a:srgbClr val="232F3E"/>
                </a:solidFill>
              </a:rPr>
              <a:t>Mobile </a:t>
            </a:r>
            <a:r>
              <a:rPr lang="en-US" sz="900" dirty="0" smtClean="0">
                <a:solidFill>
                  <a:srgbClr val="232F3E"/>
                </a:solidFill>
              </a:rPr>
              <a:t>app</a:t>
            </a:r>
          </a:p>
          <a:p>
            <a:pPr algn="ctr"/>
            <a:r>
              <a:rPr lang="en-US" sz="900" dirty="0" smtClean="0">
                <a:solidFill>
                  <a:srgbClr val="232F3E"/>
                </a:solidFill>
              </a:rPr>
              <a:t>client</a:t>
            </a:r>
            <a:endParaRPr lang="en-US" sz="900" dirty="0">
              <a:solidFill>
                <a:srgbClr val="232F3E"/>
              </a:solidFill>
            </a:endParaRPr>
          </a:p>
        </p:txBody>
      </p:sp>
      <p:pic>
        <p:nvPicPr>
          <p:cNvPr id="4" name="Graphic 49">
            <a:extLst>
              <a:ext uri="{FF2B5EF4-FFF2-40B4-BE49-F238E27FC236}">
                <a16:creationId xmlns:a16="http://schemas.microsoft.com/office/drawing/2014/main" id="{43C89C6C-4275-2244-93E6-30D96D2FDE2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=""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756618" y="3590618"/>
            <a:ext cx="469900" cy="469900"/>
          </a:xfrm>
          <a:prstGeom prst="rect">
            <a:avLst/>
          </a:prstGeom>
        </p:spPr>
      </p:pic>
      <p:sp>
        <p:nvSpPr>
          <p:cNvPr id="5" name="TextBox 38">
            <a:extLst>
              <a:ext uri="{FF2B5EF4-FFF2-40B4-BE49-F238E27FC236}">
                <a16:creationId xmlns:a16="http://schemas.microsoft.com/office/drawing/2014/main" id="{19A327EE-B1A5-7643-A4D5-DCC8A43B5181}"/>
              </a:ext>
            </a:extLst>
          </p:cNvPr>
          <p:cNvSpPr txBox="1"/>
          <p:nvPr/>
        </p:nvSpPr>
        <p:spPr>
          <a:xfrm>
            <a:off x="670465" y="4060518"/>
            <a:ext cx="642206" cy="34970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900" dirty="0" smtClean="0">
                <a:solidFill>
                  <a:srgbClr val="232F3E"/>
                </a:solidFill>
              </a:rPr>
              <a:t>SPA</a:t>
            </a:r>
          </a:p>
          <a:p>
            <a:pPr algn="ctr"/>
            <a:r>
              <a:rPr lang="en-US" sz="900" dirty="0" smtClean="0">
                <a:solidFill>
                  <a:srgbClr val="232F3E"/>
                </a:solidFill>
              </a:rPr>
              <a:t>Client</a:t>
            </a:r>
            <a:endParaRPr lang="en-US" sz="900" dirty="0">
              <a:solidFill>
                <a:srgbClr val="232F3E"/>
              </a:solidFill>
            </a:endParaRPr>
          </a:p>
        </p:txBody>
      </p:sp>
      <p:sp>
        <p:nvSpPr>
          <p:cNvPr id="6" name="TextBox 10">
            <a:extLst>
              <a:ext uri="{FF2B5EF4-FFF2-40B4-BE49-F238E27FC236}">
                <a16:creationId xmlns:a16="http://schemas.microsoft.com/office/drawing/2014/main" id="{99E9A16C-C445-9643-9734-20DB6E5D3E42}"/>
              </a:ext>
            </a:extLst>
          </p:cNvPr>
          <p:cNvSpPr txBox="1"/>
          <p:nvPr/>
        </p:nvSpPr>
        <p:spPr>
          <a:xfrm>
            <a:off x="4970408" y="1811572"/>
            <a:ext cx="711200" cy="48820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900" dirty="0"/>
              <a:t>Amazon </a:t>
            </a:r>
            <a:r>
              <a:rPr lang="en-US" sz="900" dirty="0" err="1" smtClean="0"/>
              <a:t>Cognito</a:t>
            </a:r>
            <a:endParaRPr lang="en-US" sz="900" dirty="0" smtClean="0"/>
          </a:p>
          <a:p>
            <a:pPr algn="ctr"/>
            <a:r>
              <a:rPr lang="en-US" sz="900" dirty="0" smtClean="0"/>
              <a:t>User Pool</a:t>
            </a:r>
            <a:endParaRPr lang="en-US" sz="900" dirty="0"/>
          </a:p>
        </p:txBody>
      </p:sp>
      <p:pic>
        <p:nvPicPr>
          <p:cNvPr id="7" name="Graphic 23">
            <a:extLst>
              <a:ext uri="{FF2B5EF4-FFF2-40B4-BE49-F238E27FC236}">
                <a16:creationId xmlns:a16="http://schemas.microsoft.com/office/drawing/2014/main" id="{E9A0F7B5-2F3A-6242-BCA5-7273277F9F0C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058114" y="1275787"/>
            <a:ext cx="535785" cy="535785"/>
          </a:xfrm>
          <a:prstGeom prst="rect">
            <a:avLst/>
          </a:prstGeom>
        </p:spPr>
      </p:pic>
      <p:sp>
        <p:nvSpPr>
          <p:cNvPr id="8" name="TextBox 10">
            <a:extLst>
              <a:ext uri="{FF2B5EF4-FFF2-40B4-BE49-F238E27FC236}">
                <a16:creationId xmlns:a16="http://schemas.microsoft.com/office/drawing/2014/main" id="{99E9A16C-C445-9643-9734-20DB6E5D3E42}"/>
              </a:ext>
            </a:extLst>
          </p:cNvPr>
          <p:cNvSpPr txBox="1"/>
          <p:nvPr/>
        </p:nvSpPr>
        <p:spPr>
          <a:xfrm>
            <a:off x="4640315" y="2962570"/>
            <a:ext cx="1371382" cy="48820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900" dirty="0"/>
              <a:t>Amazon </a:t>
            </a:r>
            <a:r>
              <a:rPr lang="en-US" sz="900" dirty="0" err="1" smtClean="0"/>
              <a:t>Cognito</a:t>
            </a:r>
            <a:endParaRPr lang="en-US" sz="900" dirty="0" smtClean="0"/>
          </a:p>
          <a:p>
            <a:pPr algn="ctr"/>
            <a:r>
              <a:rPr lang="en-US" sz="900" dirty="0" smtClean="0"/>
              <a:t>Identity Pool</a:t>
            </a:r>
          </a:p>
          <a:p>
            <a:pPr algn="ctr"/>
            <a:r>
              <a:rPr lang="en-US" sz="900" dirty="0" smtClean="0"/>
              <a:t>(aka. Federated Identities)</a:t>
            </a:r>
            <a:endParaRPr lang="en-US" sz="900" dirty="0"/>
          </a:p>
        </p:txBody>
      </p:sp>
      <p:pic>
        <p:nvPicPr>
          <p:cNvPr id="9" name="Graphic 23">
            <a:extLst>
              <a:ext uri="{FF2B5EF4-FFF2-40B4-BE49-F238E27FC236}">
                <a16:creationId xmlns:a16="http://schemas.microsoft.com/office/drawing/2014/main" id="{E9A0F7B5-2F3A-6242-BCA5-7273277F9F0C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058114" y="2426785"/>
            <a:ext cx="535785" cy="535785"/>
          </a:xfrm>
          <a:prstGeom prst="rect">
            <a:avLst/>
          </a:prstGeom>
        </p:spPr>
      </p:pic>
      <p:sp>
        <p:nvSpPr>
          <p:cNvPr id="10" name="TextBox 5">
            <a:extLst>
              <a:ext uri="{FF2B5EF4-FFF2-40B4-BE49-F238E27FC236}">
                <a16:creationId xmlns:a16="http://schemas.microsoft.com/office/drawing/2014/main" id="{CD534A94-A404-C745-9B3E-24CB9AE2DD10}"/>
              </a:ext>
            </a:extLst>
          </p:cNvPr>
          <p:cNvSpPr txBox="1"/>
          <p:nvPr/>
        </p:nvSpPr>
        <p:spPr>
          <a:xfrm>
            <a:off x="4738709" y="4378944"/>
            <a:ext cx="1174593" cy="211203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900" dirty="0"/>
              <a:t>Amazon API Gateway</a:t>
            </a:r>
          </a:p>
        </p:txBody>
      </p:sp>
      <p:sp>
        <p:nvSpPr>
          <p:cNvPr id="12" name="TextBox 34">
            <a:extLst>
              <a:ext uri="{FF2B5EF4-FFF2-40B4-BE49-F238E27FC236}">
                <a16:creationId xmlns:a16="http://schemas.microsoft.com/office/drawing/2014/main" id="{15E56E6E-0E7C-E14A-90F3-EFD2E907FD70}"/>
              </a:ext>
            </a:extLst>
          </p:cNvPr>
          <p:cNvSpPr txBox="1"/>
          <p:nvPr/>
        </p:nvSpPr>
        <p:spPr>
          <a:xfrm>
            <a:off x="7740282" y="4419470"/>
            <a:ext cx="795352" cy="21749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900" dirty="0"/>
              <a:t>AWS Lambda</a:t>
            </a:r>
          </a:p>
        </p:txBody>
      </p:sp>
      <p:pic>
        <p:nvPicPr>
          <p:cNvPr id="13" name="Graphic 44">
            <a:extLst>
              <a:ext uri="{FF2B5EF4-FFF2-40B4-BE49-F238E27FC236}">
                <a16:creationId xmlns:a16="http://schemas.microsoft.com/office/drawing/2014/main" id="{E2DAEC15-20F6-3647-8A23-EC2BA0B080D7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96DAC541-7B7A-43D3-8B79-37D633B846F1}">
                <asvg:svgBlip xmlns=""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870066" y="3883685"/>
            <a:ext cx="535785" cy="535785"/>
          </a:xfrm>
          <a:prstGeom prst="rect">
            <a:avLst/>
          </a:prstGeom>
        </p:spPr>
      </p:pic>
      <p:pic>
        <p:nvPicPr>
          <p:cNvPr id="16" name="Graphic 19">
            <a:extLst>
              <a:ext uri="{FF2B5EF4-FFF2-40B4-BE49-F238E27FC236}">
                <a16:creationId xmlns:a16="http://schemas.microsoft.com/office/drawing/2014/main" id="{E3415E5B-FE82-7A40-8F0B-7A0EC616D16B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058114" y="3880512"/>
            <a:ext cx="535785" cy="535785"/>
          </a:xfrm>
          <a:prstGeom prst="rect">
            <a:avLst/>
          </a:prstGeom>
        </p:spPr>
      </p:pic>
      <p:cxnSp>
        <p:nvCxnSpPr>
          <p:cNvPr id="20" name="Elbow Connector 54">
            <a:extLst>
              <a:ext uri="{FF2B5EF4-FFF2-40B4-BE49-F238E27FC236}">
                <a16:creationId xmlns:a16="http://schemas.microsoft.com/office/drawing/2014/main" id="{FF5ACEE4-0E47-ED4B-A11C-A37A8D25743D}"/>
              </a:ext>
            </a:extLst>
          </p:cNvPr>
          <p:cNvCxnSpPr>
            <a:cxnSpLocks/>
            <a:stCxn id="47" idx="0"/>
            <a:endCxn id="7" idx="1"/>
          </p:cNvCxnSpPr>
          <p:nvPr/>
        </p:nvCxnSpPr>
        <p:spPr>
          <a:xfrm rot="5400000" flipH="1" flipV="1">
            <a:off x="2454300" y="462728"/>
            <a:ext cx="1522861" cy="3684767"/>
          </a:xfrm>
          <a:prstGeom prst="bentConnector2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54">
            <a:extLst>
              <a:ext uri="{FF2B5EF4-FFF2-40B4-BE49-F238E27FC236}">
                <a16:creationId xmlns:a16="http://schemas.microsoft.com/office/drawing/2014/main" id="{FF5ACEE4-0E47-ED4B-A11C-A37A8D25743D}"/>
              </a:ext>
            </a:extLst>
          </p:cNvPr>
          <p:cNvCxnSpPr>
            <a:cxnSpLocks/>
            <a:stCxn id="47" idx="0"/>
            <a:endCxn id="9" idx="1"/>
          </p:cNvCxnSpPr>
          <p:nvPr/>
        </p:nvCxnSpPr>
        <p:spPr>
          <a:xfrm rot="5400000" flipH="1" flipV="1">
            <a:off x="3029799" y="1038227"/>
            <a:ext cx="371863" cy="3684767"/>
          </a:xfrm>
          <a:prstGeom prst="bentConnector2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54">
            <a:extLst>
              <a:ext uri="{FF2B5EF4-FFF2-40B4-BE49-F238E27FC236}">
                <a16:creationId xmlns:a16="http://schemas.microsoft.com/office/drawing/2014/main" id="{FF5ACEE4-0E47-ED4B-A11C-A37A8D25743D}"/>
              </a:ext>
            </a:extLst>
          </p:cNvPr>
          <p:cNvCxnSpPr>
            <a:cxnSpLocks/>
            <a:stCxn id="47" idx="3"/>
            <a:endCxn id="16" idx="1"/>
          </p:cNvCxnSpPr>
          <p:nvPr/>
        </p:nvCxnSpPr>
        <p:spPr>
          <a:xfrm>
            <a:off x="2555244" y="3880512"/>
            <a:ext cx="2502870" cy="267893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Graphic 9">
            <a:extLst>
              <a:ext uri="{FF2B5EF4-FFF2-40B4-BE49-F238E27FC236}">
                <a16:creationId xmlns:a16="http://schemas.microsoft.com/office/drawing/2014/main" id="{500C2653-A06A-354F-97A7-93DD33AFA97B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54978" y="1043709"/>
            <a:ext cx="330200" cy="316411"/>
          </a:xfrm>
          <a:prstGeom prst="rect">
            <a:avLst/>
          </a:prstGeom>
        </p:spPr>
      </p:pic>
      <p:cxnSp>
        <p:nvCxnSpPr>
          <p:cNvPr id="33" name="Straight Arrow Connector 29">
            <a:extLst>
              <a:ext uri="{FF2B5EF4-FFF2-40B4-BE49-F238E27FC236}">
                <a16:creationId xmlns:a16="http://schemas.microsoft.com/office/drawing/2014/main" id="{21BBC288-5AFD-AB40-A3F3-F427E49EB12C}"/>
              </a:ext>
            </a:extLst>
          </p:cNvPr>
          <p:cNvCxnSpPr>
            <a:cxnSpLocks/>
            <a:stCxn id="16" idx="3"/>
            <a:endCxn id="13" idx="1"/>
          </p:cNvCxnSpPr>
          <p:nvPr/>
        </p:nvCxnSpPr>
        <p:spPr>
          <a:xfrm>
            <a:off x="5593899" y="4148405"/>
            <a:ext cx="2276167" cy="3173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9">
            <a:extLst>
              <a:ext uri="{FF2B5EF4-FFF2-40B4-BE49-F238E27FC236}">
                <a16:creationId xmlns:a16="http://schemas.microsoft.com/office/drawing/2014/main" id="{0B311536-12F3-9C40-8153-5AF1A85390A9}"/>
              </a:ext>
            </a:extLst>
          </p:cNvPr>
          <p:cNvSpPr txBox="1"/>
          <p:nvPr/>
        </p:nvSpPr>
        <p:spPr>
          <a:xfrm>
            <a:off x="6457918" y="6064604"/>
            <a:ext cx="696958" cy="34970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900" dirty="0"/>
              <a:t>Amazon DynamoDB</a:t>
            </a:r>
          </a:p>
        </p:txBody>
      </p:sp>
      <p:pic>
        <p:nvPicPr>
          <p:cNvPr id="39" name="Graphic 47">
            <a:extLst>
              <a:ext uri="{FF2B5EF4-FFF2-40B4-BE49-F238E27FC236}">
                <a16:creationId xmlns:a16="http://schemas.microsoft.com/office/drawing/2014/main" id="{64ACDB4E-B998-9447-845B-246D5827B993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96DAC541-7B7A-43D3-8B79-37D633B846F1}">
                <asvg:svgBlip xmlns=""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6538505" y="5528819"/>
            <a:ext cx="535785" cy="535785"/>
          </a:xfrm>
          <a:prstGeom prst="rect">
            <a:avLst/>
          </a:prstGeom>
        </p:spPr>
      </p:pic>
      <p:sp>
        <p:nvSpPr>
          <p:cNvPr id="44" name="TextBox 9">
            <a:extLst>
              <a:ext uri="{FF2B5EF4-FFF2-40B4-BE49-F238E27FC236}">
                <a16:creationId xmlns:a16="http://schemas.microsoft.com/office/drawing/2014/main" id="{0B311536-12F3-9C40-8153-5AF1A85390A9}"/>
              </a:ext>
            </a:extLst>
          </p:cNvPr>
          <p:cNvSpPr txBox="1"/>
          <p:nvPr/>
        </p:nvSpPr>
        <p:spPr>
          <a:xfrm>
            <a:off x="9604973" y="4419470"/>
            <a:ext cx="696958" cy="34970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900" dirty="0"/>
              <a:t>Amazon DynamoDB</a:t>
            </a:r>
          </a:p>
        </p:txBody>
      </p:sp>
      <p:pic>
        <p:nvPicPr>
          <p:cNvPr id="45" name="Graphic 47">
            <a:extLst>
              <a:ext uri="{FF2B5EF4-FFF2-40B4-BE49-F238E27FC236}">
                <a16:creationId xmlns:a16="http://schemas.microsoft.com/office/drawing/2014/main" id="{64ACDB4E-B998-9447-845B-246D5827B993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96DAC541-7B7A-43D3-8B79-37D633B846F1}">
                <asvg:svgBlip xmlns=""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9685560" y="3883685"/>
            <a:ext cx="535785" cy="535785"/>
          </a:xfrm>
          <a:prstGeom prst="rect">
            <a:avLst/>
          </a:prstGeom>
        </p:spPr>
      </p:pic>
      <p:cxnSp>
        <p:nvCxnSpPr>
          <p:cNvPr id="60" name="Elbow Connector 54">
            <a:extLst>
              <a:ext uri="{FF2B5EF4-FFF2-40B4-BE49-F238E27FC236}">
                <a16:creationId xmlns:a16="http://schemas.microsoft.com/office/drawing/2014/main" id="{FF5ACEE4-0E47-ED4B-A11C-A37A8D25743D}"/>
              </a:ext>
            </a:extLst>
          </p:cNvPr>
          <p:cNvCxnSpPr>
            <a:cxnSpLocks/>
            <a:stCxn id="47" idx="3"/>
            <a:endCxn id="15" idx="1"/>
          </p:cNvCxnSpPr>
          <p:nvPr/>
        </p:nvCxnSpPr>
        <p:spPr>
          <a:xfrm>
            <a:off x="2555244" y="3880512"/>
            <a:ext cx="2502870" cy="1784006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29">
            <a:extLst>
              <a:ext uri="{FF2B5EF4-FFF2-40B4-BE49-F238E27FC236}">
                <a16:creationId xmlns:a16="http://schemas.microsoft.com/office/drawing/2014/main" id="{21BBC288-5AFD-AB40-A3F3-F427E49EB12C}"/>
              </a:ext>
            </a:extLst>
          </p:cNvPr>
          <p:cNvCxnSpPr>
            <a:cxnSpLocks/>
            <a:stCxn id="13" idx="3"/>
            <a:endCxn id="45" idx="1"/>
          </p:cNvCxnSpPr>
          <p:nvPr/>
        </p:nvCxnSpPr>
        <p:spPr>
          <a:xfrm>
            <a:off x="8405851" y="4151578"/>
            <a:ext cx="1279709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11">
            <a:extLst>
              <a:ext uri="{FF2B5EF4-FFF2-40B4-BE49-F238E27FC236}">
                <a16:creationId xmlns:a16="http://schemas.microsoft.com/office/drawing/2014/main" id="{2A886A76-C04F-E843-8126-259617CAFA03}"/>
              </a:ext>
            </a:extLst>
          </p:cNvPr>
          <p:cNvSpPr txBox="1"/>
          <p:nvPr/>
        </p:nvSpPr>
        <p:spPr>
          <a:xfrm>
            <a:off x="5427404" y="6063366"/>
            <a:ext cx="861234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1000" dirty="0"/>
              <a:t>AWS AppSync</a:t>
            </a:r>
          </a:p>
        </p:txBody>
      </p:sp>
      <p:pic>
        <p:nvPicPr>
          <p:cNvPr id="94" name="Graphic 30">
            <a:extLst>
              <a:ext uri="{FF2B5EF4-FFF2-40B4-BE49-F238E27FC236}">
                <a16:creationId xmlns:a16="http://schemas.microsoft.com/office/drawing/2014/main" id="{BCCC5BDB-54D9-3844-8058-BD88EF626204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96DAC541-7B7A-43D3-8B79-37D633B846F1}">
                <asvg:svgBlip xmlns=""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593899" y="5528818"/>
            <a:ext cx="535785" cy="535785"/>
          </a:xfrm>
          <a:prstGeom prst="rect">
            <a:avLst/>
          </a:prstGeom>
        </p:spPr>
      </p:pic>
      <p:pic>
        <p:nvPicPr>
          <p:cNvPr id="98" name="図 97"/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3891" y="502818"/>
            <a:ext cx="457200" cy="457200"/>
          </a:xfrm>
          <a:prstGeom prst="rect">
            <a:avLst/>
          </a:prstGeom>
        </p:spPr>
      </p:pic>
      <p:pic>
        <p:nvPicPr>
          <p:cNvPr id="117" name="図 116"/>
          <p:cNvPicPr>
            <a:picLocks noChangeAspect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9709" y="529139"/>
            <a:ext cx="457200" cy="457200"/>
          </a:xfrm>
          <a:prstGeom prst="rect">
            <a:avLst/>
          </a:prstGeom>
        </p:spPr>
      </p:pic>
      <p:pic>
        <p:nvPicPr>
          <p:cNvPr id="118" name="図 117"/>
          <p:cNvPicPr>
            <a:picLocks noChangeAspect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4788" y="503242"/>
            <a:ext cx="457200" cy="457200"/>
          </a:xfrm>
          <a:prstGeom prst="rect">
            <a:avLst/>
          </a:prstGeom>
        </p:spPr>
      </p:pic>
      <p:cxnSp>
        <p:nvCxnSpPr>
          <p:cNvPr id="119" name="Elbow Connector 54">
            <a:extLst>
              <a:ext uri="{FF2B5EF4-FFF2-40B4-BE49-F238E27FC236}">
                <a16:creationId xmlns:a16="http://schemas.microsoft.com/office/drawing/2014/main" id="{FF5ACEE4-0E47-ED4B-A11C-A37A8D25743D}"/>
              </a:ext>
            </a:extLst>
          </p:cNvPr>
          <p:cNvCxnSpPr>
            <a:cxnSpLocks/>
            <a:stCxn id="47" idx="0"/>
            <a:endCxn id="115" idx="1"/>
          </p:cNvCxnSpPr>
          <p:nvPr/>
        </p:nvCxnSpPr>
        <p:spPr>
          <a:xfrm rot="5400000" flipH="1" flipV="1">
            <a:off x="1979399" y="-12173"/>
            <a:ext cx="2472663" cy="3684767"/>
          </a:xfrm>
          <a:prstGeom prst="bentConnector2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テキスト ボックス 41"/>
          <p:cNvSpPr txBox="1"/>
          <p:nvPr/>
        </p:nvSpPr>
        <p:spPr>
          <a:xfrm>
            <a:off x="9514394" y="1128180"/>
            <a:ext cx="18652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A </a:t>
            </a:r>
            <a:r>
              <a:rPr lang="en-US" altLang="ja-JP" sz="1200" dirty="0" err="1"/>
              <a:t>CloudFront</a:t>
            </a:r>
            <a:r>
              <a:rPr lang="en-US" altLang="ja-JP" sz="1200" dirty="0"/>
              <a:t> and an S3 Bucket which provide static contents for the SPA are omitted on purpose.</a:t>
            </a:r>
            <a:endParaRPr lang="en-US" sz="1200" dirty="0"/>
          </a:p>
        </p:txBody>
      </p:sp>
      <p:sp>
        <p:nvSpPr>
          <p:cNvPr id="49" name="TextBox 12">
            <a:extLst>
              <a:ext uri="{FF2B5EF4-FFF2-40B4-BE49-F238E27FC236}">
                <a16:creationId xmlns:a16="http://schemas.microsoft.com/office/drawing/2014/main" id="{73725035-1030-D442-B58A-F9C28281B4E2}"/>
              </a:ext>
            </a:extLst>
          </p:cNvPr>
          <p:cNvSpPr txBox="1"/>
          <p:nvPr/>
        </p:nvSpPr>
        <p:spPr>
          <a:xfrm>
            <a:off x="6622364" y="2808059"/>
            <a:ext cx="500676" cy="211203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900" dirty="0"/>
              <a:t>AWS STS</a:t>
            </a:r>
          </a:p>
        </p:txBody>
      </p:sp>
      <p:pic>
        <p:nvPicPr>
          <p:cNvPr id="50" name="Graphic 40">
            <a:extLst>
              <a:ext uri="{FF2B5EF4-FFF2-40B4-BE49-F238E27FC236}">
                <a16:creationId xmlns:a16="http://schemas.microsoft.com/office/drawing/2014/main" id="{E9420ABA-AF58-BB4F-A8C1-C126FFE14726}"/>
              </a:ext>
            </a:extLst>
          </p:cNvPr>
          <p:cNvPicPr>
            <a:picLocks noChangeAspect="1"/>
          </p:cNvPicPr>
          <p:nvPr/>
        </p:nvPicPr>
        <p:blipFill>
          <a:blip r:embed="rId47">
            <a:extLst>
              <a:ext uri="{96DAC541-7B7A-43D3-8B79-37D633B846F1}">
                <asvg:svgBlip xmlns:asvg="http://schemas.microsoft.com/office/drawing/2016/SVG/main" xmlns="" r:embed="rId48"/>
              </a:ext>
            </a:extLst>
          </a:blip>
          <a:stretch>
            <a:fillRect/>
          </a:stretch>
        </p:blipFill>
        <p:spPr>
          <a:xfrm>
            <a:off x="6637752" y="2459729"/>
            <a:ext cx="469900" cy="469900"/>
          </a:xfrm>
          <a:prstGeom prst="rect">
            <a:avLst/>
          </a:prstGeom>
        </p:spPr>
      </p:pic>
      <p:cxnSp>
        <p:nvCxnSpPr>
          <p:cNvPr id="51" name="Straight Arrow Connector 26">
            <a:extLst>
              <a:ext uri="{FF2B5EF4-FFF2-40B4-BE49-F238E27FC236}">
                <a16:creationId xmlns:a16="http://schemas.microsoft.com/office/drawing/2014/main" id="{4A8C0F5C-0446-8A40-A710-BE80A9E5A424}"/>
              </a:ext>
            </a:extLst>
          </p:cNvPr>
          <p:cNvCxnSpPr>
            <a:stCxn id="9" idx="3"/>
            <a:endCxn id="50" idx="1"/>
          </p:cNvCxnSpPr>
          <p:nvPr/>
        </p:nvCxnSpPr>
        <p:spPr>
          <a:xfrm>
            <a:off x="5593899" y="2694678"/>
            <a:ext cx="1043853" cy="1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19">
            <a:extLst>
              <a:ext uri="{FF2B5EF4-FFF2-40B4-BE49-F238E27FC236}">
                <a16:creationId xmlns:a16="http://schemas.microsoft.com/office/drawing/2014/main" id="{DF6F5003-3F03-8D4D-B010-810046317792}"/>
              </a:ext>
            </a:extLst>
          </p:cNvPr>
          <p:cNvSpPr txBox="1"/>
          <p:nvPr/>
        </p:nvSpPr>
        <p:spPr>
          <a:xfrm>
            <a:off x="7212030" y="3415033"/>
            <a:ext cx="663273" cy="211203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900" dirty="0"/>
              <a:t>Permissions</a:t>
            </a:r>
          </a:p>
        </p:txBody>
      </p:sp>
      <p:sp>
        <p:nvSpPr>
          <p:cNvPr id="53" name="TextBox 20">
            <a:extLst>
              <a:ext uri="{FF2B5EF4-FFF2-40B4-BE49-F238E27FC236}">
                <a16:creationId xmlns:a16="http://schemas.microsoft.com/office/drawing/2014/main" id="{541C43ED-BD99-224E-B463-09CEE565A4E1}"/>
              </a:ext>
            </a:extLst>
          </p:cNvPr>
          <p:cNvSpPr txBox="1"/>
          <p:nvPr/>
        </p:nvSpPr>
        <p:spPr>
          <a:xfrm>
            <a:off x="6648140" y="3294794"/>
            <a:ext cx="397520" cy="211203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900" dirty="0"/>
              <a:t>Role</a:t>
            </a:r>
          </a:p>
        </p:txBody>
      </p:sp>
      <p:pic>
        <p:nvPicPr>
          <p:cNvPr id="54" name="Graphic 52">
            <a:extLst>
              <a:ext uri="{FF2B5EF4-FFF2-40B4-BE49-F238E27FC236}">
                <a16:creationId xmlns:a16="http://schemas.microsoft.com/office/drawing/2014/main" id="{90D5A9DB-EC7C-6342-9486-0A731DEC214E}"/>
              </a:ext>
            </a:extLst>
          </p:cNvPr>
          <p:cNvPicPr>
            <a:picLocks noChangeAspect="1"/>
          </p:cNvPicPr>
          <p:nvPr/>
        </p:nvPicPr>
        <p:blipFill>
          <a:blip r:embed="rId49">
            <a:extLst>
              <a:ext uri="{96DAC541-7B7A-43D3-8B79-37D633B846F1}">
                <asvg:svgBlip xmlns:asvg="http://schemas.microsoft.com/office/drawing/2016/SVG/main" xmlns="" r:embed="rId29"/>
              </a:ext>
            </a:extLst>
          </a:blip>
          <a:stretch>
            <a:fillRect/>
          </a:stretch>
        </p:blipFill>
        <p:spPr>
          <a:xfrm>
            <a:off x="7365072" y="3064480"/>
            <a:ext cx="357190" cy="357190"/>
          </a:xfrm>
          <a:prstGeom prst="rect">
            <a:avLst/>
          </a:prstGeom>
        </p:spPr>
      </p:pic>
      <p:pic>
        <p:nvPicPr>
          <p:cNvPr id="55" name="Graphic 54">
            <a:extLst>
              <a:ext uri="{FF2B5EF4-FFF2-40B4-BE49-F238E27FC236}">
                <a16:creationId xmlns:a16="http://schemas.microsoft.com/office/drawing/2014/main" id="{50E1591F-DA4C-934C-BDCB-2E69767A65B3}"/>
              </a:ext>
            </a:extLst>
          </p:cNvPr>
          <p:cNvPicPr>
            <a:picLocks noChangeAspect="1"/>
          </p:cNvPicPr>
          <p:nvPr/>
        </p:nvPicPr>
        <p:blipFill>
          <a:blip r:embed="rId50">
            <a:extLst>
              <a:ext uri="{96DAC541-7B7A-43D3-8B79-37D633B846F1}">
                <asvg:svgBlip xmlns:asvg="http://schemas.microsoft.com/office/drawing/2016/SVG/main" xmlns="" r:embed="rId31"/>
              </a:ext>
            </a:extLst>
          </a:blip>
          <a:stretch>
            <a:fillRect/>
          </a:stretch>
        </p:blipFill>
        <p:spPr>
          <a:xfrm>
            <a:off x="6678302" y="3062828"/>
            <a:ext cx="357190" cy="357190"/>
          </a:xfrm>
          <a:prstGeom prst="rect">
            <a:avLst/>
          </a:prstGeom>
        </p:spPr>
      </p:pic>
      <p:cxnSp>
        <p:nvCxnSpPr>
          <p:cNvPr id="56" name="Elbow Connector 54">
            <a:extLst>
              <a:ext uri="{FF2B5EF4-FFF2-40B4-BE49-F238E27FC236}">
                <a16:creationId xmlns:a16="http://schemas.microsoft.com/office/drawing/2014/main" id="{FF5ACEE4-0E47-ED4B-A11C-A37A8D25743D}"/>
              </a:ext>
            </a:extLst>
          </p:cNvPr>
          <p:cNvCxnSpPr>
            <a:cxnSpLocks/>
            <a:stCxn id="9" idx="3"/>
            <a:endCxn id="55" idx="1"/>
          </p:cNvCxnSpPr>
          <p:nvPr/>
        </p:nvCxnSpPr>
        <p:spPr>
          <a:xfrm>
            <a:off x="5593899" y="2694678"/>
            <a:ext cx="1084403" cy="546745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26">
            <a:extLst>
              <a:ext uri="{FF2B5EF4-FFF2-40B4-BE49-F238E27FC236}">
                <a16:creationId xmlns:a16="http://schemas.microsoft.com/office/drawing/2014/main" id="{4A8C0F5C-0446-8A40-A710-BE80A9E5A424}"/>
              </a:ext>
            </a:extLst>
          </p:cNvPr>
          <p:cNvCxnSpPr>
            <a:stCxn id="55" idx="3"/>
            <a:endCxn id="54" idx="1"/>
          </p:cNvCxnSpPr>
          <p:nvPr/>
        </p:nvCxnSpPr>
        <p:spPr>
          <a:xfrm>
            <a:off x="7035492" y="3241423"/>
            <a:ext cx="329580" cy="1652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26">
            <a:extLst>
              <a:ext uri="{FF2B5EF4-FFF2-40B4-BE49-F238E27FC236}">
                <a16:creationId xmlns:a16="http://schemas.microsoft.com/office/drawing/2014/main" id="{4A8C0F5C-0446-8A40-A710-BE80A9E5A424}"/>
              </a:ext>
            </a:extLst>
          </p:cNvPr>
          <p:cNvCxnSpPr>
            <a:stCxn id="12" idx="2"/>
            <a:endCxn id="66" idx="0"/>
          </p:cNvCxnSpPr>
          <p:nvPr/>
        </p:nvCxnSpPr>
        <p:spPr>
          <a:xfrm>
            <a:off x="8137958" y="4636964"/>
            <a:ext cx="0" cy="255766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19">
            <a:extLst>
              <a:ext uri="{FF2B5EF4-FFF2-40B4-BE49-F238E27FC236}">
                <a16:creationId xmlns:a16="http://schemas.microsoft.com/office/drawing/2014/main" id="{DF6F5003-3F03-8D4D-B010-810046317792}"/>
              </a:ext>
            </a:extLst>
          </p:cNvPr>
          <p:cNvSpPr txBox="1"/>
          <p:nvPr/>
        </p:nvSpPr>
        <p:spPr>
          <a:xfrm>
            <a:off x="7808303" y="5990923"/>
            <a:ext cx="663273" cy="211203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900" dirty="0"/>
              <a:t>Permissions</a:t>
            </a:r>
          </a:p>
        </p:txBody>
      </p:sp>
      <p:sp>
        <p:nvSpPr>
          <p:cNvPr id="64" name="TextBox 20">
            <a:extLst>
              <a:ext uri="{FF2B5EF4-FFF2-40B4-BE49-F238E27FC236}">
                <a16:creationId xmlns:a16="http://schemas.microsoft.com/office/drawing/2014/main" id="{541C43ED-BD99-224E-B463-09CEE565A4E1}"/>
              </a:ext>
            </a:extLst>
          </p:cNvPr>
          <p:cNvSpPr txBox="1"/>
          <p:nvPr/>
        </p:nvSpPr>
        <p:spPr>
          <a:xfrm>
            <a:off x="7939198" y="5124696"/>
            <a:ext cx="397520" cy="211203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900" dirty="0"/>
              <a:t>Role</a:t>
            </a:r>
          </a:p>
        </p:txBody>
      </p:sp>
      <p:pic>
        <p:nvPicPr>
          <p:cNvPr id="65" name="Graphic 52">
            <a:extLst>
              <a:ext uri="{FF2B5EF4-FFF2-40B4-BE49-F238E27FC236}">
                <a16:creationId xmlns:a16="http://schemas.microsoft.com/office/drawing/2014/main" id="{90D5A9DB-EC7C-6342-9486-0A731DEC214E}"/>
              </a:ext>
            </a:extLst>
          </p:cNvPr>
          <p:cNvPicPr>
            <a:picLocks noChangeAspect="1"/>
          </p:cNvPicPr>
          <p:nvPr/>
        </p:nvPicPr>
        <p:blipFill>
          <a:blip r:embed="rId49">
            <a:extLst>
              <a:ext uri="{96DAC541-7B7A-43D3-8B79-37D633B846F1}">
                <asvg:svgBlip xmlns:asvg="http://schemas.microsoft.com/office/drawing/2016/SVG/main" xmlns="" r:embed="rId29"/>
              </a:ext>
            </a:extLst>
          </a:blip>
          <a:stretch>
            <a:fillRect/>
          </a:stretch>
        </p:blipFill>
        <p:spPr>
          <a:xfrm>
            <a:off x="7961345" y="5640370"/>
            <a:ext cx="357190" cy="357190"/>
          </a:xfrm>
          <a:prstGeom prst="rect">
            <a:avLst/>
          </a:prstGeom>
        </p:spPr>
      </p:pic>
      <p:pic>
        <p:nvPicPr>
          <p:cNvPr id="66" name="Graphic 54">
            <a:extLst>
              <a:ext uri="{FF2B5EF4-FFF2-40B4-BE49-F238E27FC236}">
                <a16:creationId xmlns:a16="http://schemas.microsoft.com/office/drawing/2014/main" id="{50E1591F-DA4C-934C-BDCB-2E69767A65B3}"/>
              </a:ext>
            </a:extLst>
          </p:cNvPr>
          <p:cNvPicPr>
            <a:picLocks noChangeAspect="1"/>
          </p:cNvPicPr>
          <p:nvPr/>
        </p:nvPicPr>
        <p:blipFill>
          <a:blip r:embed="rId50">
            <a:extLst>
              <a:ext uri="{96DAC541-7B7A-43D3-8B79-37D633B846F1}">
                <asvg:svgBlip xmlns:asvg="http://schemas.microsoft.com/office/drawing/2016/SVG/main" xmlns="" r:embed="rId31"/>
              </a:ext>
            </a:extLst>
          </a:blip>
          <a:stretch>
            <a:fillRect/>
          </a:stretch>
        </p:blipFill>
        <p:spPr>
          <a:xfrm>
            <a:off x="7959363" y="4892730"/>
            <a:ext cx="357190" cy="357190"/>
          </a:xfrm>
          <a:prstGeom prst="rect">
            <a:avLst/>
          </a:prstGeom>
        </p:spPr>
      </p:pic>
      <p:cxnSp>
        <p:nvCxnSpPr>
          <p:cNvPr id="67" name="Straight Arrow Connector 26">
            <a:extLst>
              <a:ext uri="{FF2B5EF4-FFF2-40B4-BE49-F238E27FC236}">
                <a16:creationId xmlns:a16="http://schemas.microsoft.com/office/drawing/2014/main" id="{4A8C0F5C-0446-8A40-A710-BE80A9E5A424}"/>
              </a:ext>
            </a:extLst>
          </p:cNvPr>
          <p:cNvCxnSpPr>
            <a:stCxn id="64" idx="2"/>
            <a:endCxn id="65" idx="0"/>
          </p:cNvCxnSpPr>
          <p:nvPr/>
        </p:nvCxnSpPr>
        <p:spPr>
          <a:xfrm>
            <a:off x="8137958" y="5335899"/>
            <a:ext cx="1982" cy="304471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79405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40">
            <a:extLst>
              <a:ext uri="{FF2B5EF4-FFF2-40B4-BE49-F238E27FC236}">
                <a16:creationId xmlns:a16="http://schemas.microsoft.com/office/drawing/2014/main" id="{CD792260-E20D-D048-9DB0-9B1D4017BF0D}"/>
              </a:ext>
            </a:extLst>
          </p:cNvPr>
          <p:cNvSpPr/>
          <p:nvPr/>
        </p:nvSpPr>
        <p:spPr>
          <a:xfrm>
            <a:off x="5058114" y="201416"/>
            <a:ext cx="1947151" cy="784923"/>
          </a:xfrm>
          <a:prstGeom prst="rect">
            <a:avLst/>
          </a:prstGeom>
          <a:solidFill>
            <a:srgbClr val="5A6B86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Social Providers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7" name="Rectangle 50">
            <a:extLst>
              <a:ext uri="{FF2B5EF4-FFF2-40B4-BE49-F238E27FC236}">
                <a16:creationId xmlns:a16="http://schemas.microsoft.com/office/drawing/2014/main" id="{7B1A2878-C5FE-3641-84A1-AF1A9456DE01}"/>
              </a:ext>
            </a:extLst>
          </p:cNvPr>
          <p:cNvSpPr/>
          <p:nvPr/>
        </p:nvSpPr>
        <p:spPr>
          <a:xfrm>
            <a:off x="191450" y="3066541"/>
            <a:ext cx="2363794" cy="1627941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>
                <a:solidFill>
                  <a:srgbClr val="5A6B86"/>
                </a:solidFill>
              </a:rPr>
              <a:t>Client apps</a:t>
            </a:r>
            <a:endParaRPr lang="en-US" sz="1200" dirty="0">
              <a:solidFill>
                <a:srgbClr val="5A6B86"/>
              </a:solidFill>
            </a:endParaRPr>
          </a:p>
        </p:txBody>
      </p:sp>
      <p:sp>
        <p:nvSpPr>
          <p:cNvPr id="32" name="Rectangle 78">
            <a:extLst>
              <a:ext uri="{FF2B5EF4-FFF2-40B4-BE49-F238E27FC236}">
                <a16:creationId xmlns:a16="http://schemas.microsoft.com/office/drawing/2014/main" id="{4C5FA3DF-AAD9-2A40-8928-45DEB6D047C9}"/>
              </a:ext>
            </a:extLst>
          </p:cNvPr>
          <p:cNvSpPr/>
          <p:nvPr/>
        </p:nvSpPr>
        <p:spPr>
          <a:xfrm>
            <a:off x="3054978" y="1043709"/>
            <a:ext cx="8274873" cy="559723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ysClr val="windowText" lastClr="000000"/>
                </a:solidFill>
              </a:rPr>
              <a:t>AWS Cloud</a:t>
            </a:r>
          </a:p>
        </p:txBody>
      </p:sp>
      <p:sp>
        <p:nvSpPr>
          <p:cNvPr id="15" name="Rectangle 40">
            <a:extLst>
              <a:ext uri="{FF2B5EF4-FFF2-40B4-BE49-F238E27FC236}">
                <a16:creationId xmlns:a16="http://schemas.microsoft.com/office/drawing/2014/main" id="{CD792260-E20D-D048-9DB0-9B1D4017BF0D}"/>
              </a:ext>
            </a:extLst>
          </p:cNvPr>
          <p:cNvSpPr/>
          <p:nvPr/>
        </p:nvSpPr>
        <p:spPr>
          <a:xfrm>
            <a:off x="5058114" y="4914729"/>
            <a:ext cx="2448648" cy="1499577"/>
          </a:xfrm>
          <a:prstGeom prst="rect">
            <a:avLst/>
          </a:prstGeom>
          <a:solidFill>
            <a:srgbClr val="5A6B86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AWS Resources accessed directly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(2 Tiers Architecture)</a:t>
            </a:r>
            <a:endParaRPr lang="en-US" sz="1200" dirty="0">
              <a:solidFill>
                <a:schemeClr val="tx1"/>
              </a:solidFill>
            </a:endParaRPr>
          </a:p>
        </p:txBody>
      </p:sp>
      <p:pic>
        <p:nvPicPr>
          <p:cNvPr id="2" name="Graphic 21">
            <a:extLst>
              <a:ext uri="{FF2B5EF4-FFF2-40B4-BE49-F238E27FC236}">
                <a16:creationId xmlns:a16="http://schemas.microsoft.com/office/drawing/2014/main" id="{CEFD119D-B31D-AD4E-89CE-C02267D215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530099" y="3590618"/>
            <a:ext cx="469900" cy="469900"/>
          </a:xfrm>
          <a:prstGeom prst="rect">
            <a:avLst/>
          </a:prstGeom>
        </p:spPr>
      </p:pic>
      <p:sp>
        <p:nvSpPr>
          <p:cNvPr id="3" name="TextBox 69">
            <a:extLst>
              <a:ext uri="{FF2B5EF4-FFF2-40B4-BE49-F238E27FC236}">
                <a16:creationId xmlns:a16="http://schemas.microsoft.com/office/drawing/2014/main" id="{8CFB7091-25B5-264E-B70C-23BF50BE211D}"/>
              </a:ext>
            </a:extLst>
          </p:cNvPr>
          <p:cNvSpPr txBox="1"/>
          <p:nvPr/>
        </p:nvSpPr>
        <p:spPr>
          <a:xfrm>
            <a:off x="1379386" y="4066416"/>
            <a:ext cx="771325" cy="34970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900" dirty="0">
                <a:solidFill>
                  <a:srgbClr val="232F3E"/>
                </a:solidFill>
              </a:rPr>
              <a:t>Mobile </a:t>
            </a:r>
            <a:r>
              <a:rPr lang="en-US" sz="900" dirty="0" smtClean="0">
                <a:solidFill>
                  <a:srgbClr val="232F3E"/>
                </a:solidFill>
              </a:rPr>
              <a:t>app</a:t>
            </a:r>
          </a:p>
          <a:p>
            <a:pPr algn="ctr"/>
            <a:r>
              <a:rPr lang="en-US" sz="900" dirty="0" smtClean="0">
                <a:solidFill>
                  <a:srgbClr val="232F3E"/>
                </a:solidFill>
              </a:rPr>
              <a:t>client</a:t>
            </a:r>
            <a:endParaRPr lang="en-US" sz="900" dirty="0">
              <a:solidFill>
                <a:srgbClr val="232F3E"/>
              </a:solidFill>
            </a:endParaRPr>
          </a:p>
        </p:txBody>
      </p:sp>
      <p:pic>
        <p:nvPicPr>
          <p:cNvPr id="4" name="Graphic 49">
            <a:extLst>
              <a:ext uri="{FF2B5EF4-FFF2-40B4-BE49-F238E27FC236}">
                <a16:creationId xmlns:a16="http://schemas.microsoft.com/office/drawing/2014/main" id="{43C89C6C-4275-2244-93E6-30D96D2FDE2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=""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756618" y="3590618"/>
            <a:ext cx="469900" cy="469900"/>
          </a:xfrm>
          <a:prstGeom prst="rect">
            <a:avLst/>
          </a:prstGeom>
        </p:spPr>
      </p:pic>
      <p:sp>
        <p:nvSpPr>
          <p:cNvPr id="5" name="TextBox 38">
            <a:extLst>
              <a:ext uri="{FF2B5EF4-FFF2-40B4-BE49-F238E27FC236}">
                <a16:creationId xmlns:a16="http://schemas.microsoft.com/office/drawing/2014/main" id="{19A327EE-B1A5-7643-A4D5-DCC8A43B5181}"/>
              </a:ext>
            </a:extLst>
          </p:cNvPr>
          <p:cNvSpPr txBox="1"/>
          <p:nvPr/>
        </p:nvSpPr>
        <p:spPr>
          <a:xfrm>
            <a:off x="670465" y="4060518"/>
            <a:ext cx="642206" cy="34970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900" dirty="0" smtClean="0">
                <a:solidFill>
                  <a:srgbClr val="232F3E"/>
                </a:solidFill>
              </a:rPr>
              <a:t>SPA</a:t>
            </a:r>
          </a:p>
          <a:p>
            <a:pPr algn="ctr"/>
            <a:r>
              <a:rPr lang="en-US" sz="900" dirty="0" smtClean="0">
                <a:solidFill>
                  <a:srgbClr val="232F3E"/>
                </a:solidFill>
              </a:rPr>
              <a:t>Client</a:t>
            </a:r>
            <a:endParaRPr lang="en-US" sz="900" dirty="0">
              <a:solidFill>
                <a:srgbClr val="232F3E"/>
              </a:solidFill>
            </a:endParaRPr>
          </a:p>
        </p:txBody>
      </p:sp>
      <p:sp>
        <p:nvSpPr>
          <p:cNvPr id="6" name="TextBox 10">
            <a:extLst>
              <a:ext uri="{FF2B5EF4-FFF2-40B4-BE49-F238E27FC236}">
                <a16:creationId xmlns:a16="http://schemas.microsoft.com/office/drawing/2014/main" id="{99E9A16C-C445-9643-9734-20DB6E5D3E42}"/>
              </a:ext>
            </a:extLst>
          </p:cNvPr>
          <p:cNvSpPr txBox="1"/>
          <p:nvPr/>
        </p:nvSpPr>
        <p:spPr>
          <a:xfrm>
            <a:off x="4970408" y="1811572"/>
            <a:ext cx="711200" cy="48820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900" dirty="0"/>
              <a:t>Amazon </a:t>
            </a:r>
            <a:r>
              <a:rPr lang="en-US" sz="900" dirty="0" err="1" smtClean="0"/>
              <a:t>Cognito</a:t>
            </a:r>
            <a:endParaRPr lang="en-US" sz="900" dirty="0" smtClean="0"/>
          </a:p>
          <a:p>
            <a:pPr algn="ctr"/>
            <a:r>
              <a:rPr lang="en-US" sz="900" dirty="0" smtClean="0"/>
              <a:t>User Pool</a:t>
            </a:r>
            <a:endParaRPr lang="en-US" sz="900" dirty="0"/>
          </a:p>
        </p:txBody>
      </p:sp>
      <p:pic>
        <p:nvPicPr>
          <p:cNvPr id="7" name="Graphic 23">
            <a:extLst>
              <a:ext uri="{FF2B5EF4-FFF2-40B4-BE49-F238E27FC236}">
                <a16:creationId xmlns:a16="http://schemas.microsoft.com/office/drawing/2014/main" id="{E9A0F7B5-2F3A-6242-BCA5-7273277F9F0C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058114" y="1275787"/>
            <a:ext cx="535785" cy="535785"/>
          </a:xfrm>
          <a:prstGeom prst="rect">
            <a:avLst/>
          </a:prstGeom>
        </p:spPr>
      </p:pic>
      <p:sp>
        <p:nvSpPr>
          <p:cNvPr id="8" name="TextBox 10">
            <a:extLst>
              <a:ext uri="{FF2B5EF4-FFF2-40B4-BE49-F238E27FC236}">
                <a16:creationId xmlns:a16="http://schemas.microsoft.com/office/drawing/2014/main" id="{99E9A16C-C445-9643-9734-20DB6E5D3E42}"/>
              </a:ext>
            </a:extLst>
          </p:cNvPr>
          <p:cNvSpPr txBox="1"/>
          <p:nvPr/>
        </p:nvSpPr>
        <p:spPr>
          <a:xfrm>
            <a:off x="4640315" y="2962570"/>
            <a:ext cx="1371382" cy="48820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900" dirty="0"/>
              <a:t>Amazon </a:t>
            </a:r>
            <a:r>
              <a:rPr lang="en-US" sz="900" dirty="0" err="1" smtClean="0"/>
              <a:t>Cognito</a:t>
            </a:r>
            <a:endParaRPr lang="en-US" sz="900" dirty="0" smtClean="0"/>
          </a:p>
          <a:p>
            <a:pPr algn="ctr"/>
            <a:r>
              <a:rPr lang="en-US" sz="900" dirty="0" smtClean="0"/>
              <a:t>Identity Pool</a:t>
            </a:r>
          </a:p>
          <a:p>
            <a:pPr algn="ctr"/>
            <a:r>
              <a:rPr lang="en-US" sz="900" dirty="0" smtClean="0"/>
              <a:t>(aka. Federated Identities)</a:t>
            </a:r>
            <a:endParaRPr lang="en-US" sz="900" dirty="0"/>
          </a:p>
        </p:txBody>
      </p:sp>
      <p:pic>
        <p:nvPicPr>
          <p:cNvPr id="9" name="Graphic 23">
            <a:extLst>
              <a:ext uri="{FF2B5EF4-FFF2-40B4-BE49-F238E27FC236}">
                <a16:creationId xmlns:a16="http://schemas.microsoft.com/office/drawing/2014/main" id="{E9A0F7B5-2F3A-6242-BCA5-7273277F9F0C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058114" y="2426785"/>
            <a:ext cx="535785" cy="535785"/>
          </a:xfrm>
          <a:prstGeom prst="rect">
            <a:avLst/>
          </a:prstGeom>
        </p:spPr>
      </p:pic>
      <p:sp>
        <p:nvSpPr>
          <p:cNvPr id="10" name="TextBox 5">
            <a:extLst>
              <a:ext uri="{FF2B5EF4-FFF2-40B4-BE49-F238E27FC236}">
                <a16:creationId xmlns:a16="http://schemas.microsoft.com/office/drawing/2014/main" id="{CD534A94-A404-C745-9B3E-24CB9AE2DD10}"/>
              </a:ext>
            </a:extLst>
          </p:cNvPr>
          <p:cNvSpPr txBox="1"/>
          <p:nvPr/>
        </p:nvSpPr>
        <p:spPr>
          <a:xfrm>
            <a:off x="4738709" y="4378944"/>
            <a:ext cx="1174593" cy="211203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900" dirty="0"/>
              <a:t>Amazon API Gateway</a:t>
            </a:r>
          </a:p>
        </p:txBody>
      </p:sp>
      <p:sp>
        <p:nvSpPr>
          <p:cNvPr id="12" name="TextBox 34">
            <a:extLst>
              <a:ext uri="{FF2B5EF4-FFF2-40B4-BE49-F238E27FC236}">
                <a16:creationId xmlns:a16="http://schemas.microsoft.com/office/drawing/2014/main" id="{15E56E6E-0E7C-E14A-90F3-EFD2E907FD70}"/>
              </a:ext>
            </a:extLst>
          </p:cNvPr>
          <p:cNvSpPr txBox="1"/>
          <p:nvPr/>
        </p:nvSpPr>
        <p:spPr>
          <a:xfrm>
            <a:off x="7740282" y="4419470"/>
            <a:ext cx="795352" cy="21749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900" dirty="0"/>
              <a:t>AWS Lambda</a:t>
            </a:r>
          </a:p>
        </p:txBody>
      </p:sp>
      <p:pic>
        <p:nvPicPr>
          <p:cNvPr id="13" name="Graphic 44">
            <a:extLst>
              <a:ext uri="{FF2B5EF4-FFF2-40B4-BE49-F238E27FC236}">
                <a16:creationId xmlns:a16="http://schemas.microsoft.com/office/drawing/2014/main" id="{E2DAEC15-20F6-3647-8A23-EC2BA0B080D7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96DAC541-7B7A-43D3-8B79-37D633B846F1}">
                <asvg:svgBlip xmlns=""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870066" y="3883685"/>
            <a:ext cx="535785" cy="535785"/>
          </a:xfrm>
          <a:prstGeom prst="rect">
            <a:avLst/>
          </a:prstGeom>
        </p:spPr>
      </p:pic>
      <p:pic>
        <p:nvPicPr>
          <p:cNvPr id="16" name="Graphic 19">
            <a:extLst>
              <a:ext uri="{FF2B5EF4-FFF2-40B4-BE49-F238E27FC236}">
                <a16:creationId xmlns:a16="http://schemas.microsoft.com/office/drawing/2014/main" id="{E3415E5B-FE82-7A40-8F0B-7A0EC616D16B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058114" y="3880512"/>
            <a:ext cx="535785" cy="535785"/>
          </a:xfrm>
          <a:prstGeom prst="rect">
            <a:avLst/>
          </a:prstGeom>
        </p:spPr>
      </p:pic>
      <p:cxnSp>
        <p:nvCxnSpPr>
          <p:cNvPr id="20" name="Elbow Connector 54">
            <a:extLst>
              <a:ext uri="{FF2B5EF4-FFF2-40B4-BE49-F238E27FC236}">
                <a16:creationId xmlns:a16="http://schemas.microsoft.com/office/drawing/2014/main" id="{FF5ACEE4-0E47-ED4B-A11C-A37A8D25743D}"/>
              </a:ext>
            </a:extLst>
          </p:cNvPr>
          <p:cNvCxnSpPr>
            <a:cxnSpLocks/>
            <a:stCxn id="47" idx="0"/>
            <a:endCxn id="7" idx="1"/>
          </p:cNvCxnSpPr>
          <p:nvPr/>
        </p:nvCxnSpPr>
        <p:spPr>
          <a:xfrm rot="5400000" flipH="1" flipV="1">
            <a:off x="2454300" y="462728"/>
            <a:ext cx="1522861" cy="3684767"/>
          </a:xfrm>
          <a:prstGeom prst="bentConnector2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54">
            <a:extLst>
              <a:ext uri="{FF2B5EF4-FFF2-40B4-BE49-F238E27FC236}">
                <a16:creationId xmlns:a16="http://schemas.microsoft.com/office/drawing/2014/main" id="{FF5ACEE4-0E47-ED4B-A11C-A37A8D25743D}"/>
              </a:ext>
            </a:extLst>
          </p:cNvPr>
          <p:cNvCxnSpPr>
            <a:cxnSpLocks/>
            <a:stCxn id="47" idx="0"/>
            <a:endCxn id="9" idx="1"/>
          </p:cNvCxnSpPr>
          <p:nvPr/>
        </p:nvCxnSpPr>
        <p:spPr>
          <a:xfrm rot="5400000" flipH="1" flipV="1">
            <a:off x="3029799" y="1038227"/>
            <a:ext cx="371863" cy="3684767"/>
          </a:xfrm>
          <a:prstGeom prst="bentConnector2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54">
            <a:extLst>
              <a:ext uri="{FF2B5EF4-FFF2-40B4-BE49-F238E27FC236}">
                <a16:creationId xmlns:a16="http://schemas.microsoft.com/office/drawing/2014/main" id="{FF5ACEE4-0E47-ED4B-A11C-A37A8D25743D}"/>
              </a:ext>
            </a:extLst>
          </p:cNvPr>
          <p:cNvCxnSpPr>
            <a:cxnSpLocks/>
            <a:stCxn id="47" idx="3"/>
            <a:endCxn id="16" idx="1"/>
          </p:cNvCxnSpPr>
          <p:nvPr/>
        </p:nvCxnSpPr>
        <p:spPr>
          <a:xfrm>
            <a:off x="2555244" y="3880512"/>
            <a:ext cx="2502870" cy="267893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Graphic 9">
            <a:extLst>
              <a:ext uri="{FF2B5EF4-FFF2-40B4-BE49-F238E27FC236}">
                <a16:creationId xmlns:a16="http://schemas.microsoft.com/office/drawing/2014/main" id="{500C2653-A06A-354F-97A7-93DD33AFA97B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54978" y="1043709"/>
            <a:ext cx="330200" cy="316411"/>
          </a:xfrm>
          <a:prstGeom prst="rect">
            <a:avLst/>
          </a:prstGeom>
        </p:spPr>
      </p:pic>
      <p:cxnSp>
        <p:nvCxnSpPr>
          <p:cNvPr id="33" name="Straight Arrow Connector 29">
            <a:extLst>
              <a:ext uri="{FF2B5EF4-FFF2-40B4-BE49-F238E27FC236}">
                <a16:creationId xmlns:a16="http://schemas.microsoft.com/office/drawing/2014/main" id="{21BBC288-5AFD-AB40-A3F3-F427E49EB12C}"/>
              </a:ext>
            </a:extLst>
          </p:cNvPr>
          <p:cNvCxnSpPr>
            <a:cxnSpLocks/>
            <a:stCxn id="16" idx="3"/>
            <a:endCxn id="13" idx="1"/>
          </p:cNvCxnSpPr>
          <p:nvPr/>
        </p:nvCxnSpPr>
        <p:spPr>
          <a:xfrm>
            <a:off x="5593899" y="4148405"/>
            <a:ext cx="2276167" cy="3173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9">
            <a:extLst>
              <a:ext uri="{FF2B5EF4-FFF2-40B4-BE49-F238E27FC236}">
                <a16:creationId xmlns:a16="http://schemas.microsoft.com/office/drawing/2014/main" id="{0B311536-12F3-9C40-8153-5AF1A85390A9}"/>
              </a:ext>
            </a:extLst>
          </p:cNvPr>
          <p:cNvSpPr txBox="1"/>
          <p:nvPr/>
        </p:nvSpPr>
        <p:spPr>
          <a:xfrm>
            <a:off x="6457918" y="6064604"/>
            <a:ext cx="696958" cy="34970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900" dirty="0"/>
              <a:t>Amazon DynamoDB</a:t>
            </a:r>
          </a:p>
        </p:txBody>
      </p:sp>
      <p:pic>
        <p:nvPicPr>
          <p:cNvPr id="39" name="Graphic 47">
            <a:extLst>
              <a:ext uri="{FF2B5EF4-FFF2-40B4-BE49-F238E27FC236}">
                <a16:creationId xmlns:a16="http://schemas.microsoft.com/office/drawing/2014/main" id="{64ACDB4E-B998-9447-845B-246D5827B993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96DAC541-7B7A-43D3-8B79-37D633B846F1}">
                <asvg:svgBlip xmlns=""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6538505" y="5528819"/>
            <a:ext cx="535785" cy="535785"/>
          </a:xfrm>
          <a:prstGeom prst="rect">
            <a:avLst/>
          </a:prstGeom>
        </p:spPr>
      </p:pic>
      <p:sp>
        <p:nvSpPr>
          <p:cNvPr id="44" name="TextBox 9">
            <a:extLst>
              <a:ext uri="{FF2B5EF4-FFF2-40B4-BE49-F238E27FC236}">
                <a16:creationId xmlns:a16="http://schemas.microsoft.com/office/drawing/2014/main" id="{0B311536-12F3-9C40-8153-5AF1A85390A9}"/>
              </a:ext>
            </a:extLst>
          </p:cNvPr>
          <p:cNvSpPr txBox="1"/>
          <p:nvPr/>
        </p:nvSpPr>
        <p:spPr>
          <a:xfrm>
            <a:off x="9604973" y="4419470"/>
            <a:ext cx="696958" cy="34970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900" dirty="0"/>
              <a:t>Amazon DynamoDB</a:t>
            </a:r>
          </a:p>
        </p:txBody>
      </p:sp>
      <p:pic>
        <p:nvPicPr>
          <p:cNvPr id="45" name="Graphic 47">
            <a:extLst>
              <a:ext uri="{FF2B5EF4-FFF2-40B4-BE49-F238E27FC236}">
                <a16:creationId xmlns:a16="http://schemas.microsoft.com/office/drawing/2014/main" id="{64ACDB4E-B998-9447-845B-246D5827B993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96DAC541-7B7A-43D3-8B79-37D633B846F1}">
                <asvg:svgBlip xmlns=""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9685560" y="3883685"/>
            <a:ext cx="535785" cy="535785"/>
          </a:xfrm>
          <a:prstGeom prst="rect">
            <a:avLst/>
          </a:prstGeom>
        </p:spPr>
      </p:pic>
      <p:cxnSp>
        <p:nvCxnSpPr>
          <p:cNvPr id="60" name="Elbow Connector 54">
            <a:extLst>
              <a:ext uri="{FF2B5EF4-FFF2-40B4-BE49-F238E27FC236}">
                <a16:creationId xmlns:a16="http://schemas.microsoft.com/office/drawing/2014/main" id="{FF5ACEE4-0E47-ED4B-A11C-A37A8D25743D}"/>
              </a:ext>
            </a:extLst>
          </p:cNvPr>
          <p:cNvCxnSpPr>
            <a:cxnSpLocks/>
            <a:stCxn id="47" idx="3"/>
            <a:endCxn id="15" idx="1"/>
          </p:cNvCxnSpPr>
          <p:nvPr/>
        </p:nvCxnSpPr>
        <p:spPr>
          <a:xfrm>
            <a:off x="2555244" y="3880512"/>
            <a:ext cx="2502870" cy="1784006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29">
            <a:extLst>
              <a:ext uri="{FF2B5EF4-FFF2-40B4-BE49-F238E27FC236}">
                <a16:creationId xmlns:a16="http://schemas.microsoft.com/office/drawing/2014/main" id="{21BBC288-5AFD-AB40-A3F3-F427E49EB12C}"/>
              </a:ext>
            </a:extLst>
          </p:cNvPr>
          <p:cNvCxnSpPr>
            <a:cxnSpLocks/>
            <a:stCxn id="13" idx="3"/>
            <a:endCxn id="45" idx="1"/>
          </p:cNvCxnSpPr>
          <p:nvPr/>
        </p:nvCxnSpPr>
        <p:spPr>
          <a:xfrm>
            <a:off x="8405851" y="4151578"/>
            <a:ext cx="1279709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11">
            <a:extLst>
              <a:ext uri="{FF2B5EF4-FFF2-40B4-BE49-F238E27FC236}">
                <a16:creationId xmlns:a16="http://schemas.microsoft.com/office/drawing/2014/main" id="{2A886A76-C04F-E843-8126-259617CAFA03}"/>
              </a:ext>
            </a:extLst>
          </p:cNvPr>
          <p:cNvSpPr txBox="1"/>
          <p:nvPr/>
        </p:nvSpPr>
        <p:spPr>
          <a:xfrm>
            <a:off x="5427404" y="6063366"/>
            <a:ext cx="861234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1000" dirty="0"/>
              <a:t>AWS AppSync</a:t>
            </a:r>
          </a:p>
        </p:txBody>
      </p:sp>
      <p:pic>
        <p:nvPicPr>
          <p:cNvPr id="94" name="Graphic 30">
            <a:extLst>
              <a:ext uri="{FF2B5EF4-FFF2-40B4-BE49-F238E27FC236}">
                <a16:creationId xmlns:a16="http://schemas.microsoft.com/office/drawing/2014/main" id="{BCCC5BDB-54D9-3844-8058-BD88EF626204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96DAC541-7B7A-43D3-8B79-37D633B846F1}">
                <asvg:svgBlip xmlns=""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593899" y="5528818"/>
            <a:ext cx="535785" cy="535785"/>
          </a:xfrm>
          <a:prstGeom prst="rect">
            <a:avLst/>
          </a:prstGeom>
        </p:spPr>
      </p:pic>
      <p:pic>
        <p:nvPicPr>
          <p:cNvPr id="98" name="図 97"/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3891" y="502818"/>
            <a:ext cx="457200" cy="457200"/>
          </a:xfrm>
          <a:prstGeom prst="rect">
            <a:avLst/>
          </a:prstGeom>
        </p:spPr>
      </p:pic>
      <p:pic>
        <p:nvPicPr>
          <p:cNvPr id="117" name="図 116"/>
          <p:cNvPicPr>
            <a:picLocks noChangeAspect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9709" y="529139"/>
            <a:ext cx="457200" cy="457200"/>
          </a:xfrm>
          <a:prstGeom prst="rect">
            <a:avLst/>
          </a:prstGeom>
        </p:spPr>
      </p:pic>
      <p:pic>
        <p:nvPicPr>
          <p:cNvPr id="118" name="図 117"/>
          <p:cNvPicPr>
            <a:picLocks noChangeAspect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4788" y="503242"/>
            <a:ext cx="457200" cy="457200"/>
          </a:xfrm>
          <a:prstGeom prst="rect">
            <a:avLst/>
          </a:prstGeom>
        </p:spPr>
      </p:pic>
      <p:cxnSp>
        <p:nvCxnSpPr>
          <p:cNvPr id="119" name="Elbow Connector 54">
            <a:extLst>
              <a:ext uri="{FF2B5EF4-FFF2-40B4-BE49-F238E27FC236}">
                <a16:creationId xmlns:a16="http://schemas.microsoft.com/office/drawing/2014/main" id="{FF5ACEE4-0E47-ED4B-A11C-A37A8D25743D}"/>
              </a:ext>
            </a:extLst>
          </p:cNvPr>
          <p:cNvCxnSpPr>
            <a:cxnSpLocks/>
            <a:stCxn id="47" idx="0"/>
            <a:endCxn id="115" idx="1"/>
          </p:cNvCxnSpPr>
          <p:nvPr/>
        </p:nvCxnSpPr>
        <p:spPr>
          <a:xfrm rot="5400000" flipH="1" flipV="1">
            <a:off x="1979399" y="-12173"/>
            <a:ext cx="2472663" cy="3684767"/>
          </a:xfrm>
          <a:prstGeom prst="bentConnector2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12">
            <a:extLst>
              <a:ext uri="{FF2B5EF4-FFF2-40B4-BE49-F238E27FC236}">
                <a16:creationId xmlns:a16="http://schemas.microsoft.com/office/drawing/2014/main" id="{73725035-1030-D442-B58A-F9C28281B4E2}"/>
              </a:ext>
            </a:extLst>
          </p:cNvPr>
          <p:cNvSpPr txBox="1"/>
          <p:nvPr/>
        </p:nvSpPr>
        <p:spPr>
          <a:xfrm>
            <a:off x="6622364" y="2808059"/>
            <a:ext cx="500676" cy="211203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900" dirty="0"/>
              <a:t>AWS STS</a:t>
            </a:r>
          </a:p>
        </p:txBody>
      </p:sp>
      <p:pic>
        <p:nvPicPr>
          <p:cNvPr id="50" name="Graphic 40">
            <a:extLst>
              <a:ext uri="{FF2B5EF4-FFF2-40B4-BE49-F238E27FC236}">
                <a16:creationId xmlns:a16="http://schemas.microsoft.com/office/drawing/2014/main" id="{E9420ABA-AF58-BB4F-A8C1-C126FFE14726}"/>
              </a:ext>
            </a:extLst>
          </p:cNvPr>
          <p:cNvPicPr>
            <a:picLocks noChangeAspect="1"/>
          </p:cNvPicPr>
          <p:nvPr/>
        </p:nvPicPr>
        <p:blipFill>
          <a:blip r:embed="rId47">
            <a:extLst>
              <a:ext uri="{96DAC541-7B7A-43D3-8B79-37D633B846F1}">
                <asvg:svgBlip xmlns:asvg="http://schemas.microsoft.com/office/drawing/2016/SVG/main" xmlns="" r:embed="rId48"/>
              </a:ext>
            </a:extLst>
          </a:blip>
          <a:stretch>
            <a:fillRect/>
          </a:stretch>
        </p:blipFill>
        <p:spPr>
          <a:xfrm>
            <a:off x="6637752" y="2459729"/>
            <a:ext cx="469900" cy="469900"/>
          </a:xfrm>
          <a:prstGeom prst="rect">
            <a:avLst/>
          </a:prstGeom>
        </p:spPr>
      </p:pic>
      <p:cxnSp>
        <p:nvCxnSpPr>
          <p:cNvPr id="51" name="Straight Arrow Connector 26">
            <a:extLst>
              <a:ext uri="{FF2B5EF4-FFF2-40B4-BE49-F238E27FC236}">
                <a16:creationId xmlns:a16="http://schemas.microsoft.com/office/drawing/2014/main" id="{4A8C0F5C-0446-8A40-A710-BE80A9E5A424}"/>
              </a:ext>
            </a:extLst>
          </p:cNvPr>
          <p:cNvCxnSpPr>
            <a:stCxn id="9" idx="3"/>
            <a:endCxn id="50" idx="1"/>
          </p:cNvCxnSpPr>
          <p:nvPr/>
        </p:nvCxnSpPr>
        <p:spPr>
          <a:xfrm>
            <a:off x="5593899" y="2694678"/>
            <a:ext cx="1043853" cy="1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19">
            <a:extLst>
              <a:ext uri="{FF2B5EF4-FFF2-40B4-BE49-F238E27FC236}">
                <a16:creationId xmlns:a16="http://schemas.microsoft.com/office/drawing/2014/main" id="{DF6F5003-3F03-8D4D-B010-810046317792}"/>
              </a:ext>
            </a:extLst>
          </p:cNvPr>
          <p:cNvSpPr txBox="1"/>
          <p:nvPr/>
        </p:nvSpPr>
        <p:spPr>
          <a:xfrm>
            <a:off x="7212030" y="3415033"/>
            <a:ext cx="663273" cy="211203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900" dirty="0"/>
              <a:t>Permissions</a:t>
            </a:r>
          </a:p>
        </p:txBody>
      </p:sp>
      <p:sp>
        <p:nvSpPr>
          <p:cNvPr id="53" name="TextBox 20">
            <a:extLst>
              <a:ext uri="{FF2B5EF4-FFF2-40B4-BE49-F238E27FC236}">
                <a16:creationId xmlns:a16="http://schemas.microsoft.com/office/drawing/2014/main" id="{541C43ED-BD99-224E-B463-09CEE565A4E1}"/>
              </a:ext>
            </a:extLst>
          </p:cNvPr>
          <p:cNvSpPr txBox="1"/>
          <p:nvPr/>
        </p:nvSpPr>
        <p:spPr>
          <a:xfrm>
            <a:off x="6648140" y="3294794"/>
            <a:ext cx="397520" cy="211203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900" dirty="0"/>
              <a:t>Role</a:t>
            </a:r>
          </a:p>
        </p:txBody>
      </p:sp>
      <p:pic>
        <p:nvPicPr>
          <p:cNvPr id="54" name="Graphic 52">
            <a:extLst>
              <a:ext uri="{FF2B5EF4-FFF2-40B4-BE49-F238E27FC236}">
                <a16:creationId xmlns:a16="http://schemas.microsoft.com/office/drawing/2014/main" id="{90D5A9DB-EC7C-6342-9486-0A731DEC214E}"/>
              </a:ext>
            </a:extLst>
          </p:cNvPr>
          <p:cNvPicPr>
            <a:picLocks noChangeAspect="1"/>
          </p:cNvPicPr>
          <p:nvPr/>
        </p:nvPicPr>
        <p:blipFill>
          <a:blip r:embed="rId49">
            <a:extLst>
              <a:ext uri="{96DAC541-7B7A-43D3-8B79-37D633B846F1}">
                <asvg:svgBlip xmlns:asvg="http://schemas.microsoft.com/office/drawing/2016/SVG/main" xmlns="" r:embed="rId29"/>
              </a:ext>
            </a:extLst>
          </a:blip>
          <a:stretch>
            <a:fillRect/>
          </a:stretch>
        </p:blipFill>
        <p:spPr>
          <a:xfrm>
            <a:off x="7365072" y="3064480"/>
            <a:ext cx="357190" cy="357190"/>
          </a:xfrm>
          <a:prstGeom prst="rect">
            <a:avLst/>
          </a:prstGeom>
        </p:spPr>
      </p:pic>
      <p:pic>
        <p:nvPicPr>
          <p:cNvPr id="55" name="Graphic 54">
            <a:extLst>
              <a:ext uri="{FF2B5EF4-FFF2-40B4-BE49-F238E27FC236}">
                <a16:creationId xmlns:a16="http://schemas.microsoft.com/office/drawing/2014/main" id="{50E1591F-DA4C-934C-BDCB-2E69767A65B3}"/>
              </a:ext>
            </a:extLst>
          </p:cNvPr>
          <p:cNvPicPr>
            <a:picLocks noChangeAspect="1"/>
          </p:cNvPicPr>
          <p:nvPr/>
        </p:nvPicPr>
        <p:blipFill>
          <a:blip r:embed="rId50">
            <a:extLst>
              <a:ext uri="{96DAC541-7B7A-43D3-8B79-37D633B846F1}">
                <asvg:svgBlip xmlns:asvg="http://schemas.microsoft.com/office/drawing/2016/SVG/main" xmlns="" r:embed="rId31"/>
              </a:ext>
            </a:extLst>
          </a:blip>
          <a:stretch>
            <a:fillRect/>
          </a:stretch>
        </p:blipFill>
        <p:spPr>
          <a:xfrm>
            <a:off x="6678302" y="3062828"/>
            <a:ext cx="357190" cy="357190"/>
          </a:xfrm>
          <a:prstGeom prst="rect">
            <a:avLst/>
          </a:prstGeom>
        </p:spPr>
      </p:pic>
      <p:cxnSp>
        <p:nvCxnSpPr>
          <p:cNvPr id="56" name="Elbow Connector 54">
            <a:extLst>
              <a:ext uri="{FF2B5EF4-FFF2-40B4-BE49-F238E27FC236}">
                <a16:creationId xmlns:a16="http://schemas.microsoft.com/office/drawing/2014/main" id="{FF5ACEE4-0E47-ED4B-A11C-A37A8D25743D}"/>
              </a:ext>
            </a:extLst>
          </p:cNvPr>
          <p:cNvCxnSpPr>
            <a:cxnSpLocks/>
            <a:stCxn id="9" idx="3"/>
            <a:endCxn id="55" idx="1"/>
          </p:cNvCxnSpPr>
          <p:nvPr/>
        </p:nvCxnSpPr>
        <p:spPr>
          <a:xfrm>
            <a:off x="5593899" y="2694678"/>
            <a:ext cx="1084403" cy="546745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26">
            <a:extLst>
              <a:ext uri="{FF2B5EF4-FFF2-40B4-BE49-F238E27FC236}">
                <a16:creationId xmlns:a16="http://schemas.microsoft.com/office/drawing/2014/main" id="{4A8C0F5C-0446-8A40-A710-BE80A9E5A424}"/>
              </a:ext>
            </a:extLst>
          </p:cNvPr>
          <p:cNvCxnSpPr>
            <a:stCxn id="55" idx="3"/>
            <a:endCxn id="54" idx="1"/>
          </p:cNvCxnSpPr>
          <p:nvPr/>
        </p:nvCxnSpPr>
        <p:spPr>
          <a:xfrm>
            <a:off x="7035492" y="3241423"/>
            <a:ext cx="329580" cy="1652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26">
            <a:extLst>
              <a:ext uri="{FF2B5EF4-FFF2-40B4-BE49-F238E27FC236}">
                <a16:creationId xmlns:a16="http://schemas.microsoft.com/office/drawing/2014/main" id="{4A8C0F5C-0446-8A40-A710-BE80A9E5A424}"/>
              </a:ext>
            </a:extLst>
          </p:cNvPr>
          <p:cNvCxnSpPr>
            <a:stCxn id="12" idx="2"/>
            <a:endCxn id="66" idx="0"/>
          </p:cNvCxnSpPr>
          <p:nvPr/>
        </p:nvCxnSpPr>
        <p:spPr>
          <a:xfrm>
            <a:off x="8137958" y="4636964"/>
            <a:ext cx="0" cy="255766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19">
            <a:extLst>
              <a:ext uri="{FF2B5EF4-FFF2-40B4-BE49-F238E27FC236}">
                <a16:creationId xmlns:a16="http://schemas.microsoft.com/office/drawing/2014/main" id="{DF6F5003-3F03-8D4D-B010-810046317792}"/>
              </a:ext>
            </a:extLst>
          </p:cNvPr>
          <p:cNvSpPr txBox="1"/>
          <p:nvPr/>
        </p:nvSpPr>
        <p:spPr>
          <a:xfrm>
            <a:off x="7808303" y="5990923"/>
            <a:ext cx="663273" cy="211203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900" dirty="0"/>
              <a:t>Permissions</a:t>
            </a:r>
          </a:p>
        </p:txBody>
      </p:sp>
      <p:sp>
        <p:nvSpPr>
          <p:cNvPr id="64" name="TextBox 20">
            <a:extLst>
              <a:ext uri="{FF2B5EF4-FFF2-40B4-BE49-F238E27FC236}">
                <a16:creationId xmlns:a16="http://schemas.microsoft.com/office/drawing/2014/main" id="{541C43ED-BD99-224E-B463-09CEE565A4E1}"/>
              </a:ext>
            </a:extLst>
          </p:cNvPr>
          <p:cNvSpPr txBox="1"/>
          <p:nvPr/>
        </p:nvSpPr>
        <p:spPr>
          <a:xfrm>
            <a:off x="7939198" y="5124696"/>
            <a:ext cx="397520" cy="211203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900" dirty="0"/>
              <a:t>Role</a:t>
            </a:r>
          </a:p>
        </p:txBody>
      </p:sp>
      <p:pic>
        <p:nvPicPr>
          <p:cNvPr id="65" name="Graphic 52">
            <a:extLst>
              <a:ext uri="{FF2B5EF4-FFF2-40B4-BE49-F238E27FC236}">
                <a16:creationId xmlns:a16="http://schemas.microsoft.com/office/drawing/2014/main" id="{90D5A9DB-EC7C-6342-9486-0A731DEC214E}"/>
              </a:ext>
            </a:extLst>
          </p:cNvPr>
          <p:cNvPicPr>
            <a:picLocks noChangeAspect="1"/>
          </p:cNvPicPr>
          <p:nvPr/>
        </p:nvPicPr>
        <p:blipFill>
          <a:blip r:embed="rId49">
            <a:extLst>
              <a:ext uri="{96DAC541-7B7A-43D3-8B79-37D633B846F1}">
                <asvg:svgBlip xmlns:asvg="http://schemas.microsoft.com/office/drawing/2016/SVG/main" xmlns="" r:embed="rId29"/>
              </a:ext>
            </a:extLst>
          </a:blip>
          <a:stretch>
            <a:fillRect/>
          </a:stretch>
        </p:blipFill>
        <p:spPr>
          <a:xfrm>
            <a:off x="7961345" y="5640370"/>
            <a:ext cx="357190" cy="357190"/>
          </a:xfrm>
          <a:prstGeom prst="rect">
            <a:avLst/>
          </a:prstGeom>
        </p:spPr>
      </p:pic>
      <p:pic>
        <p:nvPicPr>
          <p:cNvPr id="66" name="Graphic 54">
            <a:extLst>
              <a:ext uri="{FF2B5EF4-FFF2-40B4-BE49-F238E27FC236}">
                <a16:creationId xmlns:a16="http://schemas.microsoft.com/office/drawing/2014/main" id="{50E1591F-DA4C-934C-BDCB-2E69767A65B3}"/>
              </a:ext>
            </a:extLst>
          </p:cNvPr>
          <p:cNvPicPr>
            <a:picLocks noChangeAspect="1"/>
          </p:cNvPicPr>
          <p:nvPr/>
        </p:nvPicPr>
        <p:blipFill>
          <a:blip r:embed="rId50">
            <a:extLst>
              <a:ext uri="{96DAC541-7B7A-43D3-8B79-37D633B846F1}">
                <asvg:svgBlip xmlns:asvg="http://schemas.microsoft.com/office/drawing/2016/SVG/main" xmlns="" r:embed="rId31"/>
              </a:ext>
            </a:extLst>
          </a:blip>
          <a:stretch>
            <a:fillRect/>
          </a:stretch>
        </p:blipFill>
        <p:spPr>
          <a:xfrm>
            <a:off x="7959363" y="4892730"/>
            <a:ext cx="357190" cy="357190"/>
          </a:xfrm>
          <a:prstGeom prst="rect">
            <a:avLst/>
          </a:prstGeom>
        </p:spPr>
      </p:pic>
      <p:cxnSp>
        <p:nvCxnSpPr>
          <p:cNvPr id="67" name="Straight Arrow Connector 26">
            <a:extLst>
              <a:ext uri="{FF2B5EF4-FFF2-40B4-BE49-F238E27FC236}">
                <a16:creationId xmlns:a16="http://schemas.microsoft.com/office/drawing/2014/main" id="{4A8C0F5C-0446-8A40-A710-BE80A9E5A424}"/>
              </a:ext>
            </a:extLst>
          </p:cNvPr>
          <p:cNvCxnSpPr>
            <a:stCxn id="64" idx="2"/>
            <a:endCxn id="65" idx="0"/>
          </p:cNvCxnSpPr>
          <p:nvPr/>
        </p:nvCxnSpPr>
        <p:spPr>
          <a:xfrm>
            <a:off x="8137958" y="5335899"/>
            <a:ext cx="1982" cy="304471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テキスト ボックス 57"/>
          <p:cNvSpPr txBox="1"/>
          <p:nvPr/>
        </p:nvSpPr>
        <p:spPr>
          <a:xfrm>
            <a:off x="191450" y="99226"/>
            <a:ext cx="47008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 smtClean="0"/>
              <a:t>Step.5 Execute the AWS Lambda function by the API Gateway.</a:t>
            </a:r>
            <a:endParaRPr lang="en-US" sz="1600" u="sng" dirty="0"/>
          </a:p>
        </p:txBody>
      </p:sp>
      <p:sp>
        <p:nvSpPr>
          <p:cNvPr id="59" name="楕円 58"/>
          <p:cNvSpPr/>
          <p:nvPr/>
        </p:nvSpPr>
        <p:spPr>
          <a:xfrm>
            <a:off x="4658453" y="3642179"/>
            <a:ext cx="1297834" cy="112401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2593250" y="4184078"/>
            <a:ext cx="2270119" cy="830997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5-1. The API Gateway Invokes the AWS Lambda API you associated with them in advance.</a:t>
            </a:r>
            <a:endParaRPr lang="en-US" sz="1200" b="1" dirty="0"/>
          </a:p>
        </p:txBody>
      </p:sp>
      <p:sp>
        <p:nvSpPr>
          <p:cNvPr id="69" name="楕円 68"/>
          <p:cNvSpPr/>
          <p:nvPr/>
        </p:nvSpPr>
        <p:spPr>
          <a:xfrm>
            <a:off x="7608675" y="3673270"/>
            <a:ext cx="996220" cy="108766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7005265" y="4699239"/>
            <a:ext cx="4213100" cy="830997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5-2~3. The AWS Lambda checks its resource-based policy whether the API Gateway can invoke the Lambda function.</a:t>
            </a:r>
          </a:p>
          <a:p>
            <a:r>
              <a:rPr lang="en-US" sz="1200" b="1" dirty="0" smtClean="0"/>
              <a:t>If the resource-based policy has sufficient privilege, then the AWS Lambda function executes itself.</a:t>
            </a:r>
            <a:endParaRPr lang="en-US" sz="1200" b="1" dirty="0"/>
          </a:p>
        </p:txBody>
      </p:sp>
      <p:sp>
        <p:nvSpPr>
          <p:cNvPr id="71" name="右矢印 70"/>
          <p:cNvSpPr/>
          <p:nvPr/>
        </p:nvSpPr>
        <p:spPr>
          <a:xfrm>
            <a:off x="6009474" y="3874823"/>
            <a:ext cx="1555562" cy="55778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923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40">
            <a:extLst>
              <a:ext uri="{FF2B5EF4-FFF2-40B4-BE49-F238E27FC236}">
                <a16:creationId xmlns:a16="http://schemas.microsoft.com/office/drawing/2014/main" id="{CD792260-E20D-D048-9DB0-9B1D4017BF0D}"/>
              </a:ext>
            </a:extLst>
          </p:cNvPr>
          <p:cNvSpPr/>
          <p:nvPr/>
        </p:nvSpPr>
        <p:spPr>
          <a:xfrm>
            <a:off x="5058114" y="201416"/>
            <a:ext cx="1947151" cy="784923"/>
          </a:xfrm>
          <a:prstGeom prst="rect">
            <a:avLst/>
          </a:prstGeom>
          <a:solidFill>
            <a:srgbClr val="5A6B86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Social Providers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7" name="Rectangle 50">
            <a:extLst>
              <a:ext uri="{FF2B5EF4-FFF2-40B4-BE49-F238E27FC236}">
                <a16:creationId xmlns:a16="http://schemas.microsoft.com/office/drawing/2014/main" id="{7B1A2878-C5FE-3641-84A1-AF1A9456DE01}"/>
              </a:ext>
            </a:extLst>
          </p:cNvPr>
          <p:cNvSpPr/>
          <p:nvPr/>
        </p:nvSpPr>
        <p:spPr>
          <a:xfrm>
            <a:off x="191450" y="3066541"/>
            <a:ext cx="2363794" cy="1627941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>
                <a:solidFill>
                  <a:srgbClr val="5A6B86"/>
                </a:solidFill>
              </a:rPr>
              <a:t>Client apps</a:t>
            </a:r>
            <a:endParaRPr lang="en-US" sz="1200" dirty="0">
              <a:solidFill>
                <a:srgbClr val="5A6B86"/>
              </a:solidFill>
            </a:endParaRPr>
          </a:p>
        </p:txBody>
      </p:sp>
      <p:sp>
        <p:nvSpPr>
          <p:cNvPr id="32" name="Rectangle 78">
            <a:extLst>
              <a:ext uri="{FF2B5EF4-FFF2-40B4-BE49-F238E27FC236}">
                <a16:creationId xmlns:a16="http://schemas.microsoft.com/office/drawing/2014/main" id="{4C5FA3DF-AAD9-2A40-8928-45DEB6D047C9}"/>
              </a:ext>
            </a:extLst>
          </p:cNvPr>
          <p:cNvSpPr/>
          <p:nvPr/>
        </p:nvSpPr>
        <p:spPr>
          <a:xfrm>
            <a:off x="3054978" y="1043709"/>
            <a:ext cx="8274873" cy="559723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ysClr val="windowText" lastClr="000000"/>
                </a:solidFill>
              </a:rPr>
              <a:t>AWS Cloud</a:t>
            </a:r>
          </a:p>
        </p:txBody>
      </p:sp>
      <p:sp>
        <p:nvSpPr>
          <p:cNvPr id="15" name="Rectangle 40">
            <a:extLst>
              <a:ext uri="{FF2B5EF4-FFF2-40B4-BE49-F238E27FC236}">
                <a16:creationId xmlns:a16="http://schemas.microsoft.com/office/drawing/2014/main" id="{CD792260-E20D-D048-9DB0-9B1D4017BF0D}"/>
              </a:ext>
            </a:extLst>
          </p:cNvPr>
          <p:cNvSpPr/>
          <p:nvPr/>
        </p:nvSpPr>
        <p:spPr>
          <a:xfrm>
            <a:off x="5058114" y="4914729"/>
            <a:ext cx="2443333" cy="1499577"/>
          </a:xfrm>
          <a:prstGeom prst="rect">
            <a:avLst/>
          </a:prstGeom>
          <a:solidFill>
            <a:srgbClr val="5A6B86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AWS Resources accessed directly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(2 Tiers Architecture)</a:t>
            </a:r>
            <a:endParaRPr lang="en-US" sz="1200" dirty="0">
              <a:solidFill>
                <a:schemeClr val="tx1"/>
              </a:solidFill>
            </a:endParaRPr>
          </a:p>
        </p:txBody>
      </p:sp>
      <p:pic>
        <p:nvPicPr>
          <p:cNvPr id="2" name="Graphic 21">
            <a:extLst>
              <a:ext uri="{FF2B5EF4-FFF2-40B4-BE49-F238E27FC236}">
                <a16:creationId xmlns:a16="http://schemas.microsoft.com/office/drawing/2014/main" id="{CEFD119D-B31D-AD4E-89CE-C02267D215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530099" y="3590618"/>
            <a:ext cx="469900" cy="469900"/>
          </a:xfrm>
          <a:prstGeom prst="rect">
            <a:avLst/>
          </a:prstGeom>
        </p:spPr>
      </p:pic>
      <p:sp>
        <p:nvSpPr>
          <p:cNvPr id="3" name="TextBox 69">
            <a:extLst>
              <a:ext uri="{FF2B5EF4-FFF2-40B4-BE49-F238E27FC236}">
                <a16:creationId xmlns:a16="http://schemas.microsoft.com/office/drawing/2014/main" id="{8CFB7091-25B5-264E-B70C-23BF50BE211D}"/>
              </a:ext>
            </a:extLst>
          </p:cNvPr>
          <p:cNvSpPr txBox="1"/>
          <p:nvPr/>
        </p:nvSpPr>
        <p:spPr>
          <a:xfrm>
            <a:off x="1379386" y="4066416"/>
            <a:ext cx="771325" cy="34970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900" dirty="0">
                <a:solidFill>
                  <a:srgbClr val="232F3E"/>
                </a:solidFill>
              </a:rPr>
              <a:t>Mobile </a:t>
            </a:r>
            <a:r>
              <a:rPr lang="en-US" sz="900" dirty="0" smtClean="0">
                <a:solidFill>
                  <a:srgbClr val="232F3E"/>
                </a:solidFill>
              </a:rPr>
              <a:t>app</a:t>
            </a:r>
          </a:p>
          <a:p>
            <a:pPr algn="ctr"/>
            <a:r>
              <a:rPr lang="en-US" sz="900" dirty="0" smtClean="0">
                <a:solidFill>
                  <a:srgbClr val="232F3E"/>
                </a:solidFill>
              </a:rPr>
              <a:t>client</a:t>
            </a:r>
            <a:endParaRPr lang="en-US" sz="900" dirty="0">
              <a:solidFill>
                <a:srgbClr val="232F3E"/>
              </a:solidFill>
            </a:endParaRPr>
          </a:p>
        </p:txBody>
      </p:sp>
      <p:pic>
        <p:nvPicPr>
          <p:cNvPr id="4" name="Graphic 49">
            <a:extLst>
              <a:ext uri="{FF2B5EF4-FFF2-40B4-BE49-F238E27FC236}">
                <a16:creationId xmlns:a16="http://schemas.microsoft.com/office/drawing/2014/main" id="{43C89C6C-4275-2244-93E6-30D96D2FDE2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=""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756618" y="3590618"/>
            <a:ext cx="469900" cy="469900"/>
          </a:xfrm>
          <a:prstGeom prst="rect">
            <a:avLst/>
          </a:prstGeom>
        </p:spPr>
      </p:pic>
      <p:sp>
        <p:nvSpPr>
          <p:cNvPr id="5" name="TextBox 38">
            <a:extLst>
              <a:ext uri="{FF2B5EF4-FFF2-40B4-BE49-F238E27FC236}">
                <a16:creationId xmlns:a16="http://schemas.microsoft.com/office/drawing/2014/main" id="{19A327EE-B1A5-7643-A4D5-DCC8A43B5181}"/>
              </a:ext>
            </a:extLst>
          </p:cNvPr>
          <p:cNvSpPr txBox="1"/>
          <p:nvPr/>
        </p:nvSpPr>
        <p:spPr>
          <a:xfrm>
            <a:off x="670465" y="4060518"/>
            <a:ext cx="642206" cy="34970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900" dirty="0" smtClean="0">
                <a:solidFill>
                  <a:srgbClr val="232F3E"/>
                </a:solidFill>
              </a:rPr>
              <a:t>SPA</a:t>
            </a:r>
          </a:p>
          <a:p>
            <a:pPr algn="ctr"/>
            <a:r>
              <a:rPr lang="en-US" sz="900" dirty="0" smtClean="0">
                <a:solidFill>
                  <a:srgbClr val="232F3E"/>
                </a:solidFill>
              </a:rPr>
              <a:t>Client</a:t>
            </a:r>
            <a:endParaRPr lang="en-US" sz="900" dirty="0">
              <a:solidFill>
                <a:srgbClr val="232F3E"/>
              </a:solidFill>
            </a:endParaRPr>
          </a:p>
        </p:txBody>
      </p:sp>
      <p:sp>
        <p:nvSpPr>
          <p:cNvPr id="6" name="TextBox 10">
            <a:extLst>
              <a:ext uri="{FF2B5EF4-FFF2-40B4-BE49-F238E27FC236}">
                <a16:creationId xmlns:a16="http://schemas.microsoft.com/office/drawing/2014/main" id="{99E9A16C-C445-9643-9734-20DB6E5D3E42}"/>
              </a:ext>
            </a:extLst>
          </p:cNvPr>
          <p:cNvSpPr txBox="1"/>
          <p:nvPr/>
        </p:nvSpPr>
        <p:spPr>
          <a:xfrm>
            <a:off x="4970408" y="1811572"/>
            <a:ext cx="711200" cy="48820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900" dirty="0"/>
              <a:t>Amazon </a:t>
            </a:r>
            <a:r>
              <a:rPr lang="en-US" sz="900" dirty="0" err="1" smtClean="0"/>
              <a:t>Cognito</a:t>
            </a:r>
            <a:endParaRPr lang="en-US" sz="900" dirty="0" smtClean="0"/>
          </a:p>
          <a:p>
            <a:pPr algn="ctr"/>
            <a:r>
              <a:rPr lang="en-US" sz="900" dirty="0" smtClean="0"/>
              <a:t>User Pool</a:t>
            </a:r>
            <a:endParaRPr lang="en-US" sz="900" dirty="0"/>
          </a:p>
        </p:txBody>
      </p:sp>
      <p:pic>
        <p:nvPicPr>
          <p:cNvPr id="7" name="Graphic 23">
            <a:extLst>
              <a:ext uri="{FF2B5EF4-FFF2-40B4-BE49-F238E27FC236}">
                <a16:creationId xmlns:a16="http://schemas.microsoft.com/office/drawing/2014/main" id="{E9A0F7B5-2F3A-6242-BCA5-7273277F9F0C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058114" y="1275787"/>
            <a:ext cx="535785" cy="535785"/>
          </a:xfrm>
          <a:prstGeom prst="rect">
            <a:avLst/>
          </a:prstGeom>
        </p:spPr>
      </p:pic>
      <p:sp>
        <p:nvSpPr>
          <p:cNvPr id="8" name="TextBox 10">
            <a:extLst>
              <a:ext uri="{FF2B5EF4-FFF2-40B4-BE49-F238E27FC236}">
                <a16:creationId xmlns:a16="http://schemas.microsoft.com/office/drawing/2014/main" id="{99E9A16C-C445-9643-9734-20DB6E5D3E42}"/>
              </a:ext>
            </a:extLst>
          </p:cNvPr>
          <p:cNvSpPr txBox="1"/>
          <p:nvPr/>
        </p:nvSpPr>
        <p:spPr>
          <a:xfrm>
            <a:off x="4640315" y="2962570"/>
            <a:ext cx="1371382" cy="48820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900" dirty="0"/>
              <a:t>Amazon </a:t>
            </a:r>
            <a:r>
              <a:rPr lang="en-US" sz="900" dirty="0" err="1" smtClean="0"/>
              <a:t>Cognito</a:t>
            </a:r>
            <a:endParaRPr lang="en-US" sz="900" dirty="0" smtClean="0"/>
          </a:p>
          <a:p>
            <a:pPr algn="ctr"/>
            <a:r>
              <a:rPr lang="en-US" sz="900" dirty="0" smtClean="0"/>
              <a:t>Identity Pool</a:t>
            </a:r>
          </a:p>
          <a:p>
            <a:pPr algn="ctr"/>
            <a:r>
              <a:rPr lang="en-US" sz="900" dirty="0" smtClean="0"/>
              <a:t>(aka. Federated Identities)</a:t>
            </a:r>
            <a:endParaRPr lang="en-US" sz="900" dirty="0"/>
          </a:p>
        </p:txBody>
      </p:sp>
      <p:pic>
        <p:nvPicPr>
          <p:cNvPr id="9" name="Graphic 23">
            <a:extLst>
              <a:ext uri="{FF2B5EF4-FFF2-40B4-BE49-F238E27FC236}">
                <a16:creationId xmlns:a16="http://schemas.microsoft.com/office/drawing/2014/main" id="{E9A0F7B5-2F3A-6242-BCA5-7273277F9F0C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058114" y="2426785"/>
            <a:ext cx="535785" cy="535785"/>
          </a:xfrm>
          <a:prstGeom prst="rect">
            <a:avLst/>
          </a:prstGeom>
        </p:spPr>
      </p:pic>
      <p:sp>
        <p:nvSpPr>
          <p:cNvPr id="10" name="TextBox 5">
            <a:extLst>
              <a:ext uri="{FF2B5EF4-FFF2-40B4-BE49-F238E27FC236}">
                <a16:creationId xmlns:a16="http://schemas.microsoft.com/office/drawing/2014/main" id="{CD534A94-A404-C745-9B3E-24CB9AE2DD10}"/>
              </a:ext>
            </a:extLst>
          </p:cNvPr>
          <p:cNvSpPr txBox="1"/>
          <p:nvPr/>
        </p:nvSpPr>
        <p:spPr>
          <a:xfrm>
            <a:off x="4738709" y="4378944"/>
            <a:ext cx="1174593" cy="211203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900" dirty="0"/>
              <a:t>Amazon API Gateway</a:t>
            </a:r>
          </a:p>
        </p:txBody>
      </p:sp>
      <p:sp>
        <p:nvSpPr>
          <p:cNvPr id="12" name="TextBox 34">
            <a:extLst>
              <a:ext uri="{FF2B5EF4-FFF2-40B4-BE49-F238E27FC236}">
                <a16:creationId xmlns:a16="http://schemas.microsoft.com/office/drawing/2014/main" id="{15E56E6E-0E7C-E14A-90F3-EFD2E907FD70}"/>
              </a:ext>
            </a:extLst>
          </p:cNvPr>
          <p:cNvSpPr txBox="1"/>
          <p:nvPr/>
        </p:nvSpPr>
        <p:spPr>
          <a:xfrm>
            <a:off x="7740282" y="4419470"/>
            <a:ext cx="795352" cy="21749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900" dirty="0"/>
              <a:t>AWS Lambda</a:t>
            </a:r>
          </a:p>
        </p:txBody>
      </p:sp>
      <p:pic>
        <p:nvPicPr>
          <p:cNvPr id="13" name="Graphic 44">
            <a:extLst>
              <a:ext uri="{FF2B5EF4-FFF2-40B4-BE49-F238E27FC236}">
                <a16:creationId xmlns:a16="http://schemas.microsoft.com/office/drawing/2014/main" id="{E2DAEC15-20F6-3647-8A23-EC2BA0B080D7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96DAC541-7B7A-43D3-8B79-37D633B846F1}">
                <asvg:svgBlip xmlns=""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870066" y="3883685"/>
            <a:ext cx="535785" cy="535785"/>
          </a:xfrm>
          <a:prstGeom prst="rect">
            <a:avLst/>
          </a:prstGeom>
        </p:spPr>
      </p:pic>
      <p:pic>
        <p:nvPicPr>
          <p:cNvPr id="16" name="Graphic 19">
            <a:extLst>
              <a:ext uri="{FF2B5EF4-FFF2-40B4-BE49-F238E27FC236}">
                <a16:creationId xmlns:a16="http://schemas.microsoft.com/office/drawing/2014/main" id="{E3415E5B-FE82-7A40-8F0B-7A0EC616D16B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058114" y="3880512"/>
            <a:ext cx="535785" cy="535785"/>
          </a:xfrm>
          <a:prstGeom prst="rect">
            <a:avLst/>
          </a:prstGeom>
        </p:spPr>
      </p:pic>
      <p:cxnSp>
        <p:nvCxnSpPr>
          <p:cNvPr id="20" name="Elbow Connector 54">
            <a:extLst>
              <a:ext uri="{FF2B5EF4-FFF2-40B4-BE49-F238E27FC236}">
                <a16:creationId xmlns:a16="http://schemas.microsoft.com/office/drawing/2014/main" id="{FF5ACEE4-0E47-ED4B-A11C-A37A8D25743D}"/>
              </a:ext>
            </a:extLst>
          </p:cNvPr>
          <p:cNvCxnSpPr>
            <a:cxnSpLocks/>
            <a:stCxn id="47" idx="0"/>
            <a:endCxn id="7" idx="1"/>
          </p:cNvCxnSpPr>
          <p:nvPr/>
        </p:nvCxnSpPr>
        <p:spPr>
          <a:xfrm rot="5400000" flipH="1" flipV="1">
            <a:off x="2454300" y="462728"/>
            <a:ext cx="1522861" cy="3684767"/>
          </a:xfrm>
          <a:prstGeom prst="bentConnector2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54">
            <a:extLst>
              <a:ext uri="{FF2B5EF4-FFF2-40B4-BE49-F238E27FC236}">
                <a16:creationId xmlns:a16="http://schemas.microsoft.com/office/drawing/2014/main" id="{FF5ACEE4-0E47-ED4B-A11C-A37A8D25743D}"/>
              </a:ext>
            </a:extLst>
          </p:cNvPr>
          <p:cNvCxnSpPr>
            <a:cxnSpLocks/>
            <a:stCxn id="47" idx="0"/>
            <a:endCxn id="9" idx="1"/>
          </p:cNvCxnSpPr>
          <p:nvPr/>
        </p:nvCxnSpPr>
        <p:spPr>
          <a:xfrm rot="5400000" flipH="1" flipV="1">
            <a:off x="3029799" y="1038227"/>
            <a:ext cx="371863" cy="3684767"/>
          </a:xfrm>
          <a:prstGeom prst="bentConnector2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54">
            <a:extLst>
              <a:ext uri="{FF2B5EF4-FFF2-40B4-BE49-F238E27FC236}">
                <a16:creationId xmlns:a16="http://schemas.microsoft.com/office/drawing/2014/main" id="{FF5ACEE4-0E47-ED4B-A11C-A37A8D25743D}"/>
              </a:ext>
            </a:extLst>
          </p:cNvPr>
          <p:cNvCxnSpPr>
            <a:cxnSpLocks/>
            <a:stCxn id="47" idx="3"/>
            <a:endCxn id="16" idx="1"/>
          </p:cNvCxnSpPr>
          <p:nvPr/>
        </p:nvCxnSpPr>
        <p:spPr>
          <a:xfrm>
            <a:off x="2555244" y="3880512"/>
            <a:ext cx="2502870" cy="267893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Graphic 9">
            <a:extLst>
              <a:ext uri="{FF2B5EF4-FFF2-40B4-BE49-F238E27FC236}">
                <a16:creationId xmlns:a16="http://schemas.microsoft.com/office/drawing/2014/main" id="{500C2653-A06A-354F-97A7-93DD33AFA97B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54978" y="1043709"/>
            <a:ext cx="330200" cy="316411"/>
          </a:xfrm>
          <a:prstGeom prst="rect">
            <a:avLst/>
          </a:prstGeom>
        </p:spPr>
      </p:pic>
      <p:cxnSp>
        <p:nvCxnSpPr>
          <p:cNvPr id="33" name="Straight Arrow Connector 29">
            <a:extLst>
              <a:ext uri="{FF2B5EF4-FFF2-40B4-BE49-F238E27FC236}">
                <a16:creationId xmlns:a16="http://schemas.microsoft.com/office/drawing/2014/main" id="{21BBC288-5AFD-AB40-A3F3-F427E49EB12C}"/>
              </a:ext>
            </a:extLst>
          </p:cNvPr>
          <p:cNvCxnSpPr>
            <a:cxnSpLocks/>
            <a:stCxn id="16" idx="3"/>
            <a:endCxn id="13" idx="1"/>
          </p:cNvCxnSpPr>
          <p:nvPr/>
        </p:nvCxnSpPr>
        <p:spPr>
          <a:xfrm>
            <a:off x="5593899" y="4148405"/>
            <a:ext cx="2276167" cy="3173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9">
            <a:extLst>
              <a:ext uri="{FF2B5EF4-FFF2-40B4-BE49-F238E27FC236}">
                <a16:creationId xmlns:a16="http://schemas.microsoft.com/office/drawing/2014/main" id="{0B311536-12F3-9C40-8153-5AF1A85390A9}"/>
              </a:ext>
            </a:extLst>
          </p:cNvPr>
          <p:cNvSpPr txBox="1"/>
          <p:nvPr/>
        </p:nvSpPr>
        <p:spPr>
          <a:xfrm>
            <a:off x="6457918" y="6064604"/>
            <a:ext cx="696958" cy="34970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900" dirty="0"/>
              <a:t>Amazon DynamoDB</a:t>
            </a:r>
          </a:p>
        </p:txBody>
      </p:sp>
      <p:pic>
        <p:nvPicPr>
          <p:cNvPr id="39" name="Graphic 47">
            <a:extLst>
              <a:ext uri="{FF2B5EF4-FFF2-40B4-BE49-F238E27FC236}">
                <a16:creationId xmlns:a16="http://schemas.microsoft.com/office/drawing/2014/main" id="{64ACDB4E-B998-9447-845B-246D5827B993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96DAC541-7B7A-43D3-8B79-37D633B846F1}">
                <asvg:svgBlip xmlns=""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6538505" y="5528819"/>
            <a:ext cx="535785" cy="535785"/>
          </a:xfrm>
          <a:prstGeom prst="rect">
            <a:avLst/>
          </a:prstGeom>
        </p:spPr>
      </p:pic>
      <p:sp>
        <p:nvSpPr>
          <p:cNvPr id="44" name="TextBox 9">
            <a:extLst>
              <a:ext uri="{FF2B5EF4-FFF2-40B4-BE49-F238E27FC236}">
                <a16:creationId xmlns:a16="http://schemas.microsoft.com/office/drawing/2014/main" id="{0B311536-12F3-9C40-8153-5AF1A85390A9}"/>
              </a:ext>
            </a:extLst>
          </p:cNvPr>
          <p:cNvSpPr txBox="1"/>
          <p:nvPr/>
        </p:nvSpPr>
        <p:spPr>
          <a:xfrm>
            <a:off x="9604973" y="4419470"/>
            <a:ext cx="696958" cy="34970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900" dirty="0"/>
              <a:t>Amazon DynamoDB</a:t>
            </a:r>
          </a:p>
        </p:txBody>
      </p:sp>
      <p:pic>
        <p:nvPicPr>
          <p:cNvPr id="45" name="Graphic 47">
            <a:extLst>
              <a:ext uri="{FF2B5EF4-FFF2-40B4-BE49-F238E27FC236}">
                <a16:creationId xmlns:a16="http://schemas.microsoft.com/office/drawing/2014/main" id="{64ACDB4E-B998-9447-845B-246D5827B993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96DAC541-7B7A-43D3-8B79-37D633B846F1}">
                <asvg:svgBlip xmlns=""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9685560" y="3883685"/>
            <a:ext cx="535785" cy="535785"/>
          </a:xfrm>
          <a:prstGeom prst="rect">
            <a:avLst/>
          </a:prstGeom>
        </p:spPr>
      </p:pic>
      <p:cxnSp>
        <p:nvCxnSpPr>
          <p:cNvPr id="60" name="Elbow Connector 54">
            <a:extLst>
              <a:ext uri="{FF2B5EF4-FFF2-40B4-BE49-F238E27FC236}">
                <a16:creationId xmlns:a16="http://schemas.microsoft.com/office/drawing/2014/main" id="{FF5ACEE4-0E47-ED4B-A11C-A37A8D25743D}"/>
              </a:ext>
            </a:extLst>
          </p:cNvPr>
          <p:cNvCxnSpPr>
            <a:cxnSpLocks/>
            <a:stCxn id="47" idx="3"/>
            <a:endCxn id="15" idx="1"/>
          </p:cNvCxnSpPr>
          <p:nvPr/>
        </p:nvCxnSpPr>
        <p:spPr>
          <a:xfrm>
            <a:off x="2555244" y="3880512"/>
            <a:ext cx="2502870" cy="1784006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29">
            <a:extLst>
              <a:ext uri="{FF2B5EF4-FFF2-40B4-BE49-F238E27FC236}">
                <a16:creationId xmlns:a16="http://schemas.microsoft.com/office/drawing/2014/main" id="{21BBC288-5AFD-AB40-A3F3-F427E49EB12C}"/>
              </a:ext>
            </a:extLst>
          </p:cNvPr>
          <p:cNvCxnSpPr>
            <a:cxnSpLocks/>
            <a:stCxn id="13" idx="3"/>
            <a:endCxn id="45" idx="1"/>
          </p:cNvCxnSpPr>
          <p:nvPr/>
        </p:nvCxnSpPr>
        <p:spPr>
          <a:xfrm>
            <a:off x="8405851" y="4151578"/>
            <a:ext cx="1279709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11">
            <a:extLst>
              <a:ext uri="{FF2B5EF4-FFF2-40B4-BE49-F238E27FC236}">
                <a16:creationId xmlns:a16="http://schemas.microsoft.com/office/drawing/2014/main" id="{2A886A76-C04F-E843-8126-259617CAFA03}"/>
              </a:ext>
            </a:extLst>
          </p:cNvPr>
          <p:cNvSpPr txBox="1"/>
          <p:nvPr/>
        </p:nvSpPr>
        <p:spPr>
          <a:xfrm>
            <a:off x="5427404" y="6063366"/>
            <a:ext cx="861234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1000" dirty="0"/>
              <a:t>AWS AppSync</a:t>
            </a:r>
          </a:p>
        </p:txBody>
      </p:sp>
      <p:pic>
        <p:nvPicPr>
          <p:cNvPr id="94" name="Graphic 30">
            <a:extLst>
              <a:ext uri="{FF2B5EF4-FFF2-40B4-BE49-F238E27FC236}">
                <a16:creationId xmlns:a16="http://schemas.microsoft.com/office/drawing/2014/main" id="{BCCC5BDB-54D9-3844-8058-BD88EF626204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96DAC541-7B7A-43D3-8B79-37D633B846F1}">
                <asvg:svgBlip xmlns=""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593899" y="5528818"/>
            <a:ext cx="535785" cy="535785"/>
          </a:xfrm>
          <a:prstGeom prst="rect">
            <a:avLst/>
          </a:prstGeom>
        </p:spPr>
      </p:pic>
      <p:pic>
        <p:nvPicPr>
          <p:cNvPr id="98" name="図 97"/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3891" y="502818"/>
            <a:ext cx="457200" cy="457200"/>
          </a:xfrm>
          <a:prstGeom prst="rect">
            <a:avLst/>
          </a:prstGeom>
        </p:spPr>
      </p:pic>
      <p:pic>
        <p:nvPicPr>
          <p:cNvPr id="117" name="図 116"/>
          <p:cNvPicPr>
            <a:picLocks noChangeAspect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9709" y="529139"/>
            <a:ext cx="457200" cy="457200"/>
          </a:xfrm>
          <a:prstGeom prst="rect">
            <a:avLst/>
          </a:prstGeom>
        </p:spPr>
      </p:pic>
      <p:pic>
        <p:nvPicPr>
          <p:cNvPr id="118" name="図 117"/>
          <p:cNvPicPr>
            <a:picLocks noChangeAspect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4788" y="503242"/>
            <a:ext cx="457200" cy="457200"/>
          </a:xfrm>
          <a:prstGeom prst="rect">
            <a:avLst/>
          </a:prstGeom>
        </p:spPr>
      </p:pic>
      <p:cxnSp>
        <p:nvCxnSpPr>
          <p:cNvPr id="119" name="Elbow Connector 54">
            <a:extLst>
              <a:ext uri="{FF2B5EF4-FFF2-40B4-BE49-F238E27FC236}">
                <a16:creationId xmlns:a16="http://schemas.microsoft.com/office/drawing/2014/main" id="{FF5ACEE4-0E47-ED4B-A11C-A37A8D25743D}"/>
              </a:ext>
            </a:extLst>
          </p:cNvPr>
          <p:cNvCxnSpPr>
            <a:cxnSpLocks/>
            <a:stCxn id="47" idx="0"/>
            <a:endCxn id="115" idx="1"/>
          </p:cNvCxnSpPr>
          <p:nvPr/>
        </p:nvCxnSpPr>
        <p:spPr>
          <a:xfrm rot="5400000" flipH="1" flipV="1">
            <a:off x="1979399" y="-12173"/>
            <a:ext cx="2472663" cy="3684767"/>
          </a:xfrm>
          <a:prstGeom prst="bentConnector2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12">
            <a:extLst>
              <a:ext uri="{FF2B5EF4-FFF2-40B4-BE49-F238E27FC236}">
                <a16:creationId xmlns:a16="http://schemas.microsoft.com/office/drawing/2014/main" id="{73725035-1030-D442-B58A-F9C28281B4E2}"/>
              </a:ext>
            </a:extLst>
          </p:cNvPr>
          <p:cNvSpPr txBox="1"/>
          <p:nvPr/>
        </p:nvSpPr>
        <p:spPr>
          <a:xfrm>
            <a:off x="6622364" y="2808059"/>
            <a:ext cx="500676" cy="211203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900" dirty="0"/>
              <a:t>AWS STS</a:t>
            </a:r>
          </a:p>
        </p:txBody>
      </p:sp>
      <p:pic>
        <p:nvPicPr>
          <p:cNvPr id="50" name="Graphic 40">
            <a:extLst>
              <a:ext uri="{FF2B5EF4-FFF2-40B4-BE49-F238E27FC236}">
                <a16:creationId xmlns:a16="http://schemas.microsoft.com/office/drawing/2014/main" id="{E9420ABA-AF58-BB4F-A8C1-C126FFE14726}"/>
              </a:ext>
            </a:extLst>
          </p:cNvPr>
          <p:cNvPicPr>
            <a:picLocks noChangeAspect="1"/>
          </p:cNvPicPr>
          <p:nvPr/>
        </p:nvPicPr>
        <p:blipFill>
          <a:blip r:embed="rId47">
            <a:extLst>
              <a:ext uri="{96DAC541-7B7A-43D3-8B79-37D633B846F1}">
                <asvg:svgBlip xmlns:asvg="http://schemas.microsoft.com/office/drawing/2016/SVG/main" xmlns="" r:embed="rId48"/>
              </a:ext>
            </a:extLst>
          </a:blip>
          <a:stretch>
            <a:fillRect/>
          </a:stretch>
        </p:blipFill>
        <p:spPr>
          <a:xfrm>
            <a:off x="6637752" y="2459729"/>
            <a:ext cx="469900" cy="469900"/>
          </a:xfrm>
          <a:prstGeom prst="rect">
            <a:avLst/>
          </a:prstGeom>
        </p:spPr>
      </p:pic>
      <p:cxnSp>
        <p:nvCxnSpPr>
          <p:cNvPr id="51" name="Straight Arrow Connector 26">
            <a:extLst>
              <a:ext uri="{FF2B5EF4-FFF2-40B4-BE49-F238E27FC236}">
                <a16:creationId xmlns:a16="http://schemas.microsoft.com/office/drawing/2014/main" id="{4A8C0F5C-0446-8A40-A710-BE80A9E5A424}"/>
              </a:ext>
            </a:extLst>
          </p:cNvPr>
          <p:cNvCxnSpPr>
            <a:stCxn id="9" idx="3"/>
            <a:endCxn id="50" idx="1"/>
          </p:cNvCxnSpPr>
          <p:nvPr/>
        </p:nvCxnSpPr>
        <p:spPr>
          <a:xfrm>
            <a:off x="5593899" y="2694678"/>
            <a:ext cx="1043853" cy="1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19">
            <a:extLst>
              <a:ext uri="{FF2B5EF4-FFF2-40B4-BE49-F238E27FC236}">
                <a16:creationId xmlns:a16="http://schemas.microsoft.com/office/drawing/2014/main" id="{DF6F5003-3F03-8D4D-B010-810046317792}"/>
              </a:ext>
            </a:extLst>
          </p:cNvPr>
          <p:cNvSpPr txBox="1"/>
          <p:nvPr/>
        </p:nvSpPr>
        <p:spPr>
          <a:xfrm>
            <a:off x="7212030" y="3415033"/>
            <a:ext cx="663273" cy="211203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900" dirty="0"/>
              <a:t>Permissions</a:t>
            </a:r>
          </a:p>
        </p:txBody>
      </p:sp>
      <p:sp>
        <p:nvSpPr>
          <p:cNvPr id="53" name="TextBox 20">
            <a:extLst>
              <a:ext uri="{FF2B5EF4-FFF2-40B4-BE49-F238E27FC236}">
                <a16:creationId xmlns:a16="http://schemas.microsoft.com/office/drawing/2014/main" id="{541C43ED-BD99-224E-B463-09CEE565A4E1}"/>
              </a:ext>
            </a:extLst>
          </p:cNvPr>
          <p:cNvSpPr txBox="1"/>
          <p:nvPr/>
        </p:nvSpPr>
        <p:spPr>
          <a:xfrm>
            <a:off x="6648140" y="3294794"/>
            <a:ext cx="397520" cy="211203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900" dirty="0"/>
              <a:t>Role</a:t>
            </a:r>
          </a:p>
        </p:txBody>
      </p:sp>
      <p:pic>
        <p:nvPicPr>
          <p:cNvPr id="54" name="Graphic 52">
            <a:extLst>
              <a:ext uri="{FF2B5EF4-FFF2-40B4-BE49-F238E27FC236}">
                <a16:creationId xmlns:a16="http://schemas.microsoft.com/office/drawing/2014/main" id="{90D5A9DB-EC7C-6342-9486-0A731DEC214E}"/>
              </a:ext>
            </a:extLst>
          </p:cNvPr>
          <p:cNvPicPr>
            <a:picLocks noChangeAspect="1"/>
          </p:cNvPicPr>
          <p:nvPr/>
        </p:nvPicPr>
        <p:blipFill>
          <a:blip r:embed="rId49">
            <a:extLst>
              <a:ext uri="{96DAC541-7B7A-43D3-8B79-37D633B846F1}">
                <asvg:svgBlip xmlns:asvg="http://schemas.microsoft.com/office/drawing/2016/SVG/main" xmlns="" r:embed="rId29"/>
              </a:ext>
            </a:extLst>
          </a:blip>
          <a:stretch>
            <a:fillRect/>
          </a:stretch>
        </p:blipFill>
        <p:spPr>
          <a:xfrm>
            <a:off x="7365072" y="3064480"/>
            <a:ext cx="357190" cy="357190"/>
          </a:xfrm>
          <a:prstGeom prst="rect">
            <a:avLst/>
          </a:prstGeom>
        </p:spPr>
      </p:pic>
      <p:pic>
        <p:nvPicPr>
          <p:cNvPr id="55" name="Graphic 54">
            <a:extLst>
              <a:ext uri="{FF2B5EF4-FFF2-40B4-BE49-F238E27FC236}">
                <a16:creationId xmlns:a16="http://schemas.microsoft.com/office/drawing/2014/main" id="{50E1591F-DA4C-934C-BDCB-2E69767A65B3}"/>
              </a:ext>
            </a:extLst>
          </p:cNvPr>
          <p:cNvPicPr>
            <a:picLocks noChangeAspect="1"/>
          </p:cNvPicPr>
          <p:nvPr/>
        </p:nvPicPr>
        <p:blipFill>
          <a:blip r:embed="rId50">
            <a:extLst>
              <a:ext uri="{96DAC541-7B7A-43D3-8B79-37D633B846F1}">
                <asvg:svgBlip xmlns:asvg="http://schemas.microsoft.com/office/drawing/2016/SVG/main" xmlns="" r:embed="rId31"/>
              </a:ext>
            </a:extLst>
          </a:blip>
          <a:stretch>
            <a:fillRect/>
          </a:stretch>
        </p:blipFill>
        <p:spPr>
          <a:xfrm>
            <a:off x="6678302" y="3062828"/>
            <a:ext cx="357190" cy="357190"/>
          </a:xfrm>
          <a:prstGeom prst="rect">
            <a:avLst/>
          </a:prstGeom>
        </p:spPr>
      </p:pic>
      <p:cxnSp>
        <p:nvCxnSpPr>
          <p:cNvPr id="56" name="Elbow Connector 54">
            <a:extLst>
              <a:ext uri="{FF2B5EF4-FFF2-40B4-BE49-F238E27FC236}">
                <a16:creationId xmlns:a16="http://schemas.microsoft.com/office/drawing/2014/main" id="{FF5ACEE4-0E47-ED4B-A11C-A37A8D25743D}"/>
              </a:ext>
            </a:extLst>
          </p:cNvPr>
          <p:cNvCxnSpPr>
            <a:cxnSpLocks/>
            <a:stCxn id="9" idx="3"/>
            <a:endCxn id="55" idx="1"/>
          </p:cNvCxnSpPr>
          <p:nvPr/>
        </p:nvCxnSpPr>
        <p:spPr>
          <a:xfrm>
            <a:off x="5593899" y="2694678"/>
            <a:ext cx="1084403" cy="546745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26">
            <a:extLst>
              <a:ext uri="{FF2B5EF4-FFF2-40B4-BE49-F238E27FC236}">
                <a16:creationId xmlns:a16="http://schemas.microsoft.com/office/drawing/2014/main" id="{4A8C0F5C-0446-8A40-A710-BE80A9E5A424}"/>
              </a:ext>
            </a:extLst>
          </p:cNvPr>
          <p:cNvCxnSpPr>
            <a:stCxn id="55" idx="3"/>
            <a:endCxn id="54" idx="1"/>
          </p:cNvCxnSpPr>
          <p:nvPr/>
        </p:nvCxnSpPr>
        <p:spPr>
          <a:xfrm>
            <a:off x="7035492" y="3241423"/>
            <a:ext cx="329580" cy="1652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26">
            <a:extLst>
              <a:ext uri="{FF2B5EF4-FFF2-40B4-BE49-F238E27FC236}">
                <a16:creationId xmlns:a16="http://schemas.microsoft.com/office/drawing/2014/main" id="{4A8C0F5C-0446-8A40-A710-BE80A9E5A424}"/>
              </a:ext>
            </a:extLst>
          </p:cNvPr>
          <p:cNvCxnSpPr>
            <a:stCxn id="12" idx="2"/>
            <a:endCxn id="66" idx="0"/>
          </p:cNvCxnSpPr>
          <p:nvPr/>
        </p:nvCxnSpPr>
        <p:spPr>
          <a:xfrm>
            <a:off x="8137958" y="4636964"/>
            <a:ext cx="0" cy="255766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19">
            <a:extLst>
              <a:ext uri="{FF2B5EF4-FFF2-40B4-BE49-F238E27FC236}">
                <a16:creationId xmlns:a16="http://schemas.microsoft.com/office/drawing/2014/main" id="{DF6F5003-3F03-8D4D-B010-810046317792}"/>
              </a:ext>
            </a:extLst>
          </p:cNvPr>
          <p:cNvSpPr txBox="1"/>
          <p:nvPr/>
        </p:nvSpPr>
        <p:spPr>
          <a:xfrm>
            <a:off x="7808303" y="5990923"/>
            <a:ext cx="663273" cy="211203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900" dirty="0"/>
              <a:t>Permissions</a:t>
            </a:r>
          </a:p>
        </p:txBody>
      </p:sp>
      <p:sp>
        <p:nvSpPr>
          <p:cNvPr id="64" name="TextBox 20">
            <a:extLst>
              <a:ext uri="{FF2B5EF4-FFF2-40B4-BE49-F238E27FC236}">
                <a16:creationId xmlns:a16="http://schemas.microsoft.com/office/drawing/2014/main" id="{541C43ED-BD99-224E-B463-09CEE565A4E1}"/>
              </a:ext>
            </a:extLst>
          </p:cNvPr>
          <p:cNvSpPr txBox="1"/>
          <p:nvPr/>
        </p:nvSpPr>
        <p:spPr>
          <a:xfrm>
            <a:off x="7939198" y="5124696"/>
            <a:ext cx="397520" cy="211203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900" dirty="0"/>
              <a:t>Role</a:t>
            </a:r>
          </a:p>
        </p:txBody>
      </p:sp>
      <p:pic>
        <p:nvPicPr>
          <p:cNvPr id="65" name="Graphic 52">
            <a:extLst>
              <a:ext uri="{FF2B5EF4-FFF2-40B4-BE49-F238E27FC236}">
                <a16:creationId xmlns:a16="http://schemas.microsoft.com/office/drawing/2014/main" id="{90D5A9DB-EC7C-6342-9486-0A731DEC214E}"/>
              </a:ext>
            </a:extLst>
          </p:cNvPr>
          <p:cNvPicPr>
            <a:picLocks noChangeAspect="1"/>
          </p:cNvPicPr>
          <p:nvPr/>
        </p:nvPicPr>
        <p:blipFill>
          <a:blip r:embed="rId49">
            <a:extLst>
              <a:ext uri="{96DAC541-7B7A-43D3-8B79-37D633B846F1}">
                <asvg:svgBlip xmlns:asvg="http://schemas.microsoft.com/office/drawing/2016/SVG/main" xmlns="" r:embed="rId29"/>
              </a:ext>
            </a:extLst>
          </a:blip>
          <a:stretch>
            <a:fillRect/>
          </a:stretch>
        </p:blipFill>
        <p:spPr>
          <a:xfrm>
            <a:off x="7961345" y="5640370"/>
            <a:ext cx="357190" cy="357190"/>
          </a:xfrm>
          <a:prstGeom prst="rect">
            <a:avLst/>
          </a:prstGeom>
        </p:spPr>
      </p:pic>
      <p:pic>
        <p:nvPicPr>
          <p:cNvPr id="66" name="Graphic 54">
            <a:extLst>
              <a:ext uri="{FF2B5EF4-FFF2-40B4-BE49-F238E27FC236}">
                <a16:creationId xmlns:a16="http://schemas.microsoft.com/office/drawing/2014/main" id="{50E1591F-DA4C-934C-BDCB-2E69767A65B3}"/>
              </a:ext>
            </a:extLst>
          </p:cNvPr>
          <p:cNvPicPr>
            <a:picLocks noChangeAspect="1"/>
          </p:cNvPicPr>
          <p:nvPr/>
        </p:nvPicPr>
        <p:blipFill>
          <a:blip r:embed="rId50">
            <a:extLst>
              <a:ext uri="{96DAC541-7B7A-43D3-8B79-37D633B846F1}">
                <asvg:svgBlip xmlns:asvg="http://schemas.microsoft.com/office/drawing/2016/SVG/main" xmlns="" r:embed="rId31"/>
              </a:ext>
            </a:extLst>
          </a:blip>
          <a:stretch>
            <a:fillRect/>
          </a:stretch>
        </p:blipFill>
        <p:spPr>
          <a:xfrm>
            <a:off x="7959363" y="4892730"/>
            <a:ext cx="357190" cy="357190"/>
          </a:xfrm>
          <a:prstGeom prst="rect">
            <a:avLst/>
          </a:prstGeom>
        </p:spPr>
      </p:pic>
      <p:cxnSp>
        <p:nvCxnSpPr>
          <p:cNvPr id="67" name="Straight Arrow Connector 26">
            <a:extLst>
              <a:ext uri="{FF2B5EF4-FFF2-40B4-BE49-F238E27FC236}">
                <a16:creationId xmlns:a16="http://schemas.microsoft.com/office/drawing/2014/main" id="{4A8C0F5C-0446-8A40-A710-BE80A9E5A424}"/>
              </a:ext>
            </a:extLst>
          </p:cNvPr>
          <p:cNvCxnSpPr>
            <a:stCxn id="64" idx="2"/>
            <a:endCxn id="65" idx="0"/>
          </p:cNvCxnSpPr>
          <p:nvPr/>
        </p:nvCxnSpPr>
        <p:spPr>
          <a:xfrm>
            <a:off x="8137958" y="5335899"/>
            <a:ext cx="1982" cy="304471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楕円 67"/>
          <p:cNvSpPr/>
          <p:nvPr/>
        </p:nvSpPr>
        <p:spPr>
          <a:xfrm>
            <a:off x="7438741" y="3663689"/>
            <a:ext cx="1397766" cy="275061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左右矢印 57"/>
          <p:cNvSpPr/>
          <p:nvPr/>
        </p:nvSpPr>
        <p:spPr>
          <a:xfrm>
            <a:off x="8795570" y="3936484"/>
            <a:ext cx="622098" cy="423840"/>
          </a:xfrm>
          <a:prstGeom prst="left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楕円 58"/>
          <p:cNvSpPr/>
          <p:nvPr/>
        </p:nvSpPr>
        <p:spPr>
          <a:xfrm>
            <a:off x="9473018" y="3705218"/>
            <a:ext cx="996220" cy="108766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191450" y="99226"/>
            <a:ext cx="47008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 smtClean="0"/>
              <a:t>Step.6 The AWS Lambda function access to other AWS </a:t>
            </a:r>
            <a:r>
              <a:rPr lang="en-US" sz="1600" u="sng" dirty="0" smtClean="0"/>
              <a:t>services </a:t>
            </a:r>
            <a:r>
              <a:rPr lang="en-US" sz="1600" u="sng" dirty="0" smtClean="0"/>
              <a:t>such as </a:t>
            </a:r>
            <a:r>
              <a:rPr lang="en-US" sz="1600" u="sng" dirty="0" err="1" smtClean="0"/>
              <a:t>DynamoDB</a:t>
            </a:r>
            <a:r>
              <a:rPr lang="en-US" sz="1600" u="sng" dirty="0" smtClean="0"/>
              <a:t>.</a:t>
            </a:r>
            <a:endParaRPr lang="en-US" sz="1600" u="sng" dirty="0"/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7859674" y="2223421"/>
            <a:ext cx="3202391" cy="1569660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6-1. The Lambda function invokes other AWS service APIs with IAM Permissions </a:t>
            </a:r>
            <a:r>
              <a:rPr lang="en-US" sz="1200" b="1" dirty="0" smtClean="0"/>
              <a:t>attached </a:t>
            </a:r>
            <a:r>
              <a:rPr lang="en-US" sz="1200" b="1" dirty="0" smtClean="0"/>
              <a:t>to the AWS Lambda. </a:t>
            </a:r>
            <a:r>
              <a:rPr lang="en-US" sz="1200" b="1" dirty="0" smtClean="0">
                <a:solidFill>
                  <a:srgbClr val="FF0000"/>
                </a:solidFill>
              </a:rPr>
              <a:t>Therefore, the AWS Temporary Security Credentials issued by </a:t>
            </a:r>
            <a:r>
              <a:rPr lang="en-US" sz="1200" b="1" dirty="0" err="1" smtClean="0">
                <a:solidFill>
                  <a:srgbClr val="FF0000"/>
                </a:solidFill>
              </a:rPr>
              <a:t>Cognito</a:t>
            </a:r>
            <a:r>
              <a:rPr lang="en-US" sz="1200" b="1" dirty="0" smtClean="0">
                <a:solidFill>
                  <a:srgbClr val="FF0000"/>
                </a:solidFill>
              </a:rPr>
              <a:t> Identity Pool </a:t>
            </a:r>
            <a:r>
              <a:rPr lang="en-US" sz="1200" b="1" dirty="0" smtClean="0">
                <a:solidFill>
                  <a:srgbClr val="FF0000"/>
                </a:solidFill>
              </a:rPr>
              <a:t>(i.e. the permissions of the Authenticated Role associated to your Identity Pool)never </a:t>
            </a:r>
            <a:r>
              <a:rPr lang="en-US" sz="1200" b="1" dirty="0" smtClean="0">
                <a:solidFill>
                  <a:srgbClr val="FF0000"/>
                </a:solidFill>
              </a:rPr>
              <a:t>affects the authorization here.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8599730" y="4864018"/>
            <a:ext cx="2287346" cy="1425939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/>
              <a:t>6-2~3. If you attached sufficient permissions to the Lambda function, their </a:t>
            </a:r>
            <a:r>
              <a:rPr lang="en-US" sz="1200" b="1" dirty="0" smtClean="0"/>
              <a:t>invocations </a:t>
            </a:r>
            <a:r>
              <a:rPr lang="en-US" sz="1200" b="1" dirty="0"/>
              <a:t>will be finished successfully. Then, the Lambda function returns its response when all the processes has been finished.</a:t>
            </a:r>
          </a:p>
        </p:txBody>
      </p:sp>
    </p:spTree>
    <p:extLst>
      <p:ext uri="{BB962C8B-B14F-4D97-AF65-F5344CB8AC3E}">
        <p14:creationId xmlns:p14="http://schemas.microsoft.com/office/powerpoint/2010/main" val="1244836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40">
            <a:extLst>
              <a:ext uri="{FF2B5EF4-FFF2-40B4-BE49-F238E27FC236}">
                <a16:creationId xmlns:a16="http://schemas.microsoft.com/office/drawing/2014/main" id="{CD792260-E20D-D048-9DB0-9B1D4017BF0D}"/>
              </a:ext>
            </a:extLst>
          </p:cNvPr>
          <p:cNvSpPr/>
          <p:nvPr/>
        </p:nvSpPr>
        <p:spPr>
          <a:xfrm>
            <a:off x="5058114" y="201416"/>
            <a:ext cx="1947151" cy="784923"/>
          </a:xfrm>
          <a:prstGeom prst="rect">
            <a:avLst/>
          </a:prstGeom>
          <a:solidFill>
            <a:srgbClr val="5A6B86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Social Providers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7" name="Rectangle 50">
            <a:extLst>
              <a:ext uri="{FF2B5EF4-FFF2-40B4-BE49-F238E27FC236}">
                <a16:creationId xmlns:a16="http://schemas.microsoft.com/office/drawing/2014/main" id="{7B1A2878-C5FE-3641-84A1-AF1A9456DE01}"/>
              </a:ext>
            </a:extLst>
          </p:cNvPr>
          <p:cNvSpPr/>
          <p:nvPr/>
        </p:nvSpPr>
        <p:spPr>
          <a:xfrm>
            <a:off x="191450" y="3066541"/>
            <a:ext cx="2363794" cy="1627941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>
                <a:solidFill>
                  <a:srgbClr val="5A6B86"/>
                </a:solidFill>
              </a:rPr>
              <a:t>Client apps</a:t>
            </a:r>
            <a:endParaRPr lang="en-US" sz="1200" dirty="0">
              <a:solidFill>
                <a:srgbClr val="5A6B86"/>
              </a:solidFill>
            </a:endParaRPr>
          </a:p>
        </p:txBody>
      </p:sp>
      <p:sp>
        <p:nvSpPr>
          <p:cNvPr id="32" name="Rectangle 78">
            <a:extLst>
              <a:ext uri="{FF2B5EF4-FFF2-40B4-BE49-F238E27FC236}">
                <a16:creationId xmlns:a16="http://schemas.microsoft.com/office/drawing/2014/main" id="{4C5FA3DF-AAD9-2A40-8928-45DEB6D047C9}"/>
              </a:ext>
            </a:extLst>
          </p:cNvPr>
          <p:cNvSpPr/>
          <p:nvPr/>
        </p:nvSpPr>
        <p:spPr>
          <a:xfrm>
            <a:off x="3054978" y="1043709"/>
            <a:ext cx="8274873" cy="559723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ysClr val="windowText" lastClr="000000"/>
                </a:solidFill>
              </a:rPr>
              <a:t>AWS Cloud</a:t>
            </a:r>
          </a:p>
        </p:txBody>
      </p:sp>
      <p:sp>
        <p:nvSpPr>
          <p:cNvPr id="15" name="Rectangle 40">
            <a:extLst>
              <a:ext uri="{FF2B5EF4-FFF2-40B4-BE49-F238E27FC236}">
                <a16:creationId xmlns:a16="http://schemas.microsoft.com/office/drawing/2014/main" id="{CD792260-E20D-D048-9DB0-9B1D4017BF0D}"/>
              </a:ext>
            </a:extLst>
          </p:cNvPr>
          <p:cNvSpPr/>
          <p:nvPr/>
        </p:nvSpPr>
        <p:spPr>
          <a:xfrm>
            <a:off x="5058114" y="4914729"/>
            <a:ext cx="2448648" cy="1499577"/>
          </a:xfrm>
          <a:prstGeom prst="rect">
            <a:avLst/>
          </a:prstGeom>
          <a:solidFill>
            <a:srgbClr val="5A6B86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AWS Resources accessed directly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(2 Tiers Architecture)</a:t>
            </a:r>
            <a:endParaRPr lang="en-US" sz="1200" dirty="0">
              <a:solidFill>
                <a:schemeClr val="tx1"/>
              </a:solidFill>
            </a:endParaRPr>
          </a:p>
        </p:txBody>
      </p:sp>
      <p:pic>
        <p:nvPicPr>
          <p:cNvPr id="2" name="Graphic 21">
            <a:extLst>
              <a:ext uri="{FF2B5EF4-FFF2-40B4-BE49-F238E27FC236}">
                <a16:creationId xmlns:a16="http://schemas.microsoft.com/office/drawing/2014/main" id="{CEFD119D-B31D-AD4E-89CE-C02267D215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530099" y="3590618"/>
            <a:ext cx="469900" cy="469900"/>
          </a:xfrm>
          <a:prstGeom prst="rect">
            <a:avLst/>
          </a:prstGeom>
        </p:spPr>
      </p:pic>
      <p:sp>
        <p:nvSpPr>
          <p:cNvPr id="3" name="TextBox 69">
            <a:extLst>
              <a:ext uri="{FF2B5EF4-FFF2-40B4-BE49-F238E27FC236}">
                <a16:creationId xmlns:a16="http://schemas.microsoft.com/office/drawing/2014/main" id="{8CFB7091-25B5-264E-B70C-23BF50BE211D}"/>
              </a:ext>
            </a:extLst>
          </p:cNvPr>
          <p:cNvSpPr txBox="1"/>
          <p:nvPr/>
        </p:nvSpPr>
        <p:spPr>
          <a:xfrm>
            <a:off x="1379386" y="4066416"/>
            <a:ext cx="771325" cy="34970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900" dirty="0">
                <a:solidFill>
                  <a:srgbClr val="232F3E"/>
                </a:solidFill>
              </a:rPr>
              <a:t>Mobile </a:t>
            </a:r>
            <a:r>
              <a:rPr lang="en-US" sz="900" dirty="0" smtClean="0">
                <a:solidFill>
                  <a:srgbClr val="232F3E"/>
                </a:solidFill>
              </a:rPr>
              <a:t>app</a:t>
            </a:r>
          </a:p>
          <a:p>
            <a:pPr algn="ctr"/>
            <a:r>
              <a:rPr lang="en-US" sz="900" dirty="0" smtClean="0">
                <a:solidFill>
                  <a:srgbClr val="232F3E"/>
                </a:solidFill>
              </a:rPr>
              <a:t>client</a:t>
            </a:r>
            <a:endParaRPr lang="en-US" sz="900" dirty="0">
              <a:solidFill>
                <a:srgbClr val="232F3E"/>
              </a:solidFill>
            </a:endParaRPr>
          </a:p>
        </p:txBody>
      </p:sp>
      <p:pic>
        <p:nvPicPr>
          <p:cNvPr id="4" name="Graphic 49">
            <a:extLst>
              <a:ext uri="{FF2B5EF4-FFF2-40B4-BE49-F238E27FC236}">
                <a16:creationId xmlns:a16="http://schemas.microsoft.com/office/drawing/2014/main" id="{43C89C6C-4275-2244-93E6-30D96D2FDE2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=""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756618" y="3590618"/>
            <a:ext cx="469900" cy="469900"/>
          </a:xfrm>
          <a:prstGeom prst="rect">
            <a:avLst/>
          </a:prstGeom>
        </p:spPr>
      </p:pic>
      <p:sp>
        <p:nvSpPr>
          <p:cNvPr id="5" name="TextBox 38">
            <a:extLst>
              <a:ext uri="{FF2B5EF4-FFF2-40B4-BE49-F238E27FC236}">
                <a16:creationId xmlns:a16="http://schemas.microsoft.com/office/drawing/2014/main" id="{19A327EE-B1A5-7643-A4D5-DCC8A43B5181}"/>
              </a:ext>
            </a:extLst>
          </p:cNvPr>
          <p:cNvSpPr txBox="1"/>
          <p:nvPr/>
        </p:nvSpPr>
        <p:spPr>
          <a:xfrm>
            <a:off x="670465" y="4060518"/>
            <a:ext cx="642206" cy="34970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900" dirty="0" smtClean="0">
                <a:solidFill>
                  <a:srgbClr val="232F3E"/>
                </a:solidFill>
              </a:rPr>
              <a:t>SPA</a:t>
            </a:r>
          </a:p>
          <a:p>
            <a:pPr algn="ctr"/>
            <a:r>
              <a:rPr lang="en-US" sz="900" dirty="0" smtClean="0">
                <a:solidFill>
                  <a:srgbClr val="232F3E"/>
                </a:solidFill>
              </a:rPr>
              <a:t>Client</a:t>
            </a:r>
            <a:endParaRPr lang="en-US" sz="900" dirty="0">
              <a:solidFill>
                <a:srgbClr val="232F3E"/>
              </a:solidFill>
            </a:endParaRPr>
          </a:p>
        </p:txBody>
      </p:sp>
      <p:sp>
        <p:nvSpPr>
          <p:cNvPr id="6" name="TextBox 10">
            <a:extLst>
              <a:ext uri="{FF2B5EF4-FFF2-40B4-BE49-F238E27FC236}">
                <a16:creationId xmlns:a16="http://schemas.microsoft.com/office/drawing/2014/main" id="{99E9A16C-C445-9643-9734-20DB6E5D3E42}"/>
              </a:ext>
            </a:extLst>
          </p:cNvPr>
          <p:cNvSpPr txBox="1"/>
          <p:nvPr/>
        </p:nvSpPr>
        <p:spPr>
          <a:xfrm>
            <a:off x="4970408" y="1811572"/>
            <a:ext cx="711200" cy="48820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900" dirty="0"/>
              <a:t>Amazon </a:t>
            </a:r>
            <a:r>
              <a:rPr lang="en-US" sz="900" dirty="0" err="1" smtClean="0"/>
              <a:t>Cognito</a:t>
            </a:r>
            <a:endParaRPr lang="en-US" sz="900" dirty="0" smtClean="0"/>
          </a:p>
          <a:p>
            <a:pPr algn="ctr"/>
            <a:r>
              <a:rPr lang="en-US" sz="900" dirty="0" smtClean="0"/>
              <a:t>User Pool</a:t>
            </a:r>
            <a:endParaRPr lang="en-US" sz="900" dirty="0"/>
          </a:p>
        </p:txBody>
      </p:sp>
      <p:pic>
        <p:nvPicPr>
          <p:cNvPr id="7" name="Graphic 23">
            <a:extLst>
              <a:ext uri="{FF2B5EF4-FFF2-40B4-BE49-F238E27FC236}">
                <a16:creationId xmlns:a16="http://schemas.microsoft.com/office/drawing/2014/main" id="{E9A0F7B5-2F3A-6242-BCA5-7273277F9F0C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058114" y="1275787"/>
            <a:ext cx="535785" cy="535785"/>
          </a:xfrm>
          <a:prstGeom prst="rect">
            <a:avLst/>
          </a:prstGeom>
        </p:spPr>
      </p:pic>
      <p:sp>
        <p:nvSpPr>
          <p:cNvPr id="8" name="TextBox 10">
            <a:extLst>
              <a:ext uri="{FF2B5EF4-FFF2-40B4-BE49-F238E27FC236}">
                <a16:creationId xmlns:a16="http://schemas.microsoft.com/office/drawing/2014/main" id="{99E9A16C-C445-9643-9734-20DB6E5D3E42}"/>
              </a:ext>
            </a:extLst>
          </p:cNvPr>
          <p:cNvSpPr txBox="1"/>
          <p:nvPr/>
        </p:nvSpPr>
        <p:spPr>
          <a:xfrm>
            <a:off x="4640315" y="2962570"/>
            <a:ext cx="1371382" cy="48820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900" dirty="0"/>
              <a:t>Amazon </a:t>
            </a:r>
            <a:r>
              <a:rPr lang="en-US" sz="900" dirty="0" err="1" smtClean="0"/>
              <a:t>Cognito</a:t>
            </a:r>
            <a:endParaRPr lang="en-US" sz="900" dirty="0" smtClean="0"/>
          </a:p>
          <a:p>
            <a:pPr algn="ctr"/>
            <a:r>
              <a:rPr lang="en-US" sz="900" dirty="0" smtClean="0"/>
              <a:t>Identity Pool</a:t>
            </a:r>
          </a:p>
          <a:p>
            <a:pPr algn="ctr"/>
            <a:r>
              <a:rPr lang="en-US" sz="900" dirty="0" smtClean="0"/>
              <a:t>(aka. Federated Identities)</a:t>
            </a:r>
            <a:endParaRPr lang="en-US" sz="900" dirty="0"/>
          </a:p>
        </p:txBody>
      </p:sp>
      <p:pic>
        <p:nvPicPr>
          <p:cNvPr id="9" name="Graphic 23">
            <a:extLst>
              <a:ext uri="{FF2B5EF4-FFF2-40B4-BE49-F238E27FC236}">
                <a16:creationId xmlns:a16="http://schemas.microsoft.com/office/drawing/2014/main" id="{E9A0F7B5-2F3A-6242-BCA5-7273277F9F0C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058114" y="2426785"/>
            <a:ext cx="535785" cy="535785"/>
          </a:xfrm>
          <a:prstGeom prst="rect">
            <a:avLst/>
          </a:prstGeom>
        </p:spPr>
      </p:pic>
      <p:sp>
        <p:nvSpPr>
          <p:cNvPr id="10" name="TextBox 5">
            <a:extLst>
              <a:ext uri="{FF2B5EF4-FFF2-40B4-BE49-F238E27FC236}">
                <a16:creationId xmlns:a16="http://schemas.microsoft.com/office/drawing/2014/main" id="{CD534A94-A404-C745-9B3E-24CB9AE2DD10}"/>
              </a:ext>
            </a:extLst>
          </p:cNvPr>
          <p:cNvSpPr txBox="1"/>
          <p:nvPr/>
        </p:nvSpPr>
        <p:spPr>
          <a:xfrm>
            <a:off x="4738709" y="4378944"/>
            <a:ext cx="1174593" cy="211203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900" dirty="0"/>
              <a:t>Amazon API Gateway</a:t>
            </a:r>
          </a:p>
        </p:txBody>
      </p:sp>
      <p:sp>
        <p:nvSpPr>
          <p:cNvPr id="12" name="TextBox 34">
            <a:extLst>
              <a:ext uri="{FF2B5EF4-FFF2-40B4-BE49-F238E27FC236}">
                <a16:creationId xmlns:a16="http://schemas.microsoft.com/office/drawing/2014/main" id="{15E56E6E-0E7C-E14A-90F3-EFD2E907FD70}"/>
              </a:ext>
            </a:extLst>
          </p:cNvPr>
          <p:cNvSpPr txBox="1"/>
          <p:nvPr/>
        </p:nvSpPr>
        <p:spPr>
          <a:xfrm>
            <a:off x="7740282" y="4419470"/>
            <a:ext cx="795352" cy="21749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900" dirty="0"/>
              <a:t>AWS Lambda</a:t>
            </a:r>
          </a:p>
        </p:txBody>
      </p:sp>
      <p:pic>
        <p:nvPicPr>
          <p:cNvPr id="13" name="Graphic 44">
            <a:extLst>
              <a:ext uri="{FF2B5EF4-FFF2-40B4-BE49-F238E27FC236}">
                <a16:creationId xmlns:a16="http://schemas.microsoft.com/office/drawing/2014/main" id="{E2DAEC15-20F6-3647-8A23-EC2BA0B080D7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96DAC541-7B7A-43D3-8B79-37D633B846F1}">
                <asvg:svgBlip xmlns=""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870066" y="3883685"/>
            <a:ext cx="535785" cy="535785"/>
          </a:xfrm>
          <a:prstGeom prst="rect">
            <a:avLst/>
          </a:prstGeom>
        </p:spPr>
      </p:pic>
      <p:pic>
        <p:nvPicPr>
          <p:cNvPr id="16" name="Graphic 19">
            <a:extLst>
              <a:ext uri="{FF2B5EF4-FFF2-40B4-BE49-F238E27FC236}">
                <a16:creationId xmlns:a16="http://schemas.microsoft.com/office/drawing/2014/main" id="{E3415E5B-FE82-7A40-8F0B-7A0EC616D16B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058114" y="3880512"/>
            <a:ext cx="535785" cy="535785"/>
          </a:xfrm>
          <a:prstGeom prst="rect">
            <a:avLst/>
          </a:prstGeom>
        </p:spPr>
      </p:pic>
      <p:cxnSp>
        <p:nvCxnSpPr>
          <p:cNvPr id="20" name="Elbow Connector 54">
            <a:extLst>
              <a:ext uri="{FF2B5EF4-FFF2-40B4-BE49-F238E27FC236}">
                <a16:creationId xmlns:a16="http://schemas.microsoft.com/office/drawing/2014/main" id="{FF5ACEE4-0E47-ED4B-A11C-A37A8D25743D}"/>
              </a:ext>
            </a:extLst>
          </p:cNvPr>
          <p:cNvCxnSpPr>
            <a:cxnSpLocks/>
            <a:stCxn id="47" idx="0"/>
            <a:endCxn id="7" idx="1"/>
          </p:cNvCxnSpPr>
          <p:nvPr/>
        </p:nvCxnSpPr>
        <p:spPr>
          <a:xfrm rot="5400000" flipH="1" flipV="1">
            <a:off x="2454300" y="462728"/>
            <a:ext cx="1522861" cy="3684767"/>
          </a:xfrm>
          <a:prstGeom prst="bentConnector2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54">
            <a:extLst>
              <a:ext uri="{FF2B5EF4-FFF2-40B4-BE49-F238E27FC236}">
                <a16:creationId xmlns:a16="http://schemas.microsoft.com/office/drawing/2014/main" id="{FF5ACEE4-0E47-ED4B-A11C-A37A8D25743D}"/>
              </a:ext>
            </a:extLst>
          </p:cNvPr>
          <p:cNvCxnSpPr>
            <a:cxnSpLocks/>
            <a:stCxn id="47" idx="0"/>
            <a:endCxn id="9" idx="1"/>
          </p:cNvCxnSpPr>
          <p:nvPr/>
        </p:nvCxnSpPr>
        <p:spPr>
          <a:xfrm rot="5400000" flipH="1" flipV="1">
            <a:off x="3029799" y="1038227"/>
            <a:ext cx="371863" cy="3684767"/>
          </a:xfrm>
          <a:prstGeom prst="bentConnector2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54">
            <a:extLst>
              <a:ext uri="{FF2B5EF4-FFF2-40B4-BE49-F238E27FC236}">
                <a16:creationId xmlns:a16="http://schemas.microsoft.com/office/drawing/2014/main" id="{FF5ACEE4-0E47-ED4B-A11C-A37A8D25743D}"/>
              </a:ext>
            </a:extLst>
          </p:cNvPr>
          <p:cNvCxnSpPr>
            <a:cxnSpLocks/>
            <a:stCxn id="47" idx="3"/>
            <a:endCxn id="16" idx="1"/>
          </p:cNvCxnSpPr>
          <p:nvPr/>
        </p:nvCxnSpPr>
        <p:spPr>
          <a:xfrm>
            <a:off x="2555244" y="3880512"/>
            <a:ext cx="2502870" cy="267893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Graphic 9">
            <a:extLst>
              <a:ext uri="{FF2B5EF4-FFF2-40B4-BE49-F238E27FC236}">
                <a16:creationId xmlns:a16="http://schemas.microsoft.com/office/drawing/2014/main" id="{500C2653-A06A-354F-97A7-93DD33AFA97B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54978" y="1043709"/>
            <a:ext cx="330200" cy="316411"/>
          </a:xfrm>
          <a:prstGeom prst="rect">
            <a:avLst/>
          </a:prstGeom>
        </p:spPr>
      </p:pic>
      <p:cxnSp>
        <p:nvCxnSpPr>
          <p:cNvPr id="33" name="Straight Arrow Connector 29">
            <a:extLst>
              <a:ext uri="{FF2B5EF4-FFF2-40B4-BE49-F238E27FC236}">
                <a16:creationId xmlns:a16="http://schemas.microsoft.com/office/drawing/2014/main" id="{21BBC288-5AFD-AB40-A3F3-F427E49EB12C}"/>
              </a:ext>
            </a:extLst>
          </p:cNvPr>
          <p:cNvCxnSpPr>
            <a:cxnSpLocks/>
            <a:stCxn id="16" idx="3"/>
            <a:endCxn id="13" idx="1"/>
          </p:cNvCxnSpPr>
          <p:nvPr/>
        </p:nvCxnSpPr>
        <p:spPr>
          <a:xfrm>
            <a:off x="5593899" y="4148405"/>
            <a:ext cx="2276167" cy="3173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9">
            <a:extLst>
              <a:ext uri="{FF2B5EF4-FFF2-40B4-BE49-F238E27FC236}">
                <a16:creationId xmlns:a16="http://schemas.microsoft.com/office/drawing/2014/main" id="{0B311536-12F3-9C40-8153-5AF1A85390A9}"/>
              </a:ext>
            </a:extLst>
          </p:cNvPr>
          <p:cNvSpPr txBox="1"/>
          <p:nvPr/>
        </p:nvSpPr>
        <p:spPr>
          <a:xfrm>
            <a:off x="6457918" y="6064604"/>
            <a:ext cx="696958" cy="34970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900" dirty="0"/>
              <a:t>Amazon DynamoDB</a:t>
            </a:r>
          </a:p>
        </p:txBody>
      </p:sp>
      <p:pic>
        <p:nvPicPr>
          <p:cNvPr id="39" name="Graphic 47">
            <a:extLst>
              <a:ext uri="{FF2B5EF4-FFF2-40B4-BE49-F238E27FC236}">
                <a16:creationId xmlns:a16="http://schemas.microsoft.com/office/drawing/2014/main" id="{64ACDB4E-B998-9447-845B-246D5827B993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96DAC541-7B7A-43D3-8B79-37D633B846F1}">
                <asvg:svgBlip xmlns=""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6538505" y="5528819"/>
            <a:ext cx="535785" cy="535785"/>
          </a:xfrm>
          <a:prstGeom prst="rect">
            <a:avLst/>
          </a:prstGeom>
        </p:spPr>
      </p:pic>
      <p:sp>
        <p:nvSpPr>
          <p:cNvPr id="44" name="TextBox 9">
            <a:extLst>
              <a:ext uri="{FF2B5EF4-FFF2-40B4-BE49-F238E27FC236}">
                <a16:creationId xmlns:a16="http://schemas.microsoft.com/office/drawing/2014/main" id="{0B311536-12F3-9C40-8153-5AF1A85390A9}"/>
              </a:ext>
            </a:extLst>
          </p:cNvPr>
          <p:cNvSpPr txBox="1"/>
          <p:nvPr/>
        </p:nvSpPr>
        <p:spPr>
          <a:xfrm>
            <a:off x="9604973" y="4419470"/>
            <a:ext cx="696958" cy="34970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900" dirty="0"/>
              <a:t>Amazon DynamoDB</a:t>
            </a:r>
          </a:p>
        </p:txBody>
      </p:sp>
      <p:pic>
        <p:nvPicPr>
          <p:cNvPr id="45" name="Graphic 47">
            <a:extLst>
              <a:ext uri="{FF2B5EF4-FFF2-40B4-BE49-F238E27FC236}">
                <a16:creationId xmlns:a16="http://schemas.microsoft.com/office/drawing/2014/main" id="{64ACDB4E-B998-9447-845B-246D5827B993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96DAC541-7B7A-43D3-8B79-37D633B846F1}">
                <asvg:svgBlip xmlns=""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9685560" y="3883685"/>
            <a:ext cx="535785" cy="535785"/>
          </a:xfrm>
          <a:prstGeom prst="rect">
            <a:avLst/>
          </a:prstGeom>
        </p:spPr>
      </p:pic>
      <p:cxnSp>
        <p:nvCxnSpPr>
          <p:cNvPr id="60" name="Elbow Connector 54">
            <a:extLst>
              <a:ext uri="{FF2B5EF4-FFF2-40B4-BE49-F238E27FC236}">
                <a16:creationId xmlns:a16="http://schemas.microsoft.com/office/drawing/2014/main" id="{FF5ACEE4-0E47-ED4B-A11C-A37A8D25743D}"/>
              </a:ext>
            </a:extLst>
          </p:cNvPr>
          <p:cNvCxnSpPr>
            <a:cxnSpLocks/>
            <a:stCxn id="47" idx="3"/>
            <a:endCxn id="15" idx="1"/>
          </p:cNvCxnSpPr>
          <p:nvPr/>
        </p:nvCxnSpPr>
        <p:spPr>
          <a:xfrm>
            <a:off x="2555244" y="3880512"/>
            <a:ext cx="2502870" cy="1784006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29">
            <a:extLst>
              <a:ext uri="{FF2B5EF4-FFF2-40B4-BE49-F238E27FC236}">
                <a16:creationId xmlns:a16="http://schemas.microsoft.com/office/drawing/2014/main" id="{21BBC288-5AFD-AB40-A3F3-F427E49EB12C}"/>
              </a:ext>
            </a:extLst>
          </p:cNvPr>
          <p:cNvCxnSpPr>
            <a:cxnSpLocks/>
            <a:stCxn id="13" idx="3"/>
            <a:endCxn id="45" idx="1"/>
          </p:cNvCxnSpPr>
          <p:nvPr/>
        </p:nvCxnSpPr>
        <p:spPr>
          <a:xfrm>
            <a:off x="8405851" y="4151578"/>
            <a:ext cx="1279709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11">
            <a:extLst>
              <a:ext uri="{FF2B5EF4-FFF2-40B4-BE49-F238E27FC236}">
                <a16:creationId xmlns:a16="http://schemas.microsoft.com/office/drawing/2014/main" id="{2A886A76-C04F-E843-8126-259617CAFA03}"/>
              </a:ext>
            </a:extLst>
          </p:cNvPr>
          <p:cNvSpPr txBox="1"/>
          <p:nvPr/>
        </p:nvSpPr>
        <p:spPr>
          <a:xfrm>
            <a:off x="5427404" y="6063366"/>
            <a:ext cx="861234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1000" dirty="0"/>
              <a:t>AWS AppSync</a:t>
            </a:r>
          </a:p>
        </p:txBody>
      </p:sp>
      <p:pic>
        <p:nvPicPr>
          <p:cNvPr id="94" name="Graphic 30">
            <a:extLst>
              <a:ext uri="{FF2B5EF4-FFF2-40B4-BE49-F238E27FC236}">
                <a16:creationId xmlns:a16="http://schemas.microsoft.com/office/drawing/2014/main" id="{BCCC5BDB-54D9-3844-8058-BD88EF626204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96DAC541-7B7A-43D3-8B79-37D633B846F1}">
                <asvg:svgBlip xmlns=""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593899" y="5528818"/>
            <a:ext cx="535785" cy="535785"/>
          </a:xfrm>
          <a:prstGeom prst="rect">
            <a:avLst/>
          </a:prstGeom>
        </p:spPr>
      </p:pic>
      <p:pic>
        <p:nvPicPr>
          <p:cNvPr id="98" name="図 97"/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3891" y="502818"/>
            <a:ext cx="457200" cy="457200"/>
          </a:xfrm>
          <a:prstGeom prst="rect">
            <a:avLst/>
          </a:prstGeom>
        </p:spPr>
      </p:pic>
      <p:pic>
        <p:nvPicPr>
          <p:cNvPr id="117" name="図 116"/>
          <p:cNvPicPr>
            <a:picLocks noChangeAspect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9709" y="529139"/>
            <a:ext cx="457200" cy="457200"/>
          </a:xfrm>
          <a:prstGeom prst="rect">
            <a:avLst/>
          </a:prstGeom>
        </p:spPr>
      </p:pic>
      <p:pic>
        <p:nvPicPr>
          <p:cNvPr id="118" name="図 117"/>
          <p:cNvPicPr>
            <a:picLocks noChangeAspect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4788" y="503242"/>
            <a:ext cx="457200" cy="457200"/>
          </a:xfrm>
          <a:prstGeom prst="rect">
            <a:avLst/>
          </a:prstGeom>
        </p:spPr>
      </p:pic>
      <p:cxnSp>
        <p:nvCxnSpPr>
          <p:cNvPr id="119" name="Elbow Connector 54">
            <a:extLst>
              <a:ext uri="{FF2B5EF4-FFF2-40B4-BE49-F238E27FC236}">
                <a16:creationId xmlns:a16="http://schemas.microsoft.com/office/drawing/2014/main" id="{FF5ACEE4-0E47-ED4B-A11C-A37A8D25743D}"/>
              </a:ext>
            </a:extLst>
          </p:cNvPr>
          <p:cNvCxnSpPr>
            <a:cxnSpLocks/>
            <a:stCxn id="47" idx="0"/>
            <a:endCxn id="115" idx="1"/>
          </p:cNvCxnSpPr>
          <p:nvPr/>
        </p:nvCxnSpPr>
        <p:spPr>
          <a:xfrm rot="5400000" flipH="1" flipV="1">
            <a:off x="1979399" y="-12173"/>
            <a:ext cx="2472663" cy="3684767"/>
          </a:xfrm>
          <a:prstGeom prst="bentConnector2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12">
            <a:extLst>
              <a:ext uri="{FF2B5EF4-FFF2-40B4-BE49-F238E27FC236}">
                <a16:creationId xmlns:a16="http://schemas.microsoft.com/office/drawing/2014/main" id="{73725035-1030-D442-B58A-F9C28281B4E2}"/>
              </a:ext>
            </a:extLst>
          </p:cNvPr>
          <p:cNvSpPr txBox="1"/>
          <p:nvPr/>
        </p:nvSpPr>
        <p:spPr>
          <a:xfrm>
            <a:off x="6622364" y="2808059"/>
            <a:ext cx="500676" cy="211203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900" dirty="0"/>
              <a:t>AWS STS</a:t>
            </a:r>
          </a:p>
        </p:txBody>
      </p:sp>
      <p:pic>
        <p:nvPicPr>
          <p:cNvPr id="50" name="Graphic 40">
            <a:extLst>
              <a:ext uri="{FF2B5EF4-FFF2-40B4-BE49-F238E27FC236}">
                <a16:creationId xmlns:a16="http://schemas.microsoft.com/office/drawing/2014/main" id="{E9420ABA-AF58-BB4F-A8C1-C126FFE14726}"/>
              </a:ext>
            </a:extLst>
          </p:cNvPr>
          <p:cNvPicPr>
            <a:picLocks noChangeAspect="1"/>
          </p:cNvPicPr>
          <p:nvPr/>
        </p:nvPicPr>
        <p:blipFill>
          <a:blip r:embed="rId47">
            <a:extLst>
              <a:ext uri="{96DAC541-7B7A-43D3-8B79-37D633B846F1}">
                <asvg:svgBlip xmlns:asvg="http://schemas.microsoft.com/office/drawing/2016/SVG/main" xmlns="" r:embed="rId48"/>
              </a:ext>
            </a:extLst>
          </a:blip>
          <a:stretch>
            <a:fillRect/>
          </a:stretch>
        </p:blipFill>
        <p:spPr>
          <a:xfrm>
            <a:off x="6637752" y="2459729"/>
            <a:ext cx="469900" cy="469900"/>
          </a:xfrm>
          <a:prstGeom prst="rect">
            <a:avLst/>
          </a:prstGeom>
        </p:spPr>
      </p:pic>
      <p:cxnSp>
        <p:nvCxnSpPr>
          <p:cNvPr id="51" name="Straight Arrow Connector 26">
            <a:extLst>
              <a:ext uri="{FF2B5EF4-FFF2-40B4-BE49-F238E27FC236}">
                <a16:creationId xmlns:a16="http://schemas.microsoft.com/office/drawing/2014/main" id="{4A8C0F5C-0446-8A40-A710-BE80A9E5A424}"/>
              </a:ext>
            </a:extLst>
          </p:cNvPr>
          <p:cNvCxnSpPr>
            <a:stCxn id="9" idx="3"/>
            <a:endCxn id="50" idx="1"/>
          </p:cNvCxnSpPr>
          <p:nvPr/>
        </p:nvCxnSpPr>
        <p:spPr>
          <a:xfrm>
            <a:off x="5593899" y="2694678"/>
            <a:ext cx="1043853" cy="1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19">
            <a:extLst>
              <a:ext uri="{FF2B5EF4-FFF2-40B4-BE49-F238E27FC236}">
                <a16:creationId xmlns:a16="http://schemas.microsoft.com/office/drawing/2014/main" id="{DF6F5003-3F03-8D4D-B010-810046317792}"/>
              </a:ext>
            </a:extLst>
          </p:cNvPr>
          <p:cNvSpPr txBox="1"/>
          <p:nvPr/>
        </p:nvSpPr>
        <p:spPr>
          <a:xfrm>
            <a:off x="7212030" y="3415033"/>
            <a:ext cx="663273" cy="211203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900" dirty="0"/>
              <a:t>Permissions</a:t>
            </a:r>
          </a:p>
        </p:txBody>
      </p:sp>
      <p:sp>
        <p:nvSpPr>
          <p:cNvPr id="53" name="TextBox 20">
            <a:extLst>
              <a:ext uri="{FF2B5EF4-FFF2-40B4-BE49-F238E27FC236}">
                <a16:creationId xmlns:a16="http://schemas.microsoft.com/office/drawing/2014/main" id="{541C43ED-BD99-224E-B463-09CEE565A4E1}"/>
              </a:ext>
            </a:extLst>
          </p:cNvPr>
          <p:cNvSpPr txBox="1"/>
          <p:nvPr/>
        </p:nvSpPr>
        <p:spPr>
          <a:xfrm>
            <a:off x="6648140" y="3294794"/>
            <a:ext cx="397520" cy="211203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900" dirty="0"/>
              <a:t>Role</a:t>
            </a:r>
          </a:p>
        </p:txBody>
      </p:sp>
      <p:pic>
        <p:nvPicPr>
          <p:cNvPr id="54" name="Graphic 52">
            <a:extLst>
              <a:ext uri="{FF2B5EF4-FFF2-40B4-BE49-F238E27FC236}">
                <a16:creationId xmlns:a16="http://schemas.microsoft.com/office/drawing/2014/main" id="{90D5A9DB-EC7C-6342-9486-0A731DEC214E}"/>
              </a:ext>
            </a:extLst>
          </p:cNvPr>
          <p:cNvPicPr>
            <a:picLocks noChangeAspect="1"/>
          </p:cNvPicPr>
          <p:nvPr/>
        </p:nvPicPr>
        <p:blipFill>
          <a:blip r:embed="rId49">
            <a:extLst>
              <a:ext uri="{96DAC541-7B7A-43D3-8B79-37D633B846F1}">
                <asvg:svgBlip xmlns:asvg="http://schemas.microsoft.com/office/drawing/2016/SVG/main" xmlns="" r:embed="rId29"/>
              </a:ext>
            </a:extLst>
          </a:blip>
          <a:stretch>
            <a:fillRect/>
          </a:stretch>
        </p:blipFill>
        <p:spPr>
          <a:xfrm>
            <a:off x="7365072" y="3064480"/>
            <a:ext cx="357190" cy="357190"/>
          </a:xfrm>
          <a:prstGeom prst="rect">
            <a:avLst/>
          </a:prstGeom>
        </p:spPr>
      </p:pic>
      <p:pic>
        <p:nvPicPr>
          <p:cNvPr id="55" name="Graphic 54">
            <a:extLst>
              <a:ext uri="{FF2B5EF4-FFF2-40B4-BE49-F238E27FC236}">
                <a16:creationId xmlns:a16="http://schemas.microsoft.com/office/drawing/2014/main" id="{50E1591F-DA4C-934C-BDCB-2E69767A65B3}"/>
              </a:ext>
            </a:extLst>
          </p:cNvPr>
          <p:cNvPicPr>
            <a:picLocks noChangeAspect="1"/>
          </p:cNvPicPr>
          <p:nvPr/>
        </p:nvPicPr>
        <p:blipFill>
          <a:blip r:embed="rId50">
            <a:extLst>
              <a:ext uri="{96DAC541-7B7A-43D3-8B79-37D633B846F1}">
                <asvg:svgBlip xmlns:asvg="http://schemas.microsoft.com/office/drawing/2016/SVG/main" xmlns="" r:embed="rId31"/>
              </a:ext>
            </a:extLst>
          </a:blip>
          <a:stretch>
            <a:fillRect/>
          </a:stretch>
        </p:blipFill>
        <p:spPr>
          <a:xfrm>
            <a:off x="6678302" y="3062828"/>
            <a:ext cx="357190" cy="357190"/>
          </a:xfrm>
          <a:prstGeom prst="rect">
            <a:avLst/>
          </a:prstGeom>
        </p:spPr>
      </p:pic>
      <p:cxnSp>
        <p:nvCxnSpPr>
          <p:cNvPr id="56" name="Elbow Connector 54">
            <a:extLst>
              <a:ext uri="{FF2B5EF4-FFF2-40B4-BE49-F238E27FC236}">
                <a16:creationId xmlns:a16="http://schemas.microsoft.com/office/drawing/2014/main" id="{FF5ACEE4-0E47-ED4B-A11C-A37A8D25743D}"/>
              </a:ext>
            </a:extLst>
          </p:cNvPr>
          <p:cNvCxnSpPr>
            <a:cxnSpLocks/>
            <a:stCxn id="9" idx="3"/>
            <a:endCxn id="55" idx="1"/>
          </p:cNvCxnSpPr>
          <p:nvPr/>
        </p:nvCxnSpPr>
        <p:spPr>
          <a:xfrm>
            <a:off x="5593899" y="2694678"/>
            <a:ext cx="1084403" cy="546745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26">
            <a:extLst>
              <a:ext uri="{FF2B5EF4-FFF2-40B4-BE49-F238E27FC236}">
                <a16:creationId xmlns:a16="http://schemas.microsoft.com/office/drawing/2014/main" id="{4A8C0F5C-0446-8A40-A710-BE80A9E5A424}"/>
              </a:ext>
            </a:extLst>
          </p:cNvPr>
          <p:cNvCxnSpPr>
            <a:stCxn id="55" idx="3"/>
            <a:endCxn id="54" idx="1"/>
          </p:cNvCxnSpPr>
          <p:nvPr/>
        </p:nvCxnSpPr>
        <p:spPr>
          <a:xfrm>
            <a:off x="7035492" y="3241423"/>
            <a:ext cx="329580" cy="1652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26">
            <a:extLst>
              <a:ext uri="{FF2B5EF4-FFF2-40B4-BE49-F238E27FC236}">
                <a16:creationId xmlns:a16="http://schemas.microsoft.com/office/drawing/2014/main" id="{4A8C0F5C-0446-8A40-A710-BE80A9E5A424}"/>
              </a:ext>
            </a:extLst>
          </p:cNvPr>
          <p:cNvCxnSpPr>
            <a:stCxn id="12" idx="2"/>
            <a:endCxn id="66" idx="0"/>
          </p:cNvCxnSpPr>
          <p:nvPr/>
        </p:nvCxnSpPr>
        <p:spPr>
          <a:xfrm>
            <a:off x="8137958" y="4636964"/>
            <a:ext cx="0" cy="255766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19">
            <a:extLst>
              <a:ext uri="{FF2B5EF4-FFF2-40B4-BE49-F238E27FC236}">
                <a16:creationId xmlns:a16="http://schemas.microsoft.com/office/drawing/2014/main" id="{DF6F5003-3F03-8D4D-B010-810046317792}"/>
              </a:ext>
            </a:extLst>
          </p:cNvPr>
          <p:cNvSpPr txBox="1"/>
          <p:nvPr/>
        </p:nvSpPr>
        <p:spPr>
          <a:xfrm>
            <a:off x="7808303" y="5990923"/>
            <a:ext cx="663273" cy="211203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900" dirty="0"/>
              <a:t>Permissions</a:t>
            </a:r>
          </a:p>
        </p:txBody>
      </p:sp>
      <p:sp>
        <p:nvSpPr>
          <p:cNvPr id="64" name="TextBox 20">
            <a:extLst>
              <a:ext uri="{FF2B5EF4-FFF2-40B4-BE49-F238E27FC236}">
                <a16:creationId xmlns:a16="http://schemas.microsoft.com/office/drawing/2014/main" id="{541C43ED-BD99-224E-B463-09CEE565A4E1}"/>
              </a:ext>
            </a:extLst>
          </p:cNvPr>
          <p:cNvSpPr txBox="1"/>
          <p:nvPr/>
        </p:nvSpPr>
        <p:spPr>
          <a:xfrm>
            <a:off x="7939198" y="5124696"/>
            <a:ext cx="397520" cy="211203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900" dirty="0"/>
              <a:t>Role</a:t>
            </a:r>
          </a:p>
        </p:txBody>
      </p:sp>
      <p:pic>
        <p:nvPicPr>
          <p:cNvPr id="65" name="Graphic 52">
            <a:extLst>
              <a:ext uri="{FF2B5EF4-FFF2-40B4-BE49-F238E27FC236}">
                <a16:creationId xmlns:a16="http://schemas.microsoft.com/office/drawing/2014/main" id="{90D5A9DB-EC7C-6342-9486-0A731DEC214E}"/>
              </a:ext>
            </a:extLst>
          </p:cNvPr>
          <p:cNvPicPr>
            <a:picLocks noChangeAspect="1"/>
          </p:cNvPicPr>
          <p:nvPr/>
        </p:nvPicPr>
        <p:blipFill>
          <a:blip r:embed="rId49">
            <a:extLst>
              <a:ext uri="{96DAC541-7B7A-43D3-8B79-37D633B846F1}">
                <asvg:svgBlip xmlns:asvg="http://schemas.microsoft.com/office/drawing/2016/SVG/main" xmlns="" r:embed="rId29"/>
              </a:ext>
            </a:extLst>
          </a:blip>
          <a:stretch>
            <a:fillRect/>
          </a:stretch>
        </p:blipFill>
        <p:spPr>
          <a:xfrm>
            <a:off x="7961345" y="5640370"/>
            <a:ext cx="357190" cy="357190"/>
          </a:xfrm>
          <a:prstGeom prst="rect">
            <a:avLst/>
          </a:prstGeom>
        </p:spPr>
      </p:pic>
      <p:pic>
        <p:nvPicPr>
          <p:cNvPr id="66" name="Graphic 54">
            <a:extLst>
              <a:ext uri="{FF2B5EF4-FFF2-40B4-BE49-F238E27FC236}">
                <a16:creationId xmlns:a16="http://schemas.microsoft.com/office/drawing/2014/main" id="{50E1591F-DA4C-934C-BDCB-2E69767A65B3}"/>
              </a:ext>
            </a:extLst>
          </p:cNvPr>
          <p:cNvPicPr>
            <a:picLocks noChangeAspect="1"/>
          </p:cNvPicPr>
          <p:nvPr/>
        </p:nvPicPr>
        <p:blipFill>
          <a:blip r:embed="rId50">
            <a:extLst>
              <a:ext uri="{96DAC541-7B7A-43D3-8B79-37D633B846F1}">
                <asvg:svgBlip xmlns:asvg="http://schemas.microsoft.com/office/drawing/2016/SVG/main" xmlns="" r:embed="rId31"/>
              </a:ext>
            </a:extLst>
          </a:blip>
          <a:stretch>
            <a:fillRect/>
          </a:stretch>
        </p:blipFill>
        <p:spPr>
          <a:xfrm>
            <a:off x="7959363" y="4892730"/>
            <a:ext cx="357190" cy="357190"/>
          </a:xfrm>
          <a:prstGeom prst="rect">
            <a:avLst/>
          </a:prstGeom>
        </p:spPr>
      </p:pic>
      <p:cxnSp>
        <p:nvCxnSpPr>
          <p:cNvPr id="67" name="Straight Arrow Connector 26">
            <a:extLst>
              <a:ext uri="{FF2B5EF4-FFF2-40B4-BE49-F238E27FC236}">
                <a16:creationId xmlns:a16="http://schemas.microsoft.com/office/drawing/2014/main" id="{4A8C0F5C-0446-8A40-A710-BE80A9E5A424}"/>
              </a:ext>
            </a:extLst>
          </p:cNvPr>
          <p:cNvCxnSpPr>
            <a:stCxn id="64" idx="2"/>
            <a:endCxn id="65" idx="0"/>
          </p:cNvCxnSpPr>
          <p:nvPr/>
        </p:nvCxnSpPr>
        <p:spPr>
          <a:xfrm>
            <a:off x="8137958" y="5335899"/>
            <a:ext cx="1982" cy="304471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テキスト ボックス 57"/>
          <p:cNvSpPr txBox="1"/>
          <p:nvPr/>
        </p:nvSpPr>
        <p:spPr>
          <a:xfrm>
            <a:off x="191450" y="99226"/>
            <a:ext cx="47008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 smtClean="0"/>
              <a:t>Step.7 Receive a response from the AWS Lambda function.</a:t>
            </a:r>
            <a:endParaRPr lang="en-US" sz="1600" u="sng" dirty="0"/>
          </a:p>
        </p:txBody>
      </p:sp>
      <p:sp>
        <p:nvSpPr>
          <p:cNvPr id="59" name="楕円 58"/>
          <p:cNvSpPr/>
          <p:nvPr/>
        </p:nvSpPr>
        <p:spPr>
          <a:xfrm>
            <a:off x="4658453" y="3642179"/>
            <a:ext cx="1297834" cy="112401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2854883" y="4184947"/>
            <a:ext cx="1903592" cy="646331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7. The API Gateway receives a response from the AWS Lambda function.</a:t>
            </a:r>
            <a:endParaRPr lang="en-US" sz="1200" b="1" dirty="0"/>
          </a:p>
        </p:txBody>
      </p:sp>
      <p:sp>
        <p:nvSpPr>
          <p:cNvPr id="68" name="楕円 67"/>
          <p:cNvSpPr/>
          <p:nvPr/>
        </p:nvSpPr>
        <p:spPr>
          <a:xfrm>
            <a:off x="7646849" y="3712215"/>
            <a:ext cx="996220" cy="108766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左矢印 68"/>
          <p:cNvSpPr/>
          <p:nvPr/>
        </p:nvSpPr>
        <p:spPr>
          <a:xfrm>
            <a:off x="6036543" y="3915604"/>
            <a:ext cx="1502871" cy="536948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6028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40">
            <a:extLst>
              <a:ext uri="{FF2B5EF4-FFF2-40B4-BE49-F238E27FC236}">
                <a16:creationId xmlns:a16="http://schemas.microsoft.com/office/drawing/2014/main" id="{CD792260-E20D-D048-9DB0-9B1D4017BF0D}"/>
              </a:ext>
            </a:extLst>
          </p:cNvPr>
          <p:cNvSpPr/>
          <p:nvPr/>
        </p:nvSpPr>
        <p:spPr>
          <a:xfrm>
            <a:off x="5058114" y="201416"/>
            <a:ext cx="1947151" cy="784923"/>
          </a:xfrm>
          <a:prstGeom prst="rect">
            <a:avLst/>
          </a:prstGeom>
          <a:solidFill>
            <a:srgbClr val="5A6B86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Social Providers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7" name="Rectangle 50">
            <a:extLst>
              <a:ext uri="{FF2B5EF4-FFF2-40B4-BE49-F238E27FC236}">
                <a16:creationId xmlns:a16="http://schemas.microsoft.com/office/drawing/2014/main" id="{7B1A2878-C5FE-3641-84A1-AF1A9456DE01}"/>
              </a:ext>
            </a:extLst>
          </p:cNvPr>
          <p:cNvSpPr/>
          <p:nvPr/>
        </p:nvSpPr>
        <p:spPr>
          <a:xfrm>
            <a:off x="191450" y="3066541"/>
            <a:ext cx="2363794" cy="1627941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>
                <a:solidFill>
                  <a:srgbClr val="5A6B86"/>
                </a:solidFill>
              </a:rPr>
              <a:t>Client apps</a:t>
            </a:r>
            <a:endParaRPr lang="en-US" sz="1200" dirty="0">
              <a:solidFill>
                <a:srgbClr val="5A6B86"/>
              </a:solidFill>
            </a:endParaRPr>
          </a:p>
        </p:txBody>
      </p:sp>
      <p:sp>
        <p:nvSpPr>
          <p:cNvPr id="32" name="Rectangle 78">
            <a:extLst>
              <a:ext uri="{FF2B5EF4-FFF2-40B4-BE49-F238E27FC236}">
                <a16:creationId xmlns:a16="http://schemas.microsoft.com/office/drawing/2014/main" id="{4C5FA3DF-AAD9-2A40-8928-45DEB6D047C9}"/>
              </a:ext>
            </a:extLst>
          </p:cNvPr>
          <p:cNvSpPr/>
          <p:nvPr/>
        </p:nvSpPr>
        <p:spPr>
          <a:xfrm>
            <a:off x="3054978" y="1043709"/>
            <a:ext cx="8274873" cy="559723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ysClr val="windowText" lastClr="000000"/>
                </a:solidFill>
              </a:rPr>
              <a:t>AWS Cloud</a:t>
            </a:r>
          </a:p>
        </p:txBody>
      </p:sp>
      <p:sp>
        <p:nvSpPr>
          <p:cNvPr id="15" name="Rectangle 40">
            <a:extLst>
              <a:ext uri="{FF2B5EF4-FFF2-40B4-BE49-F238E27FC236}">
                <a16:creationId xmlns:a16="http://schemas.microsoft.com/office/drawing/2014/main" id="{CD792260-E20D-D048-9DB0-9B1D4017BF0D}"/>
              </a:ext>
            </a:extLst>
          </p:cNvPr>
          <p:cNvSpPr/>
          <p:nvPr/>
        </p:nvSpPr>
        <p:spPr>
          <a:xfrm>
            <a:off x="5058114" y="4914729"/>
            <a:ext cx="2448648" cy="1499577"/>
          </a:xfrm>
          <a:prstGeom prst="rect">
            <a:avLst/>
          </a:prstGeom>
          <a:solidFill>
            <a:srgbClr val="5A6B86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AWS Resources accessed directly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(2 Tiers Architecture)</a:t>
            </a:r>
            <a:endParaRPr lang="en-US" sz="1200" dirty="0">
              <a:solidFill>
                <a:schemeClr val="tx1"/>
              </a:solidFill>
            </a:endParaRPr>
          </a:p>
        </p:txBody>
      </p:sp>
      <p:pic>
        <p:nvPicPr>
          <p:cNvPr id="2" name="Graphic 21">
            <a:extLst>
              <a:ext uri="{FF2B5EF4-FFF2-40B4-BE49-F238E27FC236}">
                <a16:creationId xmlns:a16="http://schemas.microsoft.com/office/drawing/2014/main" id="{CEFD119D-B31D-AD4E-89CE-C02267D215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530099" y="3590618"/>
            <a:ext cx="469900" cy="469900"/>
          </a:xfrm>
          <a:prstGeom prst="rect">
            <a:avLst/>
          </a:prstGeom>
        </p:spPr>
      </p:pic>
      <p:sp>
        <p:nvSpPr>
          <p:cNvPr id="3" name="TextBox 69">
            <a:extLst>
              <a:ext uri="{FF2B5EF4-FFF2-40B4-BE49-F238E27FC236}">
                <a16:creationId xmlns:a16="http://schemas.microsoft.com/office/drawing/2014/main" id="{8CFB7091-25B5-264E-B70C-23BF50BE211D}"/>
              </a:ext>
            </a:extLst>
          </p:cNvPr>
          <p:cNvSpPr txBox="1"/>
          <p:nvPr/>
        </p:nvSpPr>
        <p:spPr>
          <a:xfrm>
            <a:off x="1379386" y="4066416"/>
            <a:ext cx="771325" cy="34970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900" dirty="0">
                <a:solidFill>
                  <a:srgbClr val="232F3E"/>
                </a:solidFill>
              </a:rPr>
              <a:t>Mobile </a:t>
            </a:r>
            <a:r>
              <a:rPr lang="en-US" sz="900" dirty="0" smtClean="0">
                <a:solidFill>
                  <a:srgbClr val="232F3E"/>
                </a:solidFill>
              </a:rPr>
              <a:t>app</a:t>
            </a:r>
          </a:p>
          <a:p>
            <a:pPr algn="ctr"/>
            <a:r>
              <a:rPr lang="en-US" sz="900" dirty="0" smtClean="0">
                <a:solidFill>
                  <a:srgbClr val="232F3E"/>
                </a:solidFill>
              </a:rPr>
              <a:t>client</a:t>
            </a:r>
            <a:endParaRPr lang="en-US" sz="900" dirty="0">
              <a:solidFill>
                <a:srgbClr val="232F3E"/>
              </a:solidFill>
            </a:endParaRPr>
          </a:p>
        </p:txBody>
      </p:sp>
      <p:pic>
        <p:nvPicPr>
          <p:cNvPr id="4" name="Graphic 49">
            <a:extLst>
              <a:ext uri="{FF2B5EF4-FFF2-40B4-BE49-F238E27FC236}">
                <a16:creationId xmlns:a16="http://schemas.microsoft.com/office/drawing/2014/main" id="{43C89C6C-4275-2244-93E6-30D96D2FDE2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=""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756618" y="3590618"/>
            <a:ext cx="469900" cy="469900"/>
          </a:xfrm>
          <a:prstGeom prst="rect">
            <a:avLst/>
          </a:prstGeom>
        </p:spPr>
      </p:pic>
      <p:sp>
        <p:nvSpPr>
          <p:cNvPr id="5" name="TextBox 38">
            <a:extLst>
              <a:ext uri="{FF2B5EF4-FFF2-40B4-BE49-F238E27FC236}">
                <a16:creationId xmlns:a16="http://schemas.microsoft.com/office/drawing/2014/main" id="{19A327EE-B1A5-7643-A4D5-DCC8A43B5181}"/>
              </a:ext>
            </a:extLst>
          </p:cNvPr>
          <p:cNvSpPr txBox="1"/>
          <p:nvPr/>
        </p:nvSpPr>
        <p:spPr>
          <a:xfrm>
            <a:off x="670465" y="4060518"/>
            <a:ext cx="642206" cy="34970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900" dirty="0" smtClean="0">
                <a:solidFill>
                  <a:srgbClr val="232F3E"/>
                </a:solidFill>
              </a:rPr>
              <a:t>SPA</a:t>
            </a:r>
          </a:p>
          <a:p>
            <a:pPr algn="ctr"/>
            <a:r>
              <a:rPr lang="en-US" sz="900" dirty="0" smtClean="0">
                <a:solidFill>
                  <a:srgbClr val="232F3E"/>
                </a:solidFill>
              </a:rPr>
              <a:t>Client</a:t>
            </a:r>
            <a:endParaRPr lang="en-US" sz="900" dirty="0">
              <a:solidFill>
                <a:srgbClr val="232F3E"/>
              </a:solidFill>
            </a:endParaRPr>
          </a:p>
        </p:txBody>
      </p:sp>
      <p:sp>
        <p:nvSpPr>
          <p:cNvPr id="6" name="TextBox 10">
            <a:extLst>
              <a:ext uri="{FF2B5EF4-FFF2-40B4-BE49-F238E27FC236}">
                <a16:creationId xmlns:a16="http://schemas.microsoft.com/office/drawing/2014/main" id="{99E9A16C-C445-9643-9734-20DB6E5D3E42}"/>
              </a:ext>
            </a:extLst>
          </p:cNvPr>
          <p:cNvSpPr txBox="1"/>
          <p:nvPr/>
        </p:nvSpPr>
        <p:spPr>
          <a:xfrm>
            <a:off x="4970408" y="1811572"/>
            <a:ext cx="711200" cy="48820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900" dirty="0"/>
              <a:t>Amazon </a:t>
            </a:r>
            <a:r>
              <a:rPr lang="en-US" sz="900" dirty="0" err="1" smtClean="0"/>
              <a:t>Cognito</a:t>
            </a:r>
            <a:endParaRPr lang="en-US" sz="900" dirty="0" smtClean="0"/>
          </a:p>
          <a:p>
            <a:pPr algn="ctr"/>
            <a:r>
              <a:rPr lang="en-US" sz="900" dirty="0" smtClean="0"/>
              <a:t>User Pool</a:t>
            </a:r>
            <a:endParaRPr lang="en-US" sz="900" dirty="0"/>
          </a:p>
        </p:txBody>
      </p:sp>
      <p:pic>
        <p:nvPicPr>
          <p:cNvPr id="7" name="Graphic 23">
            <a:extLst>
              <a:ext uri="{FF2B5EF4-FFF2-40B4-BE49-F238E27FC236}">
                <a16:creationId xmlns:a16="http://schemas.microsoft.com/office/drawing/2014/main" id="{E9A0F7B5-2F3A-6242-BCA5-7273277F9F0C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058114" y="1275787"/>
            <a:ext cx="535785" cy="535785"/>
          </a:xfrm>
          <a:prstGeom prst="rect">
            <a:avLst/>
          </a:prstGeom>
        </p:spPr>
      </p:pic>
      <p:sp>
        <p:nvSpPr>
          <p:cNvPr id="8" name="TextBox 10">
            <a:extLst>
              <a:ext uri="{FF2B5EF4-FFF2-40B4-BE49-F238E27FC236}">
                <a16:creationId xmlns:a16="http://schemas.microsoft.com/office/drawing/2014/main" id="{99E9A16C-C445-9643-9734-20DB6E5D3E42}"/>
              </a:ext>
            </a:extLst>
          </p:cNvPr>
          <p:cNvSpPr txBox="1"/>
          <p:nvPr/>
        </p:nvSpPr>
        <p:spPr>
          <a:xfrm>
            <a:off x="4640315" y="2962570"/>
            <a:ext cx="1371382" cy="48820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900" dirty="0"/>
              <a:t>Amazon </a:t>
            </a:r>
            <a:r>
              <a:rPr lang="en-US" sz="900" dirty="0" err="1" smtClean="0"/>
              <a:t>Cognito</a:t>
            </a:r>
            <a:endParaRPr lang="en-US" sz="900" dirty="0" smtClean="0"/>
          </a:p>
          <a:p>
            <a:pPr algn="ctr"/>
            <a:r>
              <a:rPr lang="en-US" sz="900" dirty="0" smtClean="0"/>
              <a:t>Identity Pool</a:t>
            </a:r>
          </a:p>
          <a:p>
            <a:pPr algn="ctr"/>
            <a:r>
              <a:rPr lang="en-US" sz="900" dirty="0" smtClean="0"/>
              <a:t>(aka. Federated Identities)</a:t>
            </a:r>
            <a:endParaRPr lang="en-US" sz="900" dirty="0"/>
          </a:p>
        </p:txBody>
      </p:sp>
      <p:pic>
        <p:nvPicPr>
          <p:cNvPr id="9" name="Graphic 23">
            <a:extLst>
              <a:ext uri="{FF2B5EF4-FFF2-40B4-BE49-F238E27FC236}">
                <a16:creationId xmlns:a16="http://schemas.microsoft.com/office/drawing/2014/main" id="{E9A0F7B5-2F3A-6242-BCA5-7273277F9F0C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058114" y="2426785"/>
            <a:ext cx="535785" cy="535785"/>
          </a:xfrm>
          <a:prstGeom prst="rect">
            <a:avLst/>
          </a:prstGeom>
        </p:spPr>
      </p:pic>
      <p:sp>
        <p:nvSpPr>
          <p:cNvPr id="10" name="TextBox 5">
            <a:extLst>
              <a:ext uri="{FF2B5EF4-FFF2-40B4-BE49-F238E27FC236}">
                <a16:creationId xmlns:a16="http://schemas.microsoft.com/office/drawing/2014/main" id="{CD534A94-A404-C745-9B3E-24CB9AE2DD10}"/>
              </a:ext>
            </a:extLst>
          </p:cNvPr>
          <p:cNvSpPr txBox="1"/>
          <p:nvPr/>
        </p:nvSpPr>
        <p:spPr>
          <a:xfrm>
            <a:off x="4738709" y="4378944"/>
            <a:ext cx="1174593" cy="211203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900" dirty="0"/>
              <a:t>Amazon API Gateway</a:t>
            </a:r>
          </a:p>
        </p:txBody>
      </p:sp>
      <p:sp>
        <p:nvSpPr>
          <p:cNvPr id="12" name="TextBox 34">
            <a:extLst>
              <a:ext uri="{FF2B5EF4-FFF2-40B4-BE49-F238E27FC236}">
                <a16:creationId xmlns:a16="http://schemas.microsoft.com/office/drawing/2014/main" id="{15E56E6E-0E7C-E14A-90F3-EFD2E907FD70}"/>
              </a:ext>
            </a:extLst>
          </p:cNvPr>
          <p:cNvSpPr txBox="1"/>
          <p:nvPr/>
        </p:nvSpPr>
        <p:spPr>
          <a:xfrm>
            <a:off x="7740282" y="4419470"/>
            <a:ext cx="795352" cy="21749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900" dirty="0"/>
              <a:t>AWS Lambda</a:t>
            </a:r>
          </a:p>
        </p:txBody>
      </p:sp>
      <p:pic>
        <p:nvPicPr>
          <p:cNvPr id="13" name="Graphic 44">
            <a:extLst>
              <a:ext uri="{FF2B5EF4-FFF2-40B4-BE49-F238E27FC236}">
                <a16:creationId xmlns:a16="http://schemas.microsoft.com/office/drawing/2014/main" id="{E2DAEC15-20F6-3647-8A23-EC2BA0B080D7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96DAC541-7B7A-43D3-8B79-37D633B846F1}">
                <asvg:svgBlip xmlns=""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870066" y="3883685"/>
            <a:ext cx="535785" cy="535785"/>
          </a:xfrm>
          <a:prstGeom prst="rect">
            <a:avLst/>
          </a:prstGeom>
        </p:spPr>
      </p:pic>
      <p:pic>
        <p:nvPicPr>
          <p:cNvPr id="16" name="Graphic 19">
            <a:extLst>
              <a:ext uri="{FF2B5EF4-FFF2-40B4-BE49-F238E27FC236}">
                <a16:creationId xmlns:a16="http://schemas.microsoft.com/office/drawing/2014/main" id="{E3415E5B-FE82-7A40-8F0B-7A0EC616D16B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058114" y="3880512"/>
            <a:ext cx="535785" cy="535785"/>
          </a:xfrm>
          <a:prstGeom prst="rect">
            <a:avLst/>
          </a:prstGeom>
        </p:spPr>
      </p:pic>
      <p:cxnSp>
        <p:nvCxnSpPr>
          <p:cNvPr id="20" name="Elbow Connector 54">
            <a:extLst>
              <a:ext uri="{FF2B5EF4-FFF2-40B4-BE49-F238E27FC236}">
                <a16:creationId xmlns:a16="http://schemas.microsoft.com/office/drawing/2014/main" id="{FF5ACEE4-0E47-ED4B-A11C-A37A8D25743D}"/>
              </a:ext>
            </a:extLst>
          </p:cNvPr>
          <p:cNvCxnSpPr>
            <a:cxnSpLocks/>
            <a:stCxn id="47" idx="0"/>
            <a:endCxn id="7" idx="1"/>
          </p:cNvCxnSpPr>
          <p:nvPr/>
        </p:nvCxnSpPr>
        <p:spPr>
          <a:xfrm rot="5400000" flipH="1" flipV="1">
            <a:off x="2454300" y="462728"/>
            <a:ext cx="1522861" cy="3684767"/>
          </a:xfrm>
          <a:prstGeom prst="bentConnector2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54">
            <a:extLst>
              <a:ext uri="{FF2B5EF4-FFF2-40B4-BE49-F238E27FC236}">
                <a16:creationId xmlns:a16="http://schemas.microsoft.com/office/drawing/2014/main" id="{FF5ACEE4-0E47-ED4B-A11C-A37A8D25743D}"/>
              </a:ext>
            </a:extLst>
          </p:cNvPr>
          <p:cNvCxnSpPr>
            <a:cxnSpLocks/>
            <a:stCxn id="47" idx="0"/>
            <a:endCxn id="9" idx="1"/>
          </p:cNvCxnSpPr>
          <p:nvPr/>
        </p:nvCxnSpPr>
        <p:spPr>
          <a:xfrm rot="5400000" flipH="1" flipV="1">
            <a:off x="3029799" y="1038227"/>
            <a:ext cx="371863" cy="3684767"/>
          </a:xfrm>
          <a:prstGeom prst="bentConnector2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54">
            <a:extLst>
              <a:ext uri="{FF2B5EF4-FFF2-40B4-BE49-F238E27FC236}">
                <a16:creationId xmlns:a16="http://schemas.microsoft.com/office/drawing/2014/main" id="{FF5ACEE4-0E47-ED4B-A11C-A37A8D25743D}"/>
              </a:ext>
            </a:extLst>
          </p:cNvPr>
          <p:cNvCxnSpPr>
            <a:cxnSpLocks/>
            <a:stCxn id="47" idx="3"/>
            <a:endCxn id="16" idx="1"/>
          </p:cNvCxnSpPr>
          <p:nvPr/>
        </p:nvCxnSpPr>
        <p:spPr>
          <a:xfrm>
            <a:off x="2555244" y="3880512"/>
            <a:ext cx="2502870" cy="267893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Graphic 9">
            <a:extLst>
              <a:ext uri="{FF2B5EF4-FFF2-40B4-BE49-F238E27FC236}">
                <a16:creationId xmlns:a16="http://schemas.microsoft.com/office/drawing/2014/main" id="{500C2653-A06A-354F-97A7-93DD33AFA97B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54978" y="1043709"/>
            <a:ext cx="330200" cy="316411"/>
          </a:xfrm>
          <a:prstGeom prst="rect">
            <a:avLst/>
          </a:prstGeom>
        </p:spPr>
      </p:pic>
      <p:cxnSp>
        <p:nvCxnSpPr>
          <p:cNvPr id="33" name="Straight Arrow Connector 29">
            <a:extLst>
              <a:ext uri="{FF2B5EF4-FFF2-40B4-BE49-F238E27FC236}">
                <a16:creationId xmlns:a16="http://schemas.microsoft.com/office/drawing/2014/main" id="{21BBC288-5AFD-AB40-A3F3-F427E49EB12C}"/>
              </a:ext>
            </a:extLst>
          </p:cNvPr>
          <p:cNvCxnSpPr>
            <a:cxnSpLocks/>
            <a:stCxn id="16" idx="3"/>
            <a:endCxn id="13" idx="1"/>
          </p:cNvCxnSpPr>
          <p:nvPr/>
        </p:nvCxnSpPr>
        <p:spPr>
          <a:xfrm>
            <a:off x="5593899" y="4148405"/>
            <a:ext cx="2276167" cy="3173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9">
            <a:extLst>
              <a:ext uri="{FF2B5EF4-FFF2-40B4-BE49-F238E27FC236}">
                <a16:creationId xmlns:a16="http://schemas.microsoft.com/office/drawing/2014/main" id="{0B311536-12F3-9C40-8153-5AF1A85390A9}"/>
              </a:ext>
            </a:extLst>
          </p:cNvPr>
          <p:cNvSpPr txBox="1"/>
          <p:nvPr/>
        </p:nvSpPr>
        <p:spPr>
          <a:xfrm>
            <a:off x="6457918" y="6064604"/>
            <a:ext cx="696958" cy="34970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900" dirty="0"/>
              <a:t>Amazon DynamoDB</a:t>
            </a:r>
          </a:p>
        </p:txBody>
      </p:sp>
      <p:pic>
        <p:nvPicPr>
          <p:cNvPr id="39" name="Graphic 47">
            <a:extLst>
              <a:ext uri="{FF2B5EF4-FFF2-40B4-BE49-F238E27FC236}">
                <a16:creationId xmlns:a16="http://schemas.microsoft.com/office/drawing/2014/main" id="{64ACDB4E-B998-9447-845B-246D5827B993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96DAC541-7B7A-43D3-8B79-37D633B846F1}">
                <asvg:svgBlip xmlns=""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6538505" y="5528819"/>
            <a:ext cx="535785" cy="535785"/>
          </a:xfrm>
          <a:prstGeom prst="rect">
            <a:avLst/>
          </a:prstGeom>
        </p:spPr>
      </p:pic>
      <p:sp>
        <p:nvSpPr>
          <p:cNvPr id="44" name="TextBox 9">
            <a:extLst>
              <a:ext uri="{FF2B5EF4-FFF2-40B4-BE49-F238E27FC236}">
                <a16:creationId xmlns:a16="http://schemas.microsoft.com/office/drawing/2014/main" id="{0B311536-12F3-9C40-8153-5AF1A85390A9}"/>
              </a:ext>
            </a:extLst>
          </p:cNvPr>
          <p:cNvSpPr txBox="1"/>
          <p:nvPr/>
        </p:nvSpPr>
        <p:spPr>
          <a:xfrm>
            <a:off x="9604973" y="4419470"/>
            <a:ext cx="696958" cy="34970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900" dirty="0"/>
              <a:t>Amazon DynamoDB</a:t>
            </a:r>
          </a:p>
        </p:txBody>
      </p:sp>
      <p:pic>
        <p:nvPicPr>
          <p:cNvPr id="45" name="Graphic 47">
            <a:extLst>
              <a:ext uri="{FF2B5EF4-FFF2-40B4-BE49-F238E27FC236}">
                <a16:creationId xmlns:a16="http://schemas.microsoft.com/office/drawing/2014/main" id="{64ACDB4E-B998-9447-845B-246D5827B993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96DAC541-7B7A-43D3-8B79-37D633B846F1}">
                <asvg:svgBlip xmlns=""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9685560" y="3883685"/>
            <a:ext cx="535785" cy="535785"/>
          </a:xfrm>
          <a:prstGeom prst="rect">
            <a:avLst/>
          </a:prstGeom>
        </p:spPr>
      </p:pic>
      <p:cxnSp>
        <p:nvCxnSpPr>
          <p:cNvPr id="60" name="Elbow Connector 54">
            <a:extLst>
              <a:ext uri="{FF2B5EF4-FFF2-40B4-BE49-F238E27FC236}">
                <a16:creationId xmlns:a16="http://schemas.microsoft.com/office/drawing/2014/main" id="{FF5ACEE4-0E47-ED4B-A11C-A37A8D25743D}"/>
              </a:ext>
            </a:extLst>
          </p:cNvPr>
          <p:cNvCxnSpPr>
            <a:cxnSpLocks/>
            <a:stCxn id="47" idx="3"/>
            <a:endCxn id="15" idx="1"/>
          </p:cNvCxnSpPr>
          <p:nvPr/>
        </p:nvCxnSpPr>
        <p:spPr>
          <a:xfrm>
            <a:off x="2555244" y="3880512"/>
            <a:ext cx="2502870" cy="1784006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29">
            <a:extLst>
              <a:ext uri="{FF2B5EF4-FFF2-40B4-BE49-F238E27FC236}">
                <a16:creationId xmlns:a16="http://schemas.microsoft.com/office/drawing/2014/main" id="{21BBC288-5AFD-AB40-A3F3-F427E49EB12C}"/>
              </a:ext>
            </a:extLst>
          </p:cNvPr>
          <p:cNvCxnSpPr>
            <a:cxnSpLocks/>
            <a:stCxn id="13" idx="3"/>
            <a:endCxn id="45" idx="1"/>
          </p:cNvCxnSpPr>
          <p:nvPr/>
        </p:nvCxnSpPr>
        <p:spPr>
          <a:xfrm>
            <a:off x="8405851" y="4151578"/>
            <a:ext cx="1279709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11">
            <a:extLst>
              <a:ext uri="{FF2B5EF4-FFF2-40B4-BE49-F238E27FC236}">
                <a16:creationId xmlns:a16="http://schemas.microsoft.com/office/drawing/2014/main" id="{2A886A76-C04F-E843-8126-259617CAFA03}"/>
              </a:ext>
            </a:extLst>
          </p:cNvPr>
          <p:cNvSpPr txBox="1"/>
          <p:nvPr/>
        </p:nvSpPr>
        <p:spPr>
          <a:xfrm>
            <a:off x="5427404" y="6063366"/>
            <a:ext cx="861234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1000" dirty="0"/>
              <a:t>AWS AppSync</a:t>
            </a:r>
          </a:p>
        </p:txBody>
      </p:sp>
      <p:pic>
        <p:nvPicPr>
          <p:cNvPr id="94" name="Graphic 30">
            <a:extLst>
              <a:ext uri="{FF2B5EF4-FFF2-40B4-BE49-F238E27FC236}">
                <a16:creationId xmlns:a16="http://schemas.microsoft.com/office/drawing/2014/main" id="{BCCC5BDB-54D9-3844-8058-BD88EF626204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96DAC541-7B7A-43D3-8B79-37D633B846F1}">
                <asvg:svgBlip xmlns=""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593899" y="5528818"/>
            <a:ext cx="535785" cy="535785"/>
          </a:xfrm>
          <a:prstGeom prst="rect">
            <a:avLst/>
          </a:prstGeom>
        </p:spPr>
      </p:pic>
      <p:pic>
        <p:nvPicPr>
          <p:cNvPr id="98" name="図 97"/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3891" y="502818"/>
            <a:ext cx="457200" cy="457200"/>
          </a:xfrm>
          <a:prstGeom prst="rect">
            <a:avLst/>
          </a:prstGeom>
        </p:spPr>
      </p:pic>
      <p:pic>
        <p:nvPicPr>
          <p:cNvPr id="117" name="図 116"/>
          <p:cNvPicPr>
            <a:picLocks noChangeAspect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9709" y="529139"/>
            <a:ext cx="457200" cy="457200"/>
          </a:xfrm>
          <a:prstGeom prst="rect">
            <a:avLst/>
          </a:prstGeom>
        </p:spPr>
      </p:pic>
      <p:pic>
        <p:nvPicPr>
          <p:cNvPr id="118" name="図 117"/>
          <p:cNvPicPr>
            <a:picLocks noChangeAspect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4788" y="503242"/>
            <a:ext cx="457200" cy="457200"/>
          </a:xfrm>
          <a:prstGeom prst="rect">
            <a:avLst/>
          </a:prstGeom>
        </p:spPr>
      </p:pic>
      <p:cxnSp>
        <p:nvCxnSpPr>
          <p:cNvPr id="119" name="Elbow Connector 54">
            <a:extLst>
              <a:ext uri="{FF2B5EF4-FFF2-40B4-BE49-F238E27FC236}">
                <a16:creationId xmlns:a16="http://schemas.microsoft.com/office/drawing/2014/main" id="{FF5ACEE4-0E47-ED4B-A11C-A37A8D25743D}"/>
              </a:ext>
            </a:extLst>
          </p:cNvPr>
          <p:cNvCxnSpPr>
            <a:cxnSpLocks/>
            <a:stCxn id="47" idx="0"/>
            <a:endCxn id="115" idx="1"/>
          </p:cNvCxnSpPr>
          <p:nvPr/>
        </p:nvCxnSpPr>
        <p:spPr>
          <a:xfrm rot="5400000" flipH="1" flipV="1">
            <a:off x="1979399" y="-12173"/>
            <a:ext cx="2472663" cy="3684767"/>
          </a:xfrm>
          <a:prstGeom prst="bentConnector2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12">
            <a:extLst>
              <a:ext uri="{FF2B5EF4-FFF2-40B4-BE49-F238E27FC236}">
                <a16:creationId xmlns:a16="http://schemas.microsoft.com/office/drawing/2014/main" id="{73725035-1030-D442-B58A-F9C28281B4E2}"/>
              </a:ext>
            </a:extLst>
          </p:cNvPr>
          <p:cNvSpPr txBox="1"/>
          <p:nvPr/>
        </p:nvSpPr>
        <p:spPr>
          <a:xfrm>
            <a:off x="6622364" y="2808059"/>
            <a:ext cx="500676" cy="211203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900" dirty="0"/>
              <a:t>AWS STS</a:t>
            </a:r>
          </a:p>
        </p:txBody>
      </p:sp>
      <p:pic>
        <p:nvPicPr>
          <p:cNvPr id="50" name="Graphic 40">
            <a:extLst>
              <a:ext uri="{FF2B5EF4-FFF2-40B4-BE49-F238E27FC236}">
                <a16:creationId xmlns:a16="http://schemas.microsoft.com/office/drawing/2014/main" id="{E9420ABA-AF58-BB4F-A8C1-C126FFE14726}"/>
              </a:ext>
            </a:extLst>
          </p:cNvPr>
          <p:cNvPicPr>
            <a:picLocks noChangeAspect="1"/>
          </p:cNvPicPr>
          <p:nvPr/>
        </p:nvPicPr>
        <p:blipFill>
          <a:blip r:embed="rId47">
            <a:extLst>
              <a:ext uri="{96DAC541-7B7A-43D3-8B79-37D633B846F1}">
                <asvg:svgBlip xmlns:asvg="http://schemas.microsoft.com/office/drawing/2016/SVG/main" xmlns="" r:embed="rId48"/>
              </a:ext>
            </a:extLst>
          </a:blip>
          <a:stretch>
            <a:fillRect/>
          </a:stretch>
        </p:blipFill>
        <p:spPr>
          <a:xfrm>
            <a:off x="6637752" y="2459729"/>
            <a:ext cx="469900" cy="469900"/>
          </a:xfrm>
          <a:prstGeom prst="rect">
            <a:avLst/>
          </a:prstGeom>
        </p:spPr>
      </p:pic>
      <p:cxnSp>
        <p:nvCxnSpPr>
          <p:cNvPr id="51" name="Straight Arrow Connector 26">
            <a:extLst>
              <a:ext uri="{FF2B5EF4-FFF2-40B4-BE49-F238E27FC236}">
                <a16:creationId xmlns:a16="http://schemas.microsoft.com/office/drawing/2014/main" id="{4A8C0F5C-0446-8A40-A710-BE80A9E5A424}"/>
              </a:ext>
            </a:extLst>
          </p:cNvPr>
          <p:cNvCxnSpPr>
            <a:stCxn id="9" idx="3"/>
            <a:endCxn id="50" idx="1"/>
          </p:cNvCxnSpPr>
          <p:nvPr/>
        </p:nvCxnSpPr>
        <p:spPr>
          <a:xfrm>
            <a:off x="5593899" y="2694678"/>
            <a:ext cx="1043853" cy="1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19">
            <a:extLst>
              <a:ext uri="{FF2B5EF4-FFF2-40B4-BE49-F238E27FC236}">
                <a16:creationId xmlns:a16="http://schemas.microsoft.com/office/drawing/2014/main" id="{DF6F5003-3F03-8D4D-B010-810046317792}"/>
              </a:ext>
            </a:extLst>
          </p:cNvPr>
          <p:cNvSpPr txBox="1"/>
          <p:nvPr/>
        </p:nvSpPr>
        <p:spPr>
          <a:xfrm>
            <a:off x="7212030" y="3415033"/>
            <a:ext cx="663273" cy="211203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900" dirty="0"/>
              <a:t>Permissions</a:t>
            </a:r>
          </a:p>
        </p:txBody>
      </p:sp>
      <p:sp>
        <p:nvSpPr>
          <p:cNvPr id="53" name="TextBox 20">
            <a:extLst>
              <a:ext uri="{FF2B5EF4-FFF2-40B4-BE49-F238E27FC236}">
                <a16:creationId xmlns:a16="http://schemas.microsoft.com/office/drawing/2014/main" id="{541C43ED-BD99-224E-B463-09CEE565A4E1}"/>
              </a:ext>
            </a:extLst>
          </p:cNvPr>
          <p:cNvSpPr txBox="1"/>
          <p:nvPr/>
        </p:nvSpPr>
        <p:spPr>
          <a:xfrm>
            <a:off x="6648140" y="3294794"/>
            <a:ext cx="397520" cy="211203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900" dirty="0"/>
              <a:t>Role</a:t>
            </a:r>
          </a:p>
        </p:txBody>
      </p:sp>
      <p:pic>
        <p:nvPicPr>
          <p:cNvPr id="54" name="Graphic 52">
            <a:extLst>
              <a:ext uri="{FF2B5EF4-FFF2-40B4-BE49-F238E27FC236}">
                <a16:creationId xmlns:a16="http://schemas.microsoft.com/office/drawing/2014/main" id="{90D5A9DB-EC7C-6342-9486-0A731DEC214E}"/>
              </a:ext>
            </a:extLst>
          </p:cNvPr>
          <p:cNvPicPr>
            <a:picLocks noChangeAspect="1"/>
          </p:cNvPicPr>
          <p:nvPr/>
        </p:nvPicPr>
        <p:blipFill>
          <a:blip r:embed="rId49">
            <a:extLst>
              <a:ext uri="{96DAC541-7B7A-43D3-8B79-37D633B846F1}">
                <asvg:svgBlip xmlns:asvg="http://schemas.microsoft.com/office/drawing/2016/SVG/main" xmlns="" r:embed="rId29"/>
              </a:ext>
            </a:extLst>
          </a:blip>
          <a:stretch>
            <a:fillRect/>
          </a:stretch>
        </p:blipFill>
        <p:spPr>
          <a:xfrm>
            <a:off x="7365072" y="3064480"/>
            <a:ext cx="357190" cy="357190"/>
          </a:xfrm>
          <a:prstGeom prst="rect">
            <a:avLst/>
          </a:prstGeom>
        </p:spPr>
      </p:pic>
      <p:pic>
        <p:nvPicPr>
          <p:cNvPr id="55" name="Graphic 54">
            <a:extLst>
              <a:ext uri="{FF2B5EF4-FFF2-40B4-BE49-F238E27FC236}">
                <a16:creationId xmlns:a16="http://schemas.microsoft.com/office/drawing/2014/main" id="{50E1591F-DA4C-934C-BDCB-2E69767A65B3}"/>
              </a:ext>
            </a:extLst>
          </p:cNvPr>
          <p:cNvPicPr>
            <a:picLocks noChangeAspect="1"/>
          </p:cNvPicPr>
          <p:nvPr/>
        </p:nvPicPr>
        <p:blipFill>
          <a:blip r:embed="rId50">
            <a:extLst>
              <a:ext uri="{96DAC541-7B7A-43D3-8B79-37D633B846F1}">
                <asvg:svgBlip xmlns:asvg="http://schemas.microsoft.com/office/drawing/2016/SVG/main" xmlns="" r:embed="rId31"/>
              </a:ext>
            </a:extLst>
          </a:blip>
          <a:stretch>
            <a:fillRect/>
          </a:stretch>
        </p:blipFill>
        <p:spPr>
          <a:xfrm>
            <a:off x="6678302" y="3062828"/>
            <a:ext cx="357190" cy="357190"/>
          </a:xfrm>
          <a:prstGeom prst="rect">
            <a:avLst/>
          </a:prstGeom>
        </p:spPr>
      </p:pic>
      <p:cxnSp>
        <p:nvCxnSpPr>
          <p:cNvPr id="56" name="Elbow Connector 54">
            <a:extLst>
              <a:ext uri="{FF2B5EF4-FFF2-40B4-BE49-F238E27FC236}">
                <a16:creationId xmlns:a16="http://schemas.microsoft.com/office/drawing/2014/main" id="{FF5ACEE4-0E47-ED4B-A11C-A37A8D25743D}"/>
              </a:ext>
            </a:extLst>
          </p:cNvPr>
          <p:cNvCxnSpPr>
            <a:cxnSpLocks/>
            <a:stCxn id="9" idx="3"/>
            <a:endCxn id="55" idx="1"/>
          </p:cNvCxnSpPr>
          <p:nvPr/>
        </p:nvCxnSpPr>
        <p:spPr>
          <a:xfrm>
            <a:off x="5593899" y="2694678"/>
            <a:ext cx="1084403" cy="546745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26">
            <a:extLst>
              <a:ext uri="{FF2B5EF4-FFF2-40B4-BE49-F238E27FC236}">
                <a16:creationId xmlns:a16="http://schemas.microsoft.com/office/drawing/2014/main" id="{4A8C0F5C-0446-8A40-A710-BE80A9E5A424}"/>
              </a:ext>
            </a:extLst>
          </p:cNvPr>
          <p:cNvCxnSpPr>
            <a:stCxn id="55" idx="3"/>
            <a:endCxn id="54" idx="1"/>
          </p:cNvCxnSpPr>
          <p:nvPr/>
        </p:nvCxnSpPr>
        <p:spPr>
          <a:xfrm>
            <a:off x="7035492" y="3241423"/>
            <a:ext cx="329580" cy="1652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26">
            <a:extLst>
              <a:ext uri="{FF2B5EF4-FFF2-40B4-BE49-F238E27FC236}">
                <a16:creationId xmlns:a16="http://schemas.microsoft.com/office/drawing/2014/main" id="{4A8C0F5C-0446-8A40-A710-BE80A9E5A424}"/>
              </a:ext>
            </a:extLst>
          </p:cNvPr>
          <p:cNvCxnSpPr>
            <a:stCxn id="12" idx="2"/>
            <a:endCxn id="66" idx="0"/>
          </p:cNvCxnSpPr>
          <p:nvPr/>
        </p:nvCxnSpPr>
        <p:spPr>
          <a:xfrm>
            <a:off x="8137958" y="4636964"/>
            <a:ext cx="0" cy="255766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19">
            <a:extLst>
              <a:ext uri="{FF2B5EF4-FFF2-40B4-BE49-F238E27FC236}">
                <a16:creationId xmlns:a16="http://schemas.microsoft.com/office/drawing/2014/main" id="{DF6F5003-3F03-8D4D-B010-810046317792}"/>
              </a:ext>
            </a:extLst>
          </p:cNvPr>
          <p:cNvSpPr txBox="1"/>
          <p:nvPr/>
        </p:nvSpPr>
        <p:spPr>
          <a:xfrm>
            <a:off x="7808303" y="5990923"/>
            <a:ext cx="663273" cy="211203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900" dirty="0"/>
              <a:t>Permissions</a:t>
            </a:r>
          </a:p>
        </p:txBody>
      </p:sp>
      <p:sp>
        <p:nvSpPr>
          <p:cNvPr id="64" name="TextBox 20">
            <a:extLst>
              <a:ext uri="{FF2B5EF4-FFF2-40B4-BE49-F238E27FC236}">
                <a16:creationId xmlns:a16="http://schemas.microsoft.com/office/drawing/2014/main" id="{541C43ED-BD99-224E-B463-09CEE565A4E1}"/>
              </a:ext>
            </a:extLst>
          </p:cNvPr>
          <p:cNvSpPr txBox="1"/>
          <p:nvPr/>
        </p:nvSpPr>
        <p:spPr>
          <a:xfrm>
            <a:off x="7939198" y="5124696"/>
            <a:ext cx="397520" cy="211203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900" dirty="0"/>
              <a:t>Role</a:t>
            </a:r>
          </a:p>
        </p:txBody>
      </p:sp>
      <p:pic>
        <p:nvPicPr>
          <p:cNvPr id="65" name="Graphic 52">
            <a:extLst>
              <a:ext uri="{FF2B5EF4-FFF2-40B4-BE49-F238E27FC236}">
                <a16:creationId xmlns:a16="http://schemas.microsoft.com/office/drawing/2014/main" id="{90D5A9DB-EC7C-6342-9486-0A731DEC214E}"/>
              </a:ext>
            </a:extLst>
          </p:cNvPr>
          <p:cNvPicPr>
            <a:picLocks noChangeAspect="1"/>
          </p:cNvPicPr>
          <p:nvPr/>
        </p:nvPicPr>
        <p:blipFill>
          <a:blip r:embed="rId49">
            <a:extLst>
              <a:ext uri="{96DAC541-7B7A-43D3-8B79-37D633B846F1}">
                <asvg:svgBlip xmlns:asvg="http://schemas.microsoft.com/office/drawing/2016/SVG/main" xmlns="" r:embed="rId29"/>
              </a:ext>
            </a:extLst>
          </a:blip>
          <a:stretch>
            <a:fillRect/>
          </a:stretch>
        </p:blipFill>
        <p:spPr>
          <a:xfrm>
            <a:off x="7961345" y="5640370"/>
            <a:ext cx="357190" cy="357190"/>
          </a:xfrm>
          <a:prstGeom prst="rect">
            <a:avLst/>
          </a:prstGeom>
        </p:spPr>
      </p:pic>
      <p:pic>
        <p:nvPicPr>
          <p:cNvPr id="66" name="Graphic 54">
            <a:extLst>
              <a:ext uri="{FF2B5EF4-FFF2-40B4-BE49-F238E27FC236}">
                <a16:creationId xmlns:a16="http://schemas.microsoft.com/office/drawing/2014/main" id="{50E1591F-DA4C-934C-BDCB-2E69767A65B3}"/>
              </a:ext>
            </a:extLst>
          </p:cNvPr>
          <p:cNvPicPr>
            <a:picLocks noChangeAspect="1"/>
          </p:cNvPicPr>
          <p:nvPr/>
        </p:nvPicPr>
        <p:blipFill>
          <a:blip r:embed="rId50">
            <a:extLst>
              <a:ext uri="{96DAC541-7B7A-43D3-8B79-37D633B846F1}">
                <asvg:svgBlip xmlns:asvg="http://schemas.microsoft.com/office/drawing/2016/SVG/main" xmlns="" r:embed="rId31"/>
              </a:ext>
            </a:extLst>
          </a:blip>
          <a:stretch>
            <a:fillRect/>
          </a:stretch>
        </p:blipFill>
        <p:spPr>
          <a:xfrm>
            <a:off x="7959363" y="4892730"/>
            <a:ext cx="357190" cy="357190"/>
          </a:xfrm>
          <a:prstGeom prst="rect">
            <a:avLst/>
          </a:prstGeom>
        </p:spPr>
      </p:pic>
      <p:cxnSp>
        <p:nvCxnSpPr>
          <p:cNvPr id="67" name="Straight Arrow Connector 26">
            <a:extLst>
              <a:ext uri="{FF2B5EF4-FFF2-40B4-BE49-F238E27FC236}">
                <a16:creationId xmlns:a16="http://schemas.microsoft.com/office/drawing/2014/main" id="{4A8C0F5C-0446-8A40-A710-BE80A9E5A424}"/>
              </a:ext>
            </a:extLst>
          </p:cNvPr>
          <p:cNvCxnSpPr>
            <a:stCxn id="64" idx="2"/>
            <a:endCxn id="65" idx="0"/>
          </p:cNvCxnSpPr>
          <p:nvPr/>
        </p:nvCxnSpPr>
        <p:spPr>
          <a:xfrm>
            <a:off x="8137958" y="5335899"/>
            <a:ext cx="1982" cy="304471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楕円 57"/>
          <p:cNvSpPr/>
          <p:nvPr/>
        </p:nvSpPr>
        <p:spPr>
          <a:xfrm>
            <a:off x="4658453" y="3642179"/>
            <a:ext cx="1297834" cy="112401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左矢印 58"/>
          <p:cNvSpPr/>
          <p:nvPr/>
        </p:nvSpPr>
        <p:spPr>
          <a:xfrm>
            <a:off x="2833784" y="3693481"/>
            <a:ext cx="1744083" cy="536948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楕円 60"/>
          <p:cNvSpPr/>
          <p:nvPr/>
        </p:nvSpPr>
        <p:spPr>
          <a:xfrm>
            <a:off x="21963" y="2827344"/>
            <a:ext cx="2671202" cy="216298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2754029" y="3694787"/>
            <a:ext cx="1903592" cy="646331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/>
              <a:t>8</a:t>
            </a:r>
            <a:r>
              <a:rPr lang="en-US" sz="1200" b="1" dirty="0" smtClean="0"/>
              <a:t>. The Client app receives a response from the API Gateway.</a:t>
            </a:r>
            <a:endParaRPr lang="en-US" sz="1200" b="1" dirty="0"/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191450" y="99226"/>
            <a:ext cx="47008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 smtClean="0"/>
              <a:t>Step.8 Receive a response from the API </a:t>
            </a:r>
            <a:r>
              <a:rPr lang="en-US" sz="1600" u="sng" dirty="0" err="1" smtClean="0"/>
              <a:t>Gatweay</a:t>
            </a:r>
            <a:r>
              <a:rPr lang="en-US" sz="1600" u="sng" dirty="0" smtClean="0"/>
              <a:t>.</a:t>
            </a:r>
            <a:endParaRPr lang="en-US" sz="1600" u="sng" dirty="0"/>
          </a:p>
        </p:txBody>
      </p:sp>
    </p:spTree>
    <p:extLst>
      <p:ext uri="{BB962C8B-B14F-4D97-AF65-F5344CB8AC3E}">
        <p14:creationId xmlns:p14="http://schemas.microsoft.com/office/powerpoint/2010/main" val="2004327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40">
            <a:extLst>
              <a:ext uri="{FF2B5EF4-FFF2-40B4-BE49-F238E27FC236}">
                <a16:creationId xmlns:a16="http://schemas.microsoft.com/office/drawing/2014/main" id="{CD792260-E20D-D048-9DB0-9B1D4017BF0D}"/>
              </a:ext>
            </a:extLst>
          </p:cNvPr>
          <p:cNvSpPr/>
          <p:nvPr/>
        </p:nvSpPr>
        <p:spPr>
          <a:xfrm>
            <a:off x="5058114" y="201416"/>
            <a:ext cx="1947151" cy="784923"/>
          </a:xfrm>
          <a:prstGeom prst="rect">
            <a:avLst/>
          </a:prstGeom>
          <a:solidFill>
            <a:srgbClr val="5A6B86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Social Providers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7" name="Rectangle 50">
            <a:extLst>
              <a:ext uri="{FF2B5EF4-FFF2-40B4-BE49-F238E27FC236}">
                <a16:creationId xmlns:a16="http://schemas.microsoft.com/office/drawing/2014/main" id="{7B1A2878-C5FE-3641-84A1-AF1A9456DE01}"/>
              </a:ext>
            </a:extLst>
          </p:cNvPr>
          <p:cNvSpPr/>
          <p:nvPr/>
        </p:nvSpPr>
        <p:spPr>
          <a:xfrm>
            <a:off x="191450" y="3066541"/>
            <a:ext cx="2363794" cy="1627941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>
                <a:solidFill>
                  <a:srgbClr val="5A6B86"/>
                </a:solidFill>
              </a:rPr>
              <a:t>Client apps</a:t>
            </a:r>
            <a:endParaRPr lang="en-US" sz="1200" dirty="0">
              <a:solidFill>
                <a:srgbClr val="5A6B86"/>
              </a:solidFill>
            </a:endParaRPr>
          </a:p>
        </p:txBody>
      </p:sp>
      <p:sp>
        <p:nvSpPr>
          <p:cNvPr id="32" name="Rectangle 78">
            <a:extLst>
              <a:ext uri="{FF2B5EF4-FFF2-40B4-BE49-F238E27FC236}">
                <a16:creationId xmlns:a16="http://schemas.microsoft.com/office/drawing/2014/main" id="{4C5FA3DF-AAD9-2A40-8928-45DEB6D047C9}"/>
              </a:ext>
            </a:extLst>
          </p:cNvPr>
          <p:cNvSpPr/>
          <p:nvPr/>
        </p:nvSpPr>
        <p:spPr>
          <a:xfrm>
            <a:off x="3054978" y="1043709"/>
            <a:ext cx="8274873" cy="559723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ysClr val="windowText" lastClr="000000"/>
                </a:solidFill>
              </a:rPr>
              <a:t>AWS Cloud</a:t>
            </a:r>
          </a:p>
        </p:txBody>
      </p:sp>
      <p:sp>
        <p:nvSpPr>
          <p:cNvPr id="15" name="Rectangle 40">
            <a:extLst>
              <a:ext uri="{FF2B5EF4-FFF2-40B4-BE49-F238E27FC236}">
                <a16:creationId xmlns:a16="http://schemas.microsoft.com/office/drawing/2014/main" id="{CD792260-E20D-D048-9DB0-9B1D4017BF0D}"/>
              </a:ext>
            </a:extLst>
          </p:cNvPr>
          <p:cNvSpPr/>
          <p:nvPr/>
        </p:nvSpPr>
        <p:spPr>
          <a:xfrm>
            <a:off x="5058114" y="4914729"/>
            <a:ext cx="2448648" cy="1499577"/>
          </a:xfrm>
          <a:prstGeom prst="rect">
            <a:avLst/>
          </a:prstGeom>
          <a:solidFill>
            <a:srgbClr val="5A6B86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AWS Resources accessed directly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(2 Tiers Architecture)</a:t>
            </a:r>
            <a:endParaRPr lang="en-US" sz="1200" dirty="0">
              <a:solidFill>
                <a:schemeClr val="tx1"/>
              </a:solidFill>
            </a:endParaRPr>
          </a:p>
        </p:txBody>
      </p:sp>
      <p:pic>
        <p:nvPicPr>
          <p:cNvPr id="2" name="Graphic 21">
            <a:extLst>
              <a:ext uri="{FF2B5EF4-FFF2-40B4-BE49-F238E27FC236}">
                <a16:creationId xmlns:a16="http://schemas.microsoft.com/office/drawing/2014/main" id="{CEFD119D-B31D-AD4E-89CE-C02267D215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530099" y="3590618"/>
            <a:ext cx="469900" cy="469900"/>
          </a:xfrm>
          <a:prstGeom prst="rect">
            <a:avLst/>
          </a:prstGeom>
        </p:spPr>
      </p:pic>
      <p:sp>
        <p:nvSpPr>
          <p:cNvPr id="3" name="TextBox 69">
            <a:extLst>
              <a:ext uri="{FF2B5EF4-FFF2-40B4-BE49-F238E27FC236}">
                <a16:creationId xmlns:a16="http://schemas.microsoft.com/office/drawing/2014/main" id="{8CFB7091-25B5-264E-B70C-23BF50BE211D}"/>
              </a:ext>
            </a:extLst>
          </p:cNvPr>
          <p:cNvSpPr txBox="1"/>
          <p:nvPr/>
        </p:nvSpPr>
        <p:spPr>
          <a:xfrm>
            <a:off x="1379386" y="4066416"/>
            <a:ext cx="771325" cy="34970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900" dirty="0">
                <a:solidFill>
                  <a:srgbClr val="232F3E"/>
                </a:solidFill>
              </a:rPr>
              <a:t>Mobile </a:t>
            </a:r>
            <a:r>
              <a:rPr lang="en-US" sz="900" dirty="0" smtClean="0">
                <a:solidFill>
                  <a:srgbClr val="232F3E"/>
                </a:solidFill>
              </a:rPr>
              <a:t>app</a:t>
            </a:r>
          </a:p>
          <a:p>
            <a:pPr algn="ctr"/>
            <a:r>
              <a:rPr lang="en-US" sz="900" dirty="0" smtClean="0">
                <a:solidFill>
                  <a:srgbClr val="232F3E"/>
                </a:solidFill>
              </a:rPr>
              <a:t>client</a:t>
            </a:r>
            <a:endParaRPr lang="en-US" sz="900" dirty="0">
              <a:solidFill>
                <a:srgbClr val="232F3E"/>
              </a:solidFill>
            </a:endParaRPr>
          </a:p>
        </p:txBody>
      </p:sp>
      <p:pic>
        <p:nvPicPr>
          <p:cNvPr id="4" name="Graphic 49">
            <a:extLst>
              <a:ext uri="{FF2B5EF4-FFF2-40B4-BE49-F238E27FC236}">
                <a16:creationId xmlns:a16="http://schemas.microsoft.com/office/drawing/2014/main" id="{43C89C6C-4275-2244-93E6-30D96D2FDE2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=""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756618" y="3590618"/>
            <a:ext cx="469900" cy="469900"/>
          </a:xfrm>
          <a:prstGeom prst="rect">
            <a:avLst/>
          </a:prstGeom>
        </p:spPr>
      </p:pic>
      <p:sp>
        <p:nvSpPr>
          <p:cNvPr id="5" name="TextBox 38">
            <a:extLst>
              <a:ext uri="{FF2B5EF4-FFF2-40B4-BE49-F238E27FC236}">
                <a16:creationId xmlns:a16="http://schemas.microsoft.com/office/drawing/2014/main" id="{19A327EE-B1A5-7643-A4D5-DCC8A43B5181}"/>
              </a:ext>
            </a:extLst>
          </p:cNvPr>
          <p:cNvSpPr txBox="1"/>
          <p:nvPr/>
        </p:nvSpPr>
        <p:spPr>
          <a:xfrm>
            <a:off x="670465" y="4060518"/>
            <a:ext cx="642206" cy="34970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900" dirty="0" smtClean="0">
                <a:solidFill>
                  <a:srgbClr val="232F3E"/>
                </a:solidFill>
              </a:rPr>
              <a:t>SPA</a:t>
            </a:r>
          </a:p>
          <a:p>
            <a:pPr algn="ctr"/>
            <a:r>
              <a:rPr lang="en-US" sz="900" dirty="0" smtClean="0">
                <a:solidFill>
                  <a:srgbClr val="232F3E"/>
                </a:solidFill>
              </a:rPr>
              <a:t>Client</a:t>
            </a:r>
            <a:endParaRPr lang="en-US" sz="900" dirty="0">
              <a:solidFill>
                <a:srgbClr val="232F3E"/>
              </a:solidFill>
            </a:endParaRPr>
          </a:p>
        </p:txBody>
      </p:sp>
      <p:sp>
        <p:nvSpPr>
          <p:cNvPr id="6" name="TextBox 10">
            <a:extLst>
              <a:ext uri="{FF2B5EF4-FFF2-40B4-BE49-F238E27FC236}">
                <a16:creationId xmlns:a16="http://schemas.microsoft.com/office/drawing/2014/main" id="{99E9A16C-C445-9643-9734-20DB6E5D3E42}"/>
              </a:ext>
            </a:extLst>
          </p:cNvPr>
          <p:cNvSpPr txBox="1"/>
          <p:nvPr/>
        </p:nvSpPr>
        <p:spPr>
          <a:xfrm>
            <a:off x="4970408" y="1811572"/>
            <a:ext cx="711200" cy="48820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900" dirty="0"/>
              <a:t>Amazon </a:t>
            </a:r>
            <a:r>
              <a:rPr lang="en-US" sz="900" dirty="0" err="1" smtClean="0"/>
              <a:t>Cognito</a:t>
            </a:r>
            <a:endParaRPr lang="en-US" sz="900" dirty="0" smtClean="0"/>
          </a:p>
          <a:p>
            <a:pPr algn="ctr"/>
            <a:r>
              <a:rPr lang="en-US" sz="900" dirty="0" smtClean="0"/>
              <a:t>User Pool</a:t>
            </a:r>
            <a:endParaRPr lang="en-US" sz="900" dirty="0"/>
          </a:p>
        </p:txBody>
      </p:sp>
      <p:pic>
        <p:nvPicPr>
          <p:cNvPr id="7" name="Graphic 23">
            <a:extLst>
              <a:ext uri="{FF2B5EF4-FFF2-40B4-BE49-F238E27FC236}">
                <a16:creationId xmlns:a16="http://schemas.microsoft.com/office/drawing/2014/main" id="{E9A0F7B5-2F3A-6242-BCA5-7273277F9F0C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058114" y="1275787"/>
            <a:ext cx="535785" cy="535785"/>
          </a:xfrm>
          <a:prstGeom prst="rect">
            <a:avLst/>
          </a:prstGeom>
        </p:spPr>
      </p:pic>
      <p:sp>
        <p:nvSpPr>
          <p:cNvPr id="8" name="TextBox 10">
            <a:extLst>
              <a:ext uri="{FF2B5EF4-FFF2-40B4-BE49-F238E27FC236}">
                <a16:creationId xmlns:a16="http://schemas.microsoft.com/office/drawing/2014/main" id="{99E9A16C-C445-9643-9734-20DB6E5D3E42}"/>
              </a:ext>
            </a:extLst>
          </p:cNvPr>
          <p:cNvSpPr txBox="1"/>
          <p:nvPr/>
        </p:nvSpPr>
        <p:spPr>
          <a:xfrm>
            <a:off x="4640315" y="2962570"/>
            <a:ext cx="1371382" cy="48820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900" dirty="0"/>
              <a:t>Amazon </a:t>
            </a:r>
            <a:r>
              <a:rPr lang="en-US" sz="900" dirty="0" err="1" smtClean="0"/>
              <a:t>Cognito</a:t>
            </a:r>
            <a:endParaRPr lang="en-US" sz="900" dirty="0" smtClean="0"/>
          </a:p>
          <a:p>
            <a:pPr algn="ctr"/>
            <a:r>
              <a:rPr lang="en-US" sz="900" dirty="0" smtClean="0"/>
              <a:t>Identity Pool</a:t>
            </a:r>
          </a:p>
          <a:p>
            <a:pPr algn="ctr"/>
            <a:r>
              <a:rPr lang="en-US" sz="900" dirty="0" smtClean="0"/>
              <a:t>(aka. Federated Identities)</a:t>
            </a:r>
            <a:endParaRPr lang="en-US" sz="900" dirty="0"/>
          </a:p>
        </p:txBody>
      </p:sp>
      <p:pic>
        <p:nvPicPr>
          <p:cNvPr id="9" name="Graphic 23">
            <a:extLst>
              <a:ext uri="{FF2B5EF4-FFF2-40B4-BE49-F238E27FC236}">
                <a16:creationId xmlns:a16="http://schemas.microsoft.com/office/drawing/2014/main" id="{E9A0F7B5-2F3A-6242-BCA5-7273277F9F0C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058114" y="2426785"/>
            <a:ext cx="535785" cy="535785"/>
          </a:xfrm>
          <a:prstGeom prst="rect">
            <a:avLst/>
          </a:prstGeom>
        </p:spPr>
      </p:pic>
      <p:sp>
        <p:nvSpPr>
          <p:cNvPr id="10" name="TextBox 5">
            <a:extLst>
              <a:ext uri="{FF2B5EF4-FFF2-40B4-BE49-F238E27FC236}">
                <a16:creationId xmlns:a16="http://schemas.microsoft.com/office/drawing/2014/main" id="{CD534A94-A404-C745-9B3E-24CB9AE2DD10}"/>
              </a:ext>
            </a:extLst>
          </p:cNvPr>
          <p:cNvSpPr txBox="1"/>
          <p:nvPr/>
        </p:nvSpPr>
        <p:spPr>
          <a:xfrm>
            <a:off x="4738709" y="4378944"/>
            <a:ext cx="1174593" cy="211203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900" dirty="0"/>
              <a:t>Amazon API Gateway</a:t>
            </a:r>
          </a:p>
        </p:txBody>
      </p:sp>
      <p:sp>
        <p:nvSpPr>
          <p:cNvPr id="12" name="TextBox 34">
            <a:extLst>
              <a:ext uri="{FF2B5EF4-FFF2-40B4-BE49-F238E27FC236}">
                <a16:creationId xmlns:a16="http://schemas.microsoft.com/office/drawing/2014/main" id="{15E56E6E-0E7C-E14A-90F3-EFD2E907FD70}"/>
              </a:ext>
            </a:extLst>
          </p:cNvPr>
          <p:cNvSpPr txBox="1"/>
          <p:nvPr/>
        </p:nvSpPr>
        <p:spPr>
          <a:xfrm>
            <a:off x="7740282" y="4419470"/>
            <a:ext cx="795352" cy="21749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900" dirty="0"/>
              <a:t>AWS Lambda</a:t>
            </a:r>
          </a:p>
        </p:txBody>
      </p:sp>
      <p:pic>
        <p:nvPicPr>
          <p:cNvPr id="13" name="Graphic 44">
            <a:extLst>
              <a:ext uri="{FF2B5EF4-FFF2-40B4-BE49-F238E27FC236}">
                <a16:creationId xmlns:a16="http://schemas.microsoft.com/office/drawing/2014/main" id="{E2DAEC15-20F6-3647-8A23-EC2BA0B080D7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96DAC541-7B7A-43D3-8B79-37D633B846F1}">
                <asvg:svgBlip xmlns=""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870066" y="3883685"/>
            <a:ext cx="535785" cy="535785"/>
          </a:xfrm>
          <a:prstGeom prst="rect">
            <a:avLst/>
          </a:prstGeom>
        </p:spPr>
      </p:pic>
      <p:pic>
        <p:nvPicPr>
          <p:cNvPr id="16" name="Graphic 19">
            <a:extLst>
              <a:ext uri="{FF2B5EF4-FFF2-40B4-BE49-F238E27FC236}">
                <a16:creationId xmlns:a16="http://schemas.microsoft.com/office/drawing/2014/main" id="{E3415E5B-FE82-7A40-8F0B-7A0EC616D16B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058114" y="3880512"/>
            <a:ext cx="535785" cy="535785"/>
          </a:xfrm>
          <a:prstGeom prst="rect">
            <a:avLst/>
          </a:prstGeom>
        </p:spPr>
      </p:pic>
      <p:cxnSp>
        <p:nvCxnSpPr>
          <p:cNvPr id="20" name="Elbow Connector 54">
            <a:extLst>
              <a:ext uri="{FF2B5EF4-FFF2-40B4-BE49-F238E27FC236}">
                <a16:creationId xmlns:a16="http://schemas.microsoft.com/office/drawing/2014/main" id="{FF5ACEE4-0E47-ED4B-A11C-A37A8D25743D}"/>
              </a:ext>
            </a:extLst>
          </p:cNvPr>
          <p:cNvCxnSpPr>
            <a:cxnSpLocks/>
            <a:stCxn id="47" idx="0"/>
            <a:endCxn id="7" idx="1"/>
          </p:cNvCxnSpPr>
          <p:nvPr/>
        </p:nvCxnSpPr>
        <p:spPr>
          <a:xfrm rot="5400000" flipH="1" flipV="1">
            <a:off x="2454300" y="462728"/>
            <a:ext cx="1522861" cy="3684767"/>
          </a:xfrm>
          <a:prstGeom prst="bentConnector2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54">
            <a:extLst>
              <a:ext uri="{FF2B5EF4-FFF2-40B4-BE49-F238E27FC236}">
                <a16:creationId xmlns:a16="http://schemas.microsoft.com/office/drawing/2014/main" id="{FF5ACEE4-0E47-ED4B-A11C-A37A8D25743D}"/>
              </a:ext>
            </a:extLst>
          </p:cNvPr>
          <p:cNvCxnSpPr>
            <a:cxnSpLocks/>
            <a:stCxn id="47" idx="0"/>
            <a:endCxn id="9" idx="1"/>
          </p:cNvCxnSpPr>
          <p:nvPr/>
        </p:nvCxnSpPr>
        <p:spPr>
          <a:xfrm rot="5400000" flipH="1" flipV="1">
            <a:off x="3029799" y="1038227"/>
            <a:ext cx="371863" cy="3684767"/>
          </a:xfrm>
          <a:prstGeom prst="bentConnector2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54">
            <a:extLst>
              <a:ext uri="{FF2B5EF4-FFF2-40B4-BE49-F238E27FC236}">
                <a16:creationId xmlns:a16="http://schemas.microsoft.com/office/drawing/2014/main" id="{FF5ACEE4-0E47-ED4B-A11C-A37A8D25743D}"/>
              </a:ext>
            </a:extLst>
          </p:cNvPr>
          <p:cNvCxnSpPr>
            <a:cxnSpLocks/>
            <a:stCxn id="47" idx="3"/>
            <a:endCxn id="16" idx="1"/>
          </p:cNvCxnSpPr>
          <p:nvPr/>
        </p:nvCxnSpPr>
        <p:spPr>
          <a:xfrm>
            <a:off x="2555244" y="3880512"/>
            <a:ext cx="2502870" cy="267893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Graphic 9">
            <a:extLst>
              <a:ext uri="{FF2B5EF4-FFF2-40B4-BE49-F238E27FC236}">
                <a16:creationId xmlns:a16="http://schemas.microsoft.com/office/drawing/2014/main" id="{500C2653-A06A-354F-97A7-93DD33AFA97B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54978" y="1043709"/>
            <a:ext cx="330200" cy="316411"/>
          </a:xfrm>
          <a:prstGeom prst="rect">
            <a:avLst/>
          </a:prstGeom>
        </p:spPr>
      </p:pic>
      <p:cxnSp>
        <p:nvCxnSpPr>
          <p:cNvPr id="33" name="Straight Arrow Connector 29">
            <a:extLst>
              <a:ext uri="{FF2B5EF4-FFF2-40B4-BE49-F238E27FC236}">
                <a16:creationId xmlns:a16="http://schemas.microsoft.com/office/drawing/2014/main" id="{21BBC288-5AFD-AB40-A3F3-F427E49EB12C}"/>
              </a:ext>
            </a:extLst>
          </p:cNvPr>
          <p:cNvCxnSpPr>
            <a:cxnSpLocks/>
            <a:stCxn id="16" idx="3"/>
            <a:endCxn id="13" idx="1"/>
          </p:cNvCxnSpPr>
          <p:nvPr/>
        </p:nvCxnSpPr>
        <p:spPr>
          <a:xfrm>
            <a:off x="5593899" y="4148405"/>
            <a:ext cx="2276167" cy="3173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9">
            <a:extLst>
              <a:ext uri="{FF2B5EF4-FFF2-40B4-BE49-F238E27FC236}">
                <a16:creationId xmlns:a16="http://schemas.microsoft.com/office/drawing/2014/main" id="{0B311536-12F3-9C40-8153-5AF1A85390A9}"/>
              </a:ext>
            </a:extLst>
          </p:cNvPr>
          <p:cNvSpPr txBox="1"/>
          <p:nvPr/>
        </p:nvSpPr>
        <p:spPr>
          <a:xfrm>
            <a:off x="6457918" y="6064604"/>
            <a:ext cx="696958" cy="34970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900" dirty="0"/>
              <a:t>Amazon DynamoDB</a:t>
            </a:r>
          </a:p>
        </p:txBody>
      </p:sp>
      <p:pic>
        <p:nvPicPr>
          <p:cNvPr id="39" name="Graphic 47">
            <a:extLst>
              <a:ext uri="{FF2B5EF4-FFF2-40B4-BE49-F238E27FC236}">
                <a16:creationId xmlns:a16="http://schemas.microsoft.com/office/drawing/2014/main" id="{64ACDB4E-B998-9447-845B-246D5827B993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96DAC541-7B7A-43D3-8B79-37D633B846F1}">
                <asvg:svgBlip xmlns=""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6538505" y="5528819"/>
            <a:ext cx="535785" cy="535785"/>
          </a:xfrm>
          <a:prstGeom prst="rect">
            <a:avLst/>
          </a:prstGeom>
        </p:spPr>
      </p:pic>
      <p:sp>
        <p:nvSpPr>
          <p:cNvPr id="44" name="TextBox 9">
            <a:extLst>
              <a:ext uri="{FF2B5EF4-FFF2-40B4-BE49-F238E27FC236}">
                <a16:creationId xmlns:a16="http://schemas.microsoft.com/office/drawing/2014/main" id="{0B311536-12F3-9C40-8153-5AF1A85390A9}"/>
              </a:ext>
            </a:extLst>
          </p:cNvPr>
          <p:cNvSpPr txBox="1"/>
          <p:nvPr/>
        </p:nvSpPr>
        <p:spPr>
          <a:xfrm>
            <a:off x="9604973" y="4419470"/>
            <a:ext cx="696958" cy="34970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900" dirty="0"/>
              <a:t>Amazon DynamoDB</a:t>
            </a:r>
          </a:p>
        </p:txBody>
      </p:sp>
      <p:pic>
        <p:nvPicPr>
          <p:cNvPr id="45" name="Graphic 47">
            <a:extLst>
              <a:ext uri="{FF2B5EF4-FFF2-40B4-BE49-F238E27FC236}">
                <a16:creationId xmlns:a16="http://schemas.microsoft.com/office/drawing/2014/main" id="{64ACDB4E-B998-9447-845B-246D5827B993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96DAC541-7B7A-43D3-8B79-37D633B846F1}">
                <asvg:svgBlip xmlns=""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9685560" y="3883685"/>
            <a:ext cx="535785" cy="535785"/>
          </a:xfrm>
          <a:prstGeom prst="rect">
            <a:avLst/>
          </a:prstGeom>
        </p:spPr>
      </p:pic>
      <p:cxnSp>
        <p:nvCxnSpPr>
          <p:cNvPr id="60" name="Elbow Connector 54">
            <a:extLst>
              <a:ext uri="{FF2B5EF4-FFF2-40B4-BE49-F238E27FC236}">
                <a16:creationId xmlns:a16="http://schemas.microsoft.com/office/drawing/2014/main" id="{FF5ACEE4-0E47-ED4B-A11C-A37A8D25743D}"/>
              </a:ext>
            </a:extLst>
          </p:cNvPr>
          <p:cNvCxnSpPr>
            <a:cxnSpLocks/>
            <a:stCxn id="47" idx="3"/>
            <a:endCxn id="15" idx="1"/>
          </p:cNvCxnSpPr>
          <p:nvPr/>
        </p:nvCxnSpPr>
        <p:spPr>
          <a:xfrm>
            <a:off x="2555244" y="3880512"/>
            <a:ext cx="2502870" cy="1784006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29">
            <a:extLst>
              <a:ext uri="{FF2B5EF4-FFF2-40B4-BE49-F238E27FC236}">
                <a16:creationId xmlns:a16="http://schemas.microsoft.com/office/drawing/2014/main" id="{21BBC288-5AFD-AB40-A3F3-F427E49EB12C}"/>
              </a:ext>
            </a:extLst>
          </p:cNvPr>
          <p:cNvCxnSpPr>
            <a:cxnSpLocks/>
            <a:stCxn id="13" idx="3"/>
            <a:endCxn id="45" idx="1"/>
          </p:cNvCxnSpPr>
          <p:nvPr/>
        </p:nvCxnSpPr>
        <p:spPr>
          <a:xfrm>
            <a:off x="8405851" y="4151578"/>
            <a:ext cx="1279709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11">
            <a:extLst>
              <a:ext uri="{FF2B5EF4-FFF2-40B4-BE49-F238E27FC236}">
                <a16:creationId xmlns:a16="http://schemas.microsoft.com/office/drawing/2014/main" id="{2A886A76-C04F-E843-8126-259617CAFA03}"/>
              </a:ext>
            </a:extLst>
          </p:cNvPr>
          <p:cNvSpPr txBox="1"/>
          <p:nvPr/>
        </p:nvSpPr>
        <p:spPr>
          <a:xfrm>
            <a:off x="5427404" y="6063366"/>
            <a:ext cx="861234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1000" dirty="0"/>
              <a:t>AWS AppSync</a:t>
            </a:r>
          </a:p>
        </p:txBody>
      </p:sp>
      <p:pic>
        <p:nvPicPr>
          <p:cNvPr id="94" name="Graphic 30">
            <a:extLst>
              <a:ext uri="{FF2B5EF4-FFF2-40B4-BE49-F238E27FC236}">
                <a16:creationId xmlns:a16="http://schemas.microsoft.com/office/drawing/2014/main" id="{BCCC5BDB-54D9-3844-8058-BD88EF626204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96DAC541-7B7A-43D3-8B79-37D633B846F1}">
                <asvg:svgBlip xmlns=""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593899" y="5528818"/>
            <a:ext cx="535785" cy="535785"/>
          </a:xfrm>
          <a:prstGeom prst="rect">
            <a:avLst/>
          </a:prstGeom>
        </p:spPr>
      </p:pic>
      <p:pic>
        <p:nvPicPr>
          <p:cNvPr id="98" name="図 97"/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3891" y="502818"/>
            <a:ext cx="457200" cy="457200"/>
          </a:xfrm>
          <a:prstGeom prst="rect">
            <a:avLst/>
          </a:prstGeom>
        </p:spPr>
      </p:pic>
      <p:pic>
        <p:nvPicPr>
          <p:cNvPr id="117" name="図 116"/>
          <p:cNvPicPr>
            <a:picLocks noChangeAspect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9709" y="529139"/>
            <a:ext cx="457200" cy="457200"/>
          </a:xfrm>
          <a:prstGeom prst="rect">
            <a:avLst/>
          </a:prstGeom>
        </p:spPr>
      </p:pic>
      <p:pic>
        <p:nvPicPr>
          <p:cNvPr id="118" name="図 117"/>
          <p:cNvPicPr>
            <a:picLocks noChangeAspect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4788" y="503242"/>
            <a:ext cx="457200" cy="457200"/>
          </a:xfrm>
          <a:prstGeom prst="rect">
            <a:avLst/>
          </a:prstGeom>
        </p:spPr>
      </p:pic>
      <p:cxnSp>
        <p:nvCxnSpPr>
          <p:cNvPr id="119" name="Elbow Connector 54">
            <a:extLst>
              <a:ext uri="{FF2B5EF4-FFF2-40B4-BE49-F238E27FC236}">
                <a16:creationId xmlns:a16="http://schemas.microsoft.com/office/drawing/2014/main" id="{FF5ACEE4-0E47-ED4B-A11C-A37A8D25743D}"/>
              </a:ext>
            </a:extLst>
          </p:cNvPr>
          <p:cNvCxnSpPr>
            <a:cxnSpLocks/>
            <a:stCxn id="47" idx="0"/>
            <a:endCxn id="115" idx="1"/>
          </p:cNvCxnSpPr>
          <p:nvPr/>
        </p:nvCxnSpPr>
        <p:spPr>
          <a:xfrm rot="5400000" flipH="1" flipV="1">
            <a:off x="1979399" y="-12173"/>
            <a:ext cx="2472663" cy="3684767"/>
          </a:xfrm>
          <a:prstGeom prst="bentConnector2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12">
            <a:extLst>
              <a:ext uri="{FF2B5EF4-FFF2-40B4-BE49-F238E27FC236}">
                <a16:creationId xmlns:a16="http://schemas.microsoft.com/office/drawing/2014/main" id="{73725035-1030-D442-B58A-F9C28281B4E2}"/>
              </a:ext>
            </a:extLst>
          </p:cNvPr>
          <p:cNvSpPr txBox="1"/>
          <p:nvPr/>
        </p:nvSpPr>
        <p:spPr>
          <a:xfrm>
            <a:off x="6622364" y="2808059"/>
            <a:ext cx="500676" cy="211203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900" dirty="0"/>
              <a:t>AWS STS</a:t>
            </a:r>
          </a:p>
        </p:txBody>
      </p:sp>
      <p:pic>
        <p:nvPicPr>
          <p:cNvPr id="50" name="Graphic 40">
            <a:extLst>
              <a:ext uri="{FF2B5EF4-FFF2-40B4-BE49-F238E27FC236}">
                <a16:creationId xmlns:a16="http://schemas.microsoft.com/office/drawing/2014/main" id="{E9420ABA-AF58-BB4F-A8C1-C126FFE14726}"/>
              </a:ext>
            </a:extLst>
          </p:cNvPr>
          <p:cNvPicPr>
            <a:picLocks noChangeAspect="1"/>
          </p:cNvPicPr>
          <p:nvPr/>
        </p:nvPicPr>
        <p:blipFill>
          <a:blip r:embed="rId47">
            <a:extLst>
              <a:ext uri="{96DAC541-7B7A-43D3-8B79-37D633B846F1}">
                <asvg:svgBlip xmlns:asvg="http://schemas.microsoft.com/office/drawing/2016/SVG/main" xmlns="" r:embed="rId48"/>
              </a:ext>
            </a:extLst>
          </a:blip>
          <a:stretch>
            <a:fillRect/>
          </a:stretch>
        </p:blipFill>
        <p:spPr>
          <a:xfrm>
            <a:off x="6637752" y="2459729"/>
            <a:ext cx="469900" cy="469900"/>
          </a:xfrm>
          <a:prstGeom prst="rect">
            <a:avLst/>
          </a:prstGeom>
        </p:spPr>
      </p:pic>
      <p:cxnSp>
        <p:nvCxnSpPr>
          <p:cNvPr id="51" name="Straight Arrow Connector 26">
            <a:extLst>
              <a:ext uri="{FF2B5EF4-FFF2-40B4-BE49-F238E27FC236}">
                <a16:creationId xmlns:a16="http://schemas.microsoft.com/office/drawing/2014/main" id="{4A8C0F5C-0446-8A40-A710-BE80A9E5A424}"/>
              </a:ext>
            </a:extLst>
          </p:cNvPr>
          <p:cNvCxnSpPr>
            <a:stCxn id="9" idx="3"/>
            <a:endCxn id="50" idx="1"/>
          </p:cNvCxnSpPr>
          <p:nvPr/>
        </p:nvCxnSpPr>
        <p:spPr>
          <a:xfrm>
            <a:off x="5593899" y="2694678"/>
            <a:ext cx="1043853" cy="1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19">
            <a:extLst>
              <a:ext uri="{FF2B5EF4-FFF2-40B4-BE49-F238E27FC236}">
                <a16:creationId xmlns:a16="http://schemas.microsoft.com/office/drawing/2014/main" id="{DF6F5003-3F03-8D4D-B010-810046317792}"/>
              </a:ext>
            </a:extLst>
          </p:cNvPr>
          <p:cNvSpPr txBox="1"/>
          <p:nvPr/>
        </p:nvSpPr>
        <p:spPr>
          <a:xfrm>
            <a:off x="7212030" y="3415033"/>
            <a:ext cx="663273" cy="211203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900" dirty="0"/>
              <a:t>Permissions</a:t>
            </a:r>
          </a:p>
        </p:txBody>
      </p:sp>
      <p:sp>
        <p:nvSpPr>
          <p:cNvPr id="53" name="TextBox 20">
            <a:extLst>
              <a:ext uri="{FF2B5EF4-FFF2-40B4-BE49-F238E27FC236}">
                <a16:creationId xmlns:a16="http://schemas.microsoft.com/office/drawing/2014/main" id="{541C43ED-BD99-224E-B463-09CEE565A4E1}"/>
              </a:ext>
            </a:extLst>
          </p:cNvPr>
          <p:cNvSpPr txBox="1"/>
          <p:nvPr/>
        </p:nvSpPr>
        <p:spPr>
          <a:xfrm>
            <a:off x="6648140" y="3294794"/>
            <a:ext cx="397520" cy="211203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900" dirty="0"/>
              <a:t>Role</a:t>
            </a:r>
          </a:p>
        </p:txBody>
      </p:sp>
      <p:pic>
        <p:nvPicPr>
          <p:cNvPr id="54" name="Graphic 52">
            <a:extLst>
              <a:ext uri="{FF2B5EF4-FFF2-40B4-BE49-F238E27FC236}">
                <a16:creationId xmlns:a16="http://schemas.microsoft.com/office/drawing/2014/main" id="{90D5A9DB-EC7C-6342-9486-0A731DEC214E}"/>
              </a:ext>
            </a:extLst>
          </p:cNvPr>
          <p:cNvPicPr>
            <a:picLocks noChangeAspect="1"/>
          </p:cNvPicPr>
          <p:nvPr/>
        </p:nvPicPr>
        <p:blipFill>
          <a:blip r:embed="rId49">
            <a:extLst>
              <a:ext uri="{96DAC541-7B7A-43D3-8B79-37D633B846F1}">
                <asvg:svgBlip xmlns:asvg="http://schemas.microsoft.com/office/drawing/2016/SVG/main" xmlns="" r:embed="rId29"/>
              </a:ext>
            </a:extLst>
          </a:blip>
          <a:stretch>
            <a:fillRect/>
          </a:stretch>
        </p:blipFill>
        <p:spPr>
          <a:xfrm>
            <a:off x="7365072" y="3064480"/>
            <a:ext cx="357190" cy="357190"/>
          </a:xfrm>
          <a:prstGeom prst="rect">
            <a:avLst/>
          </a:prstGeom>
        </p:spPr>
      </p:pic>
      <p:pic>
        <p:nvPicPr>
          <p:cNvPr id="55" name="Graphic 54">
            <a:extLst>
              <a:ext uri="{FF2B5EF4-FFF2-40B4-BE49-F238E27FC236}">
                <a16:creationId xmlns:a16="http://schemas.microsoft.com/office/drawing/2014/main" id="{50E1591F-DA4C-934C-BDCB-2E69767A65B3}"/>
              </a:ext>
            </a:extLst>
          </p:cNvPr>
          <p:cNvPicPr>
            <a:picLocks noChangeAspect="1"/>
          </p:cNvPicPr>
          <p:nvPr/>
        </p:nvPicPr>
        <p:blipFill>
          <a:blip r:embed="rId50">
            <a:extLst>
              <a:ext uri="{96DAC541-7B7A-43D3-8B79-37D633B846F1}">
                <asvg:svgBlip xmlns:asvg="http://schemas.microsoft.com/office/drawing/2016/SVG/main" xmlns="" r:embed="rId31"/>
              </a:ext>
            </a:extLst>
          </a:blip>
          <a:stretch>
            <a:fillRect/>
          </a:stretch>
        </p:blipFill>
        <p:spPr>
          <a:xfrm>
            <a:off x="6678302" y="3062828"/>
            <a:ext cx="357190" cy="357190"/>
          </a:xfrm>
          <a:prstGeom prst="rect">
            <a:avLst/>
          </a:prstGeom>
        </p:spPr>
      </p:pic>
      <p:cxnSp>
        <p:nvCxnSpPr>
          <p:cNvPr id="56" name="Elbow Connector 54">
            <a:extLst>
              <a:ext uri="{FF2B5EF4-FFF2-40B4-BE49-F238E27FC236}">
                <a16:creationId xmlns:a16="http://schemas.microsoft.com/office/drawing/2014/main" id="{FF5ACEE4-0E47-ED4B-A11C-A37A8D25743D}"/>
              </a:ext>
            </a:extLst>
          </p:cNvPr>
          <p:cNvCxnSpPr>
            <a:cxnSpLocks/>
            <a:stCxn id="9" idx="3"/>
            <a:endCxn id="55" idx="1"/>
          </p:cNvCxnSpPr>
          <p:nvPr/>
        </p:nvCxnSpPr>
        <p:spPr>
          <a:xfrm>
            <a:off x="5593899" y="2694678"/>
            <a:ext cx="1084403" cy="546745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26">
            <a:extLst>
              <a:ext uri="{FF2B5EF4-FFF2-40B4-BE49-F238E27FC236}">
                <a16:creationId xmlns:a16="http://schemas.microsoft.com/office/drawing/2014/main" id="{4A8C0F5C-0446-8A40-A710-BE80A9E5A424}"/>
              </a:ext>
            </a:extLst>
          </p:cNvPr>
          <p:cNvCxnSpPr>
            <a:stCxn id="55" idx="3"/>
            <a:endCxn id="54" idx="1"/>
          </p:cNvCxnSpPr>
          <p:nvPr/>
        </p:nvCxnSpPr>
        <p:spPr>
          <a:xfrm>
            <a:off x="7035492" y="3241423"/>
            <a:ext cx="329580" cy="1652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26">
            <a:extLst>
              <a:ext uri="{FF2B5EF4-FFF2-40B4-BE49-F238E27FC236}">
                <a16:creationId xmlns:a16="http://schemas.microsoft.com/office/drawing/2014/main" id="{4A8C0F5C-0446-8A40-A710-BE80A9E5A424}"/>
              </a:ext>
            </a:extLst>
          </p:cNvPr>
          <p:cNvCxnSpPr>
            <a:stCxn id="12" idx="2"/>
            <a:endCxn id="66" idx="0"/>
          </p:cNvCxnSpPr>
          <p:nvPr/>
        </p:nvCxnSpPr>
        <p:spPr>
          <a:xfrm>
            <a:off x="8137958" y="4636964"/>
            <a:ext cx="0" cy="255766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19">
            <a:extLst>
              <a:ext uri="{FF2B5EF4-FFF2-40B4-BE49-F238E27FC236}">
                <a16:creationId xmlns:a16="http://schemas.microsoft.com/office/drawing/2014/main" id="{DF6F5003-3F03-8D4D-B010-810046317792}"/>
              </a:ext>
            </a:extLst>
          </p:cNvPr>
          <p:cNvSpPr txBox="1"/>
          <p:nvPr/>
        </p:nvSpPr>
        <p:spPr>
          <a:xfrm>
            <a:off x="7808303" y="5990923"/>
            <a:ext cx="663273" cy="211203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900" dirty="0"/>
              <a:t>Permissions</a:t>
            </a:r>
          </a:p>
        </p:txBody>
      </p:sp>
      <p:sp>
        <p:nvSpPr>
          <p:cNvPr id="64" name="TextBox 20">
            <a:extLst>
              <a:ext uri="{FF2B5EF4-FFF2-40B4-BE49-F238E27FC236}">
                <a16:creationId xmlns:a16="http://schemas.microsoft.com/office/drawing/2014/main" id="{541C43ED-BD99-224E-B463-09CEE565A4E1}"/>
              </a:ext>
            </a:extLst>
          </p:cNvPr>
          <p:cNvSpPr txBox="1"/>
          <p:nvPr/>
        </p:nvSpPr>
        <p:spPr>
          <a:xfrm>
            <a:off x="7939198" y="5124696"/>
            <a:ext cx="397520" cy="211203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900" dirty="0"/>
              <a:t>Role</a:t>
            </a:r>
          </a:p>
        </p:txBody>
      </p:sp>
      <p:pic>
        <p:nvPicPr>
          <p:cNvPr id="65" name="Graphic 52">
            <a:extLst>
              <a:ext uri="{FF2B5EF4-FFF2-40B4-BE49-F238E27FC236}">
                <a16:creationId xmlns:a16="http://schemas.microsoft.com/office/drawing/2014/main" id="{90D5A9DB-EC7C-6342-9486-0A731DEC214E}"/>
              </a:ext>
            </a:extLst>
          </p:cNvPr>
          <p:cNvPicPr>
            <a:picLocks noChangeAspect="1"/>
          </p:cNvPicPr>
          <p:nvPr/>
        </p:nvPicPr>
        <p:blipFill>
          <a:blip r:embed="rId49">
            <a:extLst>
              <a:ext uri="{96DAC541-7B7A-43D3-8B79-37D633B846F1}">
                <asvg:svgBlip xmlns:asvg="http://schemas.microsoft.com/office/drawing/2016/SVG/main" xmlns="" r:embed="rId29"/>
              </a:ext>
            </a:extLst>
          </a:blip>
          <a:stretch>
            <a:fillRect/>
          </a:stretch>
        </p:blipFill>
        <p:spPr>
          <a:xfrm>
            <a:off x="7961345" y="5640370"/>
            <a:ext cx="357190" cy="357190"/>
          </a:xfrm>
          <a:prstGeom prst="rect">
            <a:avLst/>
          </a:prstGeom>
        </p:spPr>
      </p:pic>
      <p:pic>
        <p:nvPicPr>
          <p:cNvPr id="66" name="Graphic 54">
            <a:extLst>
              <a:ext uri="{FF2B5EF4-FFF2-40B4-BE49-F238E27FC236}">
                <a16:creationId xmlns:a16="http://schemas.microsoft.com/office/drawing/2014/main" id="{50E1591F-DA4C-934C-BDCB-2E69767A65B3}"/>
              </a:ext>
            </a:extLst>
          </p:cNvPr>
          <p:cNvPicPr>
            <a:picLocks noChangeAspect="1"/>
          </p:cNvPicPr>
          <p:nvPr/>
        </p:nvPicPr>
        <p:blipFill>
          <a:blip r:embed="rId50">
            <a:extLst>
              <a:ext uri="{96DAC541-7B7A-43D3-8B79-37D633B846F1}">
                <asvg:svgBlip xmlns:asvg="http://schemas.microsoft.com/office/drawing/2016/SVG/main" xmlns="" r:embed="rId31"/>
              </a:ext>
            </a:extLst>
          </a:blip>
          <a:stretch>
            <a:fillRect/>
          </a:stretch>
        </p:blipFill>
        <p:spPr>
          <a:xfrm>
            <a:off x="7959363" y="4892730"/>
            <a:ext cx="357190" cy="357190"/>
          </a:xfrm>
          <a:prstGeom prst="rect">
            <a:avLst/>
          </a:prstGeom>
        </p:spPr>
      </p:pic>
      <p:cxnSp>
        <p:nvCxnSpPr>
          <p:cNvPr id="67" name="Straight Arrow Connector 26">
            <a:extLst>
              <a:ext uri="{FF2B5EF4-FFF2-40B4-BE49-F238E27FC236}">
                <a16:creationId xmlns:a16="http://schemas.microsoft.com/office/drawing/2014/main" id="{4A8C0F5C-0446-8A40-A710-BE80A9E5A424}"/>
              </a:ext>
            </a:extLst>
          </p:cNvPr>
          <p:cNvCxnSpPr>
            <a:stCxn id="64" idx="2"/>
            <a:endCxn id="65" idx="0"/>
          </p:cNvCxnSpPr>
          <p:nvPr/>
        </p:nvCxnSpPr>
        <p:spPr>
          <a:xfrm>
            <a:off x="8137958" y="5335899"/>
            <a:ext cx="1982" cy="304471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楕円 57"/>
          <p:cNvSpPr/>
          <p:nvPr/>
        </p:nvSpPr>
        <p:spPr>
          <a:xfrm>
            <a:off x="4530428" y="3831850"/>
            <a:ext cx="550769" cy="5392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楕円 58"/>
          <p:cNvSpPr/>
          <p:nvPr/>
        </p:nvSpPr>
        <p:spPr>
          <a:xfrm>
            <a:off x="4573039" y="5564376"/>
            <a:ext cx="550769" cy="5392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四角形吹き出し 60"/>
          <p:cNvSpPr/>
          <p:nvPr/>
        </p:nvSpPr>
        <p:spPr>
          <a:xfrm>
            <a:off x="1525698" y="5179132"/>
            <a:ext cx="1727200" cy="1109605"/>
          </a:xfrm>
          <a:prstGeom prst="wedgeRectCallout">
            <a:avLst>
              <a:gd name="adj1" fmla="val 124087"/>
              <a:gd name="adj2" fmla="val -1414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四角形吹き出し 67"/>
          <p:cNvSpPr/>
          <p:nvPr/>
        </p:nvSpPr>
        <p:spPr>
          <a:xfrm>
            <a:off x="1521978" y="5179132"/>
            <a:ext cx="1727200" cy="1109605"/>
          </a:xfrm>
          <a:prstGeom prst="wedgeRectCallout">
            <a:avLst>
              <a:gd name="adj1" fmla="val 133713"/>
              <a:gd name="adj2" fmla="val 117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Authorizes API requests here.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191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40">
            <a:extLst>
              <a:ext uri="{FF2B5EF4-FFF2-40B4-BE49-F238E27FC236}">
                <a16:creationId xmlns:a16="http://schemas.microsoft.com/office/drawing/2014/main" id="{CD792260-E20D-D048-9DB0-9B1D4017BF0D}"/>
              </a:ext>
            </a:extLst>
          </p:cNvPr>
          <p:cNvSpPr/>
          <p:nvPr/>
        </p:nvSpPr>
        <p:spPr>
          <a:xfrm>
            <a:off x="5058114" y="201416"/>
            <a:ext cx="1947151" cy="784923"/>
          </a:xfrm>
          <a:prstGeom prst="rect">
            <a:avLst/>
          </a:prstGeom>
          <a:solidFill>
            <a:srgbClr val="5A6B86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Social Providers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7" name="Rectangle 50">
            <a:extLst>
              <a:ext uri="{FF2B5EF4-FFF2-40B4-BE49-F238E27FC236}">
                <a16:creationId xmlns:a16="http://schemas.microsoft.com/office/drawing/2014/main" id="{7B1A2878-C5FE-3641-84A1-AF1A9456DE01}"/>
              </a:ext>
            </a:extLst>
          </p:cNvPr>
          <p:cNvSpPr/>
          <p:nvPr/>
        </p:nvSpPr>
        <p:spPr>
          <a:xfrm>
            <a:off x="191450" y="3066541"/>
            <a:ext cx="2363794" cy="1627941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>
                <a:solidFill>
                  <a:srgbClr val="5A6B86"/>
                </a:solidFill>
              </a:rPr>
              <a:t>Client apps</a:t>
            </a:r>
            <a:endParaRPr lang="en-US" sz="1200" dirty="0">
              <a:solidFill>
                <a:srgbClr val="5A6B86"/>
              </a:solidFill>
            </a:endParaRPr>
          </a:p>
        </p:txBody>
      </p:sp>
      <p:sp>
        <p:nvSpPr>
          <p:cNvPr id="32" name="Rectangle 78">
            <a:extLst>
              <a:ext uri="{FF2B5EF4-FFF2-40B4-BE49-F238E27FC236}">
                <a16:creationId xmlns:a16="http://schemas.microsoft.com/office/drawing/2014/main" id="{4C5FA3DF-AAD9-2A40-8928-45DEB6D047C9}"/>
              </a:ext>
            </a:extLst>
          </p:cNvPr>
          <p:cNvSpPr/>
          <p:nvPr/>
        </p:nvSpPr>
        <p:spPr>
          <a:xfrm>
            <a:off x="3054978" y="1043709"/>
            <a:ext cx="8274873" cy="559723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ysClr val="windowText" lastClr="000000"/>
                </a:solidFill>
              </a:rPr>
              <a:t>AWS Cloud</a:t>
            </a:r>
          </a:p>
        </p:txBody>
      </p:sp>
      <p:sp>
        <p:nvSpPr>
          <p:cNvPr id="15" name="Rectangle 40">
            <a:extLst>
              <a:ext uri="{FF2B5EF4-FFF2-40B4-BE49-F238E27FC236}">
                <a16:creationId xmlns:a16="http://schemas.microsoft.com/office/drawing/2014/main" id="{CD792260-E20D-D048-9DB0-9B1D4017BF0D}"/>
              </a:ext>
            </a:extLst>
          </p:cNvPr>
          <p:cNvSpPr/>
          <p:nvPr/>
        </p:nvSpPr>
        <p:spPr>
          <a:xfrm>
            <a:off x="5058114" y="4914729"/>
            <a:ext cx="2448648" cy="1499577"/>
          </a:xfrm>
          <a:prstGeom prst="rect">
            <a:avLst/>
          </a:prstGeom>
          <a:solidFill>
            <a:srgbClr val="5A6B86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AWS Resources accessed directly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(2 Tiers Architecture)</a:t>
            </a:r>
            <a:endParaRPr lang="en-US" sz="1200" dirty="0">
              <a:solidFill>
                <a:schemeClr val="tx1"/>
              </a:solidFill>
            </a:endParaRPr>
          </a:p>
        </p:txBody>
      </p:sp>
      <p:pic>
        <p:nvPicPr>
          <p:cNvPr id="2" name="Graphic 21">
            <a:extLst>
              <a:ext uri="{FF2B5EF4-FFF2-40B4-BE49-F238E27FC236}">
                <a16:creationId xmlns:a16="http://schemas.microsoft.com/office/drawing/2014/main" id="{CEFD119D-B31D-AD4E-89CE-C02267D215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530099" y="3590618"/>
            <a:ext cx="469900" cy="469900"/>
          </a:xfrm>
          <a:prstGeom prst="rect">
            <a:avLst/>
          </a:prstGeom>
        </p:spPr>
      </p:pic>
      <p:sp>
        <p:nvSpPr>
          <p:cNvPr id="3" name="TextBox 69">
            <a:extLst>
              <a:ext uri="{FF2B5EF4-FFF2-40B4-BE49-F238E27FC236}">
                <a16:creationId xmlns:a16="http://schemas.microsoft.com/office/drawing/2014/main" id="{8CFB7091-25B5-264E-B70C-23BF50BE211D}"/>
              </a:ext>
            </a:extLst>
          </p:cNvPr>
          <p:cNvSpPr txBox="1"/>
          <p:nvPr/>
        </p:nvSpPr>
        <p:spPr>
          <a:xfrm>
            <a:off x="1379386" y="4066416"/>
            <a:ext cx="771325" cy="34970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900" dirty="0">
                <a:solidFill>
                  <a:srgbClr val="232F3E"/>
                </a:solidFill>
              </a:rPr>
              <a:t>Mobile </a:t>
            </a:r>
            <a:r>
              <a:rPr lang="en-US" sz="900" dirty="0" smtClean="0">
                <a:solidFill>
                  <a:srgbClr val="232F3E"/>
                </a:solidFill>
              </a:rPr>
              <a:t>app</a:t>
            </a:r>
          </a:p>
          <a:p>
            <a:pPr algn="ctr"/>
            <a:r>
              <a:rPr lang="en-US" sz="900" dirty="0" smtClean="0">
                <a:solidFill>
                  <a:srgbClr val="232F3E"/>
                </a:solidFill>
              </a:rPr>
              <a:t>client</a:t>
            </a:r>
            <a:endParaRPr lang="en-US" sz="900" dirty="0">
              <a:solidFill>
                <a:srgbClr val="232F3E"/>
              </a:solidFill>
            </a:endParaRPr>
          </a:p>
        </p:txBody>
      </p:sp>
      <p:pic>
        <p:nvPicPr>
          <p:cNvPr id="4" name="Graphic 49">
            <a:extLst>
              <a:ext uri="{FF2B5EF4-FFF2-40B4-BE49-F238E27FC236}">
                <a16:creationId xmlns:a16="http://schemas.microsoft.com/office/drawing/2014/main" id="{43C89C6C-4275-2244-93E6-30D96D2FDE2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=""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756618" y="3590618"/>
            <a:ext cx="469900" cy="469900"/>
          </a:xfrm>
          <a:prstGeom prst="rect">
            <a:avLst/>
          </a:prstGeom>
        </p:spPr>
      </p:pic>
      <p:sp>
        <p:nvSpPr>
          <p:cNvPr id="5" name="TextBox 38">
            <a:extLst>
              <a:ext uri="{FF2B5EF4-FFF2-40B4-BE49-F238E27FC236}">
                <a16:creationId xmlns:a16="http://schemas.microsoft.com/office/drawing/2014/main" id="{19A327EE-B1A5-7643-A4D5-DCC8A43B5181}"/>
              </a:ext>
            </a:extLst>
          </p:cNvPr>
          <p:cNvSpPr txBox="1"/>
          <p:nvPr/>
        </p:nvSpPr>
        <p:spPr>
          <a:xfrm>
            <a:off x="670465" y="4060518"/>
            <a:ext cx="642206" cy="34970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900" dirty="0" smtClean="0">
                <a:solidFill>
                  <a:srgbClr val="232F3E"/>
                </a:solidFill>
              </a:rPr>
              <a:t>SPA</a:t>
            </a:r>
          </a:p>
          <a:p>
            <a:pPr algn="ctr"/>
            <a:r>
              <a:rPr lang="en-US" sz="900" dirty="0" smtClean="0">
                <a:solidFill>
                  <a:srgbClr val="232F3E"/>
                </a:solidFill>
              </a:rPr>
              <a:t>Client</a:t>
            </a:r>
            <a:endParaRPr lang="en-US" sz="900" dirty="0">
              <a:solidFill>
                <a:srgbClr val="232F3E"/>
              </a:solidFill>
            </a:endParaRPr>
          </a:p>
        </p:txBody>
      </p:sp>
      <p:sp>
        <p:nvSpPr>
          <p:cNvPr id="6" name="TextBox 10">
            <a:extLst>
              <a:ext uri="{FF2B5EF4-FFF2-40B4-BE49-F238E27FC236}">
                <a16:creationId xmlns:a16="http://schemas.microsoft.com/office/drawing/2014/main" id="{99E9A16C-C445-9643-9734-20DB6E5D3E42}"/>
              </a:ext>
            </a:extLst>
          </p:cNvPr>
          <p:cNvSpPr txBox="1"/>
          <p:nvPr/>
        </p:nvSpPr>
        <p:spPr>
          <a:xfrm>
            <a:off x="4970408" y="1811572"/>
            <a:ext cx="711200" cy="48820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900" dirty="0"/>
              <a:t>Amazon </a:t>
            </a:r>
            <a:r>
              <a:rPr lang="en-US" sz="900" dirty="0" err="1" smtClean="0"/>
              <a:t>Cognito</a:t>
            </a:r>
            <a:endParaRPr lang="en-US" sz="900" dirty="0" smtClean="0"/>
          </a:p>
          <a:p>
            <a:pPr algn="ctr"/>
            <a:r>
              <a:rPr lang="en-US" sz="900" dirty="0" smtClean="0"/>
              <a:t>User Pool</a:t>
            </a:r>
            <a:endParaRPr lang="en-US" sz="900" dirty="0"/>
          </a:p>
        </p:txBody>
      </p:sp>
      <p:pic>
        <p:nvPicPr>
          <p:cNvPr id="7" name="Graphic 23">
            <a:extLst>
              <a:ext uri="{FF2B5EF4-FFF2-40B4-BE49-F238E27FC236}">
                <a16:creationId xmlns:a16="http://schemas.microsoft.com/office/drawing/2014/main" id="{E9A0F7B5-2F3A-6242-BCA5-7273277F9F0C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058114" y="1275787"/>
            <a:ext cx="535785" cy="535785"/>
          </a:xfrm>
          <a:prstGeom prst="rect">
            <a:avLst/>
          </a:prstGeom>
        </p:spPr>
      </p:pic>
      <p:sp>
        <p:nvSpPr>
          <p:cNvPr id="8" name="TextBox 10">
            <a:extLst>
              <a:ext uri="{FF2B5EF4-FFF2-40B4-BE49-F238E27FC236}">
                <a16:creationId xmlns:a16="http://schemas.microsoft.com/office/drawing/2014/main" id="{99E9A16C-C445-9643-9734-20DB6E5D3E42}"/>
              </a:ext>
            </a:extLst>
          </p:cNvPr>
          <p:cNvSpPr txBox="1"/>
          <p:nvPr/>
        </p:nvSpPr>
        <p:spPr>
          <a:xfrm>
            <a:off x="4640315" y="2962570"/>
            <a:ext cx="1371382" cy="48820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900" dirty="0"/>
              <a:t>Amazon </a:t>
            </a:r>
            <a:r>
              <a:rPr lang="en-US" sz="900" dirty="0" err="1" smtClean="0"/>
              <a:t>Cognito</a:t>
            </a:r>
            <a:endParaRPr lang="en-US" sz="900" dirty="0" smtClean="0"/>
          </a:p>
          <a:p>
            <a:pPr algn="ctr"/>
            <a:r>
              <a:rPr lang="en-US" sz="900" dirty="0" smtClean="0"/>
              <a:t>Identity Pool</a:t>
            </a:r>
          </a:p>
          <a:p>
            <a:pPr algn="ctr"/>
            <a:r>
              <a:rPr lang="en-US" sz="900" dirty="0" smtClean="0"/>
              <a:t>(aka. Federated Identities)</a:t>
            </a:r>
            <a:endParaRPr lang="en-US" sz="900" dirty="0"/>
          </a:p>
        </p:txBody>
      </p:sp>
      <p:pic>
        <p:nvPicPr>
          <p:cNvPr id="9" name="Graphic 23">
            <a:extLst>
              <a:ext uri="{FF2B5EF4-FFF2-40B4-BE49-F238E27FC236}">
                <a16:creationId xmlns:a16="http://schemas.microsoft.com/office/drawing/2014/main" id="{E9A0F7B5-2F3A-6242-BCA5-7273277F9F0C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058114" y="2426785"/>
            <a:ext cx="535785" cy="535785"/>
          </a:xfrm>
          <a:prstGeom prst="rect">
            <a:avLst/>
          </a:prstGeom>
        </p:spPr>
      </p:pic>
      <p:sp>
        <p:nvSpPr>
          <p:cNvPr id="10" name="TextBox 5">
            <a:extLst>
              <a:ext uri="{FF2B5EF4-FFF2-40B4-BE49-F238E27FC236}">
                <a16:creationId xmlns:a16="http://schemas.microsoft.com/office/drawing/2014/main" id="{CD534A94-A404-C745-9B3E-24CB9AE2DD10}"/>
              </a:ext>
            </a:extLst>
          </p:cNvPr>
          <p:cNvSpPr txBox="1"/>
          <p:nvPr/>
        </p:nvSpPr>
        <p:spPr>
          <a:xfrm>
            <a:off x="4738709" y="4378944"/>
            <a:ext cx="1174593" cy="211203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900" dirty="0"/>
              <a:t>Amazon API Gateway</a:t>
            </a:r>
          </a:p>
        </p:txBody>
      </p:sp>
      <p:sp>
        <p:nvSpPr>
          <p:cNvPr id="12" name="TextBox 34">
            <a:extLst>
              <a:ext uri="{FF2B5EF4-FFF2-40B4-BE49-F238E27FC236}">
                <a16:creationId xmlns:a16="http://schemas.microsoft.com/office/drawing/2014/main" id="{15E56E6E-0E7C-E14A-90F3-EFD2E907FD70}"/>
              </a:ext>
            </a:extLst>
          </p:cNvPr>
          <p:cNvSpPr txBox="1"/>
          <p:nvPr/>
        </p:nvSpPr>
        <p:spPr>
          <a:xfrm>
            <a:off x="7740282" y="4419470"/>
            <a:ext cx="795352" cy="21749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900" dirty="0"/>
              <a:t>AWS Lambda</a:t>
            </a:r>
          </a:p>
        </p:txBody>
      </p:sp>
      <p:pic>
        <p:nvPicPr>
          <p:cNvPr id="13" name="Graphic 44">
            <a:extLst>
              <a:ext uri="{FF2B5EF4-FFF2-40B4-BE49-F238E27FC236}">
                <a16:creationId xmlns:a16="http://schemas.microsoft.com/office/drawing/2014/main" id="{E2DAEC15-20F6-3647-8A23-EC2BA0B080D7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96DAC541-7B7A-43D3-8B79-37D633B846F1}">
                <asvg:svgBlip xmlns=""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870066" y="3883685"/>
            <a:ext cx="535785" cy="535785"/>
          </a:xfrm>
          <a:prstGeom prst="rect">
            <a:avLst/>
          </a:prstGeom>
        </p:spPr>
      </p:pic>
      <p:pic>
        <p:nvPicPr>
          <p:cNvPr id="16" name="Graphic 19">
            <a:extLst>
              <a:ext uri="{FF2B5EF4-FFF2-40B4-BE49-F238E27FC236}">
                <a16:creationId xmlns:a16="http://schemas.microsoft.com/office/drawing/2014/main" id="{E3415E5B-FE82-7A40-8F0B-7A0EC616D16B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058114" y="3880512"/>
            <a:ext cx="535785" cy="535785"/>
          </a:xfrm>
          <a:prstGeom prst="rect">
            <a:avLst/>
          </a:prstGeom>
        </p:spPr>
      </p:pic>
      <p:cxnSp>
        <p:nvCxnSpPr>
          <p:cNvPr id="20" name="Elbow Connector 54">
            <a:extLst>
              <a:ext uri="{FF2B5EF4-FFF2-40B4-BE49-F238E27FC236}">
                <a16:creationId xmlns:a16="http://schemas.microsoft.com/office/drawing/2014/main" id="{FF5ACEE4-0E47-ED4B-A11C-A37A8D25743D}"/>
              </a:ext>
            </a:extLst>
          </p:cNvPr>
          <p:cNvCxnSpPr>
            <a:cxnSpLocks/>
            <a:stCxn id="47" idx="0"/>
            <a:endCxn id="7" idx="1"/>
          </p:cNvCxnSpPr>
          <p:nvPr/>
        </p:nvCxnSpPr>
        <p:spPr>
          <a:xfrm rot="5400000" flipH="1" flipV="1">
            <a:off x="2454300" y="462728"/>
            <a:ext cx="1522861" cy="3684767"/>
          </a:xfrm>
          <a:prstGeom prst="bentConnector2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54">
            <a:extLst>
              <a:ext uri="{FF2B5EF4-FFF2-40B4-BE49-F238E27FC236}">
                <a16:creationId xmlns:a16="http://schemas.microsoft.com/office/drawing/2014/main" id="{FF5ACEE4-0E47-ED4B-A11C-A37A8D25743D}"/>
              </a:ext>
            </a:extLst>
          </p:cNvPr>
          <p:cNvCxnSpPr>
            <a:cxnSpLocks/>
            <a:stCxn id="47" idx="0"/>
            <a:endCxn id="9" idx="1"/>
          </p:cNvCxnSpPr>
          <p:nvPr/>
        </p:nvCxnSpPr>
        <p:spPr>
          <a:xfrm rot="5400000" flipH="1" flipV="1">
            <a:off x="3029799" y="1038227"/>
            <a:ext cx="371863" cy="3684767"/>
          </a:xfrm>
          <a:prstGeom prst="bentConnector2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54">
            <a:extLst>
              <a:ext uri="{FF2B5EF4-FFF2-40B4-BE49-F238E27FC236}">
                <a16:creationId xmlns:a16="http://schemas.microsoft.com/office/drawing/2014/main" id="{FF5ACEE4-0E47-ED4B-A11C-A37A8D25743D}"/>
              </a:ext>
            </a:extLst>
          </p:cNvPr>
          <p:cNvCxnSpPr>
            <a:cxnSpLocks/>
            <a:stCxn id="47" idx="3"/>
            <a:endCxn id="16" idx="1"/>
          </p:cNvCxnSpPr>
          <p:nvPr/>
        </p:nvCxnSpPr>
        <p:spPr>
          <a:xfrm>
            <a:off x="2555244" y="3880512"/>
            <a:ext cx="2502870" cy="267893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Graphic 9">
            <a:extLst>
              <a:ext uri="{FF2B5EF4-FFF2-40B4-BE49-F238E27FC236}">
                <a16:creationId xmlns:a16="http://schemas.microsoft.com/office/drawing/2014/main" id="{500C2653-A06A-354F-97A7-93DD33AFA97B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54978" y="1043709"/>
            <a:ext cx="330200" cy="316411"/>
          </a:xfrm>
          <a:prstGeom prst="rect">
            <a:avLst/>
          </a:prstGeom>
        </p:spPr>
      </p:pic>
      <p:cxnSp>
        <p:nvCxnSpPr>
          <p:cNvPr id="33" name="Straight Arrow Connector 29">
            <a:extLst>
              <a:ext uri="{FF2B5EF4-FFF2-40B4-BE49-F238E27FC236}">
                <a16:creationId xmlns:a16="http://schemas.microsoft.com/office/drawing/2014/main" id="{21BBC288-5AFD-AB40-A3F3-F427E49EB12C}"/>
              </a:ext>
            </a:extLst>
          </p:cNvPr>
          <p:cNvCxnSpPr>
            <a:cxnSpLocks/>
            <a:stCxn id="16" idx="3"/>
            <a:endCxn id="13" idx="1"/>
          </p:cNvCxnSpPr>
          <p:nvPr/>
        </p:nvCxnSpPr>
        <p:spPr>
          <a:xfrm>
            <a:off x="5593899" y="4148405"/>
            <a:ext cx="2276167" cy="3173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9">
            <a:extLst>
              <a:ext uri="{FF2B5EF4-FFF2-40B4-BE49-F238E27FC236}">
                <a16:creationId xmlns:a16="http://schemas.microsoft.com/office/drawing/2014/main" id="{0B311536-12F3-9C40-8153-5AF1A85390A9}"/>
              </a:ext>
            </a:extLst>
          </p:cNvPr>
          <p:cNvSpPr txBox="1"/>
          <p:nvPr/>
        </p:nvSpPr>
        <p:spPr>
          <a:xfrm>
            <a:off x="6457918" y="6064604"/>
            <a:ext cx="696958" cy="34970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900" dirty="0"/>
              <a:t>Amazon DynamoDB</a:t>
            </a:r>
          </a:p>
        </p:txBody>
      </p:sp>
      <p:pic>
        <p:nvPicPr>
          <p:cNvPr id="39" name="Graphic 47">
            <a:extLst>
              <a:ext uri="{FF2B5EF4-FFF2-40B4-BE49-F238E27FC236}">
                <a16:creationId xmlns:a16="http://schemas.microsoft.com/office/drawing/2014/main" id="{64ACDB4E-B998-9447-845B-246D5827B993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96DAC541-7B7A-43D3-8B79-37D633B846F1}">
                <asvg:svgBlip xmlns=""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6538505" y="5528819"/>
            <a:ext cx="535785" cy="535785"/>
          </a:xfrm>
          <a:prstGeom prst="rect">
            <a:avLst/>
          </a:prstGeom>
        </p:spPr>
      </p:pic>
      <p:sp>
        <p:nvSpPr>
          <p:cNvPr id="44" name="TextBox 9">
            <a:extLst>
              <a:ext uri="{FF2B5EF4-FFF2-40B4-BE49-F238E27FC236}">
                <a16:creationId xmlns:a16="http://schemas.microsoft.com/office/drawing/2014/main" id="{0B311536-12F3-9C40-8153-5AF1A85390A9}"/>
              </a:ext>
            </a:extLst>
          </p:cNvPr>
          <p:cNvSpPr txBox="1"/>
          <p:nvPr/>
        </p:nvSpPr>
        <p:spPr>
          <a:xfrm>
            <a:off x="9604973" y="4419470"/>
            <a:ext cx="696958" cy="34970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900" dirty="0"/>
              <a:t>Amazon DynamoDB</a:t>
            </a:r>
          </a:p>
        </p:txBody>
      </p:sp>
      <p:pic>
        <p:nvPicPr>
          <p:cNvPr id="45" name="Graphic 47">
            <a:extLst>
              <a:ext uri="{FF2B5EF4-FFF2-40B4-BE49-F238E27FC236}">
                <a16:creationId xmlns:a16="http://schemas.microsoft.com/office/drawing/2014/main" id="{64ACDB4E-B998-9447-845B-246D5827B993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96DAC541-7B7A-43D3-8B79-37D633B846F1}">
                <asvg:svgBlip xmlns=""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9685560" y="3883685"/>
            <a:ext cx="535785" cy="535785"/>
          </a:xfrm>
          <a:prstGeom prst="rect">
            <a:avLst/>
          </a:prstGeom>
        </p:spPr>
      </p:pic>
      <p:cxnSp>
        <p:nvCxnSpPr>
          <p:cNvPr id="60" name="Elbow Connector 54">
            <a:extLst>
              <a:ext uri="{FF2B5EF4-FFF2-40B4-BE49-F238E27FC236}">
                <a16:creationId xmlns:a16="http://schemas.microsoft.com/office/drawing/2014/main" id="{FF5ACEE4-0E47-ED4B-A11C-A37A8D25743D}"/>
              </a:ext>
            </a:extLst>
          </p:cNvPr>
          <p:cNvCxnSpPr>
            <a:cxnSpLocks/>
            <a:stCxn id="47" idx="3"/>
            <a:endCxn id="15" idx="1"/>
          </p:cNvCxnSpPr>
          <p:nvPr/>
        </p:nvCxnSpPr>
        <p:spPr>
          <a:xfrm>
            <a:off x="2555244" y="3880512"/>
            <a:ext cx="2502870" cy="1784006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29">
            <a:extLst>
              <a:ext uri="{FF2B5EF4-FFF2-40B4-BE49-F238E27FC236}">
                <a16:creationId xmlns:a16="http://schemas.microsoft.com/office/drawing/2014/main" id="{21BBC288-5AFD-AB40-A3F3-F427E49EB12C}"/>
              </a:ext>
            </a:extLst>
          </p:cNvPr>
          <p:cNvCxnSpPr>
            <a:cxnSpLocks/>
            <a:stCxn id="13" idx="3"/>
            <a:endCxn id="45" idx="1"/>
          </p:cNvCxnSpPr>
          <p:nvPr/>
        </p:nvCxnSpPr>
        <p:spPr>
          <a:xfrm>
            <a:off x="8405851" y="4151578"/>
            <a:ext cx="1279709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11">
            <a:extLst>
              <a:ext uri="{FF2B5EF4-FFF2-40B4-BE49-F238E27FC236}">
                <a16:creationId xmlns:a16="http://schemas.microsoft.com/office/drawing/2014/main" id="{2A886A76-C04F-E843-8126-259617CAFA03}"/>
              </a:ext>
            </a:extLst>
          </p:cNvPr>
          <p:cNvSpPr txBox="1"/>
          <p:nvPr/>
        </p:nvSpPr>
        <p:spPr>
          <a:xfrm>
            <a:off x="5427404" y="6063366"/>
            <a:ext cx="861234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1000" dirty="0"/>
              <a:t>AWS AppSync</a:t>
            </a:r>
          </a:p>
        </p:txBody>
      </p:sp>
      <p:pic>
        <p:nvPicPr>
          <p:cNvPr id="94" name="Graphic 30">
            <a:extLst>
              <a:ext uri="{FF2B5EF4-FFF2-40B4-BE49-F238E27FC236}">
                <a16:creationId xmlns:a16="http://schemas.microsoft.com/office/drawing/2014/main" id="{BCCC5BDB-54D9-3844-8058-BD88EF626204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96DAC541-7B7A-43D3-8B79-37D633B846F1}">
                <asvg:svgBlip xmlns=""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593899" y="5528818"/>
            <a:ext cx="535785" cy="535785"/>
          </a:xfrm>
          <a:prstGeom prst="rect">
            <a:avLst/>
          </a:prstGeom>
        </p:spPr>
      </p:pic>
      <p:pic>
        <p:nvPicPr>
          <p:cNvPr id="98" name="図 97"/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3891" y="502818"/>
            <a:ext cx="457200" cy="457200"/>
          </a:xfrm>
          <a:prstGeom prst="rect">
            <a:avLst/>
          </a:prstGeom>
        </p:spPr>
      </p:pic>
      <p:pic>
        <p:nvPicPr>
          <p:cNvPr id="117" name="図 116"/>
          <p:cNvPicPr>
            <a:picLocks noChangeAspect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9709" y="529139"/>
            <a:ext cx="457200" cy="457200"/>
          </a:xfrm>
          <a:prstGeom prst="rect">
            <a:avLst/>
          </a:prstGeom>
        </p:spPr>
      </p:pic>
      <p:pic>
        <p:nvPicPr>
          <p:cNvPr id="118" name="図 117"/>
          <p:cNvPicPr>
            <a:picLocks noChangeAspect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4788" y="503242"/>
            <a:ext cx="457200" cy="457200"/>
          </a:xfrm>
          <a:prstGeom prst="rect">
            <a:avLst/>
          </a:prstGeom>
        </p:spPr>
      </p:pic>
      <p:cxnSp>
        <p:nvCxnSpPr>
          <p:cNvPr id="119" name="Elbow Connector 54">
            <a:extLst>
              <a:ext uri="{FF2B5EF4-FFF2-40B4-BE49-F238E27FC236}">
                <a16:creationId xmlns:a16="http://schemas.microsoft.com/office/drawing/2014/main" id="{FF5ACEE4-0E47-ED4B-A11C-A37A8D25743D}"/>
              </a:ext>
            </a:extLst>
          </p:cNvPr>
          <p:cNvCxnSpPr>
            <a:cxnSpLocks/>
            <a:stCxn id="47" idx="0"/>
            <a:endCxn id="115" idx="1"/>
          </p:cNvCxnSpPr>
          <p:nvPr/>
        </p:nvCxnSpPr>
        <p:spPr>
          <a:xfrm rot="5400000" flipH="1" flipV="1">
            <a:off x="1979399" y="-12173"/>
            <a:ext cx="2472663" cy="3684767"/>
          </a:xfrm>
          <a:prstGeom prst="bentConnector2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12">
            <a:extLst>
              <a:ext uri="{FF2B5EF4-FFF2-40B4-BE49-F238E27FC236}">
                <a16:creationId xmlns:a16="http://schemas.microsoft.com/office/drawing/2014/main" id="{73725035-1030-D442-B58A-F9C28281B4E2}"/>
              </a:ext>
            </a:extLst>
          </p:cNvPr>
          <p:cNvSpPr txBox="1"/>
          <p:nvPr/>
        </p:nvSpPr>
        <p:spPr>
          <a:xfrm>
            <a:off x="6622364" y="2808059"/>
            <a:ext cx="500676" cy="211203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900" dirty="0"/>
              <a:t>AWS STS</a:t>
            </a:r>
          </a:p>
        </p:txBody>
      </p:sp>
      <p:pic>
        <p:nvPicPr>
          <p:cNvPr id="50" name="Graphic 40">
            <a:extLst>
              <a:ext uri="{FF2B5EF4-FFF2-40B4-BE49-F238E27FC236}">
                <a16:creationId xmlns:a16="http://schemas.microsoft.com/office/drawing/2014/main" id="{E9420ABA-AF58-BB4F-A8C1-C126FFE14726}"/>
              </a:ext>
            </a:extLst>
          </p:cNvPr>
          <p:cNvPicPr>
            <a:picLocks noChangeAspect="1"/>
          </p:cNvPicPr>
          <p:nvPr/>
        </p:nvPicPr>
        <p:blipFill>
          <a:blip r:embed="rId47">
            <a:extLst>
              <a:ext uri="{96DAC541-7B7A-43D3-8B79-37D633B846F1}">
                <asvg:svgBlip xmlns:asvg="http://schemas.microsoft.com/office/drawing/2016/SVG/main" xmlns="" r:embed="rId48"/>
              </a:ext>
            </a:extLst>
          </a:blip>
          <a:stretch>
            <a:fillRect/>
          </a:stretch>
        </p:blipFill>
        <p:spPr>
          <a:xfrm>
            <a:off x="6637752" y="2459729"/>
            <a:ext cx="469900" cy="469900"/>
          </a:xfrm>
          <a:prstGeom prst="rect">
            <a:avLst/>
          </a:prstGeom>
        </p:spPr>
      </p:pic>
      <p:cxnSp>
        <p:nvCxnSpPr>
          <p:cNvPr id="51" name="Straight Arrow Connector 26">
            <a:extLst>
              <a:ext uri="{FF2B5EF4-FFF2-40B4-BE49-F238E27FC236}">
                <a16:creationId xmlns:a16="http://schemas.microsoft.com/office/drawing/2014/main" id="{4A8C0F5C-0446-8A40-A710-BE80A9E5A424}"/>
              </a:ext>
            </a:extLst>
          </p:cNvPr>
          <p:cNvCxnSpPr>
            <a:stCxn id="9" idx="3"/>
            <a:endCxn id="50" idx="1"/>
          </p:cNvCxnSpPr>
          <p:nvPr/>
        </p:nvCxnSpPr>
        <p:spPr>
          <a:xfrm>
            <a:off x="5593899" y="2694678"/>
            <a:ext cx="1043853" cy="1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19">
            <a:extLst>
              <a:ext uri="{FF2B5EF4-FFF2-40B4-BE49-F238E27FC236}">
                <a16:creationId xmlns:a16="http://schemas.microsoft.com/office/drawing/2014/main" id="{DF6F5003-3F03-8D4D-B010-810046317792}"/>
              </a:ext>
            </a:extLst>
          </p:cNvPr>
          <p:cNvSpPr txBox="1"/>
          <p:nvPr/>
        </p:nvSpPr>
        <p:spPr>
          <a:xfrm>
            <a:off x="7212030" y="3415033"/>
            <a:ext cx="663273" cy="211203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900" dirty="0"/>
              <a:t>Permissions</a:t>
            </a:r>
          </a:p>
        </p:txBody>
      </p:sp>
      <p:sp>
        <p:nvSpPr>
          <p:cNvPr id="53" name="TextBox 20">
            <a:extLst>
              <a:ext uri="{FF2B5EF4-FFF2-40B4-BE49-F238E27FC236}">
                <a16:creationId xmlns:a16="http://schemas.microsoft.com/office/drawing/2014/main" id="{541C43ED-BD99-224E-B463-09CEE565A4E1}"/>
              </a:ext>
            </a:extLst>
          </p:cNvPr>
          <p:cNvSpPr txBox="1"/>
          <p:nvPr/>
        </p:nvSpPr>
        <p:spPr>
          <a:xfrm>
            <a:off x="6648140" y="3294794"/>
            <a:ext cx="397520" cy="211203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900" dirty="0"/>
              <a:t>Role</a:t>
            </a:r>
          </a:p>
        </p:txBody>
      </p:sp>
      <p:pic>
        <p:nvPicPr>
          <p:cNvPr id="54" name="Graphic 52">
            <a:extLst>
              <a:ext uri="{FF2B5EF4-FFF2-40B4-BE49-F238E27FC236}">
                <a16:creationId xmlns:a16="http://schemas.microsoft.com/office/drawing/2014/main" id="{90D5A9DB-EC7C-6342-9486-0A731DEC214E}"/>
              </a:ext>
            </a:extLst>
          </p:cNvPr>
          <p:cNvPicPr>
            <a:picLocks noChangeAspect="1"/>
          </p:cNvPicPr>
          <p:nvPr/>
        </p:nvPicPr>
        <p:blipFill>
          <a:blip r:embed="rId49">
            <a:extLst>
              <a:ext uri="{96DAC541-7B7A-43D3-8B79-37D633B846F1}">
                <asvg:svgBlip xmlns:asvg="http://schemas.microsoft.com/office/drawing/2016/SVG/main" xmlns="" r:embed="rId29"/>
              </a:ext>
            </a:extLst>
          </a:blip>
          <a:stretch>
            <a:fillRect/>
          </a:stretch>
        </p:blipFill>
        <p:spPr>
          <a:xfrm>
            <a:off x="7365072" y="3064480"/>
            <a:ext cx="357190" cy="357190"/>
          </a:xfrm>
          <a:prstGeom prst="rect">
            <a:avLst/>
          </a:prstGeom>
        </p:spPr>
      </p:pic>
      <p:pic>
        <p:nvPicPr>
          <p:cNvPr id="55" name="Graphic 54">
            <a:extLst>
              <a:ext uri="{FF2B5EF4-FFF2-40B4-BE49-F238E27FC236}">
                <a16:creationId xmlns:a16="http://schemas.microsoft.com/office/drawing/2014/main" id="{50E1591F-DA4C-934C-BDCB-2E69767A65B3}"/>
              </a:ext>
            </a:extLst>
          </p:cNvPr>
          <p:cNvPicPr>
            <a:picLocks noChangeAspect="1"/>
          </p:cNvPicPr>
          <p:nvPr/>
        </p:nvPicPr>
        <p:blipFill>
          <a:blip r:embed="rId50">
            <a:extLst>
              <a:ext uri="{96DAC541-7B7A-43D3-8B79-37D633B846F1}">
                <asvg:svgBlip xmlns:asvg="http://schemas.microsoft.com/office/drawing/2016/SVG/main" xmlns="" r:embed="rId31"/>
              </a:ext>
            </a:extLst>
          </a:blip>
          <a:stretch>
            <a:fillRect/>
          </a:stretch>
        </p:blipFill>
        <p:spPr>
          <a:xfrm>
            <a:off x="6678302" y="3062828"/>
            <a:ext cx="357190" cy="357190"/>
          </a:xfrm>
          <a:prstGeom prst="rect">
            <a:avLst/>
          </a:prstGeom>
        </p:spPr>
      </p:pic>
      <p:cxnSp>
        <p:nvCxnSpPr>
          <p:cNvPr id="56" name="Elbow Connector 54">
            <a:extLst>
              <a:ext uri="{FF2B5EF4-FFF2-40B4-BE49-F238E27FC236}">
                <a16:creationId xmlns:a16="http://schemas.microsoft.com/office/drawing/2014/main" id="{FF5ACEE4-0E47-ED4B-A11C-A37A8D25743D}"/>
              </a:ext>
            </a:extLst>
          </p:cNvPr>
          <p:cNvCxnSpPr>
            <a:cxnSpLocks/>
            <a:stCxn id="9" idx="3"/>
            <a:endCxn id="55" idx="1"/>
          </p:cNvCxnSpPr>
          <p:nvPr/>
        </p:nvCxnSpPr>
        <p:spPr>
          <a:xfrm>
            <a:off x="5593899" y="2694678"/>
            <a:ext cx="1084403" cy="546745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26">
            <a:extLst>
              <a:ext uri="{FF2B5EF4-FFF2-40B4-BE49-F238E27FC236}">
                <a16:creationId xmlns:a16="http://schemas.microsoft.com/office/drawing/2014/main" id="{4A8C0F5C-0446-8A40-A710-BE80A9E5A424}"/>
              </a:ext>
            </a:extLst>
          </p:cNvPr>
          <p:cNvCxnSpPr>
            <a:stCxn id="55" idx="3"/>
            <a:endCxn id="54" idx="1"/>
          </p:cNvCxnSpPr>
          <p:nvPr/>
        </p:nvCxnSpPr>
        <p:spPr>
          <a:xfrm>
            <a:off x="7035492" y="3241423"/>
            <a:ext cx="329580" cy="1652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26">
            <a:extLst>
              <a:ext uri="{FF2B5EF4-FFF2-40B4-BE49-F238E27FC236}">
                <a16:creationId xmlns:a16="http://schemas.microsoft.com/office/drawing/2014/main" id="{4A8C0F5C-0446-8A40-A710-BE80A9E5A424}"/>
              </a:ext>
            </a:extLst>
          </p:cNvPr>
          <p:cNvCxnSpPr>
            <a:stCxn id="12" idx="2"/>
            <a:endCxn id="66" idx="0"/>
          </p:cNvCxnSpPr>
          <p:nvPr/>
        </p:nvCxnSpPr>
        <p:spPr>
          <a:xfrm>
            <a:off x="8137958" y="4636964"/>
            <a:ext cx="0" cy="255766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19">
            <a:extLst>
              <a:ext uri="{FF2B5EF4-FFF2-40B4-BE49-F238E27FC236}">
                <a16:creationId xmlns:a16="http://schemas.microsoft.com/office/drawing/2014/main" id="{DF6F5003-3F03-8D4D-B010-810046317792}"/>
              </a:ext>
            </a:extLst>
          </p:cNvPr>
          <p:cNvSpPr txBox="1"/>
          <p:nvPr/>
        </p:nvSpPr>
        <p:spPr>
          <a:xfrm>
            <a:off x="7808303" y="5990923"/>
            <a:ext cx="663273" cy="211203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900" dirty="0"/>
              <a:t>Permissions</a:t>
            </a:r>
          </a:p>
        </p:txBody>
      </p:sp>
      <p:sp>
        <p:nvSpPr>
          <p:cNvPr id="64" name="TextBox 20">
            <a:extLst>
              <a:ext uri="{FF2B5EF4-FFF2-40B4-BE49-F238E27FC236}">
                <a16:creationId xmlns:a16="http://schemas.microsoft.com/office/drawing/2014/main" id="{541C43ED-BD99-224E-B463-09CEE565A4E1}"/>
              </a:ext>
            </a:extLst>
          </p:cNvPr>
          <p:cNvSpPr txBox="1"/>
          <p:nvPr/>
        </p:nvSpPr>
        <p:spPr>
          <a:xfrm>
            <a:off x="7939198" y="5124696"/>
            <a:ext cx="397520" cy="211203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900" dirty="0"/>
              <a:t>Role</a:t>
            </a:r>
          </a:p>
        </p:txBody>
      </p:sp>
      <p:pic>
        <p:nvPicPr>
          <p:cNvPr id="65" name="Graphic 52">
            <a:extLst>
              <a:ext uri="{FF2B5EF4-FFF2-40B4-BE49-F238E27FC236}">
                <a16:creationId xmlns:a16="http://schemas.microsoft.com/office/drawing/2014/main" id="{90D5A9DB-EC7C-6342-9486-0A731DEC214E}"/>
              </a:ext>
            </a:extLst>
          </p:cNvPr>
          <p:cNvPicPr>
            <a:picLocks noChangeAspect="1"/>
          </p:cNvPicPr>
          <p:nvPr/>
        </p:nvPicPr>
        <p:blipFill>
          <a:blip r:embed="rId49">
            <a:extLst>
              <a:ext uri="{96DAC541-7B7A-43D3-8B79-37D633B846F1}">
                <asvg:svgBlip xmlns:asvg="http://schemas.microsoft.com/office/drawing/2016/SVG/main" xmlns="" r:embed="rId29"/>
              </a:ext>
            </a:extLst>
          </a:blip>
          <a:stretch>
            <a:fillRect/>
          </a:stretch>
        </p:blipFill>
        <p:spPr>
          <a:xfrm>
            <a:off x="7961345" y="5640370"/>
            <a:ext cx="357190" cy="357190"/>
          </a:xfrm>
          <a:prstGeom prst="rect">
            <a:avLst/>
          </a:prstGeom>
        </p:spPr>
      </p:pic>
      <p:pic>
        <p:nvPicPr>
          <p:cNvPr id="66" name="Graphic 54">
            <a:extLst>
              <a:ext uri="{FF2B5EF4-FFF2-40B4-BE49-F238E27FC236}">
                <a16:creationId xmlns:a16="http://schemas.microsoft.com/office/drawing/2014/main" id="{50E1591F-DA4C-934C-BDCB-2E69767A65B3}"/>
              </a:ext>
            </a:extLst>
          </p:cNvPr>
          <p:cNvPicPr>
            <a:picLocks noChangeAspect="1"/>
          </p:cNvPicPr>
          <p:nvPr/>
        </p:nvPicPr>
        <p:blipFill>
          <a:blip r:embed="rId50">
            <a:extLst>
              <a:ext uri="{96DAC541-7B7A-43D3-8B79-37D633B846F1}">
                <asvg:svgBlip xmlns:asvg="http://schemas.microsoft.com/office/drawing/2016/SVG/main" xmlns="" r:embed="rId31"/>
              </a:ext>
            </a:extLst>
          </a:blip>
          <a:stretch>
            <a:fillRect/>
          </a:stretch>
        </p:blipFill>
        <p:spPr>
          <a:xfrm>
            <a:off x="7959363" y="4892730"/>
            <a:ext cx="357190" cy="357190"/>
          </a:xfrm>
          <a:prstGeom prst="rect">
            <a:avLst/>
          </a:prstGeom>
        </p:spPr>
      </p:pic>
      <p:cxnSp>
        <p:nvCxnSpPr>
          <p:cNvPr id="67" name="Straight Arrow Connector 26">
            <a:extLst>
              <a:ext uri="{FF2B5EF4-FFF2-40B4-BE49-F238E27FC236}">
                <a16:creationId xmlns:a16="http://schemas.microsoft.com/office/drawing/2014/main" id="{4A8C0F5C-0446-8A40-A710-BE80A9E5A424}"/>
              </a:ext>
            </a:extLst>
          </p:cNvPr>
          <p:cNvCxnSpPr>
            <a:stCxn id="64" idx="2"/>
            <a:endCxn id="65" idx="0"/>
          </p:cNvCxnSpPr>
          <p:nvPr/>
        </p:nvCxnSpPr>
        <p:spPr>
          <a:xfrm>
            <a:off x="8137958" y="5335899"/>
            <a:ext cx="1982" cy="304471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楕円 68"/>
          <p:cNvSpPr/>
          <p:nvPr/>
        </p:nvSpPr>
        <p:spPr>
          <a:xfrm>
            <a:off x="7334980" y="3878774"/>
            <a:ext cx="550769" cy="5392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四角形吹き出し 69"/>
          <p:cNvSpPr/>
          <p:nvPr/>
        </p:nvSpPr>
        <p:spPr>
          <a:xfrm>
            <a:off x="8014260" y="2100337"/>
            <a:ext cx="2672827" cy="850627"/>
          </a:xfrm>
          <a:prstGeom prst="wedgeRectCallout">
            <a:avLst>
              <a:gd name="adj1" fmla="val -61975"/>
              <a:gd name="adj2" fmla="val 1533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An AWS Lambda resource based policy controls whether your API Gateway APIs can invoke the Lambda function.</a:t>
            </a:r>
            <a:endParaRPr lang="en-US" sz="1200" dirty="0"/>
          </a:p>
        </p:txBody>
      </p:sp>
      <p:sp>
        <p:nvSpPr>
          <p:cNvPr id="71" name="楕円 70"/>
          <p:cNvSpPr/>
          <p:nvPr/>
        </p:nvSpPr>
        <p:spPr>
          <a:xfrm>
            <a:off x="9008058" y="3885457"/>
            <a:ext cx="550769" cy="5392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四角形吹き出し 71"/>
          <p:cNvSpPr/>
          <p:nvPr/>
        </p:nvSpPr>
        <p:spPr>
          <a:xfrm>
            <a:off x="8489760" y="5124696"/>
            <a:ext cx="3375876" cy="1246674"/>
          </a:xfrm>
          <a:prstGeom prst="wedgeRectCallout">
            <a:avLst>
              <a:gd name="adj1" fmla="val -25859"/>
              <a:gd name="adj2" fmla="val -10712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/>
              <a:t>An IAM Role attached to the Lambda function controls whether your Lambda function can access to other AWS </a:t>
            </a:r>
            <a:r>
              <a:rPr lang="en-US" sz="1200" dirty="0" smtClean="0"/>
              <a:t>services </a:t>
            </a:r>
            <a:r>
              <a:rPr lang="en-US" sz="1200" dirty="0" smtClean="0"/>
              <a:t>such as </a:t>
            </a:r>
            <a:r>
              <a:rPr lang="en-US" sz="1200" dirty="0" err="1" smtClean="0"/>
              <a:t>DynamoDB</a:t>
            </a:r>
            <a:r>
              <a:rPr lang="en-US" sz="1200" dirty="0" smtClean="0"/>
              <a:t>.</a:t>
            </a:r>
          </a:p>
          <a:p>
            <a:r>
              <a:rPr lang="en-US" sz="1200" b="1" dirty="0" smtClean="0">
                <a:solidFill>
                  <a:schemeClr val="bg1"/>
                </a:solidFill>
              </a:rPr>
              <a:t>Please take a note that the permissions of the Authenticated Role associated to your </a:t>
            </a:r>
            <a:r>
              <a:rPr lang="en-US" sz="1200" b="1" dirty="0" err="1" smtClean="0">
                <a:solidFill>
                  <a:schemeClr val="bg1"/>
                </a:solidFill>
              </a:rPr>
              <a:t>Cognito</a:t>
            </a:r>
            <a:r>
              <a:rPr lang="en-US" sz="1200" b="1" dirty="0" smtClean="0">
                <a:solidFill>
                  <a:schemeClr val="bg1"/>
                </a:solidFill>
              </a:rPr>
              <a:t> Identity Pool never affects the authorization here.</a:t>
            </a:r>
          </a:p>
        </p:txBody>
      </p:sp>
    </p:spTree>
    <p:extLst>
      <p:ext uri="{BB962C8B-B14F-4D97-AF65-F5344CB8AC3E}">
        <p14:creationId xmlns:p14="http://schemas.microsoft.com/office/powerpoint/2010/main" val="2978022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40">
            <a:extLst>
              <a:ext uri="{FF2B5EF4-FFF2-40B4-BE49-F238E27FC236}">
                <a16:creationId xmlns:a16="http://schemas.microsoft.com/office/drawing/2014/main" id="{CD792260-E20D-D048-9DB0-9B1D4017BF0D}"/>
              </a:ext>
            </a:extLst>
          </p:cNvPr>
          <p:cNvSpPr/>
          <p:nvPr/>
        </p:nvSpPr>
        <p:spPr>
          <a:xfrm>
            <a:off x="5058114" y="201416"/>
            <a:ext cx="1947151" cy="784923"/>
          </a:xfrm>
          <a:prstGeom prst="rect">
            <a:avLst/>
          </a:prstGeom>
          <a:solidFill>
            <a:srgbClr val="5A6B86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Social Providers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7" name="Rectangle 50">
            <a:extLst>
              <a:ext uri="{FF2B5EF4-FFF2-40B4-BE49-F238E27FC236}">
                <a16:creationId xmlns:a16="http://schemas.microsoft.com/office/drawing/2014/main" id="{7B1A2878-C5FE-3641-84A1-AF1A9456DE01}"/>
              </a:ext>
            </a:extLst>
          </p:cNvPr>
          <p:cNvSpPr/>
          <p:nvPr/>
        </p:nvSpPr>
        <p:spPr>
          <a:xfrm>
            <a:off x="191450" y="3066541"/>
            <a:ext cx="2363794" cy="1627941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>
                <a:solidFill>
                  <a:srgbClr val="5A6B86"/>
                </a:solidFill>
              </a:rPr>
              <a:t>Client apps</a:t>
            </a:r>
            <a:endParaRPr lang="en-US" sz="1200" dirty="0">
              <a:solidFill>
                <a:srgbClr val="5A6B86"/>
              </a:solidFill>
            </a:endParaRPr>
          </a:p>
        </p:txBody>
      </p:sp>
      <p:sp>
        <p:nvSpPr>
          <p:cNvPr id="32" name="Rectangle 78">
            <a:extLst>
              <a:ext uri="{FF2B5EF4-FFF2-40B4-BE49-F238E27FC236}">
                <a16:creationId xmlns:a16="http://schemas.microsoft.com/office/drawing/2014/main" id="{4C5FA3DF-AAD9-2A40-8928-45DEB6D047C9}"/>
              </a:ext>
            </a:extLst>
          </p:cNvPr>
          <p:cNvSpPr/>
          <p:nvPr/>
        </p:nvSpPr>
        <p:spPr>
          <a:xfrm>
            <a:off x="3054978" y="1043709"/>
            <a:ext cx="8274873" cy="559723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ysClr val="windowText" lastClr="000000"/>
                </a:solidFill>
              </a:rPr>
              <a:t>AWS Cloud</a:t>
            </a:r>
          </a:p>
        </p:txBody>
      </p:sp>
      <p:sp>
        <p:nvSpPr>
          <p:cNvPr id="15" name="Rectangle 40">
            <a:extLst>
              <a:ext uri="{FF2B5EF4-FFF2-40B4-BE49-F238E27FC236}">
                <a16:creationId xmlns:a16="http://schemas.microsoft.com/office/drawing/2014/main" id="{CD792260-E20D-D048-9DB0-9B1D4017BF0D}"/>
              </a:ext>
            </a:extLst>
          </p:cNvPr>
          <p:cNvSpPr/>
          <p:nvPr/>
        </p:nvSpPr>
        <p:spPr>
          <a:xfrm>
            <a:off x="5058114" y="4914729"/>
            <a:ext cx="2448648" cy="1499577"/>
          </a:xfrm>
          <a:prstGeom prst="rect">
            <a:avLst/>
          </a:prstGeom>
          <a:solidFill>
            <a:srgbClr val="5A6B86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AWS Resources accessed directly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(2 Tiers Architecture)</a:t>
            </a:r>
            <a:endParaRPr lang="en-US" sz="1200" dirty="0">
              <a:solidFill>
                <a:schemeClr val="tx1"/>
              </a:solidFill>
            </a:endParaRPr>
          </a:p>
        </p:txBody>
      </p:sp>
      <p:pic>
        <p:nvPicPr>
          <p:cNvPr id="2" name="Graphic 21">
            <a:extLst>
              <a:ext uri="{FF2B5EF4-FFF2-40B4-BE49-F238E27FC236}">
                <a16:creationId xmlns:a16="http://schemas.microsoft.com/office/drawing/2014/main" id="{CEFD119D-B31D-AD4E-89CE-C02267D215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530099" y="3590618"/>
            <a:ext cx="469900" cy="469900"/>
          </a:xfrm>
          <a:prstGeom prst="rect">
            <a:avLst/>
          </a:prstGeom>
        </p:spPr>
      </p:pic>
      <p:sp>
        <p:nvSpPr>
          <p:cNvPr id="3" name="TextBox 69">
            <a:extLst>
              <a:ext uri="{FF2B5EF4-FFF2-40B4-BE49-F238E27FC236}">
                <a16:creationId xmlns:a16="http://schemas.microsoft.com/office/drawing/2014/main" id="{8CFB7091-25B5-264E-B70C-23BF50BE211D}"/>
              </a:ext>
            </a:extLst>
          </p:cNvPr>
          <p:cNvSpPr txBox="1"/>
          <p:nvPr/>
        </p:nvSpPr>
        <p:spPr>
          <a:xfrm>
            <a:off x="1379386" y="4066416"/>
            <a:ext cx="771325" cy="34970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900" dirty="0">
                <a:solidFill>
                  <a:srgbClr val="232F3E"/>
                </a:solidFill>
              </a:rPr>
              <a:t>Mobile </a:t>
            </a:r>
            <a:r>
              <a:rPr lang="en-US" sz="900" dirty="0" smtClean="0">
                <a:solidFill>
                  <a:srgbClr val="232F3E"/>
                </a:solidFill>
              </a:rPr>
              <a:t>app</a:t>
            </a:r>
          </a:p>
          <a:p>
            <a:pPr algn="ctr"/>
            <a:r>
              <a:rPr lang="en-US" sz="900" dirty="0" smtClean="0">
                <a:solidFill>
                  <a:srgbClr val="232F3E"/>
                </a:solidFill>
              </a:rPr>
              <a:t>client</a:t>
            </a:r>
            <a:endParaRPr lang="en-US" sz="900" dirty="0">
              <a:solidFill>
                <a:srgbClr val="232F3E"/>
              </a:solidFill>
            </a:endParaRPr>
          </a:p>
        </p:txBody>
      </p:sp>
      <p:pic>
        <p:nvPicPr>
          <p:cNvPr id="4" name="Graphic 49">
            <a:extLst>
              <a:ext uri="{FF2B5EF4-FFF2-40B4-BE49-F238E27FC236}">
                <a16:creationId xmlns:a16="http://schemas.microsoft.com/office/drawing/2014/main" id="{43C89C6C-4275-2244-93E6-30D96D2FDE2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=""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756618" y="3590618"/>
            <a:ext cx="469900" cy="469900"/>
          </a:xfrm>
          <a:prstGeom prst="rect">
            <a:avLst/>
          </a:prstGeom>
        </p:spPr>
      </p:pic>
      <p:sp>
        <p:nvSpPr>
          <p:cNvPr id="5" name="TextBox 38">
            <a:extLst>
              <a:ext uri="{FF2B5EF4-FFF2-40B4-BE49-F238E27FC236}">
                <a16:creationId xmlns:a16="http://schemas.microsoft.com/office/drawing/2014/main" id="{19A327EE-B1A5-7643-A4D5-DCC8A43B5181}"/>
              </a:ext>
            </a:extLst>
          </p:cNvPr>
          <p:cNvSpPr txBox="1"/>
          <p:nvPr/>
        </p:nvSpPr>
        <p:spPr>
          <a:xfrm>
            <a:off x="670465" y="4060518"/>
            <a:ext cx="642206" cy="34970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900" dirty="0" smtClean="0">
                <a:solidFill>
                  <a:srgbClr val="232F3E"/>
                </a:solidFill>
              </a:rPr>
              <a:t>SPA</a:t>
            </a:r>
          </a:p>
          <a:p>
            <a:pPr algn="ctr"/>
            <a:r>
              <a:rPr lang="en-US" sz="900" dirty="0" smtClean="0">
                <a:solidFill>
                  <a:srgbClr val="232F3E"/>
                </a:solidFill>
              </a:rPr>
              <a:t>Client</a:t>
            </a:r>
            <a:endParaRPr lang="en-US" sz="900" dirty="0">
              <a:solidFill>
                <a:srgbClr val="232F3E"/>
              </a:solidFill>
            </a:endParaRPr>
          </a:p>
        </p:txBody>
      </p:sp>
      <p:sp>
        <p:nvSpPr>
          <p:cNvPr id="6" name="TextBox 10">
            <a:extLst>
              <a:ext uri="{FF2B5EF4-FFF2-40B4-BE49-F238E27FC236}">
                <a16:creationId xmlns:a16="http://schemas.microsoft.com/office/drawing/2014/main" id="{99E9A16C-C445-9643-9734-20DB6E5D3E42}"/>
              </a:ext>
            </a:extLst>
          </p:cNvPr>
          <p:cNvSpPr txBox="1"/>
          <p:nvPr/>
        </p:nvSpPr>
        <p:spPr>
          <a:xfrm>
            <a:off x="4970408" y="1811572"/>
            <a:ext cx="711200" cy="48820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900" dirty="0"/>
              <a:t>Amazon </a:t>
            </a:r>
            <a:r>
              <a:rPr lang="en-US" sz="900" dirty="0" err="1" smtClean="0"/>
              <a:t>Cognito</a:t>
            </a:r>
            <a:endParaRPr lang="en-US" sz="900" dirty="0" smtClean="0"/>
          </a:p>
          <a:p>
            <a:pPr algn="ctr"/>
            <a:r>
              <a:rPr lang="en-US" sz="900" dirty="0" smtClean="0"/>
              <a:t>User Pool</a:t>
            </a:r>
            <a:endParaRPr lang="en-US" sz="900" dirty="0"/>
          </a:p>
        </p:txBody>
      </p:sp>
      <p:pic>
        <p:nvPicPr>
          <p:cNvPr id="7" name="Graphic 23">
            <a:extLst>
              <a:ext uri="{FF2B5EF4-FFF2-40B4-BE49-F238E27FC236}">
                <a16:creationId xmlns:a16="http://schemas.microsoft.com/office/drawing/2014/main" id="{E9A0F7B5-2F3A-6242-BCA5-7273277F9F0C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058114" y="1275787"/>
            <a:ext cx="535785" cy="535785"/>
          </a:xfrm>
          <a:prstGeom prst="rect">
            <a:avLst/>
          </a:prstGeom>
        </p:spPr>
      </p:pic>
      <p:sp>
        <p:nvSpPr>
          <p:cNvPr id="8" name="TextBox 10">
            <a:extLst>
              <a:ext uri="{FF2B5EF4-FFF2-40B4-BE49-F238E27FC236}">
                <a16:creationId xmlns:a16="http://schemas.microsoft.com/office/drawing/2014/main" id="{99E9A16C-C445-9643-9734-20DB6E5D3E42}"/>
              </a:ext>
            </a:extLst>
          </p:cNvPr>
          <p:cNvSpPr txBox="1"/>
          <p:nvPr/>
        </p:nvSpPr>
        <p:spPr>
          <a:xfrm>
            <a:off x="4640315" y="2962570"/>
            <a:ext cx="1371382" cy="48820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900" dirty="0"/>
              <a:t>Amazon </a:t>
            </a:r>
            <a:r>
              <a:rPr lang="en-US" sz="900" dirty="0" err="1" smtClean="0"/>
              <a:t>Cognito</a:t>
            </a:r>
            <a:endParaRPr lang="en-US" sz="900" dirty="0" smtClean="0"/>
          </a:p>
          <a:p>
            <a:pPr algn="ctr"/>
            <a:r>
              <a:rPr lang="en-US" sz="900" dirty="0" smtClean="0"/>
              <a:t>Identity Pool</a:t>
            </a:r>
          </a:p>
          <a:p>
            <a:pPr algn="ctr"/>
            <a:r>
              <a:rPr lang="en-US" sz="900" dirty="0" smtClean="0"/>
              <a:t>(aka. Federated Identities)</a:t>
            </a:r>
            <a:endParaRPr lang="en-US" sz="900" dirty="0"/>
          </a:p>
        </p:txBody>
      </p:sp>
      <p:pic>
        <p:nvPicPr>
          <p:cNvPr id="9" name="Graphic 23">
            <a:extLst>
              <a:ext uri="{FF2B5EF4-FFF2-40B4-BE49-F238E27FC236}">
                <a16:creationId xmlns:a16="http://schemas.microsoft.com/office/drawing/2014/main" id="{E9A0F7B5-2F3A-6242-BCA5-7273277F9F0C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058114" y="2426785"/>
            <a:ext cx="535785" cy="535785"/>
          </a:xfrm>
          <a:prstGeom prst="rect">
            <a:avLst/>
          </a:prstGeom>
        </p:spPr>
      </p:pic>
      <p:sp>
        <p:nvSpPr>
          <p:cNvPr id="10" name="TextBox 5">
            <a:extLst>
              <a:ext uri="{FF2B5EF4-FFF2-40B4-BE49-F238E27FC236}">
                <a16:creationId xmlns:a16="http://schemas.microsoft.com/office/drawing/2014/main" id="{CD534A94-A404-C745-9B3E-24CB9AE2DD10}"/>
              </a:ext>
            </a:extLst>
          </p:cNvPr>
          <p:cNvSpPr txBox="1"/>
          <p:nvPr/>
        </p:nvSpPr>
        <p:spPr>
          <a:xfrm>
            <a:off x="4738709" y="4378944"/>
            <a:ext cx="1174593" cy="211203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900" dirty="0"/>
              <a:t>Amazon API Gateway</a:t>
            </a:r>
          </a:p>
        </p:txBody>
      </p:sp>
      <p:sp>
        <p:nvSpPr>
          <p:cNvPr id="12" name="TextBox 34">
            <a:extLst>
              <a:ext uri="{FF2B5EF4-FFF2-40B4-BE49-F238E27FC236}">
                <a16:creationId xmlns:a16="http://schemas.microsoft.com/office/drawing/2014/main" id="{15E56E6E-0E7C-E14A-90F3-EFD2E907FD70}"/>
              </a:ext>
            </a:extLst>
          </p:cNvPr>
          <p:cNvSpPr txBox="1"/>
          <p:nvPr/>
        </p:nvSpPr>
        <p:spPr>
          <a:xfrm>
            <a:off x="7740282" y="4419470"/>
            <a:ext cx="795352" cy="21749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900" dirty="0"/>
              <a:t>AWS Lambda</a:t>
            </a:r>
          </a:p>
        </p:txBody>
      </p:sp>
      <p:pic>
        <p:nvPicPr>
          <p:cNvPr id="13" name="Graphic 44">
            <a:extLst>
              <a:ext uri="{FF2B5EF4-FFF2-40B4-BE49-F238E27FC236}">
                <a16:creationId xmlns:a16="http://schemas.microsoft.com/office/drawing/2014/main" id="{E2DAEC15-20F6-3647-8A23-EC2BA0B080D7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96DAC541-7B7A-43D3-8B79-37D633B846F1}">
                <asvg:svgBlip xmlns=""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870066" y="3883685"/>
            <a:ext cx="535785" cy="535785"/>
          </a:xfrm>
          <a:prstGeom prst="rect">
            <a:avLst/>
          </a:prstGeom>
        </p:spPr>
      </p:pic>
      <p:pic>
        <p:nvPicPr>
          <p:cNvPr id="16" name="Graphic 19">
            <a:extLst>
              <a:ext uri="{FF2B5EF4-FFF2-40B4-BE49-F238E27FC236}">
                <a16:creationId xmlns:a16="http://schemas.microsoft.com/office/drawing/2014/main" id="{E3415E5B-FE82-7A40-8F0B-7A0EC616D16B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058114" y="3880512"/>
            <a:ext cx="535785" cy="535785"/>
          </a:xfrm>
          <a:prstGeom prst="rect">
            <a:avLst/>
          </a:prstGeom>
        </p:spPr>
      </p:pic>
      <p:cxnSp>
        <p:nvCxnSpPr>
          <p:cNvPr id="20" name="Elbow Connector 54">
            <a:extLst>
              <a:ext uri="{FF2B5EF4-FFF2-40B4-BE49-F238E27FC236}">
                <a16:creationId xmlns:a16="http://schemas.microsoft.com/office/drawing/2014/main" id="{FF5ACEE4-0E47-ED4B-A11C-A37A8D25743D}"/>
              </a:ext>
            </a:extLst>
          </p:cNvPr>
          <p:cNvCxnSpPr>
            <a:cxnSpLocks/>
            <a:stCxn id="47" idx="0"/>
            <a:endCxn id="7" idx="1"/>
          </p:cNvCxnSpPr>
          <p:nvPr/>
        </p:nvCxnSpPr>
        <p:spPr>
          <a:xfrm rot="5400000" flipH="1" flipV="1">
            <a:off x="2454300" y="462728"/>
            <a:ext cx="1522861" cy="3684767"/>
          </a:xfrm>
          <a:prstGeom prst="bentConnector2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54">
            <a:extLst>
              <a:ext uri="{FF2B5EF4-FFF2-40B4-BE49-F238E27FC236}">
                <a16:creationId xmlns:a16="http://schemas.microsoft.com/office/drawing/2014/main" id="{FF5ACEE4-0E47-ED4B-A11C-A37A8D25743D}"/>
              </a:ext>
            </a:extLst>
          </p:cNvPr>
          <p:cNvCxnSpPr>
            <a:cxnSpLocks/>
            <a:stCxn id="47" idx="0"/>
            <a:endCxn id="9" idx="1"/>
          </p:cNvCxnSpPr>
          <p:nvPr/>
        </p:nvCxnSpPr>
        <p:spPr>
          <a:xfrm rot="5400000" flipH="1" flipV="1">
            <a:off x="3029799" y="1038227"/>
            <a:ext cx="371863" cy="3684767"/>
          </a:xfrm>
          <a:prstGeom prst="bentConnector2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54">
            <a:extLst>
              <a:ext uri="{FF2B5EF4-FFF2-40B4-BE49-F238E27FC236}">
                <a16:creationId xmlns:a16="http://schemas.microsoft.com/office/drawing/2014/main" id="{FF5ACEE4-0E47-ED4B-A11C-A37A8D25743D}"/>
              </a:ext>
            </a:extLst>
          </p:cNvPr>
          <p:cNvCxnSpPr>
            <a:cxnSpLocks/>
            <a:stCxn id="47" idx="3"/>
            <a:endCxn id="16" idx="1"/>
          </p:cNvCxnSpPr>
          <p:nvPr/>
        </p:nvCxnSpPr>
        <p:spPr>
          <a:xfrm>
            <a:off x="2555244" y="3880512"/>
            <a:ext cx="2502870" cy="267893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Graphic 9">
            <a:extLst>
              <a:ext uri="{FF2B5EF4-FFF2-40B4-BE49-F238E27FC236}">
                <a16:creationId xmlns:a16="http://schemas.microsoft.com/office/drawing/2014/main" id="{500C2653-A06A-354F-97A7-93DD33AFA97B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54978" y="1043709"/>
            <a:ext cx="330200" cy="316411"/>
          </a:xfrm>
          <a:prstGeom prst="rect">
            <a:avLst/>
          </a:prstGeom>
        </p:spPr>
      </p:pic>
      <p:cxnSp>
        <p:nvCxnSpPr>
          <p:cNvPr id="33" name="Straight Arrow Connector 29">
            <a:extLst>
              <a:ext uri="{FF2B5EF4-FFF2-40B4-BE49-F238E27FC236}">
                <a16:creationId xmlns:a16="http://schemas.microsoft.com/office/drawing/2014/main" id="{21BBC288-5AFD-AB40-A3F3-F427E49EB12C}"/>
              </a:ext>
            </a:extLst>
          </p:cNvPr>
          <p:cNvCxnSpPr>
            <a:cxnSpLocks/>
            <a:stCxn id="16" idx="3"/>
            <a:endCxn id="13" idx="1"/>
          </p:cNvCxnSpPr>
          <p:nvPr/>
        </p:nvCxnSpPr>
        <p:spPr>
          <a:xfrm>
            <a:off x="5593899" y="4148405"/>
            <a:ext cx="2276167" cy="3173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9">
            <a:extLst>
              <a:ext uri="{FF2B5EF4-FFF2-40B4-BE49-F238E27FC236}">
                <a16:creationId xmlns:a16="http://schemas.microsoft.com/office/drawing/2014/main" id="{0B311536-12F3-9C40-8153-5AF1A85390A9}"/>
              </a:ext>
            </a:extLst>
          </p:cNvPr>
          <p:cNvSpPr txBox="1"/>
          <p:nvPr/>
        </p:nvSpPr>
        <p:spPr>
          <a:xfrm>
            <a:off x="6457918" y="6064604"/>
            <a:ext cx="696958" cy="34970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900" dirty="0"/>
              <a:t>Amazon DynamoDB</a:t>
            </a:r>
          </a:p>
        </p:txBody>
      </p:sp>
      <p:pic>
        <p:nvPicPr>
          <p:cNvPr id="39" name="Graphic 47">
            <a:extLst>
              <a:ext uri="{FF2B5EF4-FFF2-40B4-BE49-F238E27FC236}">
                <a16:creationId xmlns:a16="http://schemas.microsoft.com/office/drawing/2014/main" id="{64ACDB4E-B998-9447-845B-246D5827B993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96DAC541-7B7A-43D3-8B79-37D633B846F1}">
                <asvg:svgBlip xmlns=""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6538505" y="5528819"/>
            <a:ext cx="535785" cy="535785"/>
          </a:xfrm>
          <a:prstGeom prst="rect">
            <a:avLst/>
          </a:prstGeom>
        </p:spPr>
      </p:pic>
      <p:sp>
        <p:nvSpPr>
          <p:cNvPr id="44" name="TextBox 9">
            <a:extLst>
              <a:ext uri="{FF2B5EF4-FFF2-40B4-BE49-F238E27FC236}">
                <a16:creationId xmlns:a16="http://schemas.microsoft.com/office/drawing/2014/main" id="{0B311536-12F3-9C40-8153-5AF1A85390A9}"/>
              </a:ext>
            </a:extLst>
          </p:cNvPr>
          <p:cNvSpPr txBox="1"/>
          <p:nvPr/>
        </p:nvSpPr>
        <p:spPr>
          <a:xfrm>
            <a:off x="9604973" y="4419470"/>
            <a:ext cx="696958" cy="34970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900" dirty="0"/>
              <a:t>Amazon DynamoDB</a:t>
            </a:r>
          </a:p>
        </p:txBody>
      </p:sp>
      <p:pic>
        <p:nvPicPr>
          <p:cNvPr id="45" name="Graphic 47">
            <a:extLst>
              <a:ext uri="{FF2B5EF4-FFF2-40B4-BE49-F238E27FC236}">
                <a16:creationId xmlns:a16="http://schemas.microsoft.com/office/drawing/2014/main" id="{64ACDB4E-B998-9447-845B-246D5827B993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96DAC541-7B7A-43D3-8B79-37D633B846F1}">
                <asvg:svgBlip xmlns=""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9685560" y="3883685"/>
            <a:ext cx="535785" cy="535785"/>
          </a:xfrm>
          <a:prstGeom prst="rect">
            <a:avLst/>
          </a:prstGeom>
        </p:spPr>
      </p:pic>
      <p:cxnSp>
        <p:nvCxnSpPr>
          <p:cNvPr id="60" name="Elbow Connector 54">
            <a:extLst>
              <a:ext uri="{FF2B5EF4-FFF2-40B4-BE49-F238E27FC236}">
                <a16:creationId xmlns:a16="http://schemas.microsoft.com/office/drawing/2014/main" id="{FF5ACEE4-0E47-ED4B-A11C-A37A8D25743D}"/>
              </a:ext>
            </a:extLst>
          </p:cNvPr>
          <p:cNvCxnSpPr>
            <a:cxnSpLocks/>
            <a:stCxn id="47" idx="3"/>
            <a:endCxn id="15" idx="1"/>
          </p:cNvCxnSpPr>
          <p:nvPr/>
        </p:nvCxnSpPr>
        <p:spPr>
          <a:xfrm>
            <a:off x="2555244" y="3880512"/>
            <a:ext cx="2502870" cy="1784006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29">
            <a:extLst>
              <a:ext uri="{FF2B5EF4-FFF2-40B4-BE49-F238E27FC236}">
                <a16:creationId xmlns:a16="http://schemas.microsoft.com/office/drawing/2014/main" id="{21BBC288-5AFD-AB40-A3F3-F427E49EB12C}"/>
              </a:ext>
            </a:extLst>
          </p:cNvPr>
          <p:cNvCxnSpPr>
            <a:cxnSpLocks/>
            <a:stCxn id="13" idx="3"/>
            <a:endCxn id="45" idx="1"/>
          </p:cNvCxnSpPr>
          <p:nvPr/>
        </p:nvCxnSpPr>
        <p:spPr>
          <a:xfrm>
            <a:off x="8405851" y="4151578"/>
            <a:ext cx="1279709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11">
            <a:extLst>
              <a:ext uri="{FF2B5EF4-FFF2-40B4-BE49-F238E27FC236}">
                <a16:creationId xmlns:a16="http://schemas.microsoft.com/office/drawing/2014/main" id="{2A886A76-C04F-E843-8126-259617CAFA03}"/>
              </a:ext>
            </a:extLst>
          </p:cNvPr>
          <p:cNvSpPr txBox="1"/>
          <p:nvPr/>
        </p:nvSpPr>
        <p:spPr>
          <a:xfrm>
            <a:off x="5427404" y="6063366"/>
            <a:ext cx="861234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1000" dirty="0"/>
              <a:t>AWS AppSync</a:t>
            </a:r>
          </a:p>
        </p:txBody>
      </p:sp>
      <p:pic>
        <p:nvPicPr>
          <p:cNvPr id="94" name="Graphic 30">
            <a:extLst>
              <a:ext uri="{FF2B5EF4-FFF2-40B4-BE49-F238E27FC236}">
                <a16:creationId xmlns:a16="http://schemas.microsoft.com/office/drawing/2014/main" id="{BCCC5BDB-54D9-3844-8058-BD88EF626204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96DAC541-7B7A-43D3-8B79-37D633B846F1}">
                <asvg:svgBlip xmlns=""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593899" y="5528818"/>
            <a:ext cx="535785" cy="535785"/>
          </a:xfrm>
          <a:prstGeom prst="rect">
            <a:avLst/>
          </a:prstGeom>
        </p:spPr>
      </p:pic>
      <p:pic>
        <p:nvPicPr>
          <p:cNvPr id="98" name="図 97"/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3891" y="502818"/>
            <a:ext cx="457200" cy="457200"/>
          </a:xfrm>
          <a:prstGeom prst="rect">
            <a:avLst/>
          </a:prstGeom>
        </p:spPr>
      </p:pic>
      <p:pic>
        <p:nvPicPr>
          <p:cNvPr id="117" name="図 116"/>
          <p:cNvPicPr>
            <a:picLocks noChangeAspect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9709" y="529139"/>
            <a:ext cx="457200" cy="457200"/>
          </a:xfrm>
          <a:prstGeom prst="rect">
            <a:avLst/>
          </a:prstGeom>
        </p:spPr>
      </p:pic>
      <p:pic>
        <p:nvPicPr>
          <p:cNvPr id="118" name="図 117"/>
          <p:cNvPicPr>
            <a:picLocks noChangeAspect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4788" y="503242"/>
            <a:ext cx="457200" cy="457200"/>
          </a:xfrm>
          <a:prstGeom prst="rect">
            <a:avLst/>
          </a:prstGeom>
        </p:spPr>
      </p:pic>
      <p:cxnSp>
        <p:nvCxnSpPr>
          <p:cNvPr id="119" name="Elbow Connector 54">
            <a:extLst>
              <a:ext uri="{FF2B5EF4-FFF2-40B4-BE49-F238E27FC236}">
                <a16:creationId xmlns:a16="http://schemas.microsoft.com/office/drawing/2014/main" id="{FF5ACEE4-0E47-ED4B-A11C-A37A8D25743D}"/>
              </a:ext>
            </a:extLst>
          </p:cNvPr>
          <p:cNvCxnSpPr>
            <a:cxnSpLocks/>
            <a:stCxn id="47" idx="0"/>
            <a:endCxn id="115" idx="1"/>
          </p:cNvCxnSpPr>
          <p:nvPr/>
        </p:nvCxnSpPr>
        <p:spPr>
          <a:xfrm rot="5400000" flipH="1" flipV="1">
            <a:off x="1979399" y="-12173"/>
            <a:ext cx="2472663" cy="3684767"/>
          </a:xfrm>
          <a:prstGeom prst="bentConnector2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12">
            <a:extLst>
              <a:ext uri="{FF2B5EF4-FFF2-40B4-BE49-F238E27FC236}">
                <a16:creationId xmlns:a16="http://schemas.microsoft.com/office/drawing/2014/main" id="{73725035-1030-D442-B58A-F9C28281B4E2}"/>
              </a:ext>
            </a:extLst>
          </p:cNvPr>
          <p:cNvSpPr txBox="1"/>
          <p:nvPr/>
        </p:nvSpPr>
        <p:spPr>
          <a:xfrm>
            <a:off x="6622364" y="2808059"/>
            <a:ext cx="500676" cy="211203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900" dirty="0"/>
              <a:t>AWS STS</a:t>
            </a:r>
          </a:p>
        </p:txBody>
      </p:sp>
      <p:pic>
        <p:nvPicPr>
          <p:cNvPr id="50" name="Graphic 40">
            <a:extLst>
              <a:ext uri="{FF2B5EF4-FFF2-40B4-BE49-F238E27FC236}">
                <a16:creationId xmlns:a16="http://schemas.microsoft.com/office/drawing/2014/main" id="{E9420ABA-AF58-BB4F-A8C1-C126FFE14726}"/>
              </a:ext>
            </a:extLst>
          </p:cNvPr>
          <p:cNvPicPr>
            <a:picLocks noChangeAspect="1"/>
          </p:cNvPicPr>
          <p:nvPr/>
        </p:nvPicPr>
        <p:blipFill>
          <a:blip r:embed="rId47">
            <a:extLst>
              <a:ext uri="{96DAC541-7B7A-43D3-8B79-37D633B846F1}">
                <asvg:svgBlip xmlns:asvg="http://schemas.microsoft.com/office/drawing/2016/SVG/main" xmlns="" r:embed="rId48"/>
              </a:ext>
            </a:extLst>
          </a:blip>
          <a:stretch>
            <a:fillRect/>
          </a:stretch>
        </p:blipFill>
        <p:spPr>
          <a:xfrm>
            <a:off x="6637752" y="2459729"/>
            <a:ext cx="469900" cy="469900"/>
          </a:xfrm>
          <a:prstGeom prst="rect">
            <a:avLst/>
          </a:prstGeom>
        </p:spPr>
      </p:pic>
      <p:cxnSp>
        <p:nvCxnSpPr>
          <p:cNvPr id="51" name="Straight Arrow Connector 26">
            <a:extLst>
              <a:ext uri="{FF2B5EF4-FFF2-40B4-BE49-F238E27FC236}">
                <a16:creationId xmlns:a16="http://schemas.microsoft.com/office/drawing/2014/main" id="{4A8C0F5C-0446-8A40-A710-BE80A9E5A424}"/>
              </a:ext>
            </a:extLst>
          </p:cNvPr>
          <p:cNvCxnSpPr>
            <a:stCxn id="9" idx="3"/>
            <a:endCxn id="50" idx="1"/>
          </p:cNvCxnSpPr>
          <p:nvPr/>
        </p:nvCxnSpPr>
        <p:spPr>
          <a:xfrm>
            <a:off x="5593899" y="2694678"/>
            <a:ext cx="1043853" cy="1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19">
            <a:extLst>
              <a:ext uri="{FF2B5EF4-FFF2-40B4-BE49-F238E27FC236}">
                <a16:creationId xmlns:a16="http://schemas.microsoft.com/office/drawing/2014/main" id="{DF6F5003-3F03-8D4D-B010-810046317792}"/>
              </a:ext>
            </a:extLst>
          </p:cNvPr>
          <p:cNvSpPr txBox="1"/>
          <p:nvPr/>
        </p:nvSpPr>
        <p:spPr>
          <a:xfrm>
            <a:off x="7212030" y="3415033"/>
            <a:ext cx="663273" cy="211203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900" dirty="0"/>
              <a:t>Permissions</a:t>
            </a:r>
          </a:p>
        </p:txBody>
      </p:sp>
      <p:sp>
        <p:nvSpPr>
          <p:cNvPr id="53" name="TextBox 20">
            <a:extLst>
              <a:ext uri="{FF2B5EF4-FFF2-40B4-BE49-F238E27FC236}">
                <a16:creationId xmlns:a16="http://schemas.microsoft.com/office/drawing/2014/main" id="{541C43ED-BD99-224E-B463-09CEE565A4E1}"/>
              </a:ext>
            </a:extLst>
          </p:cNvPr>
          <p:cNvSpPr txBox="1"/>
          <p:nvPr/>
        </p:nvSpPr>
        <p:spPr>
          <a:xfrm>
            <a:off x="6648140" y="3294794"/>
            <a:ext cx="397520" cy="211203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900" dirty="0"/>
              <a:t>Role</a:t>
            </a:r>
          </a:p>
        </p:txBody>
      </p:sp>
      <p:pic>
        <p:nvPicPr>
          <p:cNvPr id="54" name="Graphic 52">
            <a:extLst>
              <a:ext uri="{FF2B5EF4-FFF2-40B4-BE49-F238E27FC236}">
                <a16:creationId xmlns:a16="http://schemas.microsoft.com/office/drawing/2014/main" id="{90D5A9DB-EC7C-6342-9486-0A731DEC214E}"/>
              </a:ext>
            </a:extLst>
          </p:cNvPr>
          <p:cNvPicPr>
            <a:picLocks noChangeAspect="1"/>
          </p:cNvPicPr>
          <p:nvPr/>
        </p:nvPicPr>
        <p:blipFill>
          <a:blip r:embed="rId49">
            <a:extLst>
              <a:ext uri="{96DAC541-7B7A-43D3-8B79-37D633B846F1}">
                <asvg:svgBlip xmlns:asvg="http://schemas.microsoft.com/office/drawing/2016/SVG/main" xmlns="" r:embed="rId29"/>
              </a:ext>
            </a:extLst>
          </a:blip>
          <a:stretch>
            <a:fillRect/>
          </a:stretch>
        </p:blipFill>
        <p:spPr>
          <a:xfrm>
            <a:off x="7365072" y="3064480"/>
            <a:ext cx="357190" cy="357190"/>
          </a:xfrm>
          <a:prstGeom prst="rect">
            <a:avLst/>
          </a:prstGeom>
        </p:spPr>
      </p:pic>
      <p:pic>
        <p:nvPicPr>
          <p:cNvPr id="55" name="Graphic 54">
            <a:extLst>
              <a:ext uri="{FF2B5EF4-FFF2-40B4-BE49-F238E27FC236}">
                <a16:creationId xmlns:a16="http://schemas.microsoft.com/office/drawing/2014/main" id="{50E1591F-DA4C-934C-BDCB-2E69767A65B3}"/>
              </a:ext>
            </a:extLst>
          </p:cNvPr>
          <p:cNvPicPr>
            <a:picLocks noChangeAspect="1"/>
          </p:cNvPicPr>
          <p:nvPr/>
        </p:nvPicPr>
        <p:blipFill>
          <a:blip r:embed="rId50">
            <a:extLst>
              <a:ext uri="{96DAC541-7B7A-43D3-8B79-37D633B846F1}">
                <asvg:svgBlip xmlns:asvg="http://schemas.microsoft.com/office/drawing/2016/SVG/main" xmlns="" r:embed="rId31"/>
              </a:ext>
            </a:extLst>
          </a:blip>
          <a:stretch>
            <a:fillRect/>
          </a:stretch>
        </p:blipFill>
        <p:spPr>
          <a:xfrm>
            <a:off x="6678302" y="3062828"/>
            <a:ext cx="357190" cy="357190"/>
          </a:xfrm>
          <a:prstGeom prst="rect">
            <a:avLst/>
          </a:prstGeom>
        </p:spPr>
      </p:pic>
      <p:cxnSp>
        <p:nvCxnSpPr>
          <p:cNvPr id="56" name="Elbow Connector 54">
            <a:extLst>
              <a:ext uri="{FF2B5EF4-FFF2-40B4-BE49-F238E27FC236}">
                <a16:creationId xmlns:a16="http://schemas.microsoft.com/office/drawing/2014/main" id="{FF5ACEE4-0E47-ED4B-A11C-A37A8D25743D}"/>
              </a:ext>
            </a:extLst>
          </p:cNvPr>
          <p:cNvCxnSpPr>
            <a:cxnSpLocks/>
            <a:stCxn id="9" idx="3"/>
            <a:endCxn id="55" idx="1"/>
          </p:cNvCxnSpPr>
          <p:nvPr/>
        </p:nvCxnSpPr>
        <p:spPr>
          <a:xfrm>
            <a:off x="5593899" y="2694678"/>
            <a:ext cx="1084403" cy="546745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26">
            <a:extLst>
              <a:ext uri="{FF2B5EF4-FFF2-40B4-BE49-F238E27FC236}">
                <a16:creationId xmlns:a16="http://schemas.microsoft.com/office/drawing/2014/main" id="{4A8C0F5C-0446-8A40-A710-BE80A9E5A424}"/>
              </a:ext>
            </a:extLst>
          </p:cNvPr>
          <p:cNvCxnSpPr>
            <a:stCxn id="55" idx="3"/>
            <a:endCxn id="54" idx="1"/>
          </p:cNvCxnSpPr>
          <p:nvPr/>
        </p:nvCxnSpPr>
        <p:spPr>
          <a:xfrm>
            <a:off x="7035492" y="3241423"/>
            <a:ext cx="329580" cy="1652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26">
            <a:extLst>
              <a:ext uri="{FF2B5EF4-FFF2-40B4-BE49-F238E27FC236}">
                <a16:creationId xmlns:a16="http://schemas.microsoft.com/office/drawing/2014/main" id="{4A8C0F5C-0446-8A40-A710-BE80A9E5A424}"/>
              </a:ext>
            </a:extLst>
          </p:cNvPr>
          <p:cNvCxnSpPr>
            <a:stCxn id="12" idx="2"/>
            <a:endCxn id="66" idx="0"/>
          </p:cNvCxnSpPr>
          <p:nvPr/>
        </p:nvCxnSpPr>
        <p:spPr>
          <a:xfrm>
            <a:off x="8137958" y="4636964"/>
            <a:ext cx="0" cy="255766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19">
            <a:extLst>
              <a:ext uri="{FF2B5EF4-FFF2-40B4-BE49-F238E27FC236}">
                <a16:creationId xmlns:a16="http://schemas.microsoft.com/office/drawing/2014/main" id="{DF6F5003-3F03-8D4D-B010-810046317792}"/>
              </a:ext>
            </a:extLst>
          </p:cNvPr>
          <p:cNvSpPr txBox="1"/>
          <p:nvPr/>
        </p:nvSpPr>
        <p:spPr>
          <a:xfrm>
            <a:off x="7808303" y="5990923"/>
            <a:ext cx="663273" cy="211203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900" dirty="0"/>
              <a:t>Permissions</a:t>
            </a:r>
          </a:p>
        </p:txBody>
      </p:sp>
      <p:sp>
        <p:nvSpPr>
          <p:cNvPr id="64" name="TextBox 20">
            <a:extLst>
              <a:ext uri="{FF2B5EF4-FFF2-40B4-BE49-F238E27FC236}">
                <a16:creationId xmlns:a16="http://schemas.microsoft.com/office/drawing/2014/main" id="{541C43ED-BD99-224E-B463-09CEE565A4E1}"/>
              </a:ext>
            </a:extLst>
          </p:cNvPr>
          <p:cNvSpPr txBox="1"/>
          <p:nvPr/>
        </p:nvSpPr>
        <p:spPr>
          <a:xfrm>
            <a:off x="7939198" y="5124696"/>
            <a:ext cx="397520" cy="211203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900" dirty="0"/>
              <a:t>Role</a:t>
            </a:r>
          </a:p>
        </p:txBody>
      </p:sp>
      <p:pic>
        <p:nvPicPr>
          <p:cNvPr id="65" name="Graphic 52">
            <a:extLst>
              <a:ext uri="{FF2B5EF4-FFF2-40B4-BE49-F238E27FC236}">
                <a16:creationId xmlns:a16="http://schemas.microsoft.com/office/drawing/2014/main" id="{90D5A9DB-EC7C-6342-9486-0A731DEC214E}"/>
              </a:ext>
            </a:extLst>
          </p:cNvPr>
          <p:cNvPicPr>
            <a:picLocks noChangeAspect="1"/>
          </p:cNvPicPr>
          <p:nvPr/>
        </p:nvPicPr>
        <p:blipFill>
          <a:blip r:embed="rId49">
            <a:extLst>
              <a:ext uri="{96DAC541-7B7A-43D3-8B79-37D633B846F1}">
                <asvg:svgBlip xmlns:asvg="http://schemas.microsoft.com/office/drawing/2016/SVG/main" xmlns="" r:embed="rId29"/>
              </a:ext>
            </a:extLst>
          </a:blip>
          <a:stretch>
            <a:fillRect/>
          </a:stretch>
        </p:blipFill>
        <p:spPr>
          <a:xfrm>
            <a:off x="7961345" y="5640370"/>
            <a:ext cx="357190" cy="357190"/>
          </a:xfrm>
          <a:prstGeom prst="rect">
            <a:avLst/>
          </a:prstGeom>
        </p:spPr>
      </p:pic>
      <p:pic>
        <p:nvPicPr>
          <p:cNvPr id="66" name="Graphic 54">
            <a:extLst>
              <a:ext uri="{FF2B5EF4-FFF2-40B4-BE49-F238E27FC236}">
                <a16:creationId xmlns:a16="http://schemas.microsoft.com/office/drawing/2014/main" id="{50E1591F-DA4C-934C-BDCB-2E69767A65B3}"/>
              </a:ext>
            </a:extLst>
          </p:cNvPr>
          <p:cNvPicPr>
            <a:picLocks noChangeAspect="1"/>
          </p:cNvPicPr>
          <p:nvPr/>
        </p:nvPicPr>
        <p:blipFill>
          <a:blip r:embed="rId50">
            <a:extLst>
              <a:ext uri="{96DAC541-7B7A-43D3-8B79-37D633B846F1}">
                <asvg:svgBlip xmlns:asvg="http://schemas.microsoft.com/office/drawing/2016/SVG/main" xmlns="" r:embed="rId31"/>
              </a:ext>
            </a:extLst>
          </a:blip>
          <a:stretch>
            <a:fillRect/>
          </a:stretch>
        </p:blipFill>
        <p:spPr>
          <a:xfrm>
            <a:off x="7959363" y="4892730"/>
            <a:ext cx="357190" cy="357190"/>
          </a:xfrm>
          <a:prstGeom prst="rect">
            <a:avLst/>
          </a:prstGeom>
        </p:spPr>
      </p:pic>
      <p:cxnSp>
        <p:nvCxnSpPr>
          <p:cNvPr id="67" name="Straight Arrow Connector 26">
            <a:extLst>
              <a:ext uri="{FF2B5EF4-FFF2-40B4-BE49-F238E27FC236}">
                <a16:creationId xmlns:a16="http://schemas.microsoft.com/office/drawing/2014/main" id="{4A8C0F5C-0446-8A40-A710-BE80A9E5A424}"/>
              </a:ext>
            </a:extLst>
          </p:cNvPr>
          <p:cNvCxnSpPr>
            <a:stCxn id="64" idx="2"/>
            <a:endCxn id="65" idx="0"/>
          </p:cNvCxnSpPr>
          <p:nvPr/>
        </p:nvCxnSpPr>
        <p:spPr>
          <a:xfrm>
            <a:off x="8137958" y="5335899"/>
            <a:ext cx="1982" cy="304471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楕円 68"/>
          <p:cNvSpPr/>
          <p:nvPr/>
        </p:nvSpPr>
        <p:spPr>
          <a:xfrm>
            <a:off x="7334980" y="3878774"/>
            <a:ext cx="550769" cy="5392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四角形吹き出し 69"/>
          <p:cNvSpPr/>
          <p:nvPr/>
        </p:nvSpPr>
        <p:spPr>
          <a:xfrm>
            <a:off x="8014260" y="2100337"/>
            <a:ext cx="2672827" cy="850627"/>
          </a:xfrm>
          <a:prstGeom prst="wedgeRectCallout">
            <a:avLst>
              <a:gd name="adj1" fmla="val -61975"/>
              <a:gd name="adj2" fmla="val 1533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An AWS Lambda resource based policy controls whether your API Gateway APIs can invoke the Lambda function.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498598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40">
            <a:extLst>
              <a:ext uri="{FF2B5EF4-FFF2-40B4-BE49-F238E27FC236}">
                <a16:creationId xmlns:a16="http://schemas.microsoft.com/office/drawing/2014/main" id="{CD792260-E20D-D048-9DB0-9B1D4017BF0D}"/>
              </a:ext>
            </a:extLst>
          </p:cNvPr>
          <p:cNvSpPr/>
          <p:nvPr/>
        </p:nvSpPr>
        <p:spPr>
          <a:xfrm>
            <a:off x="5058114" y="201416"/>
            <a:ext cx="1947151" cy="784923"/>
          </a:xfrm>
          <a:prstGeom prst="rect">
            <a:avLst/>
          </a:prstGeom>
          <a:solidFill>
            <a:srgbClr val="5A6B86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Social Providers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7" name="Rectangle 50">
            <a:extLst>
              <a:ext uri="{FF2B5EF4-FFF2-40B4-BE49-F238E27FC236}">
                <a16:creationId xmlns:a16="http://schemas.microsoft.com/office/drawing/2014/main" id="{7B1A2878-C5FE-3641-84A1-AF1A9456DE01}"/>
              </a:ext>
            </a:extLst>
          </p:cNvPr>
          <p:cNvSpPr/>
          <p:nvPr/>
        </p:nvSpPr>
        <p:spPr>
          <a:xfrm>
            <a:off x="191450" y="3066541"/>
            <a:ext cx="2363794" cy="1627941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>
                <a:solidFill>
                  <a:srgbClr val="5A6B86"/>
                </a:solidFill>
              </a:rPr>
              <a:t>Client apps</a:t>
            </a:r>
            <a:endParaRPr lang="en-US" sz="1200" dirty="0">
              <a:solidFill>
                <a:srgbClr val="5A6B86"/>
              </a:solidFill>
            </a:endParaRPr>
          </a:p>
        </p:txBody>
      </p:sp>
      <p:sp>
        <p:nvSpPr>
          <p:cNvPr id="32" name="Rectangle 78">
            <a:extLst>
              <a:ext uri="{FF2B5EF4-FFF2-40B4-BE49-F238E27FC236}">
                <a16:creationId xmlns:a16="http://schemas.microsoft.com/office/drawing/2014/main" id="{4C5FA3DF-AAD9-2A40-8928-45DEB6D047C9}"/>
              </a:ext>
            </a:extLst>
          </p:cNvPr>
          <p:cNvSpPr/>
          <p:nvPr/>
        </p:nvSpPr>
        <p:spPr>
          <a:xfrm>
            <a:off x="3054978" y="1043709"/>
            <a:ext cx="8274873" cy="559723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ysClr val="windowText" lastClr="000000"/>
                </a:solidFill>
              </a:rPr>
              <a:t>AWS Cloud</a:t>
            </a:r>
          </a:p>
        </p:txBody>
      </p:sp>
      <p:sp>
        <p:nvSpPr>
          <p:cNvPr id="15" name="Rectangle 40">
            <a:extLst>
              <a:ext uri="{FF2B5EF4-FFF2-40B4-BE49-F238E27FC236}">
                <a16:creationId xmlns:a16="http://schemas.microsoft.com/office/drawing/2014/main" id="{CD792260-E20D-D048-9DB0-9B1D4017BF0D}"/>
              </a:ext>
            </a:extLst>
          </p:cNvPr>
          <p:cNvSpPr/>
          <p:nvPr/>
        </p:nvSpPr>
        <p:spPr>
          <a:xfrm>
            <a:off x="5058114" y="4914729"/>
            <a:ext cx="2448648" cy="1499577"/>
          </a:xfrm>
          <a:prstGeom prst="rect">
            <a:avLst/>
          </a:prstGeom>
          <a:solidFill>
            <a:srgbClr val="5A6B86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AWS Resources accessed directly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(2 Tiers Architecture)</a:t>
            </a:r>
            <a:endParaRPr lang="en-US" sz="1200" dirty="0">
              <a:solidFill>
                <a:schemeClr val="tx1"/>
              </a:solidFill>
            </a:endParaRPr>
          </a:p>
        </p:txBody>
      </p:sp>
      <p:pic>
        <p:nvPicPr>
          <p:cNvPr id="2" name="Graphic 21">
            <a:extLst>
              <a:ext uri="{FF2B5EF4-FFF2-40B4-BE49-F238E27FC236}">
                <a16:creationId xmlns:a16="http://schemas.microsoft.com/office/drawing/2014/main" id="{CEFD119D-B31D-AD4E-89CE-C02267D215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530099" y="3590618"/>
            <a:ext cx="469900" cy="469900"/>
          </a:xfrm>
          <a:prstGeom prst="rect">
            <a:avLst/>
          </a:prstGeom>
        </p:spPr>
      </p:pic>
      <p:sp>
        <p:nvSpPr>
          <p:cNvPr id="3" name="TextBox 69">
            <a:extLst>
              <a:ext uri="{FF2B5EF4-FFF2-40B4-BE49-F238E27FC236}">
                <a16:creationId xmlns:a16="http://schemas.microsoft.com/office/drawing/2014/main" id="{8CFB7091-25B5-264E-B70C-23BF50BE211D}"/>
              </a:ext>
            </a:extLst>
          </p:cNvPr>
          <p:cNvSpPr txBox="1"/>
          <p:nvPr/>
        </p:nvSpPr>
        <p:spPr>
          <a:xfrm>
            <a:off x="1379386" y="4066416"/>
            <a:ext cx="771325" cy="34970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900" dirty="0">
                <a:solidFill>
                  <a:srgbClr val="232F3E"/>
                </a:solidFill>
              </a:rPr>
              <a:t>Mobile </a:t>
            </a:r>
            <a:r>
              <a:rPr lang="en-US" sz="900" dirty="0" smtClean="0">
                <a:solidFill>
                  <a:srgbClr val="232F3E"/>
                </a:solidFill>
              </a:rPr>
              <a:t>app</a:t>
            </a:r>
          </a:p>
          <a:p>
            <a:pPr algn="ctr"/>
            <a:r>
              <a:rPr lang="en-US" sz="900" dirty="0" smtClean="0">
                <a:solidFill>
                  <a:srgbClr val="232F3E"/>
                </a:solidFill>
              </a:rPr>
              <a:t>client</a:t>
            </a:r>
            <a:endParaRPr lang="en-US" sz="900" dirty="0">
              <a:solidFill>
                <a:srgbClr val="232F3E"/>
              </a:solidFill>
            </a:endParaRPr>
          </a:p>
        </p:txBody>
      </p:sp>
      <p:pic>
        <p:nvPicPr>
          <p:cNvPr id="4" name="Graphic 49">
            <a:extLst>
              <a:ext uri="{FF2B5EF4-FFF2-40B4-BE49-F238E27FC236}">
                <a16:creationId xmlns:a16="http://schemas.microsoft.com/office/drawing/2014/main" id="{43C89C6C-4275-2244-93E6-30D96D2FDE2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=""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756618" y="3590618"/>
            <a:ext cx="469900" cy="469900"/>
          </a:xfrm>
          <a:prstGeom prst="rect">
            <a:avLst/>
          </a:prstGeom>
        </p:spPr>
      </p:pic>
      <p:sp>
        <p:nvSpPr>
          <p:cNvPr id="5" name="TextBox 38">
            <a:extLst>
              <a:ext uri="{FF2B5EF4-FFF2-40B4-BE49-F238E27FC236}">
                <a16:creationId xmlns:a16="http://schemas.microsoft.com/office/drawing/2014/main" id="{19A327EE-B1A5-7643-A4D5-DCC8A43B5181}"/>
              </a:ext>
            </a:extLst>
          </p:cNvPr>
          <p:cNvSpPr txBox="1"/>
          <p:nvPr/>
        </p:nvSpPr>
        <p:spPr>
          <a:xfrm>
            <a:off x="670465" y="4060518"/>
            <a:ext cx="642206" cy="34970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900" dirty="0" smtClean="0">
                <a:solidFill>
                  <a:srgbClr val="232F3E"/>
                </a:solidFill>
              </a:rPr>
              <a:t>SPA</a:t>
            </a:r>
          </a:p>
          <a:p>
            <a:pPr algn="ctr"/>
            <a:r>
              <a:rPr lang="en-US" sz="900" dirty="0" smtClean="0">
                <a:solidFill>
                  <a:srgbClr val="232F3E"/>
                </a:solidFill>
              </a:rPr>
              <a:t>Client</a:t>
            </a:r>
            <a:endParaRPr lang="en-US" sz="900" dirty="0">
              <a:solidFill>
                <a:srgbClr val="232F3E"/>
              </a:solidFill>
            </a:endParaRPr>
          </a:p>
        </p:txBody>
      </p:sp>
      <p:sp>
        <p:nvSpPr>
          <p:cNvPr id="6" name="TextBox 10">
            <a:extLst>
              <a:ext uri="{FF2B5EF4-FFF2-40B4-BE49-F238E27FC236}">
                <a16:creationId xmlns:a16="http://schemas.microsoft.com/office/drawing/2014/main" id="{99E9A16C-C445-9643-9734-20DB6E5D3E42}"/>
              </a:ext>
            </a:extLst>
          </p:cNvPr>
          <p:cNvSpPr txBox="1"/>
          <p:nvPr/>
        </p:nvSpPr>
        <p:spPr>
          <a:xfrm>
            <a:off x="4970408" y="1811572"/>
            <a:ext cx="711200" cy="48820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900" dirty="0"/>
              <a:t>Amazon </a:t>
            </a:r>
            <a:r>
              <a:rPr lang="en-US" sz="900" dirty="0" err="1" smtClean="0"/>
              <a:t>Cognito</a:t>
            </a:r>
            <a:endParaRPr lang="en-US" sz="900" dirty="0" smtClean="0"/>
          </a:p>
          <a:p>
            <a:pPr algn="ctr"/>
            <a:r>
              <a:rPr lang="en-US" sz="900" dirty="0" smtClean="0"/>
              <a:t>User Pool</a:t>
            </a:r>
            <a:endParaRPr lang="en-US" sz="900" dirty="0"/>
          </a:p>
        </p:txBody>
      </p:sp>
      <p:pic>
        <p:nvPicPr>
          <p:cNvPr id="7" name="Graphic 23">
            <a:extLst>
              <a:ext uri="{FF2B5EF4-FFF2-40B4-BE49-F238E27FC236}">
                <a16:creationId xmlns:a16="http://schemas.microsoft.com/office/drawing/2014/main" id="{E9A0F7B5-2F3A-6242-BCA5-7273277F9F0C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058114" y="1275787"/>
            <a:ext cx="535785" cy="535785"/>
          </a:xfrm>
          <a:prstGeom prst="rect">
            <a:avLst/>
          </a:prstGeom>
        </p:spPr>
      </p:pic>
      <p:sp>
        <p:nvSpPr>
          <p:cNvPr id="8" name="TextBox 10">
            <a:extLst>
              <a:ext uri="{FF2B5EF4-FFF2-40B4-BE49-F238E27FC236}">
                <a16:creationId xmlns:a16="http://schemas.microsoft.com/office/drawing/2014/main" id="{99E9A16C-C445-9643-9734-20DB6E5D3E42}"/>
              </a:ext>
            </a:extLst>
          </p:cNvPr>
          <p:cNvSpPr txBox="1"/>
          <p:nvPr/>
        </p:nvSpPr>
        <p:spPr>
          <a:xfrm>
            <a:off x="4640315" y="2962570"/>
            <a:ext cx="1371382" cy="48820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900" dirty="0"/>
              <a:t>Amazon </a:t>
            </a:r>
            <a:r>
              <a:rPr lang="en-US" sz="900" dirty="0" err="1" smtClean="0"/>
              <a:t>Cognito</a:t>
            </a:r>
            <a:endParaRPr lang="en-US" sz="900" dirty="0" smtClean="0"/>
          </a:p>
          <a:p>
            <a:pPr algn="ctr"/>
            <a:r>
              <a:rPr lang="en-US" sz="900" dirty="0" smtClean="0"/>
              <a:t>Identity Pool</a:t>
            </a:r>
          </a:p>
          <a:p>
            <a:pPr algn="ctr"/>
            <a:r>
              <a:rPr lang="en-US" sz="900" dirty="0" smtClean="0"/>
              <a:t>(aka. Federated Identities)</a:t>
            </a:r>
            <a:endParaRPr lang="en-US" sz="900" dirty="0"/>
          </a:p>
        </p:txBody>
      </p:sp>
      <p:pic>
        <p:nvPicPr>
          <p:cNvPr id="9" name="Graphic 23">
            <a:extLst>
              <a:ext uri="{FF2B5EF4-FFF2-40B4-BE49-F238E27FC236}">
                <a16:creationId xmlns:a16="http://schemas.microsoft.com/office/drawing/2014/main" id="{E9A0F7B5-2F3A-6242-BCA5-7273277F9F0C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058114" y="2426785"/>
            <a:ext cx="535785" cy="535785"/>
          </a:xfrm>
          <a:prstGeom prst="rect">
            <a:avLst/>
          </a:prstGeom>
        </p:spPr>
      </p:pic>
      <p:sp>
        <p:nvSpPr>
          <p:cNvPr id="10" name="TextBox 5">
            <a:extLst>
              <a:ext uri="{FF2B5EF4-FFF2-40B4-BE49-F238E27FC236}">
                <a16:creationId xmlns:a16="http://schemas.microsoft.com/office/drawing/2014/main" id="{CD534A94-A404-C745-9B3E-24CB9AE2DD10}"/>
              </a:ext>
            </a:extLst>
          </p:cNvPr>
          <p:cNvSpPr txBox="1"/>
          <p:nvPr/>
        </p:nvSpPr>
        <p:spPr>
          <a:xfrm>
            <a:off x="4738709" y="4378944"/>
            <a:ext cx="1174593" cy="211203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900" dirty="0"/>
              <a:t>Amazon API Gateway</a:t>
            </a:r>
          </a:p>
        </p:txBody>
      </p:sp>
      <p:sp>
        <p:nvSpPr>
          <p:cNvPr id="12" name="TextBox 34">
            <a:extLst>
              <a:ext uri="{FF2B5EF4-FFF2-40B4-BE49-F238E27FC236}">
                <a16:creationId xmlns:a16="http://schemas.microsoft.com/office/drawing/2014/main" id="{15E56E6E-0E7C-E14A-90F3-EFD2E907FD70}"/>
              </a:ext>
            </a:extLst>
          </p:cNvPr>
          <p:cNvSpPr txBox="1"/>
          <p:nvPr/>
        </p:nvSpPr>
        <p:spPr>
          <a:xfrm>
            <a:off x="7740282" y="4419470"/>
            <a:ext cx="795352" cy="21749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900" dirty="0"/>
              <a:t>AWS Lambda</a:t>
            </a:r>
          </a:p>
        </p:txBody>
      </p:sp>
      <p:pic>
        <p:nvPicPr>
          <p:cNvPr id="13" name="Graphic 44">
            <a:extLst>
              <a:ext uri="{FF2B5EF4-FFF2-40B4-BE49-F238E27FC236}">
                <a16:creationId xmlns:a16="http://schemas.microsoft.com/office/drawing/2014/main" id="{E2DAEC15-20F6-3647-8A23-EC2BA0B080D7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96DAC541-7B7A-43D3-8B79-37D633B846F1}">
                <asvg:svgBlip xmlns=""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870066" y="3883685"/>
            <a:ext cx="535785" cy="535785"/>
          </a:xfrm>
          <a:prstGeom prst="rect">
            <a:avLst/>
          </a:prstGeom>
        </p:spPr>
      </p:pic>
      <p:pic>
        <p:nvPicPr>
          <p:cNvPr id="16" name="Graphic 19">
            <a:extLst>
              <a:ext uri="{FF2B5EF4-FFF2-40B4-BE49-F238E27FC236}">
                <a16:creationId xmlns:a16="http://schemas.microsoft.com/office/drawing/2014/main" id="{E3415E5B-FE82-7A40-8F0B-7A0EC616D16B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058114" y="3880512"/>
            <a:ext cx="535785" cy="535785"/>
          </a:xfrm>
          <a:prstGeom prst="rect">
            <a:avLst/>
          </a:prstGeom>
        </p:spPr>
      </p:pic>
      <p:cxnSp>
        <p:nvCxnSpPr>
          <p:cNvPr id="20" name="Elbow Connector 54">
            <a:extLst>
              <a:ext uri="{FF2B5EF4-FFF2-40B4-BE49-F238E27FC236}">
                <a16:creationId xmlns:a16="http://schemas.microsoft.com/office/drawing/2014/main" id="{FF5ACEE4-0E47-ED4B-A11C-A37A8D25743D}"/>
              </a:ext>
            </a:extLst>
          </p:cNvPr>
          <p:cNvCxnSpPr>
            <a:cxnSpLocks/>
            <a:stCxn id="47" idx="0"/>
            <a:endCxn id="7" idx="1"/>
          </p:cNvCxnSpPr>
          <p:nvPr/>
        </p:nvCxnSpPr>
        <p:spPr>
          <a:xfrm rot="5400000" flipH="1" flipV="1">
            <a:off x="2454300" y="462728"/>
            <a:ext cx="1522861" cy="3684767"/>
          </a:xfrm>
          <a:prstGeom prst="bentConnector2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54">
            <a:extLst>
              <a:ext uri="{FF2B5EF4-FFF2-40B4-BE49-F238E27FC236}">
                <a16:creationId xmlns:a16="http://schemas.microsoft.com/office/drawing/2014/main" id="{FF5ACEE4-0E47-ED4B-A11C-A37A8D25743D}"/>
              </a:ext>
            </a:extLst>
          </p:cNvPr>
          <p:cNvCxnSpPr>
            <a:cxnSpLocks/>
            <a:stCxn id="47" idx="0"/>
            <a:endCxn id="9" idx="1"/>
          </p:cNvCxnSpPr>
          <p:nvPr/>
        </p:nvCxnSpPr>
        <p:spPr>
          <a:xfrm rot="5400000" flipH="1" flipV="1">
            <a:off x="3029799" y="1038227"/>
            <a:ext cx="371863" cy="3684767"/>
          </a:xfrm>
          <a:prstGeom prst="bentConnector2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54">
            <a:extLst>
              <a:ext uri="{FF2B5EF4-FFF2-40B4-BE49-F238E27FC236}">
                <a16:creationId xmlns:a16="http://schemas.microsoft.com/office/drawing/2014/main" id="{FF5ACEE4-0E47-ED4B-A11C-A37A8D25743D}"/>
              </a:ext>
            </a:extLst>
          </p:cNvPr>
          <p:cNvCxnSpPr>
            <a:cxnSpLocks/>
            <a:stCxn id="47" idx="3"/>
            <a:endCxn id="16" idx="1"/>
          </p:cNvCxnSpPr>
          <p:nvPr/>
        </p:nvCxnSpPr>
        <p:spPr>
          <a:xfrm>
            <a:off x="2555244" y="3880512"/>
            <a:ext cx="2502870" cy="267893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Graphic 9">
            <a:extLst>
              <a:ext uri="{FF2B5EF4-FFF2-40B4-BE49-F238E27FC236}">
                <a16:creationId xmlns:a16="http://schemas.microsoft.com/office/drawing/2014/main" id="{500C2653-A06A-354F-97A7-93DD33AFA97B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54978" y="1043709"/>
            <a:ext cx="330200" cy="316411"/>
          </a:xfrm>
          <a:prstGeom prst="rect">
            <a:avLst/>
          </a:prstGeom>
        </p:spPr>
      </p:pic>
      <p:cxnSp>
        <p:nvCxnSpPr>
          <p:cNvPr id="33" name="Straight Arrow Connector 29">
            <a:extLst>
              <a:ext uri="{FF2B5EF4-FFF2-40B4-BE49-F238E27FC236}">
                <a16:creationId xmlns:a16="http://schemas.microsoft.com/office/drawing/2014/main" id="{21BBC288-5AFD-AB40-A3F3-F427E49EB12C}"/>
              </a:ext>
            </a:extLst>
          </p:cNvPr>
          <p:cNvCxnSpPr>
            <a:cxnSpLocks/>
            <a:stCxn id="16" idx="3"/>
            <a:endCxn id="13" idx="1"/>
          </p:cNvCxnSpPr>
          <p:nvPr/>
        </p:nvCxnSpPr>
        <p:spPr>
          <a:xfrm>
            <a:off x="5593899" y="4148405"/>
            <a:ext cx="2276167" cy="3173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9">
            <a:extLst>
              <a:ext uri="{FF2B5EF4-FFF2-40B4-BE49-F238E27FC236}">
                <a16:creationId xmlns:a16="http://schemas.microsoft.com/office/drawing/2014/main" id="{0B311536-12F3-9C40-8153-5AF1A85390A9}"/>
              </a:ext>
            </a:extLst>
          </p:cNvPr>
          <p:cNvSpPr txBox="1"/>
          <p:nvPr/>
        </p:nvSpPr>
        <p:spPr>
          <a:xfrm>
            <a:off x="6457918" y="6064604"/>
            <a:ext cx="696958" cy="34970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900" dirty="0"/>
              <a:t>Amazon DynamoDB</a:t>
            </a:r>
          </a:p>
        </p:txBody>
      </p:sp>
      <p:pic>
        <p:nvPicPr>
          <p:cNvPr id="39" name="Graphic 47">
            <a:extLst>
              <a:ext uri="{FF2B5EF4-FFF2-40B4-BE49-F238E27FC236}">
                <a16:creationId xmlns:a16="http://schemas.microsoft.com/office/drawing/2014/main" id="{64ACDB4E-B998-9447-845B-246D5827B993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96DAC541-7B7A-43D3-8B79-37D633B846F1}">
                <asvg:svgBlip xmlns=""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6538505" y="5528819"/>
            <a:ext cx="535785" cy="535785"/>
          </a:xfrm>
          <a:prstGeom prst="rect">
            <a:avLst/>
          </a:prstGeom>
        </p:spPr>
      </p:pic>
      <p:sp>
        <p:nvSpPr>
          <p:cNvPr id="44" name="TextBox 9">
            <a:extLst>
              <a:ext uri="{FF2B5EF4-FFF2-40B4-BE49-F238E27FC236}">
                <a16:creationId xmlns:a16="http://schemas.microsoft.com/office/drawing/2014/main" id="{0B311536-12F3-9C40-8153-5AF1A85390A9}"/>
              </a:ext>
            </a:extLst>
          </p:cNvPr>
          <p:cNvSpPr txBox="1"/>
          <p:nvPr/>
        </p:nvSpPr>
        <p:spPr>
          <a:xfrm>
            <a:off x="9604973" y="4419470"/>
            <a:ext cx="696958" cy="34970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900" dirty="0"/>
              <a:t>Amazon DynamoDB</a:t>
            </a:r>
          </a:p>
        </p:txBody>
      </p:sp>
      <p:pic>
        <p:nvPicPr>
          <p:cNvPr id="45" name="Graphic 47">
            <a:extLst>
              <a:ext uri="{FF2B5EF4-FFF2-40B4-BE49-F238E27FC236}">
                <a16:creationId xmlns:a16="http://schemas.microsoft.com/office/drawing/2014/main" id="{64ACDB4E-B998-9447-845B-246D5827B993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96DAC541-7B7A-43D3-8B79-37D633B846F1}">
                <asvg:svgBlip xmlns=""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9685560" y="3883685"/>
            <a:ext cx="535785" cy="535785"/>
          </a:xfrm>
          <a:prstGeom prst="rect">
            <a:avLst/>
          </a:prstGeom>
        </p:spPr>
      </p:pic>
      <p:cxnSp>
        <p:nvCxnSpPr>
          <p:cNvPr id="60" name="Elbow Connector 54">
            <a:extLst>
              <a:ext uri="{FF2B5EF4-FFF2-40B4-BE49-F238E27FC236}">
                <a16:creationId xmlns:a16="http://schemas.microsoft.com/office/drawing/2014/main" id="{FF5ACEE4-0E47-ED4B-A11C-A37A8D25743D}"/>
              </a:ext>
            </a:extLst>
          </p:cNvPr>
          <p:cNvCxnSpPr>
            <a:cxnSpLocks/>
            <a:stCxn id="47" idx="3"/>
            <a:endCxn id="15" idx="1"/>
          </p:cNvCxnSpPr>
          <p:nvPr/>
        </p:nvCxnSpPr>
        <p:spPr>
          <a:xfrm>
            <a:off x="2555244" y="3880512"/>
            <a:ext cx="2502870" cy="1784006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29">
            <a:extLst>
              <a:ext uri="{FF2B5EF4-FFF2-40B4-BE49-F238E27FC236}">
                <a16:creationId xmlns:a16="http://schemas.microsoft.com/office/drawing/2014/main" id="{21BBC288-5AFD-AB40-A3F3-F427E49EB12C}"/>
              </a:ext>
            </a:extLst>
          </p:cNvPr>
          <p:cNvCxnSpPr>
            <a:cxnSpLocks/>
            <a:stCxn id="13" idx="3"/>
            <a:endCxn id="45" idx="1"/>
          </p:cNvCxnSpPr>
          <p:nvPr/>
        </p:nvCxnSpPr>
        <p:spPr>
          <a:xfrm>
            <a:off x="8405851" y="4151578"/>
            <a:ext cx="1279709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11">
            <a:extLst>
              <a:ext uri="{FF2B5EF4-FFF2-40B4-BE49-F238E27FC236}">
                <a16:creationId xmlns:a16="http://schemas.microsoft.com/office/drawing/2014/main" id="{2A886A76-C04F-E843-8126-259617CAFA03}"/>
              </a:ext>
            </a:extLst>
          </p:cNvPr>
          <p:cNvSpPr txBox="1"/>
          <p:nvPr/>
        </p:nvSpPr>
        <p:spPr>
          <a:xfrm>
            <a:off x="5427404" y="6063366"/>
            <a:ext cx="861234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1000" dirty="0"/>
              <a:t>AWS AppSync</a:t>
            </a:r>
          </a:p>
        </p:txBody>
      </p:sp>
      <p:pic>
        <p:nvPicPr>
          <p:cNvPr id="94" name="Graphic 30">
            <a:extLst>
              <a:ext uri="{FF2B5EF4-FFF2-40B4-BE49-F238E27FC236}">
                <a16:creationId xmlns:a16="http://schemas.microsoft.com/office/drawing/2014/main" id="{BCCC5BDB-54D9-3844-8058-BD88EF626204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96DAC541-7B7A-43D3-8B79-37D633B846F1}">
                <asvg:svgBlip xmlns=""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593899" y="5528818"/>
            <a:ext cx="535785" cy="535785"/>
          </a:xfrm>
          <a:prstGeom prst="rect">
            <a:avLst/>
          </a:prstGeom>
        </p:spPr>
      </p:pic>
      <p:pic>
        <p:nvPicPr>
          <p:cNvPr id="98" name="図 97"/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3891" y="502818"/>
            <a:ext cx="457200" cy="457200"/>
          </a:xfrm>
          <a:prstGeom prst="rect">
            <a:avLst/>
          </a:prstGeom>
        </p:spPr>
      </p:pic>
      <p:pic>
        <p:nvPicPr>
          <p:cNvPr id="117" name="図 116"/>
          <p:cNvPicPr>
            <a:picLocks noChangeAspect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9709" y="529139"/>
            <a:ext cx="457200" cy="457200"/>
          </a:xfrm>
          <a:prstGeom prst="rect">
            <a:avLst/>
          </a:prstGeom>
        </p:spPr>
      </p:pic>
      <p:pic>
        <p:nvPicPr>
          <p:cNvPr id="118" name="図 117"/>
          <p:cNvPicPr>
            <a:picLocks noChangeAspect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4788" y="503242"/>
            <a:ext cx="457200" cy="457200"/>
          </a:xfrm>
          <a:prstGeom prst="rect">
            <a:avLst/>
          </a:prstGeom>
        </p:spPr>
      </p:pic>
      <p:cxnSp>
        <p:nvCxnSpPr>
          <p:cNvPr id="119" name="Elbow Connector 54">
            <a:extLst>
              <a:ext uri="{FF2B5EF4-FFF2-40B4-BE49-F238E27FC236}">
                <a16:creationId xmlns:a16="http://schemas.microsoft.com/office/drawing/2014/main" id="{FF5ACEE4-0E47-ED4B-A11C-A37A8D25743D}"/>
              </a:ext>
            </a:extLst>
          </p:cNvPr>
          <p:cNvCxnSpPr>
            <a:cxnSpLocks/>
            <a:stCxn id="47" idx="0"/>
            <a:endCxn id="115" idx="1"/>
          </p:cNvCxnSpPr>
          <p:nvPr/>
        </p:nvCxnSpPr>
        <p:spPr>
          <a:xfrm rot="5400000" flipH="1" flipV="1">
            <a:off x="1979399" y="-12173"/>
            <a:ext cx="2472663" cy="3684767"/>
          </a:xfrm>
          <a:prstGeom prst="bentConnector2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12">
            <a:extLst>
              <a:ext uri="{FF2B5EF4-FFF2-40B4-BE49-F238E27FC236}">
                <a16:creationId xmlns:a16="http://schemas.microsoft.com/office/drawing/2014/main" id="{73725035-1030-D442-B58A-F9C28281B4E2}"/>
              </a:ext>
            </a:extLst>
          </p:cNvPr>
          <p:cNvSpPr txBox="1"/>
          <p:nvPr/>
        </p:nvSpPr>
        <p:spPr>
          <a:xfrm>
            <a:off x="6622364" y="2808059"/>
            <a:ext cx="500676" cy="211203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900" dirty="0"/>
              <a:t>AWS STS</a:t>
            </a:r>
          </a:p>
        </p:txBody>
      </p:sp>
      <p:pic>
        <p:nvPicPr>
          <p:cNvPr id="50" name="Graphic 40">
            <a:extLst>
              <a:ext uri="{FF2B5EF4-FFF2-40B4-BE49-F238E27FC236}">
                <a16:creationId xmlns:a16="http://schemas.microsoft.com/office/drawing/2014/main" id="{E9420ABA-AF58-BB4F-A8C1-C126FFE14726}"/>
              </a:ext>
            </a:extLst>
          </p:cNvPr>
          <p:cNvPicPr>
            <a:picLocks noChangeAspect="1"/>
          </p:cNvPicPr>
          <p:nvPr/>
        </p:nvPicPr>
        <p:blipFill>
          <a:blip r:embed="rId47">
            <a:extLst>
              <a:ext uri="{96DAC541-7B7A-43D3-8B79-37D633B846F1}">
                <asvg:svgBlip xmlns:asvg="http://schemas.microsoft.com/office/drawing/2016/SVG/main" xmlns="" r:embed="rId48"/>
              </a:ext>
            </a:extLst>
          </a:blip>
          <a:stretch>
            <a:fillRect/>
          </a:stretch>
        </p:blipFill>
        <p:spPr>
          <a:xfrm>
            <a:off x="6637752" y="2459729"/>
            <a:ext cx="469900" cy="469900"/>
          </a:xfrm>
          <a:prstGeom prst="rect">
            <a:avLst/>
          </a:prstGeom>
        </p:spPr>
      </p:pic>
      <p:cxnSp>
        <p:nvCxnSpPr>
          <p:cNvPr id="51" name="Straight Arrow Connector 26">
            <a:extLst>
              <a:ext uri="{FF2B5EF4-FFF2-40B4-BE49-F238E27FC236}">
                <a16:creationId xmlns:a16="http://schemas.microsoft.com/office/drawing/2014/main" id="{4A8C0F5C-0446-8A40-A710-BE80A9E5A424}"/>
              </a:ext>
            </a:extLst>
          </p:cNvPr>
          <p:cNvCxnSpPr>
            <a:stCxn id="9" idx="3"/>
            <a:endCxn id="50" idx="1"/>
          </p:cNvCxnSpPr>
          <p:nvPr/>
        </p:nvCxnSpPr>
        <p:spPr>
          <a:xfrm>
            <a:off x="5593899" y="2694678"/>
            <a:ext cx="1043853" cy="1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19">
            <a:extLst>
              <a:ext uri="{FF2B5EF4-FFF2-40B4-BE49-F238E27FC236}">
                <a16:creationId xmlns:a16="http://schemas.microsoft.com/office/drawing/2014/main" id="{DF6F5003-3F03-8D4D-B010-810046317792}"/>
              </a:ext>
            </a:extLst>
          </p:cNvPr>
          <p:cNvSpPr txBox="1"/>
          <p:nvPr/>
        </p:nvSpPr>
        <p:spPr>
          <a:xfrm>
            <a:off x="7212030" y="3415033"/>
            <a:ext cx="663273" cy="211203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900" dirty="0"/>
              <a:t>Permissions</a:t>
            </a:r>
          </a:p>
        </p:txBody>
      </p:sp>
      <p:sp>
        <p:nvSpPr>
          <p:cNvPr id="53" name="TextBox 20">
            <a:extLst>
              <a:ext uri="{FF2B5EF4-FFF2-40B4-BE49-F238E27FC236}">
                <a16:creationId xmlns:a16="http://schemas.microsoft.com/office/drawing/2014/main" id="{541C43ED-BD99-224E-B463-09CEE565A4E1}"/>
              </a:ext>
            </a:extLst>
          </p:cNvPr>
          <p:cNvSpPr txBox="1"/>
          <p:nvPr/>
        </p:nvSpPr>
        <p:spPr>
          <a:xfrm>
            <a:off x="6648140" y="3294794"/>
            <a:ext cx="397520" cy="211203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900" dirty="0"/>
              <a:t>Role</a:t>
            </a:r>
          </a:p>
        </p:txBody>
      </p:sp>
      <p:pic>
        <p:nvPicPr>
          <p:cNvPr id="54" name="Graphic 52">
            <a:extLst>
              <a:ext uri="{FF2B5EF4-FFF2-40B4-BE49-F238E27FC236}">
                <a16:creationId xmlns:a16="http://schemas.microsoft.com/office/drawing/2014/main" id="{90D5A9DB-EC7C-6342-9486-0A731DEC214E}"/>
              </a:ext>
            </a:extLst>
          </p:cNvPr>
          <p:cNvPicPr>
            <a:picLocks noChangeAspect="1"/>
          </p:cNvPicPr>
          <p:nvPr/>
        </p:nvPicPr>
        <p:blipFill>
          <a:blip r:embed="rId49">
            <a:extLst>
              <a:ext uri="{96DAC541-7B7A-43D3-8B79-37D633B846F1}">
                <asvg:svgBlip xmlns:asvg="http://schemas.microsoft.com/office/drawing/2016/SVG/main" xmlns="" r:embed="rId29"/>
              </a:ext>
            </a:extLst>
          </a:blip>
          <a:stretch>
            <a:fillRect/>
          </a:stretch>
        </p:blipFill>
        <p:spPr>
          <a:xfrm>
            <a:off x="7365072" y="3064480"/>
            <a:ext cx="357190" cy="357190"/>
          </a:xfrm>
          <a:prstGeom prst="rect">
            <a:avLst/>
          </a:prstGeom>
        </p:spPr>
      </p:pic>
      <p:pic>
        <p:nvPicPr>
          <p:cNvPr id="55" name="Graphic 54">
            <a:extLst>
              <a:ext uri="{FF2B5EF4-FFF2-40B4-BE49-F238E27FC236}">
                <a16:creationId xmlns:a16="http://schemas.microsoft.com/office/drawing/2014/main" id="{50E1591F-DA4C-934C-BDCB-2E69767A65B3}"/>
              </a:ext>
            </a:extLst>
          </p:cNvPr>
          <p:cNvPicPr>
            <a:picLocks noChangeAspect="1"/>
          </p:cNvPicPr>
          <p:nvPr/>
        </p:nvPicPr>
        <p:blipFill>
          <a:blip r:embed="rId50">
            <a:extLst>
              <a:ext uri="{96DAC541-7B7A-43D3-8B79-37D633B846F1}">
                <asvg:svgBlip xmlns:asvg="http://schemas.microsoft.com/office/drawing/2016/SVG/main" xmlns="" r:embed="rId31"/>
              </a:ext>
            </a:extLst>
          </a:blip>
          <a:stretch>
            <a:fillRect/>
          </a:stretch>
        </p:blipFill>
        <p:spPr>
          <a:xfrm>
            <a:off x="6678302" y="3062828"/>
            <a:ext cx="357190" cy="357190"/>
          </a:xfrm>
          <a:prstGeom prst="rect">
            <a:avLst/>
          </a:prstGeom>
        </p:spPr>
      </p:pic>
      <p:cxnSp>
        <p:nvCxnSpPr>
          <p:cNvPr id="56" name="Elbow Connector 54">
            <a:extLst>
              <a:ext uri="{FF2B5EF4-FFF2-40B4-BE49-F238E27FC236}">
                <a16:creationId xmlns:a16="http://schemas.microsoft.com/office/drawing/2014/main" id="{FF5ACEE4-0E47-ED4B-A11C-A37A8D25743D}"/>
              </a:ext>
            </a:extLst>
          </p:cNvPr>
          <p:cNvCxnSpPr>
            <a:cxnSpLocks/>
            <a:stCxn id="9" idx="3"/>
            <a:endCxn id="55" idx="1"/>
          </p:cNvCxnSpPr>
          <p:nvPr/>
        </p:nvCxnSpPr>
        <p:spPr>
          <a:xfrm>
            <a:off x="5593899" y="2694678"/>
            <a:ext cx="1084403" cy="546745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26">
            <a:extLst>
              <a:ext uri="{FF2B5EF4-FFF2-40B4-BE49-F238E27FC236}">
                <a16:creationId xmlns:a16="http://schemas.microsoft.com/office/drawing/2014/main" id="{4A8C0F5C-0446-8A40-A710-BE80A9E5A424}"/>
              </a:ext>
            </a:extLst>
          </p:cNvPr>
          <p:cNvCxnSpPr>
            <a:stCxn id="55" idx="3"/>
            <a:endCxn id="54" idx="1"/>
          </p:cNvCxnSpPr>
          <p:nvPr/>
        </p:nvCxnSpPr>
        <p:spPr>
          <a:xfrm>
            <a:off x="7035492" y="3241423"/>
            <a:ext cx="329580" cy="1652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26">
            <a:extLst>
              <a:ext uri="{FF2B5EF4-FFF2-40B4-BE49-F238E27FC236}">
                <a16:creationId xmlns:a16="http://schemas.microsoft.com/office/drawing/2014/main" id="{4A8C0F5C-0446-8A40-A710-BE80A9E5A424}"/>
              </a:ext>
            </a:extLst>
          </p:cNvPr>
          <p:cNvCxnSpPr>
            <a:stCxn id="12" idx="2"/>
            <a:endCxn id="66" idx="0"/>
          </p:cNvCxnSpPr>
          <p:nvPr/>
        </p:nvCxnSpPr>
        <p:spPr>
          <a:xfrm>
            <a:off x="8137958" y="4636964"/>
            <a:ext cx="0" cy="255766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19">
            <a:extLst>
              <a:ext uri="{FF2B5EF4-FFF2-40B4-BE49-F238E27FC236}">
                <a16:creationId xmlns:a16="http://schemas.microsoft.com/office/drawing/2014/main" id="{DF6F5003-3F03-8D4D-B010-810046317792}"/>
              </a:ext>
            </a:extLst>
          </p:cNvPr>
          <p:cNvSpPr txBox="1"/>
          <p:nvPr/>
        </p:nvSpPr>
        <p:spPr>
          <a:xfrm>
            <a:off x="7808303" y="5990923"/>
            <a:ext cx="663273" cy="211203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900" dirty="0"/>
              <a:t>Permissions</a:t>
            </a:r>
          </a:p>
        </p:txBody>
      </p:sp>
      <p:sp>
        <p:nvSpPr>
          <p:cNvPr id="64" name="TextBox 20">
            <a:extLst>
              <a:ext uri="{FF2B5EF4-FFF2-40B4-BE49-F238E27FC236}">
                <a16:creationId xmlns:a16="http://schemas.microsoft.com/office/drawing/2014/main" id="{541C43ED-BD99-224E-B463-09CEE565A4E1}"/>
              </a:ext>
            </a:extLst>
          </p:cNvPr>
          <p:cNvSpPr txBox="1"/>
          <p:nvPr/>
        </p:nvSpPr>
        <p:spPr>
          <a:xfrm>
            <a:off x="7939198" y="5124696"/>
            <a:ext cx="397520" cy="211203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900" dirty="0"/>
              <a:t>Role</a:t>
            </a:r>
          </a:p>
        </p:txBody>
      </p:sp>
      <p:pic>
        <p:nvPicPr>
          <p:cNvPr id="65" name="Graphic 52">
            <a:extLst>
              <a:ext uri="{FF2B5EF4-FFF2-40B4-BE49-F238E27FC236}">
                <a16:creationId xmlns:a16="http://schemas.microsoft.com/office/drawing/2014/main" id="{90D5A9DB-EC7C-6342-9486-0A731DEC214E}"/>
              </a:ext>
            </a:extLst>
          </p:cNvPr>
          <p:cNvPicPr>
            <a:picLocks noChangeAspect="1"/>
          </p:cNvPicPr>
          <p:nvPr/>
        </p:nvPicPr>
        <p:blipFill>
          <a:blip r:embed="rId49">
            <a:extLst>
              <a:ext uri="{96DAC541-7B7A-43D3-8B79-37D633B846F1}">
                <asvg:svgBlip xmlns:asvg="http://schemas.microsoft.com/office/drawing/2016/SVG/main" xmlns="" r:embed="rId29"/>
              </a:ext>
            </a:extLst>
          </a:blip>
          <a:stretch>
            <a:fillRect/>
          </a:stretch>
        </p:blipFill>
        <p:spPr>
          <a:xfrm>
            <a:off x="7961345" y="5640370"/>
            <a:ext cx="357190" cy="357190"/>
          </a:xfrm>
          <a:prstGeom prst="rect">
            <a:avLst/>
          </a:prstGeom>
        </p:spPr>
      </p:pic>
      <p:pic>
        <p:nvPicPr>
          <p:cNvPr id="66" name="Graphic 54">
            <a:extLst>
              <a:ext uri="{FF2B5EF4-FFF2-40B4-BE49-F238E27FC236}">
                <a16:creationId xmlns:a16="http://schemas.microsoft.com/office/drawing/2014/main" id="{50E1591F-DA4C-934C-BDCB-2E69767A65B3}"/>
              </a:ext>
            </a:extLst>
          </p:cNvPr>
          <p:cNvPicPr>
            <a:picLocks noChangeAspect="1"/>
          </p:cNvPicPr>
          <p:nvPr/>
        </p:nvPicPr>
        <p:blipFill>
          <a:blip r:embed="rId50">
            <a:extLst>
              <a:ext uri="{96DAC541-7B7A-43D3-8B79-37D633B846F1}">
                <asvg:svgBlip xmlns:asvg="http://schemas.microsoft.com/office/drawing/2016/SVG/main" xmlns="" r:embed="rId31"/>
              </a:ext>
            </a:extLst>
          </a:blip>
          <a:stretch>
            <a:fillRect/>
          </a:stretch>
        </p:blipFill>
        <p:spPr>
          <a:xfrm>
            <a:off x="7959363" y="4892730"/>
            <a:ext cx="357190" cy="357190"/>
          </a:xfrm>
          <a:prstGeom prst="rect">
            <a:avLst/>
          </a:prstGeom>
        </p:spPr>
      </p:pic>
      <p:cxnSp>
        <p:nvCxnSpPr>
          <p:cNvPr id="67" name="Straight Arrow Connector 26">
            <a:extLst>
              <a:ext uri="{FF2B5EF4-FFF2-40B4-BE49-F238E27FC236}">
                <a16:creationId xmlns:a16="http://schemas.microsoft.com/office/drawing/2014/main" id="{4A8C0F5C-0446-8A40-A710-BE80A9E5A424}"/>
              </a:ext>
            </a:extLst>
          </p:cNvPr>
          <p:cNvCxnSpPr>
            <a:stCxn id="64" idx="2"/>
            <a:endCxn id="65" idx="0"/>
          </p:cNvCxnSpPr>
          <p:nvPr/>
        </p:nvCxnSpPr>
        <p:spPr>
          <a:xfrm>
            <a:off x="8137958" y="5335899"/>
            <a:ext cx="1982" cy="304471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楕円 70"/>
          <p:cNvSpPr/>
          <p:nvPr/>
        </p:nvSpPr>
        <p:spPr>
          <a:xfrm>
            <a:off x="9008058" y="3885457"/>
            <a:ext cx="550769" cy="5392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四角形吹き出し 57"/>
          <p:cNvSpPr/>
          <p:nvPr/>
        </p:nvSpPr>
        <p:spPr>
          <a:xfrm>
            <a:off x="8489760" y="5124696"/>
            <a:ext cx="3375876" cy="1246674"/>
          </a:xfrm>
          <a:prstGeom prst="wedgeRectCallout">
            <a:avLst>
              <a:gd name="adj1" fmla="val -25859"/>
              <a:gd name="adj2" fmla="val -10712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/>
              <a:t>An IAM Role attached to the Lambda function controls whether your Lambda function can access to other AWS </a:t>
            </a:r>
            <a:r>
              <a:rPr lang="en-US" sz="1200" dirty="0" smtClean="0"/>
              <a:t>services </a:t>
            </a:r>
            <a:r>
              <a:rPr lang="en-US" sz="1200" dirty="0" smtClean="0"/>
              <a:t>such as </a:t>
            </a:r>
            <a:r>
              <a:rPr lang="en-US" sz="1200" dirty="0" err="1" smtClean="0"/>
              <a:t>DynamoDB</a:t>
            </a:r>
            <a:r>
              <a:rPr lang="en-US" sz="1200" dirty="0" smtClean="0"/>
              <a:t>.</a:t>
            </a:r>
          </a:p>
          <a:p>
            <a:r>
              <a:rPr lang="en-US" sz="1200" b="1" dirty="0" smtClean="0">
                <a:solidFill>
                  <a:schemeClr val="bg1"/>
                </a:solidFill>
              </a:rPr>
              <a:t>Please take a note that the permissions of the Authenticated Role associated to your </a:t>
            </a:r>
            <a:r>
              <a:rPr lang="en-US" sz="1200" b="1" dirty="0" err="1" smtClean="0">
                <a:solidFill>
                  <a:schemeClr val="bg1"/>
                </a:solidFill>
              </a:rPr>
              <a:t>Cognito</a:t>
            </a:r>
            <a:r>
              <a:rPr lang="en-US" sz="1200" b="1" dirty="0" smtClean="0">
                <a:solidFill>
                  <a:schemeClr val="bg1"/>
                </a:solidFill>
              </a:rPr>
              <a:t> Identity Pool never affects the authorization here.</a:t>
            </a:r>
          </a:p>
        </p:txBody>
      </p:sp>
    </p:spTree>
    <p:extLst>
      <p:ext uri="{BB962C8B-B14F-4D97-AF65-F5344CB8AC3E}">
        <p14:creationId xmlns:p14="http://schemas.microsoft.com/office/powerpoint/2010/main" val="3822978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40">
            <a:extLst>
              <a:ext uri="{FF2B5EF4-FFF2-40B4-BE49-F238E27FC236}">
                <a16:creationId xmlns:a16="http://schemas.microsoft.com/office/drawing/2014/main" id="{CD792260-E20D-D048-9DB0-9B1D4017BF0D}"/>
              </a:ext>
            </a:extLst>
          </p:cNvPr>
          <p:cNvSpPr/>
          <p:nvPr/>
        </p:nvSpPr>
        <p:spPr>
          <a:xfrm>
            <a:off x="5058114" y="201416"/>
            <a:ext cx="1947151" cy="784923"/>
          </a:xfrm>
          <a:prstGeom prst="rect">
            <a:avLst/>
          </a:prstGeom>
          <a:solidFill>
            <a:srgbClr val="5A6B86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Social Providers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7" name="Rectangle 50">
            <a:extLst>
              <a:ext uri="{FF2B5EF4-FFF2-40B4-BE49-F238E27FC236}">
                <a16:creationId xmlns:a16="http://schemas.microsoft.com/office/drawing/2014/main" id="{7B1A2878-C5FE-3641-84A1-AF1A9456DE01}"/>
              </a:ext>
            </a:extLst>
          </p:cNvPr>
          <p:cNvSpPr/>
          <p:nvPr/>
        </p:nvSpPr>
        <p:spPr>
          <a:xfrm>
            <a:off x="191450" y="3066541"/>
            <a:ext cx="2363794" cy="1627941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>
                <a:solidFill>
                  <a:srgbClr val="5A6B86"/>
                </a:solidFill>
              </a:rPr>
              <a:t>Client apps</a:t>
            </a:r>
            <a:endParaRPr lang="en-US" sz="1200" dirty="0">
              <a:solidFill>
                <a:srgbClr val="5A6B86"/>
              </a:solidFill>
            </a:endParaRPr>
          </a:p>
        </p:txBody>
      </p:sp>
      <p:sp>
        <p:nvSpPr>
          <p:cNvPr id="32" name="Rectangle 78">
            <a:extLst>
              <a:ext uri="{FF2B5EF4-FFF2-40B4-BE49-F238E27FC236}">
                <a16:creationId xmlns:a16="http://schemas.microsoft.com/office/drawing/2014/main" id="{4C5FA3DF-AAD9-2A40-8928-45DEB6D047C9}"/>
              </a:ext>
            </a:extLst>
          </p:cNvPr>
          <p:cNvSpPr/>
          <p:nvPr/>
        </p:nvSpPr>
        <p:spPr>
          <a:xfrm>
            <a:off x="3054978" y="1043709"/>
            <a:ext cx="8274873" cy="559723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ysClr val="windowText" lastClr="000000"/>
                </a:solidFill>
              </a:rPr>
              <a:t>AWS Cloud</a:t>
            </a:r>
          </a:p>
        </p:txBody>
      </p:sp>
      <p:sp>
        <p:nvSpPr>
          <p:cNvPr id="15" name="Rectangle 40">
            <a:extLst>
              <a:ext uri="{FF2B5EF4-FFF2-40B4-BE49-F238E27FC236}">
                <a16:creationId xmlns:a16="http://schemas.microsoft.com/office/drawing/2014/main" id="{CD792260-E20D-D048-9DB0-9B1D4017BF0D}"/>
              </a:ext>
            </a:extLst>
          </p:cNvPr>
          <p:cNvSpPr/>
          <p:nvPr/>
        </p:nvSpPr>
        <p:spPr>
          <a:xfrm>
            <a:off x="5058114" y="4914729"/>
            <a:ext cx="2448648" cy="1499577"/>
          </a:xfrm>
          <a:prstGeom prst="rect">
            <a:avLst/>
          </a:prstGeom>
          <a:solidFill>
            <a:srgbClr val="5A6B86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AWS Resources accessed directly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(2 Tiers Architecture)</a:t>
            </a:r>
            <a:endParaRPr lang="en-US" sz="1200" dirty="0">
              <a:solidFill>
                <a:schemeClr val="tx1"/>
              </a:solidFill>
            </a:endParaRPr>
          </a:p>
        </p:txBody>
      </p:sp>
      <p:pic>
        <p:nvPicPr>
          <p:cNvPr id="2" name="Graphic 21">
            <a:extLst>
              <a:ext uri="{FF2B5EF4-FFF2-40B4-BE49-F238E27FC236}">
                <a16:creationId xmlns:a16="http://schemas.microsoft.com/office/drawing/2014/main" id="{CEFD119D-B31D-AD4E-89CE-C02267D215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530099" y="3590618"/>
            <a:ext cx="469900" cy="469900"/>
          </a:xfrm>
          <a:prstGeom prst="rect">
            <a:avLst/>
          </a:prstGeom>
        </p:spPr>
      </p:pic>
      <p:sp>
        <p:nvSpPr>
          <p:cNvPr id="3" name="TextBox 69">
            <a:extLst>
              <a:ext uri="{FF2B5EF4-FFF2-40B4-BE49-F238E27FC236}">
                <a16:creationId xmlns:a16="http://schemas.microsoft.com/office/drawing/2014/main" id="{8CFB7091-25B5-264E-B70C-23BF50BE211D}"/>
              </a:ext>
            </a:extLst>
          </p:cNvPr>
          <p:cNvSpPr txBox="1"/>
          <p:nvPr/>
        </p:nvSpPr>
        <p:spPr>
          <a:xfrm>
            <a:off x="1379386" y="4066416"/>
            <a:ext cx="771325" cy="34970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900" dirty="0">
                <a:solidFill>
                  <a:srgbClr val="232F3E"/>
                </a:solidFill>
              </a:rPr>
              <a:t>Mobile </a:t>
            </a:r>
            <a:r>
              <a:rPr lang="en-US" sz="900" dirty="0" smtClean="0">
                <a:solidFill>
                  <a:srgbClr val="232F3E"/>
                </a:solidFill>
              </a:rPr>
              <a:t>app</a:t>
            </a:r>
          </a:p>
          <a:p>
            <a:pPr algn="ctr"/>
            <a:r>
              <a:rPr lang="en-US" sz="900" dirty="0" smtClean="0">
                <a:solidFill>
                  <a:srgbClr val="232F3E"/>
                </a:solidFill>
              </a:rPr>
              <a:t>client</a:t>
            </a:r>
            <a:endParaRPr lang="en-US" sz="900" dirty="0">
              <a:solidFill>
                <a:srgbClr val="232F3E"/>
              </a:solidFill>
            </a:endParaRPr>
          </a:p>
        </p:txBody>
      </p:sp>
      <p:pic>
        <p:nvPicPr>
          <p:cNvPr id="4" name="Graphic 49">
            <a:extLst>
              <a:ext uri="{FF2B5EF4-FFF2-40B4-BE49-F238E27FC236}">
                <a16:creationId xmlns:a16="http://schemas.microsoft.com/office/drawing/2014/main" id="{43C89C6C-4275-2244-93E6-30D96D2FDE2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=""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756618" y="3590618"/>
            <a:ext cx="469900" cy="469900"/>
          </a:xfrm>
          <a:prstGeom prst="rect">
            <a:avLst/>
          </a:prstGeom>
        </p:spPr>
      </p:pic>
      <p:sp>
        <p:nvSpPr>
          <p:cNvPr id="5" name="TextBox 38">
            <a:extLst>
              <a:ext uri="{FF2B5EF4-FFF2-40B4-BE49-F238E27FC236}">
                <a16:creationId xmlns:a16="http://schemas.microsoft.com/office/drawing/2014/main" id="{19A327EE-B1A5-7643-A4D5-DCC8A43B5181}"/>
              </a:ext>
            </a:extLst>
          </p:cNvPr>
          <p:cNvSpPr txBox="1"/>
          <p:nvPr/>
        </p:nvSpPr>
        <p:spPr>
          <a:xfrm>
            <a:off x="670465" y="4060518"/>
            <a:ext cx="642206" cy="34970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900" dirty="0" smtClean="0">
                <a:solidFill>
                  <a:srgbClr val="232F3E"/>
                </a:solidFill>
              </a:rPr>
              <a:t>SPA</a:t>
            </a:r>
          </a:p>
          <a:p>
            <a:pPr algn="ctr"/>
            <a:r>
              <a:rPr lang="en-US" sz="900" dirty="0" smtClean="0">
                <a:solidFill>
                  <a:srgbClr val="232F3E"/>
                </a:solidFill>
              </a:rPr>
              <a:t>Client</a:t>
            </a:r>
            <a:endParaRPr lang="en-US" sz="900" dirty="0">
              <a:solidFill>
                <a:srgbClr val="232F3E"/>
              </a:solidFill>
            </a:endParaRPr>
          </a:p>
        </p:txBody>
      </p:sp>
      <p:sp>
        <p:nvSpPr>
          <p:cNvPr id="6" name="TextBox 10">
            <a:extLst>
              <a:ext uri="{FF2B5EF4-FFF2-40B4-BE49-F238E27FC236}">
                <a16:creationId xmlns:a16="http://schemas.microsoft.com/office/drawing/2014/main" id="{99E9A16C-C445-9643-9734-20DB6E5D3E42}"/>
              </a:ext>
            </a:extLst>
          </p:cNvPr>
          <p:cNvSpPr txBox="1"/>
          <p:nvPr/>
        </p:nvSpPr>
        <p:spPr>
          <a:xfrm>
            <a:off x="4970408" y="1811572"/>
            <a:ext cx="711200" cy="48820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900" dirty="0"/>
              <a:t>Amazon </a:t>
            </a:r>
            <a:r>
              <a:rPr lang="en-US" sz="900" dirty="0" err="1" smtClean="0"/>
              <a:t>Cognito</a:t>
            </a:r>
            <a:endParaRPr lang="en-US" sz="900" dirty="0" smtClean="0"/>
          </a:p>
          <a:p>
            <a:pPr algn="ctr"/>
            <a:r>
              <a:rPr lang="en-US" sz="900" dirty="0" smtClean="0"/>
              <a:t>User Pool</a:t>
            </a:r>
            <a:endParaRPr lang="en-US" sz="900" dirty="0"/>
          </a:p>
        </p:txBody>
      </p:sp>
      <p:pic>
        <p:nvPicPr>
          <p:cNvPr id="7" name="Graphic 23">
            <a:extLst>
              <a:ext uri="{FF2B5EF4-FFF2-40B4-BE49-F238E27FC236}">
                <a16:creationId xmlns:a16="http://schemas.microsoft.com/office/drawing/2014/main" id="{E9A0F7B5-2F3A-6242-BCA5-7273277F9F0C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058114" y="1275787"/>
            <a:ext cx="535785" cy="535785"/>
          </a:xfrm>
          <a:prstGeom prst="rect">
            <a:avLst/>
          </a:prstGeom>
        </p:spPr>
      </p:pic>
      <p:sp>
        <p:nvSpPr>
          <p:cNvPr id="8" name="TextBox 10">
            <a:extLst>
              <a:ext uri="{FF2B5EF4-FFF2-40B4-BE49-F238E27FC236}">
                <a16:creationId xmlns:a16="http://schemas.microsoft.com/office/drawing/2014/main" id="{99E9A16C-C445-9643-9734-20DB6E5D3E42}"/>
              </a:ext>
            </a:extLst>
          </p:cNvPr>
          <p:cNvSpPr txBox="1"/>
          <p:nvPr/>
        </p:nvSpPr>
        <p:spPr>
          <a:xfrm>
            <a:off x="4640315" y="2962570"/>
            <a:ext cx="1371382" cy="48820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900" dirty="0"/>
              <a:t>Amazon </a:t>
            </a:r>
            <a:r>
              <a:rPr lang="en-US" sz="900" dirty="0" err="1" smtClean="0"/>
              <a:t>Cognito</a:t>
            </a:r>
            <a:endParaRPr lang="en-US" sz="900" dirty="0" smtClean="0"/>
          </a:p>
          <a:p>
            <a:pPr algn="ctr"/>
            <a:r>
              <a:rPr lang="en-US" sz="900" dirty="0" smtClean="0"/>
              <a:t>Identity Pool</a:t>
            </a:r>
          </a:p>
          <a:p>
            <a:pPr algn="ctr"/>
            <a:r>
              <a:rPr lang="en-US" sz="900" dirty="0" smtClean="0"/>
              <a:t>(aka. Federated Identities)</a:t>
            </a:r>
            <a:endParaRPr lang="en-US" sz="900" dirty="0"/>
          </a:p>
        </p:txBody>
      </p:sp>
      <p:pic>
        <p:nvPicPr>
          <p:cNvPr id="9" name="Graphic 23">
            <a:extLst>
              <a:ext uri="{FF2B5EF4-FFF2-40B4-BE49-F238E27FC236}">
                <a16:creationId xmlns:a16="http://schemas.microsoft.com/office/drawing/2014/main" id="{E9A0F7B5-2F3A-6242-BCA5-7273277F9F0C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058114" y="2426785"/>
            <a:ext cx="535785" cy="535785"/>
          </a:xfrm>
          <a:prstGeom prst="rect">
            <a:avLst/>
          </a:prstGeom>
        </p:spPr>
      </p:pic>
      <p:sp>
        <p:nvSpPr>
          <p:cNvPr id="10" name="TextBox 5">
            <a:extLst>
              <a:ext uri="{FF2B5EF4-FFF2-40B4-BE49-F238E27FC236}">
                <a16:creationId xmlns:a16="http://schemas.microsoft.com/office/drawing/2014/main" id="{CD534A94-A404-C745-9B3E-24CB9AE2DD10}"/>
              </a:ext>
            </a:extLst>
          </p:cNvPr>
          <p:cNvSpPr txBox="1"/>
          <p:nvPr/>
        </p:nvSpPr>
        <p:spPr>
          <a:xfrm>
            <a:off x="4738709" y="4378944"/>
            <a:ext cx="1174593" cy="211203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900" dirty="0"/>
              <a:t>Amazon API Gateway</a:t>
            </a:r>
          </a:p>
        </p:txBody>
      </p:sp>
      <p:sp>
        <p:nvSpPr>
          <p:cNvPr id="12" name="TextBox 34">
            <a:extLst>
              <a:ext uri="{FF2B5EF4-FFF2-40B4-BE49-F238E27FC236}">
                <a16:creationId xmlns:a16="http://schemas.microsoft.com/office/drawing/2014/main" id="{15E56E6E-0E7C-E14A-90F3-EFD2E907FD70}"/>
              </a:ext>
            </a:extLst>
          </p:cNvPr>
          <p:cNvSpPr txBox="1"/>
          <p:nvPr/>
        </p:nvSpPr>
        <p:spPr>
          <a:xfrm>
            <a:off x="7740282" y="4419470"/>
            <a:ext cx="795352" cy="21749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900" dirty="0"/>
              <a:t>AWS Lambda</a:t>
            </a:r>
          </a:p>
        </p:txBody>
      </p:sp>
      <p:pic>
        <p:nvPicPr>
          <p:cNvPr id="13" name="Graphic 44">
            <a:extLst>
              <a:ext uri="{FF2B5EF4-FFF2-40B4-BE49-F238E27FC236}">
                <a16:creationId xmlns:a16="http://schemas.microsoft.com/office/drawing/2014/main" id="{E2DAEC15-20F6-3647-8A23-EC2BA0B080D7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96DAC541-7B7A-43D3-8B79-37D633B846F1}">
                <asvg:svgBlip xmlns=""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870066" y="3883685"/>
            <a:ext cx="535785" cy="535785"/>
          </a:xfrm>
          <a:prstGeom prst="rect">
            <a:avLst/>
          </a:prstGeom>
        </p:spPr>
      </p:pic>
      <p:pic>
        <p:nvPicPr>
          <p:cNvPr id="16" name="Graphic 19">
            <a:extLst>
              <a:ext uri="{FF2B5EF4-FFF2-40B4-BE49-F238E27FC236}">
                <a16:creationId xmlns:a16="http://schemas.microsoft.com/office/drawing/2014/main" id="{E3415E5B-FE82-7A40-8F0B-7A0EC616D16B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058114" y="3880512"/>
            <a:ext cx="535785" cy="535785"/>
          </a:xfrm>
          <a:prstGeom prst="rect">
            <a:avLst/>
          </a:prstGeom>
        </p:spPr>
      </p:pic>
      <p:cxnSp>
        <p:nvCxnSpPr>
          <p:cNvPr id="20" name="Elbow Connector 54">
            <a:extLst>
              <a:ext uri="{FF2B5EF4-FFF2-40B4-BE49-F238E27FC236}">
                <a16:creationId xmlns:a16="http://schemas.microsoft.com/office/drawing/2014/main" id="{FF5ACEE4-0E47-ED4B-A11C-A37A8D25743D}"/>
              </a:ext>
            </a:extLst>
          </p:cNvPr>
          <p:cNvCxnSpPr>
            <a:cxnSpLocks/>
            <a:stCxn id="47" idx="0"/>
            <a:endCxn id="7" idx="1"/>
          </p:cNvCxnSpPr>
          <p:nvPr/>
        </p:nvCxnSpPr>
        <p:spPr>
          <a:xfrm rot="5400000" flipH="1" flipV="1">
            <a:off x="2454300" y="462728"/>
            <a:ext cx="1522861" cy="3684767"/>
          </a:xfrm>
          <a:prstGeom prst="bentConnector2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54">
            <a:extLst>
              <a:ext uri="{FF2B5EF4-FFF2-40B4-BE49-F238E27FC236}">
                <a16:creationId xmlns:a16="http://schemas.microsoft.com/office/drawing/2014/main" id="{FF5ACEE4-0E47-ED4B-A11C-A37A8D25743D}"/>
              </a:ext>
            </a:extLst>
          </p:cNvPr>
          <p:cNvCxnSpPr>
            <a:cxnSpLocks/>
            <a:stCxn id="47" idx="0"/>
            <a:endCxn id="9" idx="1"/>
          </p:cNvCxnSpPr>
          <p:nvPr/>
        </p:nvCxnSpPr>
        <p:spPr>
          <a:xfrm rot="5400000" flipH="1" flipV="1">
            <a:off x="3029799" y="1038227"/>
            <a:ext cx="371863" cy="3684767"/>
          </a:xfrm>
          <a:prstGeom prst="bentConnector2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54">
            <a:extLst>
              <a:ext uri="{FF2B5EF4-FFF2-40B4-BE49-F238E27FC236}">
                <a16:creationId xmlns:a16="http://schemas.microsoft.com/office/drawing/2014/main" id="{FF5ACEE4-0E47-ED4B-A11C-A37A8D25743D}"/>
              </a:ext>
            </a:extLst>
          </p:cNvPr>
          <p:cNvCxnSpPr>
            <a:cxnSpLocks/>
            <a:stCxn id="47" idx="3"/>
            <a:endCxn id="16" idx="1"/>
          </p:cNvCxnSpPr>
          <p:nvPr/>
        </p:nvCxnSpPr>
        <p:spPr>
          <a:xfrm>
            <a:off x="2555244" y="3880512"/>
            <a:ext cx="2502870" cy="267893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Graphic 9">
            <a:extLst>
              <a:ext uri="{FF2B5EF4-FFF2-40B4-BE49-F238E27FC236}">
                <a16:creationId xmlns:a16="http://schemas.microsoft.com/office/drawing/2014/main" id="{500C2653-A06A-354F-97A7-93DD33AFA97B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54978" y="1043709"/>
            <a:ext cx="330200" cy="316411"/>
          </a:xfrm>
          <a:prstGeom prst="rect">
            <a:avLst/>
          </a:prstGeom>
        </p:spPr>
      </p:pic>
      <p:cxnSp>
        <p:nvCxnSpPr>
          <p:cNvPr id="33" name="Straight Arrow Connector 29">
            <a:extLst>
              <a:ext uri="{FF2B5EF4-FFF2-40B4-BE49-F238E27FC236}">
                <a16:creationId xmlns:a16="http://schemas.microsoft.com/office/drawing/2014/main" id="{21BBC288-5AFD-AB40-A3F3-F427E49EB12C}"/>
              </a:ext>
            </a:extLst>
          </p:cNvPr>
          <p:cNvCxnSpPr>
            <a:cxnSpLocks/>
            <a:stCxn id="16" idx="3"/>
            <a:endCxn id="13" idx="1"/>
          </p:cNvCxnSpPr>
          <p:nvPr/>
        </p:nvCxnSpPr>
        <p:spPr>
          <a:xfrm>
            <a:off x="5593899" y="4148405"/>
            <a:ext cx="2276167" cy="3173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9">
            <a:extLst>
              <a:ext uri="{FF2B5EF4-FFF2-40B4-BE49-F238E27FC236}">
                <a16:creationId xmlns:a16="http://schemas.microsoft.com/office/drawing/2014/main" id="{0B311536-12F3-9C40-8153-5AF1A85390A9}"/>
              </a:ext>
            </a:extLst>
          </p:cNvPr>
          <p:cNvSpPr txBox="1"/>
          <p:nvPr/>
        </p:nvSpPr>
        <p:spPr>
          <a:xfrm>
            <a:off x="6457918" y="6064604"/>
            <a:ext cx="696958" cy="34970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900" dirty="0"/>
              <a:t>Amazon DynamoDB</a:t>
            </a:r>
          </a:p>
        </p:txBody>
      </p:sp>
      <p:pic>
        <p:nvPicPr>
          <p:cNvPr id="39" name="Graphic 47">
            <a:extLst>
              <a:ext uri="{FF2B5EF4-FFF2-40B4-BE49-F238E27FC236}">
                <a16:creationId xmlns:a16="http://schemas.microsoft.com/office/drawing/2014/main" id="{64ACDB4E-B998-9447-845B-246D5827B993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96DAC541-7B7A-43D3-8B79-37D633B846F1}">
                <asvg:svgBlip xmlns=""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6538505" y="5528819"/>
            <a:ext cx="535785" cy="535785"/>
          </a:xfrm>
          <a:prstGeom prst="rect">
            <a:avLst/>
          </a:prstGeom>
        </p:spPr>
      </p:pic>
      <p:sp>
        <p:nvSpPr>
          <p:cNvPr id="44" name="TextBox 9">
            <a:extLst>
              <a:ext uri="{FF2B5EF4-FFF2-40B4-BE49-F238E27FC236}">
                <a16:creationId xmlns:a16="http://schemas.microsoft.com/office/drawing/2014/main" id="{0B311536-12F3-9C40-8153-5AF1A85390A9}"/>
              </a:ext>
            </a:extLst>
          </p:cNvPr>
          <p:cNvSpPr txBox="1"/>
          <p:nvPr/>
        </p:nvSpPr>
        <p:spPr>
          <a:xfrm>
            <a:off x="9604973" y="4419470"/>
            <a:ext cx="696958" cy="34970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900" dirty="0"/>
              <a:t>Amazon DynamoDB</a:t>
            </a:r>
          </a:p>
        </p:txBody>
      </p:sp>
      <p:pic>
        <p:nvPicPr>
          <p:cNvPr id="45" name="Graphic 47">
            <a:extLst>
              <a:ext uri="{FF2B5EF4-FFF2-40B4-BE49-F238E27FC236}">
                <a16:creationId xmlns:a16="http://schemas.microsoft.com/office/drawing/2014/main" id="{64ACDB4E-B998-9447-845B-246D5827B993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96DAC541-7B7A-43D3-8B79-37D633B846F1}">
                <asvg:svgBlip xmlns=""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9685560" y="3883685"/>
            <a:ext cx="535785" cy="535785"/>
          </a:xfrm>
          <a:prstGeom prst="rect">
            <a:avLst/>
          </a:prstGeom>
        </p:spPr>
      </p:pic>
      <p:cxnSp>
        <p:nvCxnSpPr>
          <p:cNvPr id="60" name="Elbow Connector 54">
            <a:extLst>
              <a:ext uri="{FF2B5EF4-FFF2-40B4-BE49-F238E27FC236}">
                <a16:creationId xmlns:a16="http://schemas.microsoft.com/office/drawing/2014/main" id="{FF5ACEE4-0E47-ED4B-A11C-A37A8D25743D}"/>
              </a:ext>
            </a:extLst>
          </p:cNvPr>
          <p:cNvCxnSpPr>
            <a:cxnSpLocks/>
            <a:stCxn id="47" idx="3"/>
            <a:endCxn id="15" idx="1"/>
          </p:cNvCxnSpPr>
          <p:nvPr/>
        </p:nvCxnSpPr>
        <p:spPr>
          <a:xfrm>
            <a:off x="2555244" y="3880512"/>
            <a:ext cx="2502870" cy="1784006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29">
            <a:extLst>
              <a:ext uri="{FF2B5EF4-FFF2-40B4-BE49-F238E27FC236}">
                <a16:creationId xmlns:a16="http://schemas.microsoft.com/office/drawing/2014/main" id="{21BBC288-5AFD-AB40-A3F3-F427E49EB12C}"/>
              </a:ext>
            </a:extLst>
          </p:cNvPr>
          <p:cNvCxnSpPr>
            <a:cxnSpLocks/>
            <a:stCxn id="13" idx="3"/>
            <a:endCxn id="45" idx="1"/>
          </p:cNvCxnSpPr>
          <p:nvPr/>
        </p:nvCxnSpPr>
        <p:spPr>
          <a:xfrm>
            <a:off x="8405851" y="4151578"/>
            <a:ext cx="1279709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11">
            <a:extLst>
              <a:ext uri="{FF2B5EF4-FFF2-40B4-BE49-F238E27FC236}">
                <a16:creationId xmlns:a16="http://schemas.microsoft.com/office/drawing/2014/main" id="{2A886A76-C04F-E843-8126-259617CAFA03}"/>
              </a:ext>
            </a:extLst>
          </p:cNvPr>
          <p:cNvSpPr txBox="1"/>
          <p:nvPr/>
        </p:nvSpPr>
        <p:spPr>
          <a:xfrm>
            <a:off x="5427404" y="6063366"/>
            <a:ext cx="861234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1000" dirty="0"/>
              <a:t>AWS AppSync</a:t>
            </a:r>
          </a:p>
        </p:txBody>
      </p:sp>
      <p:pic>
        <p:nvPicPr>
          <p:cNvPr id="94" name="Graphic 30">
            <a:extLst>
              <a:ext uri="{FF2B5EF4-FFF2-40B4-BE49-F238E27FC236}">
                <a16:creationId xmlns:a16="http://schemas.microsoft.com/office/drawing/2014/main" id="{BCCC5BDB-54D9-3844-8058-BD88EF626204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96DAC541-7B7A-43D3-8B79-37D633B846F1}">
                <asvg:svgBlip xmlns=""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593899" y="5528818"/>
            <a:ext cx="535785" cy="535785"/>
          </a:xfrm>
          <a:prstGeom prst="rect">
            <a:avLst/>
          </a:prstGeom>
        </p:spPr>
      </p:pic>
      <p:pic>
        <p:nvPicPr>
          <p:cNvPr id="98" name="図 97"/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3891" y="502818"/>
            <a:ext cx="457200" cy="457200"/>
          </a:xfrm>
          <a:prstGeom prst="rect">
            <a:avLst/>
          </a:prstGeom>
        </p:spPr>
      </p:pic>
      <p:pic>
        <p:nvPicPr>
          <p:cNvPr id="117" name="図 116"/>
          <p:cNvPicPr>
            <a:picLocks noChangeAspect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9709" y="529139"/>
            <a:ext cx="457200" cy="457200"/>
          </a:xfrm>
          <a:prstGeom prst="rect">
            <a:avLst/>
          </a:prstGeom>
        </p:spPr>
      </p:pic>
      <p:pic>
        <p:nvPicPr>
          <p:cNvPr id="118" name="図 117"/>
          <p:cNvPicPr>
            <a:picLocks noChangeAspect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4788" y="503242"/>
            <a:ext cx="457200" cy="457200"/>
          </a:xfrm>
          <a:prstGeom prst="rect">
            <a:avLst/>
          </a:prstGeom>
        </p:spPr>
      </p:pic>
      <p:cxnSp>
        <p:nvCxnSpPr>
          <p:cNvPr id="119" name="Elbow Connector 54">
            <a:extLst>
              <a:ext uri="{FF2B5EF4-FFF2-40B4-BE49-F238E27FC236}">
                <a16:creationId xmlns:a16="http://schemas.microsoft.com/office/drawing/2014/main" id="{FF5ACEE4-0E47-ED4B-A11C-A37A8D25743D}"/>
              </a:ext>
            </a:extLst>
          </p:cNvPr>
          <p:cNvCxnSpPr>
            <a:cxnSpLocks/>
            <a:stCxn id="47" idx="0"/>
            <a:endCxn id="115" idx="1"/>
          </p:cNvCxnSpPr>
          <p:nvPr/>
        </p:nvCxnSpPr>
        <p:spPr>
          <a:xfrm rot="5400000" flipH="1" flipV="1">
            <a:off x="1979399" y="-12173"/>
            <a:ext cx="2472663" cy="3684767"/>
          </a:xfrm>
          <a:prstGeom prst="bentConnector2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12">
            <a:extLst>
              <a:ext uri="{FF2B5EF4-FFF2-40B4-BE49-F238E27FC236}">
                <a16:creationId xmlns:a16="http://schemas.microsoft.com/office/drawing/2014/main" id="{73725035-1030-D442-B58A-F9C28281B4E2}"/>
              </a:ext>
            </a:extLst>
          </p:cNvPr>
          <p:cNvSpPr txBox="1"/>
          <p:nvPr/>
        </p:nvSpPr>
        <p:spPr>
          <a:xfrm>
            <a:off x="6622364" y="2808059"/>
            <a:ext cx="500676" cy="211203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900" dirty="0"/>
              <a:t>AWS STS</a:t>
            </a:r>
          </a:p>
        </p:txBody>
      </p:sp>
      <p:pic>
        <p:nvPicPr>
          <p:cNvPr id="50" name="Graphic 40">
            <a:extLst>
              <a:ext uri="{FF2B5EF4-FFF2-40B4-BE49-F238E27FC236}">
                <a16:creationId xmlns:a16="http://schemas.microsoft.com/office/drawing/2014/main" id="{E9420ABA-AF58-BB4F-A8C1-C126FFE14726}"/>
              </a:ext>
            </a:extLst>
          </p:cNvPr>
          <p:cNvPicPr>
            <a:picLocks noChangeAspect="1"/>
          </p:cNvPicPr>
          <p:nvPr/>
        </p:nvPicPr>
        <p:blipFill>
          <a:blip r:embed="rId47">
            <a:extLst>
              <a:ext uri="{96DAC541-7B7A-43D3-8B79-37D633B846F1}">
                <asvg:svgBlip xmlns:asvg="http://schemas.microsoft.com/office/drawing/2016/SVG/main" xmlns="" r:embed="rId48"/>
              </a:ext>
            </a:extLst>
          </a:blip>
          <a:stretch>
            <a:fillRect/>
          </a:stretch>
        </p:blipFill>
        <p:spPr>
          <a:xfrm>
            <a:off x="6637752" y="2459729"/>
            <a:ext cx="469900" cy="469900"/>
          </a:xfrm>
          <a:prstGeom prst="rect">
            <a:avLst/>
          </a:prstGeom>
        </p:spPr>
      </p:pic>
      <p:cxnSp>
        <p:nvCxnSpPr>
          <p:cNvPr id="51" name="Straight Arrow Connector 26">
            <a:extLst>
              <a:ext uri="{FF2B5EF4-FFF2-40B4-BE49-F238E27FC236}">
                <a16:creationId xmlns:a16="http://schemas.microsoft.com/office/drawing/2014/main" id="{4A8C0F5C-0446-8A40-A710-BE80A9E5A424}"/>
              </a:ext>
            </a:extLst>
          </p:cNvPr>
          <p:cNvCxnSpPr>
            <a:stCxn id="9" idx="3"/>
            <a:endCxn id="50" idx="1"/>
          </p:cNvCxnSpPr>
          <p:nvPr/>
        </p:nvCxnSpPr>
        <p:spPr>
          <a:xfrm>
            <a:off x="5593899" y="2694678"/>
            <a:ext cx="1043853" cy="1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19">
            <a:extLst>
              <a:ext uri="{FF2B5EF4-FFF2-40B4-BE49-F238E27FC236}">
                <a16:creationId xmlns:a16="http://schemas.microsoft.com/office/drawing/2014/main" id="{DF6F5003-3F03-8D4D-B010-810046317792}"/>
              </a:ext>
            </a:extLst>
          </p:cNvPr>
          <p:cNvSpPr txBox="1"/>
          <p:nvPr/>
        </p:nvSpPr>
        <p:spPr>
          <a:xfrm>
            <a:off x="7212030" y="3415033"/>
            <a:ext cx="663273" cy="211203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900" dirty="0"/>
              <a:t>Permissions</a:t>
            </a:r>
          </a:p>
        </p:txBody>
      </p:sp>
      <p:sp>
        <p:nvSpPr>
          <p:cNvPr id="53" name="TextBox 20">
            <a:extLst>
              <a:ext uri="{FF2B5EF4-FFF2-40B4-BE49-F238E27FC236}">
                <a16:creationId xmlns:a16="http://schemas.microsoft.com/office/drawing/2014/main" id="{541C43ED-BD99-224E-B463-09CEE565A4E1}"/>
              </a:ext>
            </a:extLst>
          </p:cNvPr>
          <p:cNvSpPr txBox="1"/>
          <p:nvPr/>
        </p:nvSpPr>
        <p:spPr>
          <a:xfrm>
            <a:off x="6648140" y="3294794"/>
            <a:ext cx="397520" cy="211203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900" dirty="0"/>
              <a:t>Role</a:t>
            </a:r>
          </a:p>
        </p:txBody>
      </p:sp>
      <p:pic>
        <p:nvPicPr>
          <p:cNvPr id="54" name="Graphic 52">
            <a:extLst>
              <a:ext uri="{FF2B5EF4-FFF2-40B4-BE49-F238E27FC236}">
                <a16:creationId xmlns:a16="http://schemas.microsoft.com/office/drawing/2014/main" id="{90D5A9DB-EC7C-6342-9486-0A731DEC214E}"/>
              </a:ext>
            </a:extLst>
          </p:cNvPr>
          <p:cNvPicPr>
            <a:picLocks noChangeAspect="1"/>
          </p:cNvPicPr>
          <p:nvPr/>
        </p:nvPicPr>
        <p:blipFill>
          <a:blip r:embed="rId49">
            <a:extLst>
              <a:ext uri="{96DAC541-7B7A-43D3-8B79-37D633B846F1}">
                <asvg:svgBlip xmlns:asvg="http://schemas.microsoft.com/office/drawing/2016/SVG/main" xmlns="" r:embed="rId29"/>
              </a:ext>
            </a:extLst>
          </a:blip>
          <a:stretch>
            <a:fillRect/>
          </a:stretch>
        </p:blipFill>
        <p:spPr>
          <a:xfrm>
            <a:off x="7365072" y="3064480"/>
            <a:ext cx="357190" cy="357190"/>
          </a:xfrm>
          <a:prstGeom prst="rect">
            <a:avLst/>
          </a:prstGeom>
        </p:spPr>
      </p:pic>
      <p:pic>
        <p:nvPicPr>
          <p:cNvPr id="55" name="Graphic 54">
            <a:extLst>
              <a:ext uri="{FF2B5EF4-FFF2-40B4-BE49-F238E27FC236}">
                <a16:creationId xmlns:a16="http://schemas.microsoft.com/office/drawing/2014/main" id="{50E1591F-DA4C-934C-BDCB-2E69767A65B3}"/>
              </a:ext>
            </a:extLst>
          </p:cNvPr>
          <p:cNvPicPr>
            <a:picLocks noChangeAspect="1"/>
          </p:cNvPicPr>
          <p:nvPr/>
        </p:nvPicPr>
        <p:blipFill>
          <a:blip r:embed="rId50">
            <a:extLst>
              <a:ext uri="{96DAC541-7B7A-43D3-8B79-37D633B846F1}">
                <asvg:svgBlip xmlns:asvg="http://schemas.microsoft.com/office/drawing/2016/SVG/main" xmlns="" r:embed="rId31"/>
              </a:ext>
            </a:extLst>
          </a:blip>
          <a:stretch>
            <a:fillRect/>
          </a:stretch>
        </p:blipFill>
        <p:spPr>
          <a:xfrm>
            <a:off x="6678302" y="3062828"/>
            <a:ext cx="357190" cy="357190"/>
          </a:xfrm>
          <a:prstGeom prst="rect">
            <a:avLst/>
          </a:prstGeom>
        </p:spPr>
      </p:pic>
      <p:cxnSp>
        <p:nvCxnSpPr>
          <p:cNvPr id="56" name="Elbow Connector 54">
            <a:extLst>
              <a:ext uri="{FF2B5EF4-FFF2-40B4-BE49-F238E27FC236}">
                <a16:creationId xmlns:a16="http://schemas.microsoft.com/office/drawing/2014/main" id="{FF5ACEE4-0E47-ED4B-A11C-A37A8D25743D}"/>
              </a:ext>
            </a:extLst>
          </p:cNvPr>
          <p:cNvCxnSpPr>
            <a:cxnSpLocks/>
            <a:stCxn id="9" idx="3"/>
            <a:endCxn id="55" idx="1"/>
          </p:cNvCxnSpPr>
          <p:nvPr/>
        </p:nvCxnSpPr>
        <p:spPr>
          <a:xfrm>
            <a:off x="5593899" y="2694678"/>
            <a:ext cx="1084403" cy="546745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26">
            <a:extLst>
              <a:ext uri="{FF2B5EF4-FFF2-40B4-BE49-F238E27FC236}">
                <a16:creationId xmlns:a16="http://schemas.microsoft.com/office/drawing/2014/main" id="{4A8C0F5C-0446-8A40-A710-BE80A9E5A424}"/>
              </a:ext>
            </a:extLst>
          </p:cNvPr>
          <p:cNvCxnSpPr>
            <a:stCxn id="55" idx="3"/>
            <a:endCxn id="54" idx="1"/>
          </p:cNvCxnSpPr>
          <p:nvPr/>
        </p:nvCxnSpPr>
        <p:spPr>
          <a:xfrm>
            <a:off x="7035492" y="3241423"/>
            <a:ext cx="329580" cy="1652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26">
            <a:extLst>
              <a:ext uri="{FF2B5EF4-FFF2-40B4-BE49-F238E27FC236}">
                <a16:creationId xmlns:a16="http://schemas.microsoft.com/office/drawing/2014/main" id="{4A8C0F5C-0446-8A40-A710-BE80A9E5A424}"/>
              </a:ext>
            </a:extLst>
          </p:cNvPr>
          <p:cNvCxnSpPr>
            <a:stCxn id="12" idx="2"/>
            <a:endCxn id="66" idx="0"/>
          </p:cNvCxnSpPr>
          <p:nvPr/>
        </p:nvCxnSpPr>
        <p:spPr>
          <a:xfrm>
            <a:off x="8137958" y="4636964"/>
            <a:ext cx="0" cy="255766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19">
            <a:extLst>
              <a:ext uri="{FF2B5EF4-FFF2-40B4-BE49-F238E27FC236}">
                <a16:creationId xmlns:a16="http://schemas.microsoft.com/office/drawing/2014/main" id="{DF6F5003-3F03-8D4D-B010-810046317792}"/>
              </a:ext>
            </a:extLst>
          </p:cNvPr>
          <p:cNvSpPr txBox="1"/>
          <p:nvPr/>
        </p:nvSpPr>
        <p:spPr>
          <a:xfrm>
            <a:off x="7808303" y="5990923"/>
            <a:ext cx="663273" cy="211203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900" dirty="0"/>
              <a:t>Permissions</a:t>
            </a:r>
          </a:p>
        </p:txBody>
      </p:sp>
      <p:sp>
        <p:nvSpPr>
          <p:cNvPr id="64" name="TextBox 20">
            <a:extLst>
              <a:ext uri="{FF2B5EF4-FFF2-40B4-BE49-F238E27FC236}">
                <a16:creationId xmlns:a16="http://schemas.microsoft.com/office/drawing/2014/main" id="{541C43ED-BD99-224E-B463-09CEE565A4E1}"/>
              </a:ext>
            </a:extLst>
          </p:cNvPr>
          <p:cNvSpPr txBox="1"/>
          <p:nvPr/>
        </p:nvSpPr>
        <p:spPr>
          <a:xfrm>
            <a:off x="7939198" y="5124696"/>
            <a:ext cx="397520" cy="211203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900" dirty="0"/>
              <a:t>Role</a:t>
            </a:r>
          </a:p>
        </p:txBody>
      </p:sp>
      <p:pic>
        <p:nvPicPr>
          <p:cNvPr id="65" name="Graphic 52">
            <a:extLst>
              <a:ext uri="{FF2B5EF4-FFF2-40B4-BE49-F238E27FC236}">
                <a16:creationId xmlns:a16="http://schemas.microsoft.com/office/drawing/2014/main" id="{90D5A9DB-EC7C-6342-9486-0A731DEC214E}"/>
              </a:ext>
            </a:extLst>
          </p:cNvPr>
          <p:cNvPicPr>
            <a:picLocks noChangeAspect="1"/>
          </p:cNvPicPr>
          <p:nvPr/>
        </p:nvPicPr>
        <p:blipFill>
          <a:blip r:embed="rId49">
            <a:extLst>
              <a:ext uri="{96DAC541-7B7A-43D3-8B79-37D633B846F1}">
                <asvg:svgBlip xmlns:asvg="http://schemas.microsoft.com/office/drawing/2016/SVG/main" xmlns="" r:embed="rId29"/>
              </a:ext>
            </a:extLst>
          </a:blip>
          <a:stretch>
            <a:fillRect/>
          </a:stretch>
        </p:blipFill>
        <p:spPr>
          <a:xfrm>
            <a:off x="7961345" y="5640370"/>
            <a:ext cx="357190" cy="357190"/>
          </a:xfrm>
          <a:prstGeom prst="rect">
            <a:avLst/>
          </a:prstGeom>
        </p:spPr>
      </p:pic>
      <p:pic>
        <p:nvPicPr>
          <p:cNvPr id="66" name="Graphic 54">
            <a:extLst>
              <a:ext uri="{FF2B5EF4-FFF2-40B4-BE49-F238E27FC236}">
                <a16:creationId xmlns:a16="http://schemas.microsoft.com/office/drawing/2014/main" id="{50E1591F-DA4C-934C-BDCB-2E69767A65B3}"/>
              </a:ext>
            </a:extLst>
          </p:cNvPr>
          <p:cNvPicPr>
            <a:picLocks noChangeAspect="1"/>
          </p:cNvPicPr>
          <p:nvPr/>
        </p:nvPicPr>
        <p:blipFill>
          <a:blip r:embed="rId50">
            <a:extLst>
              <a:ext uri="{96DAC541-7B7A-43D3-8B79-37D633B846F1}">
                <asvg:svgBlip xmlns:asvg="http://schemas.microsoft.com/office/drawing/2016/SVG/main" xmlns="" r:embed="rId31"/>
              </a:ext>
            </a:extLst>
          </a:blip>
          <a:stretch>
            <a:fillRect/>
          </a:stretch>
        </p:blipFill>
        <p:spPr>
          <a:xfrm>
            <a:off x="7959363" y="4892730"/>
            <a:ext cx="357190" cy="357190"/>
          </a:xfrm>
          <a:prstGeom prst="rect">
            <a:avLst/>
          </a:prstGeom>
        </p:spPr>
      </p:pic>
      <p:cxnSp>
        <p:nvCxnSpPr>
          <p:cNvPr id="67" name="Straight Arrow Connector 26">
            <a:extLst>
              <a:ext uri="{FF2B5EF4-FFF2-40B4-BE49-F238E27FC236}">
                <a16:creationId xmlns:a16="http://schemas.microsoft.com/office/drawing/2014/main" id="{4A8C0F5C-0446-8A40-A710-BE80A9E5A424}"/>
              </a:ext>
            </a:extLst>
          </p:cNvPr>
          <p:cNvCxnSpPr>
            <a:stCxn id="64" idx="2"/>
            <a:endCxn id="65" idx="0"/>
          </p:cNvCxnSpPr>
          <p:nvPr/>
        </p:nvCxnSpPr>
        <p:spPr>
          <a:xfrm>
            <a:off x="8137958" y="5335899"/>
            <a:ext cx="1982" cy="304471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テキスト ボックス 57"/>
          <p:cNvSpPr txBox="1"/>
          <p:nvPr/>
        </p:nvSpPr>
        <p:spPr>
          <a:xfrm>
            <a:off x="191450" y="99226"/>
            <a:ext cx="42129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 smtClean="0"/>
              <a:t>Step.1 Authenticate and retrieve an </a:t>
            </a:r>
            <a:r>
              <a:rPr lang="en-US" sz="1600" u="sng" dirty="0" err="1" smtClean="0"/>
              <a:t>IdToken</a:t>
            </a:r>
            <a:endParaRPr lang="en-US" sz="1600" u="sng" dirty="0"/>
          </a:p>
        </p:txBody>
      </p:sp>
      <p:sp>
        <p:nvSpPr>
          <p:cNvPr id="59" name="楕円 58"/>
          <p:cNvSpPr/>
          <p:nvPr/>
        </p:nvSpPr>
        <p:spPr>
          <a:xfrm>
            <a:off x="4285673" y="201415"/>
            <a:ext cx="3700087" cy="216298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楕円 60"/>
          <p:cNvSpPr/>
          <p:nvPr/>
        </p:nvSpPr>
        <p:spPr>
          <a:xfrm>
            <a:off x="21963" y="2827344"/>
            <a:ext cx="2671202" cy="216298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下カーブ矢印 67"/>
          <p:cNvSpPr/>
          <p:nvPr/>
        </p:nvSpPr>
        <p:spPr>
          <a:xfrm rot="19615755">
            <a:off x="948816" y="1051988"/>
            <a:ext cx="3508686" cy="824489"/>
          </a:xfrm>
          <a:prstGeom prst="curvedDownArrow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9" name="下カーブ矢印 68"/>
          <p:cNvSpPr/>
          <p:nvPr/>
        </p:nvSpPr>
        <p:spPr>
          <a:xfrm rot="8238053">
            <a:off x="2263518" y="2320389"/>
            <a:ext cx="2678997" cy="824489"/>
          </a:xfrm>
          <a:prstGeom prst="curvedDownArrow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384578" y="784396"/>
            <a:ext cx="2130354" cy="830997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200" b="1" dirty="0" smtClean="0"/>
              <a:t>1-1. The Client app authenticates with either a </a:t>
            </a:r>
            <a:r>
              <a:rPr lang="en-US" altLang="ja-JP" sz="1200" b="1" dirty="0" err="1" smtClean="0"/>
              <a:t>Cognito</a:t>
            </a:r>
            <a:r>
              <a:rPr lang="en-US" altLang="ja-JP" sz="1200" b="1" dirty="0" smtClean="0"/>
              <a:t> User Pool or Social provider.</a:t>
            </a:r>
            <a:endParaRPr lang="en-US" sz="1200" b="1" dirty="0"/>
          </a:p>
        </p:txBody>
      </p:sp>
      <p:sp>
        <p:nvSpPr>
          <p:cNvPr id="71" name="テキスト ボックス 70"/>
          <p:cNvSpPr txBox="1"/>
          <p:nvPr/>
        </p:nvSpPr>
        <p:spPr>
          <a:xfrm>
            <a:off x="2391975" y="1866262"/>
            <a:ext cx="2130354" cy="646331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200" b="1" dirty="0" smtClean="0"/>
              <a:t>1-2. The Client app can retrieve an </a:t>
            </a:r>
            <a:r>
              <a:rPr lang="en-US" altLang="ja-JP" sz="1200" b="1" dirty="0" err="1" smtClean="0"/>
              <a:t>IdToken</a:t>
            </a:r>
            <a:r>
              <a:rPr lang="en-US" altLang="ja-JP" sz="1200" b="1" dirty="0" smtClean="0"/>
              <a:t> if your app succeeds its authentication. 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003345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40">
            <a:extLst>
              <a:ext uri="{FF2B5EF4-FFF2-40B4-BE49-F238E27FC236}">
                <a16:creationId xmlns:a16="http://schemas.microsoft.com/office/drawing/2014/main" id="{CD792260-E20D-D048-9DB0-9B1D4017BF0D}"/>
              </a:ext>
            </a:extLst>
          </p:cNvPr>
          <p:cNvSpPr/>
          <p:nvPr/>
        </p:nvSpPr>
        <p:spPr>
          <a:xfrm>
            <a:off x="5058114" y="201416"/>
            <a:ext cx="1947151" cy="784923"/>
          </a:xfrm>
          <a:prstGeom prst="rect">
            <a:avLst/>
          </a:prstGeom>
          <a:solidFill>
            <a:srgbClr val="5A6B86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Social Providers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7" name="Rectangle 50">
            <a:extLst>
              <a:ext uri="{FF2B5EF4-FFF2-40B4-BE49-F238E27FC236}">
                <a16:creationId xmlns:a16="http://schemas.microsoft.com/office/drawing/2014/main" id="{7B1A2878-C5FE-3641-84A1-AF1A9456DE01}"/>
              </a:ext>
            </a:extLst>
          </p:cNvPr>
          <p:cNvSpPr/>
          <p:nvPr/>
        </p:nvSpPr>
        <p:spPr>
          <a:xfrm>
            <a:off x="191450" y="3066541"/>
            <a:ext cx="2363794" cy="1627941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>
                <a:solidFill>
                  <a:srgbClr val="5A6B86"/>
                </a:solidFill>
              </a:rPr>
              <a:t>Client apps</a:t>
            </a:r>
            <a:endParaRPr lang="en-US" sz="1200" dirty="0">
              <a:solidFill>
                <a:srgbClr val="5A6B86"/>
              </a:solidFill>
            </a:endParaRPr>
          </a:p>
        </p:txBody>
      </p:sp>
      <p:sp>
        <p:nvSpPr>
          <p:cNvPr id="32" name="Rectangle 78">
            <a:extLst>
              <a:ext uri="{FF2B5EF4-FFF2-40B4-BE49-F238E27FC236}">
                <a16:creationId xmlns:a16="http://schemas.microsoft.com/office/drawing/2014/main" id="{4C5FA3DF-AAD9-2A40-8928-45DEB6D047C9}"/>
              </a:ext>
            </a:extLst>
          </p:cNvPr>
          <p:cNvSpPr/>
          <p:nvPr/>
        </p:nvSpPr>
        <p:spPr>
          <a:xfrm>
            <a:off x="3054978" y="1043709"/>
            <a:ext cx="8274873" cy="559723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ysClr val="windowText" lastClr="000000"/>
                </a:solidFill>
              </a:rPr>
              <a:t>AWS Cloud</a:t>
            </a:r>
          </a:p>
        </p:txBody>
      </p:sp>
      <p:sp>
        <p:nvSpPr>
          <p:cNvPr id="15" name="Rectangle 40">
            <a:extLst>
              <a:ext uri="{FF2B5EF4-FFF2-40B4-BE49-F238E27FC236}">
                <a16:creationId xmlns:a16="http://schemas.microsoft.com/office/drawing/2014/main" id="{CD792260-E20D-D048-9DB0-9B1D4017BF0D}"/>
              </a:ext>
            </a:extLst>
          </p:cNvPr>
          <p:cNvSpPr/>
          <p:nvPr/>
        </p:nvSpPr>
        <p:spPr>
          <a:xfrm>
            <a:off x="5058114" y="4914729"/>
            <a:ext cx="2448648" cy="1499577"/>
          </a:xfrm>
          <a:prstGeom prst="rect">
            <a:avLst/>
          </a:prstGeom>
          <a:solidFill>
            <a:srgbClr val="5A6B86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AWS Resources accessed directly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(2 Tiers Architecture)</a:t>
            </a:r>
            <a:endParaRPr lang="en-US" sz="1200" dirty="0">
              <a:solidFill>
                <a:schemeClr val="tx1"/>
              </a:solidFill>
            </a:endParaRPr>
          </a:p>
        </p:txBody>
      </p:sp>
      <p:pic>
        <p:nvPicPr>
          <p:cNvPr id="2" name="Graphic 21">
            <a:extLst>
              <a:ext uri="{FF2B5EF4-FFF2-40B4-BE49-F238E27FC236}">
                <a16:creationId xmlns:a16="http://schemas.microsoft.com/office/drawing/2014/main" id="{CEFD119D-B31D-AD4E-89CE-C02267D215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530099" y="3590618"/>
            <a:ext cx="469900" cy="469900"/>
          </a:xfrm>
          <a:prstGeom prst="rect">
            <a:avLst/>
          </a:prstGeom>
        </p:spPr>
      </p:pic>
      <p:sp>
        <p:nvSpPr>
          <p:cNvPr id="3" name="TextBox 69">
            <a:extLst>
              <a:ext uri="{FF2B5EF4-FFF2-40B4-BE49-F238E27FC236}">
                <a16:creationId xmlns:a16="http://schemas.microsoft.com/office/drawing/2014/main" id="{8CFB7091-25B5-264E-B70C-23BF50BE211D}"/>
              </a:ext>
            </a:extLst>
          </p:cNvPr>
          <p:cNvSpPr txBox="1"/>
          <p:nvPr/>
        </p:nvSpPr>
        <p:spPr>
          <a:xfrm>
            <a:off x="1379386" y="4066416"/>
            <a:ext cx="771325" cy="34970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900" dirty="0">
                <a:solidFill>
                  <a:srgbClr val="232F3E"/>
                </a:solidFill>
              </a:rPr>
              <a:t>Mobile </a:t>
            </a:r>
            <a:r>
              <a:rPr lang="en-US" sz="900" dirty="0" smtClean="0">
                <a:solidFill>
                  <a:srgbClr val="232F3E"/>
                </a:solidFill>
              </a:rPr>
              <a:t>app</a:t>
            </a:r>
          </a:p>
          <a:p>
            <a:pPr algn="ctr"/>
            <a:r>
              <a:rPr lang="en-US" sz="900" dirty="0" smtClean="0">
                <a:solidFill>
                  <a:srgbClr val="232F3E"/>
                </a:solidFill>
              </a:rPr>
              <a:t>client</a:t>
            </a:r>
            <a:endParaRPr lang="en-US" sz="900" dirty="0">
              <a:solidFill>
                <a:srgbClr val="232F3E"/>
              </a:solidFill>
            </a:endParaRPr>
          </a:p>
        </p:txBody>
      </p:sp>
      <p:pic>
        <p:nvPicPr>
          <p:cNvPr id="4" name="Graphic 49">
            <a:extLst>
              <a:ext uri="{FF2B5EF4-FFF2-40B4-BE49-F238E27FC236}">
                <a16:creationId xmlns:a16="http://schemas.microsoft.com/office/drawing/2014/main" id="{43C89C6C-4275-2244-93E6-30D96D2FDE2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=""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756618" y="3590618"/>
            <a:ext cx="469900" cy="469900"/>
          </a:xfrm>
          <a:prstGeom prst="rect">
            <a:avLst/>
          </a:prstGeom>
        </p:spPr>
      </p:pic>
      <p:sp>
        <p:nvSpPr>
          <p:cNvPr id="5" name="TextBox 38">
            <a:extLst>
              <a:ext uri="{FF2B5EF4-FFF2-40B4-BE49-F238E27FC236}">
                <a16:creationId xmlns:a16="http://schemas.microsoft.com/office/drawing/2014/main" id="{19A327EE-B1A5-7643-A4D5-DCC8A43B5181}"/>
              </a:ext>
            </a:extLst>
          </p:cNvPr>
          <p:cNvSpPr txBox="1"/>
          <p:nvPr/>
        </p:nvSpPr>
        <p:spPr>
          <a:xfrm>
            <a:off x="670465" y="4060518"/>
            <a:ext cx="642206" cy="34970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900" dirty="0" smtClean="0">
                <a:solidFill>
                  <a:srgbClr val="232F3E"/>
                </a:solidFill>
              </a:rPr>
              <a:t>SPA</a:t>
            </a:r>
          </a:p>
          <a:p>
            <a:pPr algn="ctr"/>
            <a:r>
              <a:rPr lang="en-US" sz="900" dirty="0" smtClean="0">
                <a:solidFill>
                  <a:srgbClr val="232F3E"/>
                </a:solidFill>
              </a:rPr>
              <a:t>Client</a:t>
            </a:r>
            <a:endParaRPr lang="en-US" sz="900" dirty="0">
              <a:solidFill>
                <a:srgbClr val="232F3E"/>
              </a:solidFill>
            </a:endParaRPr>
          </a:p>
        </p:txBody>
      </p:sp>
      <p:sp>
        <p:nvSpPr>
          <p:cNvPr id="6" name="TextBox 10">
            <a:extLst>
              <a:ext uri="{FF2B5EF4-FFF2-40B4-BE49-F238E27FC236}">
                <a16:creationId xmlns:a16="http://schemas.microsoft.com/office/drawing/2014/main" id="{99E9A16C-C445-9643-9734-20DB6E5D3E42}"/>
              </a:ext>
            </a:extLst>
          </p:cNvPr>
          <p:cNvSpPr txBox="1"/>
          <p:nvPr/>
        </p:nvSpPr>
        <p:spPr>
          <a:xfrm>
            <a:off x="4970408" y="1811572"/>
            <a:ext cx="711200" cy="48820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900" dirty="0"/>
              <a:t>Amazon </a:t>
            </a:r>
            <a:r>
              <a:rPr lang="en-US" sz="900" dirty="0" err="1" smtClean="0"/>
              <a:t>Cognito</a:t>
            </a:r>
            <a:endParaRPr lang="en-US" sz="900" dirty="0" smtClean="0"/>
          </a:p>
          <a:p>
            <a:pPr algn="ctr"/>
            <a:r>
              <a:rPr lang="en-US" sz="900" dirty="0" smtClean="0"/>
              <a:t>User Pool</a:t>
            </a:r>
            <a:endParaRPr lang="en-US" sz="900" dirty="0"/>
          </a:p>
        </p:txBody>
      </p:sp>
      <p:pic>
        <p:nvPicPr>
          <p:cNvPr id="7" name="Graphic 23">
            <a:extLst>
              <a:ext uri="{FF2B5EF4-FFF2-40B4-BE49-F238E27FC236}">
                <a16:creationId xmlns:a16="http://schemas.microsoft.com/office/drawing/2014/main" id="{E9A0F7B5-2F3A-6242-BCA5-7273277F9F0C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058114" y="1275787"/>
            <a:ext cx="535785" cy="535785"/>
          </a:xfrm>
          <a:prstGeom prst="rect">
            <a:avLst/>
          </a:prstGeom>
        </p:spPr>
      </p:pic>
      <p:sp>
        <p:nvSpPr>
          <p:cNvPr id="8" name="TextBox 10">
            <a:extLst>
              <a:ext uri="{FF2B5EF4-FFF2-40B4-BE49-F238E27FC236}">
                <a16:creationId xmlns:a16="http://schemas.microsoft.com/office/drawing/2014/main" id="{99E9A16C-C445-9643-9734-20DB6E5D3E42}"/>
              </a:ext>
            </a:extLst>
          </p:cNvPr>
          <p:cNvSpPr txBox="1"/>
          <p:nvPr/>
        </p:nvSpPr>
        <p:spPr>
          <a:xfrm>
            <a:off x="4640315" y="2962570"/>
            <a:ext cx="1371382" cy="48820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900" dirty="0"/>
              <a:t>Amazon </a:t>
            </a:r>
            <a:r>
              <a:rPr lang="en-US" sz="900" dirty="0" err="1" smtClean="0"/>
              <a:t>Cognito</a:t>
            </a:r>
            <a:endParaRPr lang="en-US" sz="900" dirty="0" smtClean="0"/>
          </a:p>
          <a:p>
            <a:pPr algn="ctr"/>
            <a:r>
              <a:rPr lang="en-US" sz="900" dirty="0" smtClean="0"/>
              <a:t>Identity Pool</a:t>
            </a:r>
          </a:p>
          <a:p>
            <a:pPr algn="ctr"/>
            <a:r>
              <a:rPr lang="en-US" sz="900" dirty="0" smtClean="0"/>
              <a:t>(aka. Federated Identities)</a:t>
            </a:r>
            <a:endParaRPr lang="en-US" sz="900" dirty="0"/>
          </a:p>
        </p:txBody>
      </p:sp>
      <p:pic>
        <p:nvPicPr>
          <p:cNvPr id="9" name="Graphic 23">
            <a:extLst>
              <a:ext uri="{FF2B5EF4-FFF2-40B4-BE49-F238E27FC236}">
                <a16:creationId xmlns:a16="http://schemas.microsoft.com/office/drawing/2014/main" id="{E9A0F7B5-2F3A-6242-BCA5-7273277F9F0C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058114" y="2426785"/>
            <a:ext cx="535785" cy="535785"/>
          </a:xfrm>
          <a:prstGeom prst="rect">
            <a:avLst/>
          </a:prstGeom>
        </p:spPr>
      </p:pic>
      <p:sp>
        <p:nvSpPr>
          <p:cNvPr id="10" name="TextBox 5">
            <a:extLst>
              <a:ext uri="{FF2B5EF4-FFF2-40B4-BE49-F238E27FC236}">
                <a16:creationId xmlns:a16="http://schemas.microsoft.com/office/drawing/2014/main" id="{CD534A94-A404-C745-9B3E-24CB9AE2DD10}"/>
              </a:ext>
            </a:extLst>
          </p:cNvPr>
          <p:cNvSpPr txBox="1"/>
          <p:nvPr/>
        </p:nvSpPr>
        <p:spPr>
          <a:xfrm>
            <a:off x="4738709" y="4378944"/>
            <a:ext cx="1174593" cy="211203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900" dirty="0"/>
              <a:t>Amazon API Gateway</a:t>
            </a:r>
          </a:p>
        </p:txBody>
      </p:sp>
      <p:sp>
        <p:nvSpPr>
          <p:cNvPr id="12" name="TextBox 34">
            <a:extLst>
              <a:ext uri="{FF2B5EF4-FFF2-40B4-BE49-F238E27FC236}">
                <a16:creationId xmlns:a16="http://schemas.microsoft.com/office/drawing/2014/main" id="{15E56E6E-0E7C-E14A-90F3-EFD2E907FD70}"/>
              </a:ext>
            </a:extLst>
          </p:cNvPr>
          <p:cNvSpPr txBox="1"/>
          <p:nvPr/>
        </p:nvSpPr>
        <p:spPr>
          <a:xfrm>
            <a:off x="7740282" y="4419470"/>
            <a:ext cx="795352" cy="21749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900" dirty="0"/>
              <a:t>AWS Lambda</a:t>
            </a:r>
          </a:p>
        </p:txBody>
      </p:sp>
      <p:pic>
        <p:nvPicPr>
          <p:cNvPr id="13" name="Graphic 44">
            <a:extLst>
              <a:ext uri="{FF2B5EF4-FFF2-40B4-BE49-F238E27FC236}">
                <a16:creationId xmlns:a16="http://schemas.microsoft.com/office/drawing/2014/main" id="{E2DAEC15-20F6-3647-8A23-EC2BA0B080D7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96DAC541-7B7A-43D3-8B79-37D633B846F1}">
                <asvg:svgBlip xmlns=""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870066" y="3883685"/>
            <a:ext cx="535785" cy="535785"/>
          </a:xfrm>
          <a:prstGeom prst="rect">
            <a:avLst/>
          </a:prstGeom>
        </p:spPr>
      </p:pic>
      <p:pic>
        <p:nvPicPr>
          <p:cNvPr id="16" name="Graphic 19">
            <a:extLst>
              <a:ext uri="{FF2B5EF4-FFF2-40B4-BE49-F238E27FC236}">
                <a16:creationId xmlns:a16="http://schemas.microsoft.com/office/drawing/2014/main" id="{E3415E5B-FE82-7A40-8F0B-7A0EC616D16B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058114" y="3880512"/>
            <a:ext cx="535785" cy="535785"/>
          </a:xfrm>
          <a:prstGeom prst="rect">
            <a:avLst/>
          </a:prstGeom>
        </p:spPr>
      </p:pic>
      <p:cxnSp>
        <p:nvCxnSpPr>
          <p:cNvPr id="20" name="Elbow Connector 54">
            <a:extLst>
              <a:ext uri="{FF2B5EF4-FFF2-40B4-BE49-F238E27FC236}">
                <a16:creationId xmlns:a16="http://schemas.microsoft.com/office/drawing/2014/main" id="{FF5ACEE4-0E47-ED4B-A11C-A37A8D25743D}"/>
              </a:ext>
            </a:extLst>
          </p:cNvPr>
          <p:cNvCxnSpPr>
            <a:cxnSpLocks/>
            <a:stCxn id="47" idx="0"/>
            <a:endCxn id="7" idx="1"/>
          </p:cNvCxnSpPr>
          <p:nvPr/>
        </p:nvCxnSpPr>
        <p:spPr>
          <a:xfrm rot="5400000" flipH="1" flipV="1">
            <a:off x="2454300" y="462728"/>
            <a:ext cx="1522861" cy="3684767"/>
          </a:xfrm>
          <a:prstGeom prst="bentConnector2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54">
            <a:extLst>
              <a:ext uri="{FF2B5EF4-FFF2-40B4-BE49-F238E27FC236}">
                <a16:creationId xmlns:a16="http://schemas.microsoft.com/office/drawing/2014/main" id="{FF5ACEE4-0E47-ED4B-A11C-A37A8D25743D}"/>
              </a:ext>
            </a:extLst>
          </p:cNvPr>
          <p:cNvCxnSpPr>
            <a:cxnSpLocks/>
            <a:stCxn id="47" idx="0"/>
            <a:endCxn id="9" idx="1"/>
          </p:cNvCxnSpPr>
          <p:nvPr/>
        </p:nvCxnSpPr>
        <p:spPr>
          <a:xfrm rot="5400000" flipH="1" flipV="1">
            <a:off x="3029799" y="1038227"/>
            <a:ext cx="371863" cy="3684767"/>
          </a:xfrm>
          <a:prstGeom prst="bentConnector2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54">
            <a:extLst>
              <a:ext uri="{FF2B5EF4-FFF2-40B4-BE49-F238E27FC236}">
                <a16:creationId xmlns:a16="http://schemas.microsoft.com/office/drawing/2014/main" id="{FF5ACEE4-0E47-ED4B-A11C-A37A8D25743D}"/>
              </a:ext>
            </a:extLst>
          </p:cNvPr>
          <p:cNvCxnSpPr>
            <a:cxnSpLocks/>
            <a:stCxn id="47" idx="3"/>
            <a:endCxn id="16" idx="1"/>
          </p:cNvCxnSpPr>
          <p:nvPr/>
        </p:nvCxnSpPr>
        <p:spPr>
          <a:xfrm>
            <a:off x="2555244" y="3880512"/>
            <a:ext cx="2502870" cy="267893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Graphic 9">
            <a:extLst>
              <a:ext uri="{FF2B5EF4-FFF2-40B4-BE49-F238E27FC236}">
                <a16:creationId xmlns:a16="http://schemas.microsoft.com/office/drawing/2014/main" id="{500C2653-A06A-354F-97A7-93DD33AFA97B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54978" y="1043709"/>
            <a:ext cx="330200" cy="316411"/>
          </a:xfrm>
          <a:prstGeom prst="rect">
            <a:avLst/>
          </a:prstGeom>
        </p:spPr>
      </p:pic>
      <p:cxnSp>
        <p:nvCxnSpPr>
          <p:cNvPr id="33" name="Straight Arrow Connector 29">
            <a:extLst>
              <a:ext uri="{FF2B5EF4-FFF2-40B4-BE49-F238E27FC236}">
                <a16:creationId xmlns:a16="http://schemas.microsoft.com/office/drawing/2014/main" id="{21BBC288-5AFD-AB40-A3F3-F427E49EB12C}"/>
              </a:ext>
            </a:extLst>
          </p:cNvPr>
          <p:cNvCxnSpPr>
            <a:cxnSpLocks/>
            <a:stCxn id="16" idx="3"/>
            <a:endCxn id="13" idx="1"/>
          </p:cNvCxnSpPr>
          <p:nvPr/>
        </p:nvCxnSpPr>
        <p:spPr>
          <a:xfrm>
            <a:off x="5593899" y="4148405"/>
            <a:ext cx="2276167" cy="3173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9">
            <a:extLst>
              <a:ext uri="{FF2B5EF4-FFF2-40B4-BE49-F238E27FC236}">
                <a16:creationId xmlns:a16="http://schemas.microsoft.com/office/drawing/2014/main" id="{0B311536-12F3-9C40-8153-5AF1A85390A9}"/>
              </a:ext>
            </a:extLst>
          </p:cNvPr>
          <p:cNvSpPr txBox="1"/>
          <p:nvPr/>
        </p:nvSpPr>
        <p:spPr>
          <a:xfrm>
            <a:off x="6457918" y="6064604"/>
            <a:ext cx="696958" cy="34970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900" dirty="0"/>
              <a:t>Amazon DynamoDB</a:t>
            </a:r>
          </a:p>
        </p:txBody>
      </p:sp>
      <p:pic>
        <p:nvPicPr>
          <p:cNvPr id="39" name="Graphic 47">
            <a:extLst>
              <a:ext uri="{FF2B5EF4-FFF2-40B4-BE49-F238E27FC236}">
                <a16:creationId xmlns:a16="http://schemas.microsoft.com/office/drawing/2014/main" id="{64ACDB4E-B998-9447-845B-246D5827B993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96DAC541-7B7A-43D3-8B79-37D633B846F1}">
                <asvg:svgBlip xmlns=""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6538505" y="5528819"/>
            <a:ext cx="535785" cy="535785"/>
          </a:xfrm>
          <a:prstGeom prst="rect">
            <a:avLst/>
          </a:prstGeom>
        </p:spPr>
      </p:pic>
      <p:sp>
        <p:nvSpPr>
          <p:cNvPr id="44" name="TextBox 9">
            <a:extLst>
              <a:ext uri="{FF2B5EF4-FFF2-40B4-BE49-F238E27FC236}">
                <a16:creationId xmlns:a16="http://schemas.microsoft.com/office/drawing/2014/main" id="{0B311536-12F3-9C40-8153-5AF1A85390A9}"/>
              </a:ext>
            </a:extLst>
          </p:cNvPr>
          <p:cNvSpPr txBox="1"/>
          <p:nvPr/>
        </p:nvSpPr>
        <p:spPr>
          <a:xfrm>
            <a:off x="9604973" y="4419470"/>
            <a:ext cx="696958" cy="34970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900" dirty="0"/>
              <a:t>Amazon DynamoDB</a:t>
            </a:r>
          </a:p>
        </p:txBody>
      </p:sp>
      <p:pic>
        <p:nvPicPr>
          <p:cNvPr id="45" name="Graphic 47">
            <a:extLst>
              <a:ext uri="{FF2B5EF4-FFF2-40B4-BE49-F238E27FC236}">
                <a16:creationId xmlns:a16="http://schemas.microsoft.com/office/drawing/2014/main" id="{64ACDB4E-B998-9447-845B-246D5827B993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96DAC541-7B7A-43D3-8B79-37D633B846F1}">
                <asvg:svgBlip xmlns=""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9685560" y="3883685"/>
            <a:ext cx="535785" cy="535785"/>
          </a:xfrm>
          <a:prstGeom prst="rect">
            <a:avLst/>
          </a:prstGeom>
        </p:spPr>
      </p:pic>
      <p:cxnSp>
        <p:nvCxnSpPr>
          <p:cNvPr id="60" name="Elbow Connector 54">
            <a:extLst>
              <a:ext uri="{FF2B5EF4-FFF2-40B4-BE49-F238E27FC236}">
                <a16:creationId xmlns:a16="http://schemas.microsoft.com/office/drawing/2014/main" id="{FF5ACEE4-0E47-ED4B-A11C-A37A8D25743D}"/>
              </a:ext>
            </a:extLst>
          </p:cNvPr>
          <p:cNvCxnSpPr>
            <a:cxnSpLocks/>
            <a:stCxn id="47" idx="3"/>
            <a:endCxn id="15" idx="1"/>
          </p:cNvCxnSpPr>
          <p:nvPr/>
        </p:nvCxnSpPr>
        <p:spPr>
          <a:xfrm>
            <a:off x="2555244" y="3880512"/>
            <a:ext cx="2502870" cy="1784006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29">
            <a:extLst>
              <a:ext uri="{FF2B5EF4-FFF2-40B4-BE49-F238E27FC236}">
                <a16:creationId xmlns:a16="http://schemas.microsoft.com/office/drawing/2014/main" id="{21BBC288-5AFD-AB40-A3F3-F427E49EB12C}"/>
              </a:ext>
            </a:extLst>
          </p:cNvPr>
          <p:cNvCxnSpPr>
            <a:cxnSpLocks/>
            <a:stCxn id="13" idx="3"/>
            <a:endCxn id="45" idx="1"/>
          </p:cNvCxnSpPr>
          <p:nvPr/>
        </p:nvCxnSpPr>
        <p:spPr>
          <a:xfrm>
            <a:off x="8405851" y="4151578"/>
            <a:ext cx="1279709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11">
            <a:extLst>
              <a:ext uri="{FF2B5EF4-FFF2-40B4-BE49-F238E27FC236}">
                <a16:creationId xmlns:a16="http://schemas.microsoft.com/office/drawing/2014/main" id="{2A886A76-C04F-E843-8126-259617CAFA03}"/>
              </a:ext>
            </a:extLst>
          </p:cNvPr>
          <p:cNvSpPr txBox="1"/>
          <p:nvPr/>
        </p:nvSpPr>
        <p:spPr>
          <a:xfrm>
            <a:off x="5427404" y="6063366"/>
            <a:ext cx="861234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1000" dirty="0"/>
              <a:t>AWS AppSync</a:t>
            </a:r>
          </a:p>
        </p:txBody>
      </p:sp>
      <p:pic>
        <p:nvPicPr>
          <p:cNvPr id="94" name="Graphic 30">
            <a:extLst>
              <a:ext uri="{FF2B5EF4-FFF2-40B4-BE49-F238E27FC236}">
                <a16:creationId xmlns:a16="http://schemas.microsoft.com/office/drawing/2014/main" id="{BCCC5BDB-54D9-3844-8058-BD88EF626204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96DAC541-7B7A-43D3-8B79-37D633B846F1}">
                <asvg:svgBlip xmlns=""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593899" y="5528818"/>
            <a:ext cx="535785" cy="535785"/>
          </a:xfrm>
          <a:prstGeom prst="rect">
            <a:avLst/>
          </a:prstGeom>
        </p:spPr>
      </p:pic>
      <p:pic>
        <p:nvPicPr>
          <p:cNvPr id="98" name="図 97"/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3891" y="502818"/>
            <a:ext cx="457200" cy="457200"/>
          </a:xfrm>
          <a:prstGeom prst="rect">
            <a:avLst/>
          </a:prstGeom>
        </p:spPr>
      </p:pic>
      <p:pic>
        <p:nvPicPr>
          <p:cNvPr id="117" name="図 116"/>
          <p:cNvPicPr>
            <a:picLocks noChangeAspect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9709" y="529139"/>
            <a:ext cx="457200" cy="457200"/>
          </a:xfrm>
          <a:prstGeom prst="rect">
            <a:avLst/>
          </a:prstGeom>
        </p:spPr>
      </p:pic>
      <p:pic>
        <p:nvPicPr>
          <p:cNvPr id="118" name="図 117"/>
          <p:cNvPicPr>
            <a:picLocks noChangeAspect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4788" y="503242"/>
            <a:ext cx="457200" cy="457200"/>
          </a:xfrm>
          <a:prstGeom prst="rect">
            <a:avLst/>
          </a:prstGeom>
        </p:spPr>
      </p:pic>
      <p:cxnSp>
        <p:nvCxnSpPr>
          <p:cNvPr id="119" name="Elbow Connector 54">
            <a:extLst>
              <a:ext uri="{FF2B5EF4-FFF2-40B4-BE49-F238E27FC236}">
                <a16:creationId xmlns:a16="http://schemas.microsoft.com/office/drawing/2014/main" id="{FF5ACEE4-0E47-ED4B-A11C-A37A8D25743D}"/>
              </a:ext>
            </a:extLst>
          </p:cNvPr>
          <p:cNvCxnSpPr>
            <a:cxnSpLocks/>
            <a:stCxn id="47" idx="0"/>
            <a:endCxn id="115" idx="1"/>
          </p:cNvCxnSpPr>
          <p:nvPr/>
        </p:nvCxnSpPr>
        <p:spPr>
          <a:xfrm rot="5400000" flipH="1" flipV="1">
            <a:off x="1979399" y="-12173"/>
            <a:ext cx="2472663" cy="3684767"/>
          </a:xfrm>
          <a:prstGeom prst="bentConnector2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12">
            <a:extLst>
              <a:ext uri="{FF2B5EF4-FFF2-40B4-BE49-F238E27FC236}">
                <a16:creationId xmlns:a16="http://schemas.microsoft.com/office/drawing/2014/main" id="{73725035-1030-D442-B58A-F9C28281B4E2}"/>
              </a:ext>
            </a:extLst>
          </p:cNvPr>
          <p:cNvSpPr txBox="1"/>
          <p:nvPr/>
        </p:nvSpPr>
        <p:spPr>
          <a:xfrm>
            <a:off x="6622364" y="2808059"/>
            <a:ext cx="500676" cy="211203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900" dirty="0"/>
              <a:t>AWS STS</a:t>
            </a:r>
          </a:p>
        </p:txBody>
      </p:sp>
      <p:pic>
        <p:nvPicPr>
          <p:cNvPr id="50" name="Graphic 40">
            <a:extLst>
              <a:ext uri="{FF2B5EF4-FFF2-40B4-BE49-F238E27FC236}">
                <a16:creationId xmlns:a16="http://schemas.microsoft.com/office/drawing/2014/main" id="{E9420ABA-AF58-BB4F-A8C1-C126FFE14726}"/>
              </a:ext>
            </a:extLst>
          </p:cNvPr>
          <p:cNvPicPr>
            <a:picLocks noChangeAspect="1"/>
          </p:cNvPicPr>
          <p:nvPr/>
        </p:nvPicPr>
        <p:blipFill>
          <a:blip r:embed="rId47">
            <a:extLst>
              <a:ext uri="{96DAC541-7B7A-43D3-8B79-37D633B846F1}">
                <asvg:svgBlip xmlns:asvg="http://schemas.microsoft.com/office/drawing/2016/SVG/main" xmlns="" r:embed="rId48"/>
              </a:ext>
            </a:extLst>
          </a:blip>
          <a:stretch>
            <a:fillRect/>
          </a:stretch>
        </p:blipFill>
        <p:spPr>
          <a:xfrm>
            <a:off x="6637752" y="2459729"/>
            <a:ext cx="469900" cy="469900"/>
          </a:xfrm>
          <a:prstGeom prst="rect">
            <a:avLst/>
          </a:prstGeom>
        </p:spPr>
      </p:pic>
      <p:cxnSp>
        <p:nvCxnSpPr>
          <p:cNvPr id="51" name="Straight Arrow Connector 26">
            <a:extLst>
              <a:ext uri="{FF2B5EF4-FFF2-40B4-BE49-F238E27FC236}">
                <a16:creationId xmlns:a16="http://schemas.microsoft.com/office/drawing/2014/main" id="{4A8C0F5C-0446-8A40-A710-BE80A9E5A424}"/>
              </a:ext>
            </a:extLst>
          </p:cNvPr>
          <p:cNvCxnSpPr>
            <a:stCxn id="9" idx="3"/>
            <a:endCxn id="50" idx="1"/>
          </p:cNvCxnSpPr>
          <p:nvPr/>
        </p:nvCxnSpPr>
        <p:spPr>
          <a:xfrm>
            <a:off x="5593899" y="2694678"/>
            <a:ext cx="1043853" cy="1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19">
            <a:extLst>
              <a:ext uri="{FF2B5EF4-FFF2-40B4-BE49-F238E27FC236}">
                <a16:creationId xmlns:a16="http://schemas.microsoft.com/office/drawing/2014/main" id="{DF6F5003-3F03-8D4D-B010-810046317792}"/>
              </a:ext>
            </a:extLst>
          </p:cNvPr>
          <p:cNvSpPr txBox="1"/>
          <p:nvPr/>
        </p:nvSpPr>
        <p:spPr>
          <a:xfrm>
            <a:off x="7212030" y="3415033"/>
            <a:ext cx="663273" cy="211203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900" dirty="0"/>
              <a:t>Permissions</a:t>
            </a:r>
          </a:p>
        </p:txBody>
      </p:sp>
      <p:sp>
        <p:nvSpPr>
          <p:cNvPr id="53" name="TextBox 20">
            <a:extLst>
              <a:ext uri="{FF2B5EF4-FFF2-40B4-BE49-F238E27FC236}">
                <a16:creationId xmlns:a16="http://schemas.microsoft.com/office/drawing/2014/main" id="{541C43ED-BD99-224E-B463-09CEE565A4E1}"/>
              </a:ext>
            </a:extLst>
          </p:cNvPr>
          <p:cNvSpPr txBox="1"/>
          <p:nvPr/>
        </p:nvSpPr>
        <p:spPr>
          <a:xfrm>
            <a:off x="6648140" y="3294794"/>
            <a:ext cx="397520" cy="211203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900" dirty="0"/>
              <a:t>Role</a:t>
            </a:r>
          </a:p>
        </p:txBody>
      </p:sp>
      <p:pic>
        <p:nvPicPr>
          <p:cNvPr id="54" name="Graphic 52">
            <a:extLst>
              <a:ext uri="{FF2B5EF4-FFF2-40B4-BE49-F238E27FC236}">
                <a16:creationId xmlns:a16="http://schemas.microsoft.com/office/drawing/2014/main" id="{90D5A9DB-EC7C-6342-9486-0A731DEC214E}"/>
              </a:ext>
            </a:extLst>
          </p:cNvPr>
          <p:cNvPicPr>
            <a:picLocks noChangeAspect="1"/>
          </p:cNvPicPr>
          <p:nvPr/>
        </p:nvPicPr>
        <p:blipFill>
          <a:blip r:embed="rId49">
            <a:extLst>
              <a:ext uri="{96DAC541-7B7A-43D3-8B79-37D633B846F1}">
                <asvg:svgBlip xmlns:asvg="http://schemas.microsoft.com/office/drawing/2016/SVG/main" xmlns="" r:embed="rId29"/>
              </a:ext>
            </a:extLst>
          </a:blip>
          <a:stretch>
            <a:fillRect/>
          </a:stretch>
        </p:blipFill>
        <p:spPr>
          <a:xfrm>
            <a:off x="7365072" y="3064480"/>
            <a:ext cx="357190" cy="357190"/>
          </a:xfrm>
          <a:prstGeom prst="rect">
            <a:avLst/>
          </a:prstGeom>
        </p:spPr>
      </p:pic>
      <p:pic>
        <p:nvPicPr>
          <p:cNvPr id="55" name="Graphic 54">
            <a:extLst>
              <a:ext uri="{FF2B5EF4-FFF2-40B4-BE49-F238E27FC236}">
                <a16:creationId xmlns:a16="http://schemas.microsoft.com/office/drawing/2014/main" id="{50E1591F-DA4C-934C-BDCB-2E69767A65B3}"/>
              </a:ext>
            </a:extLst>
          </p:cNvPr>
          <p:cNvPicPr>
            <a:picLocks noChangeAspect="1"/>
          </p:cNvPicPr>
          <p:nvPr/>
        </p:nvPicPr>
        <p:blipFill>
          <a:blip r:embed="rId50">
            <a:extLst>
              <a:ext uri="{96DAC541-7B7A-43D3-8B79-37D633B846F1}">
                <asvg:svgBlip xmlns:asvg="http://schemas.microsoft.com/office/drawing/2016/SVG/main" xmlns="" r:embed="rId31"/>
              </a:ext>
            </a:extLst>
          </a:blip>
          <a:stretch>
            <a:fillRect/>
          </a:stretch>
        </p:blipFill>
        <p:spPr>
          <a:xfrm>
            <a:off x="6678302" y="3062828"/>
            <a:ext cx="357190" cy="357190"/>
          </a:xfrm>
          <a:prstGeom prst="rect">
            <a:avLst/>
          </a:prstGeom>
        </p:spPr>
      </p:pic>
      <p:cxnSp>
        <p:nvCxnSpPr>
          <p:cNvPr id="56" name="Elbow Connector 54">
            <a:extLst>
              <a:ext uri="{FF2B5EF4-FFF2-40B4-BE49-F238E27FC236}">
                <a16:creationId xmlns:a16="http://schemas.microsoft.com/office/drawing/2014/main" id="{FF5ACEE4-0E47-ED4B-A11C-A37A8D25743D}"/>
              </a:ext>
            </a:extLst>
          </p:cNvPr>
          <p:cNvCxnSpPr>
            <a:cxnSpLocks/>
            <a:stCxn id="9" idx="3"/>
            <a:endCxn id="55" idx="1"/>
          </p:cNvCxnSpPr>
          <p:nvPr/>
        </p:nvCxnSpPr>
        <p:spPr>
          <a:xfrm>
            <a:off x="5593899" y="2694678"/>
            <a:ext cx="1084403" cy="546745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26">
            <a:extLst>
              <a:ext uri="{FF2B5EF4-FFF2-40B4-BE49-F238E27FC236}">
                <a16:creationId xmlns:a16="http://schemas.microsoft.com/office/drawing/2014/main" id="{4A8C0F5C-0446-8A40-A710-BE80A9E5A424}"/>
              </a:ext>
            </a:extLst>
          </p:cNvPr>
          <p:cNvCxnSpPr>
            <a:stCxn id="55" idx="3"/>
            <a:endCxn id="54" idx="1"/>
          </p:cNvCxnSpPr>
          <p:nvPr/>
        </p:nvCxnSpPr>
        <p:spPr>
          <a:xfrm>
            <a:off x="7035492" y="3241423"/>
            <a:ext cx="329580" cy="1652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26">
            <a:extLst>
              <a:ext uri="{FF2B5EF4-FFF2-40B4-BE49-F238E27FC236}">
                <a16:creationId xmlns:a16="http://schemas.microsoft.com/office/drawing/2014/main" id="{4A8C0F5C-0446-8A40-A710-BE80A9E5A424}"/>
              </a:ext>
            </a:extLst>
          </p:cNvPr>
          <p:cNvCxnSpPr>
            <a:stCxn id="12" idx="2"/>
            <a:endCxn id="66" idx="0"/>
          </p:cNvCxnSpPr>
          <p:nvPr/>
        </p:nvCxnSpPr>
        <p:spPr>
          <a:xfrm>
            <a:off x="8137958" y="4636964"/>
            <a:ext cx="0" cy="255766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19">
            <a:extLst>
              <a:ext uri="{FF2B5EF4-FFF2-40B4-BE49-F238E27FC236}">
                <a16:creationId xmlns:a16="http://schemas.microsoft.com/office/drawing/2014/main" id="{DF6F5003-3F03-8D4D-B010-810046317792}"/>
              </a:ext>
            </a:extLst>
          </p:cNvPr>
          <p:cNvSpPr txBox="1"/>
          <p:nvPr/>
        </p:nvSpPr>
        <p:spPr>
          <a:xfrm>
            <a:off x="7808303" y="5990923"/>
            <a:ext cx="663273" cy="211203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900" dirty="0"/>
              <a:t>Permissions</a:t>
            </a:r>
          </a:p>
        </p:txBody>
      </p:sp>
      <p:sp>
        <p:nvSpPr>
          <p:cNvPr id="64" name="TextBox 20">
            <a:extLst>
              <a:ext uri="{FF2B5EF4-FFF2-40B4-BE49-F238E27FC236}">
                <a16:creationId xmlns:a16="http://schemas.microsoft.com/office/drawing/2014/main" id="{541C43ED-BD99-224E-B463-09CEE565A4E1}"/>
              </a:ext>
            </a:extLst>
          </p:cNvPr>
          <p:cNvSpPr txBox="1"/>
          <p:nvPr/>
        </p:nvSpPr>
        <p:spPr>
          <a:xfrm>
            <a:off x="7939198" y="5124696"/>
            <a:ext cx="397520" cy="211203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900" dirty="0"/>
              <a:t>Role</a:t>
            </a:r>
          </a:p>
        </p:txBody>
      </p:sp>
      <p:pic>
        <p:nvPicPr>
          <p:cNvPr id="65" name="Graphic 52">
            <a:extLst>
              <a:ext uri="{FF2B5EF4-FFF2-40B4-BE49-F238E27FC236}">
                <a16:creationId xmlns:a16="http://schemas.microsoft.com/office/drawing/2014/main" id="{90D5A9DB-EC7C-6342-9486-0A731DEC214E}"/>
              </a:ext>
            </a:extLst>
          </p:cNvPr>
          <p:cNvPicPr>
            <a:picLocks noChangeAspect="1"/>
          </p:cNvPicPr>
          <p:nvPr/>
        </p:nvPicPr>
        <p:blipFill>
          <a:blip r:embed="rId49">
            <a:extLst>
              <a:ext uri="{96DAC541-7B7A-43D3-8B79-37D633B846F1}">
                <asvg:svgBlip xmlns:asvg="http://schemas.microsoft.com/office/drawing/2016/SVG/main" xmlns="" r:embed="rId29"/>
              </a:ext>
            </a:extLst>
          </a:blip>
          <a:stretch>
            <a:fillRect/>
          </a:stretch>
        </p:blipFill>
        <p:spPr>
          <a:xfrm>
            <a:off x="7961345" y="5640370"/>
            <a:ext cx="357190" cy="357190"/>
          </a:xfrm>
          <a:prstGeom prst="rect">
            <a:avLst/>
          </a:prstGeom>
        </p:spPr>
      </p:pic>
      <p:pic>
        <p:nvPicPr>
          <p:cNvPr id="66" name="Graphic 54">
            <a:extLst>
              <a:ext uri="{FF2B5EF4-FFF2-40B4-BE49-F238E27FC236}">
                <a16:creationId xmlns:a16="http://schemas.microsoft.com/office/drawing/2014/main" id="{50E1591F-DA4C-934C-BDCB-2E69767A65B3}"/>
              </a:ext>
            </a:extLst>
          </p:cNvPr>
          <p:cNvPicPr>
            <a:picLocks noChangeAspect="1"/>
          </p:cNvPicPr>
          <p:nvPr/>
        </p:nvPicPr>
        <p:blipFill>
          <a:blip r:embed="rId50">
            <a:extLst>
              <a:ext uri="{96DAC541-7B7A-43D3-8B79-37D633B846F1}">
                <asvg:svgBlip xmlns:asvg="http://schemas.microsoft.com/office/drawing/2016/SVG/main" xmlns="" r:embed="rId31"/>
              </a:ext>
            </a:extLst>
          </a:blip>
          <a:stretch>
            <a:fillRect/>
          </a:stretch>
        </p:blipFill>
        <p:spPr>
          <a:xfrm>
            <a:off x="7959363" y="4892730"/>
            <a:ext cx="357190" cy="357190"/>
          </a:xfrm>
          <a:prstGeom prst="rect">
            <a:avLst/>
          </a:prstGeom>
        </p:spPr>
      </p:pic>
      <p:cxnSp>
        <p:nvCxnSpPr>
          <p:cNvPr id="67" name="Straight Arrow Connector 26">
            <a:extLst>
              <a:ext uri="{FF2B5EF4-FFF2-40B4-BE49-F238E27FC236}">
                <a16:creationId xmlns:a16="http://schemas.microsoft.com/office/drawing/2014/main" id="{4A8C0F5C-0446-8A40-A710-BE80A9E5A424}"/>
              </a:ext>
            </a:extLst>
          </p:cNvPr>
          <p:cNvCxnSpPr>
            <a:stCxn id="64" idx="2"/>
            <a:endCxn id="65" idx="0"/>
          </p:cNvCxnSpPr>
          <p:nvPr/>
        </p:nvCxnSpPr>
        <p:spPr>
          <a:xfrm>
            <a:off x="8137958" y="5335899"/>
            <a:ext cx="1982" cy="304471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テキスト ボックス 57"/>
          <p:cNvSpPr txBox="1"/>
          <p:nvPr/>
        </p:nvSpPr>
        <p:spPr>
          <a:xfrm>
            <a:off x="191450" y="99226"/>
            <a:ext cx="46533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 smtClean="0"/>
              <a:t>Step.2 Retrieve an AWS Temporary Security Credentials with an </a:t>
            </a:r>
            <a:r>
              <a:rPr lang="en-US" sz="1600" u="sng" dirty="0" err="1" smtClean="0"/>
              <a:t>IdToken</a:t>
            </a:r>
            <a:r>
              <a:rPr lang="en-US" sz="1600" u="sng" dirty="0" smtClean="0"/>
              <a:t>.</a:t>
            </a:r>
            <a:endParaRPr lang="en-US" sz="1600" u="sng" dirty="0"/>
          </a:p>
        </p:txBody>
      </p:sp>
      <p:sp>
        <p:nvSpPr>
          <p:cNvPr id="59" name="楕円 58"/>
          <p:cNvSpPr/>
          <p:nvPr/>
        </p:nvSpPr>
        <p:spPr>
          <a:xfrm>
            <a:off x="21963" y="2827344"/>
            <a:ext cx="2671202" cy="216298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下カーブ矢印 60"/>
          <p:cNvSpPr/>
          <p:nvPr/>
        </p:nvSpPr>
        <p:spPr>
          <a:xfrm rot="21212926">
            <a:off x="1807573" y="1808335"/>
            <a:ext cx="2916852" cy="824489"/>
          </a:xfrm>
          <a:prstGeom prst="curvedDownArrow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8" name="下カーブ矢印 67"/>
          <p:cNvSpPr/>
          <p:nvPr/>
        </p:nvSpPr>
        <p:spPr>
          <a:xfrm rot="9329589">
            <a:off x="2578193" y="3805374"/>
            <a:ext cx="2290248" cy="824489"/>
          </a:xfrm>
          <a:prstGeom prst="curvedDownArrow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364905" y="1694126"/>
            <a:ext cx="3419588" cy="1015663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200" b="1" dirty="0" smtClean="0"/>
              <a:t>2-1~4. The Client app begins the flow  called “External Provider </a:t>
            </a:r>
            <a:r>
              <a:rPr lang="en-US" altLang="ja-JP" sz="1200" b="1" dirty="0" err="1" smtClean="0"/>
              <a:t>Authflow</a:t>
            </a:r>
            <a:r>
              <a:rPr lang="en-US" altLang="ja-JP" sz="1200" b="1" dirty="0" smtClean="0"/>
              <a:t> – Enhanced </a:t>
            </a:r>
            <a:r>
              <a:rPr lang="en-US" altLang="ja-JP" sz="1200" b="1" dirty="0" err="1" smtClean="0"/>
              <a:t>Authflow</a:t>
            </a:r>
            <a:r>
              <a:rPr lang="en-US" altLang="ja-JP" sz="1200" b="1" dirty="0" smtClean="0"/>
              <a:t>)”.</a:t>
            </a:r>
          </a:p>
          <a:p>
            <a:r>
              <a:rPr lang="en-US" sz="1200" dirty="0">
                <a:hlinkClick r:id="rId51"/>
              </a:rPr>
              <a:t>https://docs.aws.amazon.com/cognito/latest/developerguide/authentication-flow.html</a:t>
            </a:r>
            <a:endParaRPr lang="en-US" sz="1200" b="1" dirty="0"/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2578625" y="4508113"/>
            <a:ext cx="2130354" cy="646331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2-5. The Client app can finally retrieve an AWS Temporary Security Credentials.</a:t>
            </a:r>
            <a:endParaRPr lang="en-US" sz="1200" b="1" dirty="0"/>
          </a:p>
        </p:txBody>
      </p:sp>
      <p:sp>
        <p:nvSpPr>
          <p:cNvPr id="71" name="楕円 70"/>
          <p:cNvSpPr/>
          <p:nvPr/>
        </p:nvSpPr>
        <p:spPr>
          <a:xfrm>
            <a:off x="4396866" y="2289149"/>
            <a:ext cx="3885214" cy="145089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312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40">
            <a:extLst>
              <a:ext uri="{FF2B5EF4-FFF2-40B4-BE49-F238E27FC236}">
                <a16:creationId xmlns:a16="http://schemas.microsoft.com/office/drawing/2014/main" id="{CD792260-E20D-D048-9DB0-9B1D4017BF0D}"/>
              </a:ext>
            </a:extLst>
          </p:cNvPr>
          <p:cNvSpPr/>
          <p:nvPr/>
        </p:nvSpPr>
        <p:spPr>
          <a:xfrm>
            <a:off x="5058114" y="201416"/>
            <a:ext cx="1947151" cy="784923"/>
          </a:xfrm>
          <a:prstGeom prst="rect">
            <a:avLst/>
          </a:prstGeom>
          <a:solidFill>
            <a:srgbClr val="5A6B86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Social Providers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7" name="Rectangle 50">
            <a:extLst>
              <a:ext uri="{FF2B5EF4-FFF2-40B4-BE49-F238E27FC236}">
                <a16:creationId xmlns:a16="http://schemas.microsoft.com/office/drawing/2014/main" id="{7B1A2878-C5FE-3641-84A1-AF1A9456DE01}"/>
              </a:ext>
            </a:extLst>
          </p:cNvPr>
          <p:cNvSpPr/>
          <p:nvPr/>
        </p:nvSpPr>
        <p:spPr>
          <a:xfrm>
            <a:off x="191450" y="3066541"/>
            <a:ext cx="2363794" cy="1627941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>
                <a:solidFill>
                  <a:srgbClr val="5A6B86"/>
                </a:solidFill>
              </a:rPr>
              <a:t>Client apps</a:t>
            </a:r>
            <a:endParaRPr lang="en-US" sz="1200" dirty="0">
              <a:solidFill>
                <a:srgbClr val="5A6B86"/>
              </a:solidFill>
            </a:endParaRPr>
          </a:p>
        </p:txBody>
      </p:sp>
      <p:sp>
        <p:nvSpPr>
          <p:cNvPr id="32" name="Rectangle 78">
            <a:extLst>
              <a:ext uri="{FF2B5EF4-FFF2-40B4-BE49-F238E27FC236}">
                <a16:creationId xmlns:a16="http://schemas.microsoft.com/office/drawing/2014/main" id="{4C5FA3DF-AAD9-2A40-8928-45DEB6D047C9}"/>
              </a:ext>
            </a:extLst>
          </p:cNvPr>
          <p:cNvSpPr/>
          <p:nvPr/>
        </p:nvSpPr>
        <p:spPr>
          <a:xfrm>
            <a:off x="3054978" y="1043709"/>
            <a:ext cx="8274873" cy="559723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ysClr val="windowText" lastClr="000000"/>
                </a:solidFill>
              </a:rPr>
              <a:t>AWS Cloud</a:t>
            </a:r>
          </a:p>
        </p:txBody>
      </p:sp>
      <p:sp>
        <p:nvSpPr>
          <p:cNvPr id="15" name="Rectangle 40">
            <a:extLst>
              <a:ext uri="{FF2B5EF4-FFF2-40B4-BE49-F238E27FC236}">
                <a16:creationId xmlns:a16="http://schemas.microsoft.com/office/drawing/2014/main" id="{CD792260-E20D-D048-9DB0-9B1D4017BF0D}"/>
              </a:ext>
            </a:extLst>
          </p:cNvPr>
          <p:cNvSpPr/>
          <p:nvPr/>
        </p:nvSpPr>
        <p:spPr>
          <a:xfrm>
            <a:off x="5058114" y="4914729"/>
            <a:ext cx="2448648" cy="1499577"/>
          </a:xfrm>
          <a:prstGeom prst="rect">
            <a:avLst/>
          </a:prstGeom>
          <a:solidFill>
            <a:srgbClr val="5A6B86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AWS Resources accessed directly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(2 Tiers Architecture)</a:t>
            </a:r>
            <a:endParaRPr lang="en-US" sz="1200" dirty="0">
              <a:solidFill>
                <a:schemeClr val="tx1"/>
              </a:solidFill>
            </a:endParaRPr>
          </a:p>
        </p:txBody>
      </p:sp>
      <p:pic>
        <p:nvPicPr>
          <p:cNvPr id="2" name="Graphic 21">
            <a:extLst>
              <a:ext uri="{FF2B5EF4-FFF2-40B4-BE49-F238E27FC236}">
                <a16:creationId xmlns:a16="http://schemas.microsoft.com/office/drawing/2014/main" id="{CEFD119D-B31D-AD4E-89CE-C02267D215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530099" y="3590618"/>
            <a:ext cx="469900" cy="469900"/>
          </a:xfrm>
          <a:prstGeom prst="rect">
            <a:avLst/>
          </a:prstGeom>
        </p:spPr>
      </p:pic>
      <p:sp>
        <p:nvSpPr>
          <p:cNvPr id="3" name="TextBox 69">
            <a:extLst>
              <a:ext uri="{FF2B5EF4-FFF2-40B4-BE49-F238E27FC236}">
                <a16:creationId xmlns:a16="http://schemas.microsoft.com/office/drawing/2014/main" id="{8CFB7091-25B5-264E-B70C-23BF50BE211D}"/>
              </a:ext>
            </a:extLst>
          </p:cNvPr>
          <p:cNvSpPr txBox="1"/>
          <p:nvPr/>
        </p:nvSpPr>
        <p:spPr>
          <a:xfrm>
            <a:off x="1379386" y="4066416"/>
            <a:ext cx="771325" cy="34970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900" dirty="0">
                <a:solidFill>
                  <a:srgbClr val="232F3E"/>
                </a:solidFill>
              </a:rPr>
              <a:t>Mobile </a:t>
            </a:r>
            <a:r>
              <a:rPr lang="en-US" sz="900" dirty="0" smtClean="0">
                <a:solidFill>
                  <a:srgbClr val="232F3E"/>
                </a:solidFill>
              </a:rPr>
              <a:t>app</a:t>
            </a:r>
          </a:p>
          <a:p>
            <a:pPr algn="ctr"/>
            <a:r>
              <a:rPr lang="en-US" sz="900" dirty="0" smtClean="0">
                <a:solidFill>
                  <a:srgbClr val="232F3E"/>
                </a:solidFill>
              </a:rPr>
              <a:t>client</a:t>
            </a:r>
            <a:endParaRPr lang="en-US" sz="900" dirty="0">
              <a:solidFill>
                <a:srgbClr val="232F3E"/>
              </a:solidFill>
            </a:endParaRPr>
          </a:p>
        </p:txBody>
      </p:sp>
      <p:pic>
        <p:nvPicPr>
          <p:cNvPr id="4" name="Graphic 49">
            <a:extLst>
              <a:ext uri="{FF2B5EF4-FFF2-40B4-BE49-F238E27FC236}">
                <a16:creationId xmlns:a16="http://schemas.microsoft.com/office/drawing/2014/main" id="{43C89C6C-4275-2244-93E6-30D96D2FDE2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=""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756618" y="3590618"/>
            <a:ext cx="469900" cy="469900"/>
          </a:xfrm>
          <a:prstGeom prst="rect">
            <a:avLst/>
          </a:prstGeom>
        </p:spPr>
      </p:pic>
      <p:sp>
        <p:nvSpPr>
          <p:cNvPr id="5" name="TextBox 38">
            <a:extLst>
              <a:ext uri="{FF2B5EF4-FFF2-40B4-BE49-F238E27FC236}">
                <a16:creationId xmlns:a16="http://schemas.microsoft.com/office/drawing/2014/main" id="{19A327EE-B1A5-7643-A4D5-DCC8A43B5181}"/>
              </a:ext>
            </a:extLst>
          </p:cNvPr>
          <p:cNvSpPr txBox="1"/>
          <p:nvPr/>
        </p:nvSpPr>
        <p:spPr>
          <a:xfrm>
            <a:off x="670465" y="4060518"/>
            <a:ext cx="642206" cy="34970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900" dirty="0" smtClean="0">
                <a:solidFill>
                  <a:srgbClr val="232F3E"/>
                </a:solidFill>
              </a:rPr>
              <a:t>SPA</a:t>
            </a:r>
          </a:p>
          <a:p>
            <a:pPr algn="ctr"/>
            <a:r>
              <a:rPr lang="en-US" sz="900" dirty="0" smtClean="0">
                <a:solidFill>
                  <a:srgbClr val="232F3E"/>
                </a:solidFill>
              </a:rPr>
              <a:t>Client</a:t>
            </a:r>
            <a:endParaRPr lang="en-US" sz="900" dirty="0">
              <a:solidFill>
                <a:srgbClr val="232F3E"/>
              </a:solidFill>
            </a:endParaRPr>
          </a:p>
        </p:txBody>
      </p:sp>
      <p:sp>
        <p:nvSpPr>
          <p:cNvPr id="6" name="TextBox 10">
            <a:extLst>
              <a:ext uri="{FF2B5EF4-FFF2-40B4-BE49-F238E27FC236}">
                <a16:creationId xmlns:a16="http://schemas.microsoft.com/office/drawing/2014/main" id="{99E9A16C-C445-9643-9734-20DB6E5D3E42}"/>
              </a:ext>
            </a:extLst>
          </p:cNvPr>
          <p:cNvSpPr txBox="1"/>
          <p:nvPr/>
        </p:nvSpPr>
        <p:spPr>
          <a:xfrm>
            <a:off x="4970408" y="1811572"/>
            <a:ext cx="711200" cy="48820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900" dirty="0"/>
              <a:t>Amazon </a:t>
            </a:r>
            <a:r>
              <a:rPr lang="en-US" sz="900" dirty="0" err="1" smtClean="0"/>
              <a:t>Cognito</a:t>
            </a:r>
            <a:endParaRPr lang="en-US" sz="900" dirty="0" smtClean="0"/>
          </a:p>
          <a:p>
            <a:pPr algn="ctr"/>
            <a:r>
              <a:rPr lang="en-US" sz="900" dirty="0" smtClean="0"/>
              <a:t>User Pool</a:t>
            </a:r>
            <a:endParaRPr lang="en-US" sz="900" dirty="0"/>
          </a:p>
        </p:txBody>
      </p:sp>
      <p:pic>
        <p:nvPicPr>
          <p:cNvPr id="7" name="Graphic 23">
            <a:extLst>
              <a:ext uri="{FF2B5EF4-FFF2-40B4-BE49-F238E27FC236}">
                <a16:creationId xmlns:a16="http://schemas.microsoft.com/office/drawing/2014/main" id="{E9A0F7B5-2F3A-6242-BCA5-7273277F9F0C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058114" y="1275787"/>
            <a:ext cx="535785" cy="535785"/>
          </a:xfrm>
          <a:prstGeom prst="rect">
            <a:avLst/>
          </a:prstGeom>
        </p:spPr>
      </p:pic>
      <p:sp>
        <p:nvSpPr>
          <p:cNvPr id="8" name="TextBox 10">
            <a:extLst>
              <a:ext uri="{FF2B5EF4-FFF2-40B4-BE49-F238E27FC236}">
                <a16:creationId xmlns:a16="http://schemas.microsoft.com/office/drawing/2014/main" id="{99E9A16C-C445-9643-9734-20DB6E5D3E42}"/>
              </a:ext>
            </a:extLst>
          </p:cNvPr>
          <p:cNvSpPr txBox="1"/>
          <p:nvPr/>
        </p:nvSpPr>
        <p:spPr>
          <a:xfrm>
            <a:off x="4640315" y="2962570"/>
            <a:ext cx="1371382" cy="48820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900" dirty="0"/>
              <a:t>Amazon </a:t>
            </a:r>
            <a:r>
              <a:rPr lang="en-US" sz="900" dirty="0" err="1" smtClean="0"/>
              <a:t>Cognito</a:t>
            </a:r>
            <a:endParaRPr lang="en-US" sz="900" dirty="0" smtClean="0"/>
          </a:p>
          <a:p>
            <a:pPr algn="ctr"/>
            <a:r>
              <a:rPr lang="en-US" sz="900" dirty="0" smtClean="0"/>
              <a:t>Identity Pool</a:t>
            </a:r>
          </a:p>
          <a:p>
            <a:pPr algn="ctr"/>
            <a:r>
              <a:rPr lang="en-US" sz="900" dirty="0" smtClean="0"/>
              <a:t>(aka. Federated Identities)</a:t>
            </a:r>
            <a:endParaRPr lang="en-US" sz="900" dirty="0"/>
          </a:p>
        </p:txBody>
      </p:sp>
      <p:pic>
        <p:nvPicPr>
          <p:cNvPr id="9" name="Graphic 23">
            <a:extLst>
              <a:ext uri="{FF2B5EF4-FFF2-40B4-BE49-F238E27FC236}">
                <a16:creationId xmlns:a16="http://schemas.microsoft.com/office/drawing/2014/main" id="{E9A0F7B5-2F3A-6242-BCA5-7273277F9F0C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058114" y="2426785"/>
            <a:ext cx="535785" cy="535785"/>
          </a:xfrm>
          <a:prstGeom prst="rect">
            <a:avLst/>
          </a:prstGeom>
        </p:spPr>
      </p:pic>
      <p:sp>
        <p:nvSpPr>
          <p:cNvPr id="10" name="TextBox 5">
            <a:extLst>
              <a:ext uri="{FF2B5EF4-FFF2-40B4-BE49-F238E27FC236}">
                <a16:creationId xmlns:a16="http://schemas.microsoft.com/office/drawing/2014/main" id="{CD534A94-A404-C745-9B3E-24CB9AE2DD10}"/>
              </a:ext>
            </a:extLst>
          </p:cNvPr>
          <p:cNvSpPr txBox="1"/>
          <p:nvPr/>
        </p:nvSpPr>
        <p:spPr>
          <a:xfrm>
            <a:off x="4738709" y="4378944"/>
            <a:ext cx="1174593" cy="211203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900" dirty="0"/>
              <a:t>Amazon API Gateway</a:t>
            </a:r>
          </a:p>
        </p:txBody>
      </p:sp>
      <p:sp>
        <p:nvSpPr>
          <p:cNvPr id="12" name="TextBox 34">
            <a:extLst>
              <a:ext uri="{FF2B5EF4-FFF2-40B4-BE49-F238E27FC236}">
                <a16:creationId xmlns:a16="http://schemas.microsoft.com/office/drawing/2014/main" id="{15E56E6E-0E7C-E14A-90F3-EFD2E907FD70}"/>
              </a:ext>
            </a:extLst>
          </p:cNvPr>
          <p:cNvSpPr txBox="1"/>
          <p:nvPr/>
        </p:nvSpPr>
        <p:spPr>
          <a:xfrm>
            <a:off x="7740282" y="4419470"/>
            <a:ext cx="795352" cy="21749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900" dirty="0"/>
              <a:t>AWS Lambda</a:t>
            </a:r>
          </a:p>
        </p:txBody>
      </p:sp>
      <p:pic>
        <p:nvPicPr>
          <p:cNvPr id="13" name="Graphic 44">
            <a:extLst>
              <a:ext uri="{FF2B5EF4-FFF2-40B4-BE49-F238E27FC236}">
                <a16:creationId xmlns:a16="http://schemas.microsoft.com/office/drawing/2014/main" id="{E2DAEC15-20F6-3647-8A23-EC2BA0B080D7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96DAC541-7B7A-43D3-8B79-37D633B846F1}">
                <asvg:svgBlip xmlns=""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870066" y="3883685"/>
            <a:ext cx="535785" cy="535785"/>
          </a:xfrm>
          <a:prstGeom prst="rect">
            <a:avLst/>
          </a:prstGeom>
        </p:spPr>
      </p:pic>
      <p:pic>
        <p:nvPicPr>
          <p:cNvPr id="16" name="Graphic 19">
            <a:extLst>
              <a:ext uri="{FF2B5EF4-FFF2-40B4-BE49-F238E27FC236}">
                <a16:creationId xmlns:a16="http://schemas.microsoft.com/office/drawing/2014/main" id="{E3415E5B-FE82-7A40-8F0B-7A0EC616D16B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058114" y="3880512"/>
            <a:ext cx="535785" cy="535785"/>
          </a:xfrm>
          <a:prstGeom prst="rect">
            <a:avLst/>
          </a:prstGeom>
        </p:spPr>
      </p:pic>
      <p:cxnSp>
        <p:nvCxnSpPr>
          <p:cNvPr id="20" name="Elbow Connector 54">
            <a:extLst>
              <a:ext uri="{FF2B5EF4-FFF2-40B4-BE49-F238E27FC236}">
                <a16:creationId xmlns:a16="http://schemas.microsoft.com/office/drawing/2014/main" id="{FF5ACEE4-0E47-ED4B-A11C-A37A8D25743D}"/>
              </a:ext>
            </a:extLst>
          </p:cNvPr>
          <p:cNvCxnSpPr>
            <a:cxnSpLocks/>
            <a:stCxn id="47" idx="0"/>
            <a:endCxn id="7" idx="1"/>
          </p:cNvCxnSpPr>
          <p:nvPr/>
        </p:nvCxnSpPr>
        <p:spPr>
          <a:xfrm rot="5400000" flipH="1" flipV="1">
            <a:off x="2454300" y="462728"/>
            <a:ext cx="1522861" cy="3684767"/>
          </a:xfrm>
          <a:prstGeom prst="bentConnector2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54">
            <a:extLst>
              <a:ext uri="{FF2B5EF4-FFF2-40B4-BE49-F238E27FC236}">
                <a16:creationId xmlns:a16="http://schemas.microsoft.com/office/drawing/2014/main" id="{FF5ACEE4-0E47-ED4B-A11C-A37A8D25743D}"/>
              </a:ext>
            </a:extLst>
          </p:cNvPr>
          <p:cNvCxnSpPr>
            <a:cxnSpLocks/>
            <a:stCxn id="47" idx="0"/>
            <a:endCxn id="9" idx="1"/>
          </p:cNvCxnSpPr>
          <p:nvPr/>
        </p:nvCxnSpPr>
        <p:spPr>
          <a:xfrm rot="5400000" flipH="1" flipV="1">
            <a:off x="3029799" y="1038227"/>
            <a:ext cx="371863" cy="3684767"/>
          </a:xfrm>
          <a:prstGeom prst="bentConnector2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54">
            <a:extLst>
              <a:ext uri="{FF2B5EF4-FFF2-40B4-BE49-F238E27FC236}">
                <a16:creationId xmlns:a16="http://schemas.microsoft.com/office/drawing/2014/main" id="{FF5ACEE4-0E47-ED4B-A11C-A37A8D25743D}"/>
              </a:ext>
            </a:extLst>
          </p:cNvPr>
          <p:cNvCxnSpPr>
            <a:cxnSpLocks/>
            <a:stCxn id="47" idx="3"/>
            <a:endCxn id="16" idx="1"/>
          </p:cNvCxnSpPr>
          <p:nvPr/>
        </p:nvCxnSpPr>
        <p:spPr>
          <a:xfrm>
            <a:off x="2555244" y="3880512"/>
            <a:ext cx="2502870" cy="267893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Graphic 9">
            <a:extLst>
              <a:ext uri="{FF2B5EF4-FFF2-40B4-BE49-F238E27FC236}">
                <a16:creationId xmlns:a16="http://schemas.microsoft.com/office/drawing/2014/main" id="{500C2653-A06A-354F-97A7-93DD33AFA97B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54978" y="1043709"/>
            <a:ext cx="330200" cy="316411"/>
          </a:xfrm>
          <a:prstGeom prst="rect">
            <a:avLst/>
          </a:prstGeom>
        </p:spPr>
      </p:pic>
      <p:cxnSp>
        <p:nvCxnSpPr>
          <p:cNvPr id="33" name="Straight Arrow Connector 29">
            <a:extLst>
              <a:ext uri="{FF2B5EF4-FFF2-40B4-BE49-F238E27FC236}">
                <a16:creationId xmlns:a16="http://schemas.microsoft.com/office/drawing/2014/main" id="{21BBC288-5AFD-AB40-A3F3-F427E49EB12C}"/>
              </a:ext>
            </a:extLst>
          </p:cNvPr>
          <p:cNvCxnSpPr>
            <a:cxnSpLocks/>
            <a:stCxn id="16" idx="3"/>
            <a:endCxn id="13" idx="1"/>
          </p:cNvCxnSpPr>
          <p:nvPr/>
        </p:nvCxnSpPr>
        <p:spPr>
          <a:xfrm>
            <a:off x="5593899" y="4148405"/>
            <a:ext cx="2276167" cy="3173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9">
            <a:extLst>
              <a:ext uri="{FF2B5EF4-FFF2-40B4-BE49-F238E27FC236}">
                <a16:creationId xmlns:a16="http://schemas.microsoft.com/office/drawing/2014/main" id="{0B311536-12F3-9C40-8153-5AF1A85390A9}"/>
              </a:ext>
            </a:extLst>
          </p:cNvPr>
          <p:cNvSpPr txBox="1"/>
          <p:nvPr/>
        </p:nvSpPr>
        <p:spPr>
          <a:xfrm>
            <a:off x="6457918" y="6064604"/>
            <a:ext cx="696958" cy="34970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900" dirty="0"/>
              <a:t>Amazon DynamoDB</a:t>
            </a:r>
          </a:p>
        </p:txBody>
      </p:sp>
      <p:pic>
        <p:nvPicPr>
          <p:cNvPr id="39" name="Graphic 47">
            <a:extLst>
              <a:ext uri="{FF2B5EF4-FFF2-40B4-BE49-F238E27FC236}">
                <a16:creationId xmlns:a16="http://schemas.microsoft.com/office/drawing/2014/main" id="{64ACDB4E-B998-9447-845B-246D5827B993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96DAC541-7B7A-43D3-8B79-37D633B846F1}">
                <asvg:svgBlip xmlns=""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6538505" y="5528819"/>
            <a:ext cx="535785" cy="535785"/>
          </a:xfrm>
          <a:prstGeom prst="rect">
            <a:avLst/>
          </a:prstGeom>
        </p:spPr>
      </p:pic>
      <p:sp>
        <p:nvSpPr>
          <p:cNvPr id="44" name="TextBox 9">
            <a:extLst>
              <a:ext uri="{FF2B5EF4-FFF2-40B4-BE49-F238E27FC236}">
                <a16:creationId xmlns:a16="http://schemas.microsoft.com/office/drawing/2014/main" id="{0B311536-12F3-9C40-8153-5AF1A85390A9}"/>
              </a:ext>
            </a:extLst>
          </p:cNvPr>
          <p:cNvSpPr txBox="1"/>
          <p:nvPr/>
        </p:nvSpPr>
        <p:spPr>
          <a:xfrm>
            <a:off x="9604973" y="4419470"/>
            <a:ext cx="696958" cy="34970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900" dirty="0"/>
              <a:t>Amazon DynamoDB</a:t>
            </a:r>
          </a:p>
        </p:txBody>
      </p:sp>
      <p:pic>
        <p:nvPicPr>
          <p:cNvPr id="45" name="Graphic 47">
            <a:extLst>
              <a:ext uri="{FF2B5EF4-FFF2-40B4-BE49-F238E27FC236}">
                <a16:creationId xmlns:a16="http://schemas.microsoft.com/office/drawing/2014/main" id="{64ACDB4E-B998-9447-845B-246D5827B993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96DAC541-7B7A-43D3-8B79-37D633B846F1}">
                <asvg:svgBlip xmlns=""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9685560" y="3883685"/>
            <a:ext cx="535785" cy="535785"/>
          </a:xfrm>
          <a:prstGeom prst="rect">
            <a:avLst/>
          </a:prstGeom>
        </p:spPr>
      </p:pic>
      <p:cxnSp>
        <p:nvCxnSpPr>
          <p:cNvPr id="60" name="Elbow Connector 54">
            <a:extLst>
              <a:ext uri="{FF2B5EF4-FFF2-40B4-BE49-F238E27FC236}">
                <a16:creationId xmlns:a16="http://schemas.microsoft.com/office/drawing/2014/main" id="{FF5ACEE4-0E47-ED4B-A11C-A37A8D25743D}"/>
              </a:ext>
            </a:extLst>
          </p:cNvPr>
          <p:cNvCxnSpPr>
            <a:cxnSpLocks/>
            <a:stCxn id="47" idx="3"/>
            <a:endCxn id="15" idx="1"/>
          </p:cNvCxnSpPr>
          <p:nvPr/>
        </p:nvCxnSpPr>
        <p:spPr>
          <a:xfrm>
            <a:off x="2555244" y="3880512"/>
            <a:ext cx="2502870" cy="1784006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29">
            <a:extLst>
              <a:ext uri="{FF2B5EF4-FFF2-40B4-BE49-F238E27FC236}">
                <a16:creationId xmlns:a16="http://schemas.microsoft.com/office/drawing/2014/main" id="{21BBC288-5AFD-AB40-A3F3-F427E49EB12C}"/>
              </a:ext>
            </a:extLst>
          </p:cNvPr>
          <p:cNvCxnSpPr>
            <a:cxnSpLocks/>
            <a:stCxn id="13" idx="3"/>
            <a:endCxn id="45" idx="1"/>
          </p:cNvCxnSpPr>
          <p:nvPr/>
        </p:nvCxnSpPr>
        <p:spPr>
          <a:xfrm>
            <a:off x="8405851" y="4151578"/>
            <a:ext cx="1279709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11">
            <a:extLst>
              <a:ext uri="{FF2B5EF4-FFF2-40B4-BE49-F238E27FC236}">
                <a16:creationId xmlns:a16="http://schemas.microsoft.com/office/drawing/2014/main" id="{2A886A76-C04F-E843-8126-259617CAFA03}"/>
              </a:ext>
            </a:extLst>
          </p:cNvPr>
          <p:cNvSpPr txBox="1"/>
          <p:nvPr/>
        </p:nvSpPr>
        <p:spPr>
          <a:xfrm>
            <a:off x="5427404" y="6063366"/>
            <a:ext cx="861234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1000" dirty="0"/>
              <a:t>AWS AppSync</a:t>
            </a:r>
          </a:p>
        </p:txBody>
      </p:sp>
      <p:pic>
        <p:nvPicPr>
          <p:cNvPr id="94" name="Graphic 30">
            <a:extLst>
              <a:ext uri="{FF2B5EF4-FFF2-40B4-BE49-F238E27FC236}">
                <a16:creationId xmlns:a16="http://schemas.microsoft.com/office/drawing/2014/main" id="{BCCC5BDB-54D9-3844-8058-BD88EF626204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96DAC541-7B7A-43D3-8B79-37D633B846F1}">
                <asvg:svgBlip xmlns=""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593899" y="5528818"/>
            <a:ext cx="535785" cy="535785"/>
          </a:xfrm>
          <a:prstGeom prst="rect">
            <a:avLst/>
          </a:prstGeom>
        </p:spPr>
      </p:pic>
      <p:pic>
        <p:nvPicPr>
          <p:cNvPr id="98" name="図 97"/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3891" y="502818"/>
            <a:ext cx="457200" cy="457200"/>
          </a:xfrm>
          <a:prstGeom prst="rect">
            <a:avLst/>
          </a:prstGeom>
        </p:spPr>
      </p:pic>
      <p:pic>
        <p:nvPicPr>
          <p:cNvPr id="117" name="図 116"/>
          <p:cNvPicPr>
            <a:picLocks noChangeAspect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9709" y="529139"/>
            <a:ext cx="457200" cy="457200"/>
          </a:xfrm>
          <a:prstGeom prst="rect">
            <a:avLst/>
          </a:prstGeom>
        </p:spPr>
      </p:pic>
      <p:pic>
        <p:nvPicPr>
          <p:cNvPr id="118" name="図 117"/>
          <p:cNvPicPr>
            <a:picLocks noChangeAspect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4788" y="503242"/>
            <a:ext cx="457200" cy="457200"/>
          </a:xfrm>
          <a:prstGeom prst="rect">
            <a:avLst/>
          </a:prstGeom>
        </p:spPr>
      </p:pic>
      <p:cxnSp>
        <p:nvCxnSpPr>
          <p:cNvPr id="119" name="Elbow Connector 54">
            <a:extLst>
              <a:ext uri="{FF2B5EF4-FFF2-40B4-BE49-F238E27FC236}">
                <a16:creationId xmlns:a16="http://schemas.microsoft.com/office/drawing/2014/main" id="{FF5ACEE4-0E47-ED4B-A11C-A37A8D25743D}"/>
              </a:ext>
            </a:extLst>
          </p:cNvPr>
          <p:cNvCxnSpPr>
            <a:cxnSpLocks/>
            <a:stCxn id="47" idx="0"/>
            <a:endCxn id="115" idx="1"/>
          </p:cNvCxnSpPr>
          <p:nvPr/>
        </p:nvCxnSpPr>
        <p:spPr>
          <a:xfrm rot="5400000" flipH="1" flipV="1">
            <a:off x="1979399" y="-12173"/>
            <a:ext cx="2472663" cy="3684767"/>
          </a:xfrm>
          <a:prstGeom prst="bentConnector2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12">
            <a:extLst>
              <a:ext uri="{FF2B5EF4-FFF2-40B4-BE49-F238E27FC236}">
                <a16:creationId xmlns:a16="http://schemas.microsoft.com/office/drawing/2014/main" id="{73725035-1030-D442-B58A-F9C28281B4E2}"/>
              </a:ext>
            </a:extLst>
          </p:cNvPr>
          <p:cNvSpPr txBox="1"/>
          <p:nvPr/>
        </p:nvSpPr>
        <p:spPr>
          <a:xfrm>
            <a:off x="6622364" y="2808059"/>
            <a:ext cx="500676" cy="211203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900" dirty="0"/>
              <a:t>AWS STS</a:t>
            </a:r>
          </a:p>
        </p:txBody>
      </p:sp>
      <p:pic>
        <p:nvPicPr>
          <p:cNvPr id="50" name="Graphic 40">
            <a:extLst>
              <a:ext uri="{FF2B5EF4-FFF2-40B4-BE49-F238E27FC236}">
                <a16:creationId xmlns:a16="http://schemas.microsoft.com/office/drawing/2014/main" id="{E9420ABA-AF58-BB4F-A8C1-C126FFE14726}"/>
              </a:ext>
            </a:extLst>
          </p:cNvPr>
          <p:cNvPicPr>
            <a:picLocks noChangeAspect="1"/>
          </p:cNvPicPr>
          <p:nvPr/>
        </p:nvPicPr>
        <p:blipFill>
          <a:blip r:embed="rId47">
            <a:extLst>
              <a:ext uri="{96DAC541-7B7A-43D3-8B79-37D633B846F1}">
                <asvg:svgBlip xmlns:asvg="http://schemas.microsoft.com/office/drawing/2016/SVG/main" xmlns="" r:embed="rId48"/>
              </a:ext>
            </a:extLst>
          </a:blip>
          <a:stretch>
            <a:fillRect/>
          </a:stretch>
        </p:blipFill>
        <p:spPr>
          <a:xfrm>
            <a:off x="6637752" y="2459729"/>
            <a:ext cx="469900" cy="469900"/>
          </a:xfrm>
          <a:prstGeom prst="rect">
            <a:avLst/>
          </a:prstGeom>
        </p:spPr>
      </p:pic>
      <p:cxnSp>
        <p:nvCxnSpPr>
          <p:cNvPr id="51" name="Straight Arrow Connector 26">
            <a:extLst>
              <a:ext uri="{FF2B5EF4-FFF2-40B4-BE49-F238E27FC236}">
                <a16:creationId xmlns:a16="http://schemas.microsoft.com/office/drawing/2014/main" id="{4A8C0F5C-0446-8A40-A710-BE80A9E5A424}"/>
              </a:ext>
            </a:extLst>
          </p:cNvPr>
          <p:cNvCxnSpPr>
            <a:stCxn id="9" idx="3"/>
            <a:endCxn id="50" idx="1"/>
          </p:cNvCxnSpPr>
          <p:nvPr/>
        </p:nvCxnSpPr>
        <p:spPr>
          <a:xfrm>
            <a:off x="5593899" y="2694678"/>
            <a:ext cx="1043853" cy="1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19">
            <a:extLst>
              <a:ext uri="{FF2B5EF4-FFF2-40B4-BE49-F238E27FC236}">
                <a16:creationId xmlns:a16="http://schemas.microsoft.com/office/drawing/2014/main" id="{DF6F5003-3F03-8D4D-B010-810046317792}"/>
              </a:ext>
            </a:extLst>
          </p:cNvPr>
          <p:cNvSpPr txBox="1"/>
          <p:nvPr/>
        </p:nvSpPr>
        <p:spPr>
          <a:xfrm>
            <a:off x="7212030" y="3415033"/>
            <a:ext cx="663273" cy="211203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900" dirty="0"/>
              <a:t>Permissions</a:t>
            </a:r>
          </a:p>
        </p:txBody>
      </p:sp>
      <p:sp>
        <p:nvSpPr>
          <p:cNvPr id="53" name="TextBox 20">
            <a:extLst>
              <a:ext uri="{FF2B5EF4-FFF2-40B4-BE49-F238E27FC236}">
                <a16:creationId xmlns:a16="http://schemas.microsoft.com/office/drawing/2014/main" id="{541C43ED-BD99-224E-B463-09CEE565A4E1}"/>
              </a:ext>
            </a:extLst>
          </p:cNvPr>
          <p:cNvSpPr txBox="1"/>
          <p:nvPr/>
        </p:nvSpPr>
        <p:spPr>
          <a:xfrm>
            <a:off x="6648140" y="3294794"/>
            <a:ext cx="397520" cy="211203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900" dirty="0"/>
              <a:t>Role</a:t>
            </a:r>
          </a:p>
        </p:txBody>
      </p:sp>
      <p:pic>
        <p:nvPicPr>
          <p:cNvPr id="54" name="Graphic 52">
            <a:extLst>
              <a:ext uri="{FF2B5EF4-FFF2-40B4-BE49-F238E27FC236}">
                <a16:creationId xmlns:a16="http://schemas.microsoft.com/office/drawing/2014/main" id="{90D5A9DB-EC7C-6342-9486-0A731DEC214E}"/>
              </a:ext>
            </a:extLst>
          </p:cNvPr>
          <p:cNvPicPr>
            <a:picLocks noChangeAspect="1"/>
          </p:cNvPicPr>
          <p:nvPr/>
        </p:nvPicPr>
        <p:blipFill>
          <a:blip r:embed="rId49">
            <a:extLst>
              <a:ext uri="{96DAC541-7B7A-43D3-8B79-37D633B846F1}">
                <asvg:svgBlip xmlns:asvg="http://schemas.microsoft.com/office/drawing/2016/SVG/main" xmlns="" r:embed="rId29"/>
              </a:ext>
            </a:extLst>
          </a:blip>
          <a:stretch>
            <a:fillRect/>
          </a:stretch>
        </p:blipFill>
        <p:spPr>
          <a:xfrm>
            <a:off x="7365072" y="3064480"/>
            <a:ext cx="357190" cy="357190"/>
          </a:xfrm>
          <a:prstGeom prst="rect">
            <a:avLst/>
          </a:prstGeom>
        </p:spPr>
      </p:pic>
      <p:pic>
        <p:nvPicPr>
          <p:cNvPr id="55" name="Graphic 54">
            <a:extLst>
              <a:ext uri="{FF2B5EF4-FFF2-40B4-BE49-F238E27FC236}">
                <a16:creationId xmlns:a16="http://schemas.microsoft.com/office/drawing/2014/main" id="{50E1591F-DA4C-934C-BDCB-2E69767A65B3}"/>
              </a:ext>
            </a:extLst>
          </p:cNvPr>
          <p:cNvPicPr>
            <a:picLocks noChangeAspect="1"/>
          </p:cNvPicPr>
          <p:nvPr/>
        </p:nvPicPr>
        <p:blipFill>
          <a:blip r:embed="rId50">
            <a:extLst>
              <a:ext uri="{96DAC541-7B7A-43D3-8B79-37D633B846F1}">
                <asvg:svgBlip xmlns:asvg="http://schemas.microsoft.com/office/drawing/2016/SVG/main" xmlns="" r:embed="rId31"/>
              </a:ext>
            </a:extLst>
          </a:blip>
          <a:stretch>
            <a:fillRect/>
          </a:stretch>
        </p:blipFill>
        <p:spPr>
          <a:xfrm>
            <a:off x="6678302" y="3062828"/>
            <a:ext cx="357190" cy="357190"/>
          </a:xfrm>
          <a:prstGeom prst="rect">
            <a:avLst/>
          </a:prstGeom>
        </p:spPr>
      </p:pic>
      <p:cxnSp>
        <p:nvCxnSpPr>
          <p:cNvPr id="56" name="Elbow Connector 54">
            <a:extLst>
              <a:ext uri="{FF2B5EF4-FFF2-40B4-BE49-F238E27FC236}">
                <a16:creationId xmlns:a16="http://schemas.microsoft.com/office/drawing/2014/main" id="{FF5ACEE4-0E47-ED4B-A11C-A37A8D25743D}"/>
              </a:ext>
            </a:extLst>
          </p:cNvPr>
          <p:cNvCxnSpPr>
            <a:cxnSpLocks/>
            <a:stCxn id="9" idx="3"/>
            <a:endCxn id="55" idx="1"/>
          </p:cNvCxnSpPr>
          <p:nvPr/>
        </p:nvCxnSpPr>
        <p:spPr>
          <a:xfrm>
            <a:off x="5593899" y="2694678"/>
            <a:ext cx="1084403" cy="546745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26">
            <a:extLst>
              <a:ext uri="{FF2B5EF4-FFF2-40B4-BE49-F238E27FC236}">
                <a16:creationId xmlns:a16="http://schemas.microsoft.com/office/drawing/2014/main" id="{4A8C0F5C-0446-8A40-A710-BE80A9E5A424}"/>
              </a:ext>
            </a:extLst>
          </p:cNvPr>
          <p:cNvCxnSpPr>
            <a:stCxn id="55" idx="3"/>
            <a:endCxn id="54" idx="1"/>
          </p:cNvCxnSpPr>
          <p:nvPr/>
        </p:nvCxnSpPr>
        <p:spPr>
          <a:xfrm>
            <a:off x="7035492" y="3241423"/>
            <a:ext cx="329580" cy="1652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26">
            <a:extLst>
              <a:ext uri="{FF2B5EF4-FFF2-40B4-BE49-F238E27FC236}">
                <a16:creationId xmlns:a16="http://schemas.microsoft.com/office/drawing/2014/main" id="{4A8C0F5C-0446-8A40-A710-BE80A9E5A424}"/>
              </a:ext>
            </a:extLst>
          </p:cNvPr>
          <p:cNvCxnSpPr>
            <a:stCxn id="12" idx="2"/>
            <a:endCxn id="66" idx="0"/>
          </p:cNvCxnSpPr>
          <p:nvPr/>
        </p:nvCxnSpPr>
        <p:spPr>
          <a:xfrm>
            <a:off x="8137958" y="4636964"/>
            <a:ext cx="0" cy="255766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19">
            <a:extLst>
              <a:ext uri="{FF2B5EF4-FFF2-40B4-BE49-F238E27FC236}">
                <a16:creationId xmlns:a16="http://schemas.microsoft.com/office/drawing/2014/main" id="{DF6F5003-3F03-8D4D-B010-810046317792}"/>
              </a:ext>
            </a:extLst>
          </p:cNvPr>
          <p:cNvSpPr txBox="1"/>
          <p:nvPr/>
        </p:nvSpPr>
        <p:spPr>
          <a:xfrm>
            <a:off x="7808303" y="5990923"/>
            <a:ext cx="663273" cy="211203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900" dirty="0"/>
              <a:t>Permissions</a:t>
            </a:r>
          </a:p>
        </p:txBody>
      </p:sp>
      <p:sp>
        <p:nvSpPr>
          <p:cNvPr id="64" name="TextBox 20">
            <a:extLst>
              <a:ext uri="{FF2B5EF4-FFF2-40B4-BE49-F238E27FC236}">
                <a16:creationId xmlns:a16="http://schemas.microsoft.com/office/drawing/2014/main" id="{541C43ED-BD99-224E-B463-09CEE565A4E1}"/>
              </a:ext>
            </a:extLst>
          </p:cNvPr>
          <p:cNvSpPr txBox="1"/>
          <p:nvPr/>
        </p:nvSpPr>
        <p:spPr>
          <a:xfrm>
            <a:off x="7939198" y="5124696"/>
            <a:ext cx="397520" cy="211203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900" dirty="0"/>
              <a:t>Role</a:t>
            </a:r>
          </a:p>
        </p:txBody>
      </p:sp>
      <p:pic>
        <p:nvPicPr>
          <p:cNvPr id="65" name="Graphic 52">
            <a:extLst>
              <a:ext uri="{FF2B5EF4-FFF2-40B4-BE49-F238E27FC236}">
                <a16:creationId xmlns:a16="http://schemas.microsoft.com/office/drawing/2014/main" id="{90D5A9DB-EC7C-6342-9486-0A731DEC214E}"/>
              </a:ext>
            </a:extLst>
          </p:cNvPr>
          <p:cNvPicPr>
            <a:picLocks noChangeAspect="1"/>
          </p:cNvPicPr>
          <p:nvPr/>
        </p:nvPicPr>
        <p:blipFill>
          <a:blip r:embed="rId49">
            <a:extLst>
              <a:ext uri="{96DAC541-7B7A-43D3-8B79-37D633B846F1}">
                <asvg:svgBlip xmlns:asvg="http://schemas.microsoft.com/office/drawing/2016/SVG/main" xmlns="" r:embed="rId29"/>
              </a:ext>
            </a:extLst>
          </a:blip>
          <a:stretch>
            <a:fillRect/>
          </a:stretch>
        </p:blipFill>
        <p:spPr>
          <a:xfrm>
            <a:off x="7961345" y="5640370"/>
            <a:ext cx="357190" cy="357190"/>
          </a:xfrm>
          <a:prstGeom prst="rect">
            <a:avLst/>
          </a:prstGeom>
        </p:spPr>
      </p:pic>
      <p:pic>
        <p:nvPicPr>
          <p:cNvPr id="66" name="Graphic 54">
            <a:extLst>
              <a:ext uri="{FF2B5EF4-FFF2-40B4-BE49-F238E27FC236}">
                <a16:creationId xmlns:a16="http://schemas.microsoft.com/office/drawing/2014/main" id="{50E1591F-DA4C-934C-BDCB-2E69767A65B3}"/>
              </a:ext>
            </a:extLst>
          </p:cNvPr>
          <p:cNvPicPr>
            <a:picLocks noChangeAspect="1"/>
          </p:cNvPicPr>
          <p:nvPr/>
        </p:nvPicPr>
        <p:blipFill>
          <a:blip r:embed="rId50">
            <a:extLst>
              <a:ext uri="{96DAC541-7B7A-43D3-8B79-37D633B846F1}">
                <asvg:svgBlip xmlns:asvg="http://schemas.microsoft.com/office/drawing/2016/SVG/main" xmlns="" r:embed="rId31"/>
              </a:ext>
            </a:extLst>
          </a:blip>
          <a:stretch>
            <a:fillRect/>
          </a:stretch>
        </p:blipFill>
        <p:spPr>
          <a:xfrm>
            <a:off x="7959363" y="4892730"/>
            <a:ext cx="357190" cy="357190"/>
          </a:xfrm>
          <a:prstGeom prst="rect">
            <a:avLst/>
          </a:prstGeom>
        </p:spPr>
      </p:pic>
      <p:cxnSp>
        <p:nvCxnSpPr>
          <p:cNvPr id="67" name="Straight Arrow Connector 26">
            <a:extLst>
              <a:ext uri="{FF2B5EF4-FFF2-40B4-BE49-F238E27FC236}">
                <a16:creationId xmlns:a16="http://schemas.microsoft.com/office/drawing/2014/main" id="{4A8C0F5C-0446-8A40-A710-BE80A9E5A424}"/>
              </a:ext>
            </a:extLst>
          </p:cNvPr>
          <p:cNvCxnSpPr>
            <a:stCxn id="64" idx="2"/>
            <a:endCxn id="65" idx="0"/>
          </p:cNvCxnSpPr>
          <p:nvPr/>
        </p:nvCxnSpPr>
        <p:spPr>
          <a:xfrm>
            <a:off x="8137958" y="5335899"/>
            <a:ext cx="1982" cy="304471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楕円 57"/>
          <p:cNvSpPr/>
          <p:nvPr/>
        </p:nvSpPr>
        <p:spPr>
          <a:xfrm>
            <a:off x="21963" y="2827344"/>
            <a:ext cx="2671202" cy="216298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右矢印 58"/>
          <p:cNvSpPr/>
          <p:nvPr/>
        </p:nvSpPr>
        <p:spPr>
          <a:xfrm>
            <a:off x="2959237" y="3629942"/>
            <a:ext cx="1555562" cy="55778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下カーブ矢印 60"/>
          <p:cNvSpPr/>
          <p:nvPr/>
        </p:nvSpPr>
        <p:spPr>
          <a:xfrm rot="2249455">
            <a:off x="1718654" y="2205165"/>
            <a:ext cx="1384132" cy="689112"/>
          </a:xfrm>
          <a:prstGeom prst="curvedDownArrow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330768" y="1616978"/>
            <a:ext cx="2593919" cy="1200329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3-1~2. The Client app creates an API request with its signature.</a:t>
            </a:r>
          </a:p>
          <a:p>
            <a:r>
              <a:rPr lang="en-US" sz="1200" b="1" dirty="0" smtClean="0"/>
              <a:t>The client app takes advantage of an AWS Temporary Security Credentials obtained in the previous step and the AWS Signature V4.</a:t>
            </a:r>
            <a:endParaRPr lang="en-US" sz="1200" b="1" dirty="0"/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2570399" y="3564478"/>
            <a:ext cx="2087724" cy="1015663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3-3. The Client app makes an API request with the signature computed in the previous step to the API Gateway.</a:t>
            </a:r>
            <a:endParaRPr lang="en-US" sz="1200" b="1" dirty="0"/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191450" y="99226"/>
            <a:ext cx="47008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 smtClean="0"/>
              <a:t>Step.3 Invoke an API of the API Gateway.</a:t>
            </a:r>
            <a:endParaRPr lang="en-US" sz="1600" u="sng" dirty="0"/>
          </a:p>
        </p:txBody>
      </p:sp>
    </p:spTree>
    <p:extLst>
      <p:ext uri="{BB962C8B-B14F-4D97-AF65-F5344CB8AC3E}">
        <p14:creationId xmlns:p14="http://schemas.microsoft.com/office/powerpoint/2010/main" val="17156122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40">
            <a:extLst>
              <a:ext uri="{FF2B5EF4-FFF2-40B4-BE49-F238E27FC236}">
                <a16:creationId xmlns:a16="http://schemas.microsoft.com/office/drawing/2014/main" id="{CD792260-E20D-D048-9DB0-9B1D4017BF0D}"/>
              </a:ext>
            </a:extLst>
          </p:cNvPr>
          <p:cNvSpPr/>
          <p:nvPr/>
        </p:nvSpPr>
        <p:spPr>
          <a:xfrm>
            <a:off x="5058114" y="201416"/>
            <a:ext cx="1947151" cy="784923"/>
          </a:xfrm>
          <a:prstGeom prst="rect">
            <a:avLst/>
          </a:prstGeom>
          <a:solidFill>
            <a:srgbClr val="5A6B86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Social Providers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7" name="Rectangle 50">
            <a:extLst>
              <a:ext uri="{FF2B5EF4-FFF2-40B4-BE49-F238E27FC236}">
                <a16:creationId xmlns:a16="http://schemas.microsoft.com/office/drawing/2014/main" id="{7B1A2878-C5FE-3641-84A1-AF1A9456DE01}"/>
              </a:ext>
            </a:extLst>
          </p:cNvPr>
          <p:cNvSpPr/>
          <p:nvPr/>
        </p:nvSpPr>
        <p:spPr>
          <a:xfrm>
            <a:off x="191450" y="3066541"/>
            <a:ext cx="2363794" cy="1627941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>
                <a:solidFill>
                  <a:srgbClr val="5A6B86"/>
                </a:solidFill>
              </a:rPr>
              <a:t>Client apps</a:t>
            </a:r>
            <a:endParaRPr lang="en-US" sz="1200" dirty="0">
              <a:solidFill>
                <a:srgbClr val="5A6B86"/>
              </a:solidFill>
            </a:endParaRPr>
          </a:p>
        </p:txBody>
      </p:sp>
      <p:sp>
        <p:nvSpPr>
          <p:cNvPr id="32" name="Rectangle 78">
            <a:extLst>
              <a:ext uri="{FF2B5EF4-FFF2-40B4-BE49-F238E27FC236}">
                <a16:creationId xmlns:a16="http://schemas.microsoft.com/office/drawing/2014/main" id="{4C5FA3DF-AAD9-2A40-8928-45DEB6D047C9}"/>
              </a:ext>
            </a:extLst>
          </p:cNvPr>
          <p:cNvSpPr/>
          <p:nvPr/>
        </p:nvSpPr>
        <p:spPr>
          <a:xfrm>
            <a:off x="3054978" y="1043709"/>
            <a:ext cx="8274873" cy="559723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ysClr val="windowText" lastClr="000000"/>
                </a:solidFill>
              </a:rPr>
              <a:t>AWS Cloud</a:t>
            </a:r>
          </a:p>
        </p:txBody>
      </p:sp>
      <p:sp>
        <p:nvSpPr>
          <p:cNvPr id="15" name="Rectangle 40">
            <a:extLst>
              <a:ext uri="{FF2B5EF4-FFF2-40B4-BE49-F238E27FC236}">
                <a16:creationId xmlns:a16="http://schemas.microsoft.com/office/drawing/2014/main" id="{CD792260-E20D-D048-9DB0-9B1D4017BF0D}"/>
              </a:ext>
            </a:extLst>
          </p:cNvPr>
          <p:cNvSpPr/>
          <p:nvPr/>
        </p:nvSpPr>
        <p:spPr>
          <a:xfrm>
            <a:off x="5058114" y="4914729"/>
            <a:ext cx="2448648" cy="1499577"/>
          </a:xfrm>
          <a:prstGeom prst="rect">
            <a:avLst/>
          </a:prstGeom>
          <a:solidFill>
            <a:srgbClr val="5A6B86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AWS Resources accessed directly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(2 Tiers Architecture)</a:t>
            </a:r>
            <a:endParaRPr lang="en-US" sz="1200" dirty="0">
              <a:solidFill>
                <a:schemeClr val="tx1"/>
              </a:solidFill>
            </a:endParaRPr>
          </a:p>
        </p:txBody>
      </p:sp>
      <p:pic>
        <p:nvPicPr>
          <p:cNvPr id="2" name="Graphic 21">
            <a:extLst>
              <a:ext uri="{FF2B5EF4-FFF2-40B4-BE49-F238E27FC236}">
                <a16:creationId xmlns:a16="http://schemas.microsoft.com/office/drawing/2014/main" id="{CEFD119D-B31D-AD4E-89CE-C02267D215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530099" y="3590618"/>
            <a:ext cx="469900" cy="469900"/>
          </a:xfrm>
          <a:prstGeom prst="rect">
            <a:avLst/>
          </a:prstGeom>
        </p:spPr>
      </p:pic>
      <p:sp>
        <p:nvSpPr>
          <p:cNvPr id="3" name="TextBox 69">
            <a:extLst>
              <a:ext uri="{FF2B5EF4-FFF2-40B4-BE49-F238E27FC236}">
                <a16:creationId xmlns:a16="http://schemas.microsoft.com/office/drawing/2014/main" id="{8CFB7091-25B5-264E-B70C-23BF50BE211D}"/>
              </a:ext>
            </a:extLst>
          </p:cNvPr>
          <p:cNvSpPr txBox="1"/>
          <p:nvPr/>
        </p:nvSpPr>
        <p:spPr>
          <a:xfrm>
            <a:off x="1379386" y="4066416"/>
            <a:ext cx="771325" cy="34970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900" dirty="0">
                <a:solidFill>
                  <a:srgbClr val="232F3E"/>
                </a:solidFill>
              </a:rPr>
              <a:t>Mobile </a:t>
            </a:r>
            <a:r>
              <a:rPr lang="en-US" sz="900" dirty="0" smtClean="0">
                <a:solidFill>
                  <a:srgbClr val="232F3E"/>
                </a:solidFill>
              </a:rPr>
              <a:t>app</a:t>
            </a:r>
          </a:p>
          <a:p>
            <a:pPr algn="ctr"/>
            <a:r>
              <a:rPr lang="en-US" sz="900" dirty="0" smtClean="0">
                <a:solidFill>
                  <a:srgbClr val="232F3E"/>
                </a:solidFill>
              </a:rPr>
              <a:t>client</a:t>
            </a:r>
            <a:endParaRPr lang="en-US" sz="900" dirty="0">
              <a:solidFill>
                <a:srgbClr val="232F3E"/>
              </a:solidFill>
            </a:endParaRPr>
          </a:p>
        </p:txBody>
      </p:sp>
      <p:pic>
        <p:nvPicPr>
          <p:cNvPr id="4" name="Graphic 49">
            <a:extLst>
              <a:ext uri="{FF2B5EF4-FFF2-40B4-BE49-F238E27FC236}">
                <a16:creationId xmlns:a16="http://schemas.microsoft.com/office/drawing/2014/main" id="{43C89C6C-4275-2244-93E6-30D96D2FDE2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=""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756618" y="3590618"/>
            <a:ext cx="469900" cy="469900"/>
          </a:xfrm>
          <a:prstGeom prst="rect">
            <a:avLst/>
          </a:prstGeom>
        </p:spPr>
      </p:pic>
      <p:sp>
        <p:nvSpPr>
          <p:cNvPr id="5" name="TextBox 38">
            <a:extLst>
              <a:ext uri="{FF2B5EF4-FFF2-40B4-BE49-F238E27FC236}">
                <a16:creationId xmlns:a16="http://schemas.microsoft.com/office/drawing/2014/main" id="{19A327EE-B1A5-7643-A4D5-DCC8A43B5181}"/>
              </a:ext>
            </a:extLst>
          </p:cNvPr>
          <p:cNvSpPr txBox="1"/>
          <p:nvPr/>
        </p:nvSpPr>
        <p:spPr>
          <a:xfrm>
            <a:off x="670465" y="4060518"/>
            <a:ext cx="642206" cy="34970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900" dirty="0" smtClean="0">
                <a:solidFill>
                  <a:srgbClr val="232F3E"/>
                </a:solidFill>
              </a:rPr>
              <a:t>SPA</a:t>
            </a:r>
          </a:p>
          <a:p>
            <a:pPr algn="ctr"/>
            <a:r>
              <a:rPr lang="en-US" sz="900" dirty="0" smtClean="0">
                <a:solidFill>
                  <a:srgbClr val="232F3E"/>
                </a:solidFill>
              </a:rPr>
              <a:t>Client</a:t>
            </a:r>
            <a:endParaRPr lang="en-US" sz="900" dirty="0">
              <a:solidFill>
                <a:srgbClr val="232F3E"/>
              </a:solidFill>
            </a:endParaRPr>
          </a:p>
        </p:txBody>
      </p:sp>
      <p:sp>
        <p:nvSpPr>
          <p:cNvPr id="6" name="TextBox 10">
            <a:extLst>
              <a:ext uri="{FF2B5EF4-FFF2-40B4-BE49-F238E27FC236}">
                <a16:creationId xmlns:a16="http://schemas.microsoft.com/office/drawing/2014/main" id="{99E9A16C-C445-9643-9734-20DB6E5D3E42}"/>
              </a:ext>
            </a:extLst>
          </p:cNvPr>
          <p:cNvSpPr txBox="1"/>
          <p:nvPr/>
        </p:nvSpPr>
        <p:spPr>
          <a:xfrm>
            <a:off x="4970408" y="1811572"/>
            <a:ext cx="711200" cy="48820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900" dirty="0"/>
              <a:t>Amazon </a:t>
            </a:r>
            <a:r>
              <a:rPr lang="en-US" sz="900" dirty="0" err="1" smtClean="0"/>
              <a:t>Cognito</a:t>
            </a:r>
            <a:endParaRPr lang="en-US" sz="900" dirty="0" smtClean="0"/>
          </a:p>
          <a:p>
            <a:pPr algn="ctr"/>
            <a:r>
              <a:rPr lang="en-US" sz="900" dirty="0" smtClean="0"/>
              <a:t>User Pool</a:t>
            </a:r>
            <a:endParaRPr lang="en-US" sz="900" dirty="0"/>
          </a:p>
        </p:txBody>
      </p:sp>
      <p:pic>
        <p:nvPicPr>
          <p:cNvPr id="7" name="Graphic 23">
            <a:extLst>
              <a:ext uri="{FF2B5EF4-FFF2-40B4-BE49-F238E27FC236}">
                <a16:creationId xmlns:a16="http://schemas.microsoft.com/office/drawing/2014/main" id="{E9A0F7B5-2F3A-6242-BCA5-7273277F9F0C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058114" y="1275787"/>
            <a:ext cx="535785" cy="535785"/>
          </a:xfrm>
          <a:prstGeom prst="rect">
            <a:avLst/>
          </a:prstGeom>
        </p:spPr>
      </p:pic>
      <p:sp>
        <p:nvSpPr>
          <p:cNvPr id="8" name="TextBox 10">
            <a:extLst>
              <a:ext uri="{FF2B5EF4-FFF2-40B4-BE49-F238E27FC236}">
                <a16:creationId xmlns:a16="http://schemas.microsoft.com/office/drawing/2014/main" id="{99E9A16C-C445-9643-9734-20DB6E5D3E42}"/>
              </a:ext>
            </a:extLst>
          </p:cNvPr>
          <p:cNvSpPr txBox="1"/>
          <p:nvPr/>
        </p:nvSpPr>
        <p:spPr>
          <a:xfrm>
            <a:off x="4640315" y="2962570"/>
            <a:ext cx="1371382" cy="48820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900" dirty="0"/>
              <a:t>Amazon </a:t>
            </a:r>
            <a:r>
              <a:rPr lang="en-US" sz="900" dirty="0" err="1" smtClean="0"/>
              <a:t>Cognito</a:t>
            </a:r>
            <a:endParaRPr lang="en-US" sz="900" dirty="0" smtClean="0"/>
          </a:p>
          <a:p>
            <a:pPr algn="ctr"/>
            <a:r>
              <a:rPr lang="en-US" sz="900" dirty="0" smtClean="0"/>
              <a:t>Identity Pool</a:t>
            </a:r>
          </a:p>
          <a:p>
            <a:pPr algn="ctr"/>
            <a:r>
              <a:rPr lang="en-US" sz="900" dirty="0" smtClean="0"/>
              <a:t>(aka. Federated Identities)</a:t>
            </a:r>
            <a:endParaRPr lang="en-US" sz="900" dirty="0"/>
          </a:p>
        </p:txBody>
      </p:sp>
      <p:pic>
        <p:nvPicPr>
          <p:cNvPr id="9" name="Graphic 23">
            <a:extLst>
              <a:ext uri="{FF2B5EF4-FFF2-40B4-BE49-F238E27FC236}">
                <a16:creationId xmlns:a16="http://schemas.microsoft.com/office/drawing/2014/main" id="{E9A0F7B5-2F3A-6242-BCA5-7273277F9F0C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058114" y="2426785"/>
            <a:ext cx="535785" cy="535785"/>
          </a:xfrm>
          <a:prstGeom prst="rect">
            <a:avLst/>
          </a:prstGeom>
        </p:spPr>
      </p:pic>
      <p:sp>
        <p:nvSpPr>
          <p:cNvPr id="10" name="TextBox 5">
            <a:extLst>
              <a:ext uri="{FF2B5EF4-FFF2-40B4-BE49-F238E27FC236}">
                <a16:creationId xmlns:a16="http://schemas.microsoft.com/office/drawing/2014/main" id="{CD534A94-A404-C745-9B3E-24CB9AE2DD10}"/>
              </a:ext>
            </a:extLst>
          </p:cNvPr>
          <p:cNvSpPr txBox="1"/>
          <p:nvPr/>
        </p:nvSpPr>
        <p:spPr>
          <a:xfrm>
            <a:off x="4738709" y="4378944"/>
            <a:ext cx="1174593" cy="211203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900" dirty="0"/>
              <a:t>Amazon API Gateway</a:t>
            </a:r>
          </a:p>
        </p:txBody>
      </p:sp>
      <p:sp>
        <p:nvSpPr>
          <p:cNvPr id="12" name="TextBox 34">
            <a:extLst>
              <a:ext uri="{FF2B5EF4-FFF2-40B4-BE49-F238E27FC236}">
                <a16:creationId xmlns:a16="http://schemas.microsoft.com/office/drawing/2014/main" id="{15E56E6E-0E7C-E14A-90F3-EFD2E907FD70}"/>
              </a:ext>
            </a:extLst>
          </p:cNvPr>
          <p:cNvSpPr txBox="1"/>
          <p:nvPr/>
        </p:nvSpPr>
        <p:spPr>
          <a:xfrm>
            <a:off x="7740282" y="4419470"/>
            <a:ext cx="795352" cy="21749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900" dirty="0"/>
              <a:t>AWS Lambda</a:t>
            </a:r>
          </a:p>
        </p:txBody>
      </p:sp>
      <p:pic>
        <p:nvPicPr>
          <p:cNvPr id="13" name="Graphic 44">
            <a:extLst>
              <a:ext uri="{FF2B5EF4-FFF2-40B4-BE49-F238E27FC236}">
                <a16:creationId xmlns:a16="http://schemas.microsoft.com/office/drawing/2014/main" id="{E2DAEC15-20F6-3647-8A23-EC2BA0B080D7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96DAC541-7B7A-43D3-8B79-37D633B846F1}">
                <asvg:svgBlip xmlns=""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870066" y="3883685"/>
            <a:ext cx="535785" cy="535785"/>
          </a:xfrm>
          <a:prstGeom prst="rect">
            <a:avLst/>
          </a:prstGeom>
        </p:spPr>
      </p:pic>
      <p:pic>
        <p:nvPicPr>
          <p:cNvPr id="16" name="Graphic 19">
            <a:extLst>
              <a:ext uri="{FF2B5EF4-FFF2-40B4-BE49-F238E27FC236}">
                <a16:creationId xmlns:a16="http://schemas.microsoft.com/office/drawing/2014/main" id="{E3415E5B-FE82-7A40-8F0B-7A0EC616D16B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058114" y="3880512"/>
            <a:ext cx="535785" cy="535785"/>
          </a:xfrm>
          <a:prstGeom prst="rect">
            <a:avLst/>
          </a:prstGeom>
        </p:spPr>
      </p:pic>
      <p:cxnSp>
        <p:nvCxnSpPr>
          <p:cNvPr id="20" name="Elbow Connector 54">
            <a:extLst>
              <a:ext uri="{FF2B5EF4-FFF2-40B4-BE49-F238E27FC236}">
                <a16:creationId xmlns:a16="http://schemas.microsoft.com/office/drawing/2014/main" id="{FF5ACEE4-0E47-ED4B-A11C-A37A8D25743D}"/>
              </a:ext>
            </a:extLst>
          </p:cNvPr>
          <p:cNvCxnSpPr>
            <a:cxnSpLocks/>
            <a:stCxn id="47" idx="0"/>
            <a:endCxn id="7" idx="1"/>
          </p:cNvCxnSpPr>
          <p:nvPr/>
        </p:nvCxnSpPr>
        <p:spPr>
          <a:xfrm rot="5400000" flipH="1" flipV="1">
            <a:off x="2454300" y="462728"/>
            <a:ext cx="1522861" cy="3684767"/>
          </a:xfrm>
          <a:prstGeom prst="bentConnector2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54">
            <a:extLst>
              <a:ext uri="{FF2B5EF4-FFF2-40B4-BE49-F238E27FC236}">
                <a16:creationId xmlns:a16="http://schemas.microsoft.com/office/drawing/2014/main" id="{FF5ACEE4-0E47-ED4B-A11C-A37A8D25743D}"/>
              </a:ext>
            </a:extLst>
          </p:cNvPr>
          <p:cNvCxnSpPr>
            <a:cxnSpLocks/>
            <a:stCxn id="47" idx="0"/>
            <a:endCxn id="9" idx="1"/>
          </p:cNvCxnSpPr>
          <p:nvPr/>
        </p:nvCxnSpPr>
        <p:spPr>
          <a:xfrm rot="5400000" flipH="1" flipV="1">
            <a:off x="3029799" y="1038227"/>
            <a:ext cx="371863" cy="3684767"/>
          </a:xfrm>
          <a:prstGeom prst="bentConnector2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54">
            <a:extLst>
              <a:ext uri="{FF2B5EF4-FFF2-40B4-BE49-F238E27FC236}">
                <a16:creationId xmlns:a16="http://schemas.microsoft.com/office/drawing/2014/main" id="{FF5ACEE4-0E47-ED4B-A11C-A37A8D25743D}"/>
              </a:ext>
            </a:extLst>
          </p:cNvPr>
          <p:cNvCxnSpPr>
            <a:cxnSpLocks/>
            <a:stCxn id="47" idx="3"/>
            <a:endCxn id="16" idx="1"/>
          </p:cNvCxnSpPr>
          <p:nvPr/>
        </p:nvCxnSpPr>
        <p:spPr>
          <a:xfrm>
            <a:off x="2555244" y="3880512"/>
            <a:ext cx="2502870" cy="267893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Graphic 9">
            <a:extLst>
              <a:ext uri="{FF2B5EF4-FFF2-40B4-BE49-F238E27FC236}">
                <a16:creationId xmlns:a16="http://schemas.microsoft.com/office/drawing/2014/main" id="{500C2653-A06A-354F-97A7-93DD33AFA97B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54978" y="1043709"/>
            <a:ext cx="330200" cy="316411"/>
          </a:xfrm>
          <a:prstGeom prst="rect">
            <a:avLst/>
          </a:prstGeom>
        </p:spPr>
      </p:pic>
      <p:cxnSp>
        <p:nvCxnSpPr>
          <p:cNvPr id="33" name="Straight Arrow Connector 29">
            <a:extLst>
              <a:ext uri="{FF2B5EF4-FFF2-40B4-BE49-F238E27FC236}">
                <a16:creationId xmlns:a16="http://schemas.microsoft.com/office/drawing/2014/main" id="{21BBC288-5AFD-AB40-A3F3-F427E49EB12C}"/>
              </a:ext>
            </a:extLst>
          </p:cNvPr>
          <p:cNvCxnSpPr>
            <a:cxnSpLocks/>
            <a:stCxn id="16" idx="3"/>
            <a:endCxn id="13" idx="1"/>
          </p:cNvCxnSpPr>
          <p:nvPr/>
        </p:nvCxnSpPr>
        <p:spPr>
          <a:xfrm>
            <a:off x="5593899" y="4148405"/>
            <a:ext cx="2276167" cy="3173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9">
            <a:extLst>
              <a:ext uri="{FF2B5EF4-FFF2-40B4-BE49-F238E27FC236}">
                <a16:creationId xmlns:a16="http://schemas.microsoft.com/office/drawing/2014/main" id="{0B311536-12F3-9C40-8153-5AF1A85390A9}"/>
              </a:ext>
            </a:extLst>
          </p:cNvPr>
          <p:cNvSpPr txBox="1"/>
          <p:nvPr/>
        </p:nvSpPr>
        <p:spPr>
          <a:xfrm>
            <a:off x="6457918" y="6064604"/>
            <a:ext cx="696958" cy="34970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900" dirty="0"/>
              <a:t>Amazon DynamoDB</a:t>
            </a:r>
          </a:p>
        </p:txBody>
      </p:sp>
      <p:pic>
        <p:nvPicPr>
          <p:cNvPr id="39" name="Graphic 47">
            <a:extLst>
              <a:ext uri="{FF2B5EF4-FFF2-40B4-BE49-F238E27FC236}">
                <a16:creationId xmlns:a16="http://schemas.microsoft.com/office/drawing/2014/main" id="{64ACDB4E-B998-9447-845B-246D5827B993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96DAC541-7B7A-43D3-8B79-37D633B846F1}">
                <asvg:svgBlip xmlns=""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6538505" y="5528819"/>
            <a:ext cx="535785" cy="535785"/>
          </a:xfrm>
          <a:prstGeom prst="rect">
            <a:avLst/>
          </a:prstGeom>
        </p:spPr>
      </p:pic>
      <p:sp>
        <p:nvSpPr>
          <p:cNvPr id="44" name="TextBox 9">
            <a:extLst>
              <a:ext uri="{FF2B5EF4-FFF2-40B4-BE49-F238E27FC236}">
                <a16:creationId xmlns:a16="http://schemas.microsoft.com/office/drawing/2014/main" id="{0B311536-12F3-9C40-8153-5AF1A85390A9}"/>
              </a:ext>
            </a:extLst>
          </p:cNvPr>
          <p:cNvSpPr txBox="1"/>
          <p:nvPr/>
        </p:nvSpPr>
        <p:spPr>
          <a:xfrm>
            <a:off x="9604973" y="4419470"/>
            <a:ext cx="696958" cy="34970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900" dirty="0"/>
              <a:t>Amazon DynamoDB</a:t>
            </a:r>
          </a:p>
        </p:txBody>
      </p:sp>
      <p:pic>
        <p:nvPicPr>
          <p:cNvPr id="45" name="Graphic 47">
            <a:extLst>
              <a:ext uri="{FF2B5EF4-FFF2-40B4-BE49-F238E27FC236}">
                <a16:creationId xmlns:a16="http://schemas.microsoft.com/office/drawing/2014/main" id="{64ACDB4E-B998-9447-845B-246D5827B993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96DAC541-7B7A-43D3-8B79-37D633B846F1}">
                <asvg:svgBlip xmlns=""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9685560" y="3883685"/>
            <a:ext cx="535785" cy="535785"/>
          </a:xfrm>
          <a:prstGeom prst="rect">
            <a:avLst/>
          </a:prstGeom>
        </p:spPr>
      </p:pic>
      <p:cxnSp>
        <p:nvCxnSpPr>
          <p:cNvPr id="60" name="Elbow Connector 54">
            <a:extLst>
              <a:ext uri="{FF2B5EF4-FFF2-40B4-BE49-F238E27FC236}">
                <a16:creationId xmlns:a16="http://schemas.microsoft.com/office/drawing/2014/main" id="{FF5ACEE4-0E47-ED4B-A11C-A37A8D25743D}"/>
              </a:ext>
            </a:extLst>
          </p:cNvPr>
          <p:cNvCxnSpPr>
            <a:cxnSpLocks/>
            <a:stCxn id="47" idx="3"/>
            <a:endCxn id="15" idx="1"/>
          </p:cNvCxnSpPr>
          <p:nvPr/>
        </p:nvCxnSpPr>
        <p:spPr>
          <a:xfrm>
            <a:off x="2555244" y="3880512"/>
            <a:ext cx="2502870" cy="1784006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29">
            <a:extLst>
              <a:ext uri="{FF2B5EF4-FFF2-40B4-BE49-F238E27FC236}">
                <a16:creationId xmlns:a16="http://schemas.microsoft.com/office/drawing/2014/main" id="{21BBC288-5AFD-AB40-A3F3-F427E49EB12C}"/>
              </a:ext>
            </a:extLst>
          </p:cNvPr>
          <p:cNvCxnSpPr>
            <a:cxnSpLocks/>
            <a:stCxn id="13" idx="3"/>
            <a:endCxn id="45" idx="1"/>
          </p:cNvCxnSpPr>
          <p:nvPr/>
        </p:nvCxnSpPr>
        <p:spPr>
          <a:xfrm>
            <a:off x="8405851" y="4151578"/>
            <a:ext cx="1279709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11">
            <a:extLst>
              <a:ext uri="{FF2B5EF4-FFF2-40B4-BE49-F238E27FC236}">
                <a16:creationId xmlns:a16="http://schemas.microsoft.com/office/drawing/2014/main" id="{2A886A76-C04F-E843-8126-259617CAFA03}"/>
              </a:ext>
            </a:extLst>
          </p:cNvPr>
          <p:cNvSpPr txBox="1"/>
          <p:nvPr/>
        </p:nvSpPr>
        <p:spPr>
          <a:xfrm>
            <a:off x="5427404" y="6063366"/>
            <a:ext cx="861234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1000" dirty="0"/>
              <a:t>AWS AppSync</a:t>
            </a:r>
          </a:p>
        </p:txBody>
      </p:sp>
      <p:pic>
        <p:nvPicPr>
          <p:cNvPr id="94" name="Graphic 30">
            <a:extLst>
              <a:ext uri="{FF2B5EF4-FFF2-40B4-BE49-F238E27FC236}">
                <a16:creationId xmlns:a16="http://schemas.microsoft.com/office/drawing/2014/main" id="{BCCC5BDB-54D9-3844-8058-BD88EF626204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96DAC541-7B7A-43D3-8B79-37D633B846F1}">
                <asvg:svgBlip xmlns=""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593899" y="5528818"/>
            <a:ext cx="535785" cy="535785"/>
          </a:xfrm>
          <a:prstGeom prst="rect">
            <a:avLst/>
          </a:prstGeom>
        </p:spPr>
      </p:pic>
      <p:pic>
        <p:nvPicPr>
          <p:cNvPr id="98" name="図 97"/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3891" y="502818"/>
            <a:ext cx="457200" cy="457200"/>
          </a:xfrm>
          <a:prstGeom prst="rect">
            <a:avLst/>
          </a:prstGeom>
        </p:spPr>
      </p:pic>
      <p:pic>
        <p:nvPicPr>
          <p:cNvPr id="117" name="図 116"/>
          <p:cNvPicPr>
            <a:picLocks noChangeAspect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9709" y="529139"/>
            <a:ext cx="457200" cy="457200"/>
          </a:xfrm>
          <a:prstGeom prst="rect">
            <a:avLst/>
          </a:prstGeom>
        </p:spPr>
      </p:pic>
      <p:pic>
        <p:nvPicPr>
          <p:cNvPr id="118" name="図 117"/>
          <p:cNvPicPr>
            <a:picLocks noChangeAspect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4788" y="503242"/>
            <a:ext cx="457200" cy="457200"/>
          </a:xfrm>
          <a:prstGeom prst="rect">
            <a:avLst/>
          </a:prstGeom>
        </p:spPr>
      </p:pic>
      <p:cxnSp>
        <p:nvCxnSpPr>
          <p:cNvPr id="119" name="Elbow Connector 54">
            <a:extLst>
              <a:ext uri="{FF2B5EF4-FFF2-40B4-BE49-F238E27FC236}">
                <a16:creationId xmlns:a16="http://schemas.microsoft.com/office/drawing/2014/main" id="{FF5ACEE4-0E47-ED4B-A11C-A37A8D25743D}"/>
              </a:ext>
            </a:extLst>
          </p:cNvPr>
          <p:cNvCxnSpPr>
            <a:cxnSpLocks/>
            <a:stCxn id="47" idx="0"/>
            <a:endCxn id="115" idx="1"/>
          </p:cNvCxnSpPr>
          <p:nvPr/>
        </p:nvCxnSpPr>
        <p:spPr>
          <a:xfrm rot="5400000" flipH="1" flipV="1">
            <a:off x="1979399" y="-12173"/>
            <a:ext cx="2472663" cy="3684767"/>
          </a:xfrm>
          <a:prstGeom prst="bentConnector2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12">
            <a:extLst>
              <a:ext uri="{FF2B5EF4-FFF2-40B4-BE49-F238E27FC236}">
                <a16:creationId xmlns:a16="http://schemas.microsoft.com/office/drawing/2014/main" id="{73725035-1030-D442-B58A-F9C28281B4E2}"/>
              </a:ext>
            </a:extLst>
          </p:cNvPr>
          <p:cNvSpPr txBox="1"/>
          <p:nvPr/>
        </p:nvSpPr>
        <p:spPr>
          <a:xfrm>
            <a:off x="6622364" y="2808059"/>
            <a:ext cx="500676" cy="211203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900" dirty="0"/>
              <a:t>AWS STS</a:t>
            </a:r>
          </a:p>
        </p:txBody>
      </p:sp>
      <p:pic>
        <p:nvPicPr>
          <p:cNvPr id="50" name="Graphic 40">
            <a:extLst>
              <a:ext uri="{FF2B5EF4-FFF2-40B4-BE49-F238E27FC236}">
                <a16:creationId xmlns:a16="http://schemas.microsoft.com/office/drawing/2014/main" id="{E9420ABA-AF58-BB4F-A8C1-C126FFE14726}"/>
              </a:ext>
            </a:extLst>
          </p:cNvPr>
          <p:cNvPicPr>
            <a:picLocks noChangeAspect="1"/>
          </p:cNvPicPr>
          <p:nvPr/>
        </p:nvPicPr>
        <p:blipFill>
          <a:blip r:embed="rId47">
            <a:extLst>
              <a:ext uri="{96DAC541-7B7A-43D3-8B79-37D633B846F1}">
                <asvg:svgBlip xmlns:asvg="http://schemas.microsoft.com/office/drawing/2016/SVG/main" xmlns="" r:embed="rId48"/>
              </a:ext>
            </a:extLst>
          </a:blip>
          <a:stretch>
            <a:fillRect/>
          </a:stretch>
        </p:blipFill>
        <p:spPr>
          <a:xfrm>
            <a:off x="6637752" y="2459729"/>
            <a:ext cx="469900" cy="469900"/>
          </a:xfrm>
          <a:prstGeom prst="rect">
            <a:avLst/>
          </a:prstGeom>
        </p:spPr>
      </p:pic>
      <p:cxnSp>
        <p:nvCxnSpPr>
          <p:cNvPr id="51" name="Straight Arrow Connector 26">
            <a:extLst>
              <a:ext uri="{FF2B5EF4-FFF2-40B4-BE49-F238E27FC236}">
                <a16:creationId xmlns:a16="http://schemas.microsoft.com/office/drawing/2014/main" id="{4A8C0F5C-0446-8A40-A710-BE80A9E5A424}"/>
              </a:ext>
            </a:extLst>
          </p:cNvPr>
          <p:cNvCxnSpPr>
            <a:stCxn id="9" idx="3"/>
            <a:endCxn id="50" idx="1"/>
          </p:cNvCxnSpPr>
          <p:nvPr/>
        </p:nvCxnSpPr>
        <p:spPr>
          <a:xfrm>
            <a:off x="5593899" y="2694678"/>
            <a:ext cx="1043853" cy="1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19">
            <a:extLst>
              <a:ext uri="{FF2B5EF4-FFF2-40B4-BE49-F238E27FC236}">
                <a16:creationId xmlns:a16="http://schemas.microsoft.com/office/drawing/2014/main" id="{DF6F5003-3F03-8D4D-B010-810046317792}"/>
              </a:ext>
            </a:extLst>
          </p:cNvPr>
          <p:cNvSpPr txBox="1"/>
          <p:nvPr/>
        </p:nvSpPr>
        <p:spPr>
          <a:xfrm>
            <a:off x="7212030" y="3415033"/>
            <a:ext cx="663273" cy="211203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900" dirty="0"/>
              <a:t>Permissions</a:t>
            </a:r>
          </a:p>
        </p:txBody>
      </p:sp>
      <p:sp>
        <p:nvSpPr>
          <p:cNvPr id="53" name="TextBox 20">
            <a:extLst>
              <a:ext uri="{FF2B5EF4-FFF2-40B4-BE49-F238E27FC236}">
                <a16:creationId xmlns:a16="http://schemas.microsoft.com/office/drawing/2014/main" id="{541C43ED-BD99-224E-B463-09CEE565A4E1}"/>
              </a:ext>
            </a:extLst>
          </p:cNvPr>
          <p:cNvSpPr txBox="1"/>
          <p:nvPr/>
        </p:nvSpPr>
        <p:spPr>
          <a:xfrm>
            <a:off x="6648140" y="3294794"/>
            <a:ext cx="397520" cy="211203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900" dirty="0"/>
              <a:t>Role</a:t>
            </a:r>
          </a:p>
        </p:txBody>
      </p:sp>
      <p:pic>
        <p:nvPicPr>
          <p:cNvPr id="54" name="Graphic 52">
            <a:extLst>
              <a:ext uri="{FF2B5EF4-FFF2-40B4-BE49-F238E27FC236}">
                <a16:creationId xmlns:a16="http://schemas.microsoft.com/office/drawing/2014/main" id="{90D5A9DB-EC7C-6342-9486-0A731DEC214E}"/>
              </a:ext>
            </a:extLst>
          </p:cNvPr>
          <p:cNvPicPr>
            <a:picLocks noChangeAspect="1"/>
          </p:cNvPicPr>
          <p:nvPr/>
        </p:nvPicPr>
        <p:blipFill>
          <a:blip r:embed="rId49">
            <a:extLst>
              <a:ext uri="{96DAC541-7B7A-43D3-8B79-37D633B846F1}">
                <asvg:svgBlip xmlns:asvg="http://schemas.microsoft.com/office/drawing/2016/SVG/main" xmlns="" r:embed="rId29"/>
              </a:ext>
            </a:extLst>
          </a:blip>
          <a:stretch>
            <a:fillRect/>
          </a:stretch>
        </p:blipFill>
        <p:spPr>
          <a:xfrm>
            <a:off x="7365072" y="3064480"/>
            <a:ext cx="357190" cy="357190"/>
          </a:xfrm>
          <a:prstGeom prst="rect">
            <a:avLst/>
          </a:prstGeom>
        </p:spPr>
      </p:pic>
      <p:pic>
        <p:nvPicPr>
          <p:cNvPr id="55" name="Graphic 54">
            <a:extLst>
              <a:ext uri="{FF2B5EF4-FFF2-40B4-BE49-F238E27FC236}">
                <a16:creationId xmlns:a16="http://schemas.microsoft.com/office/drawing/2014/main" id="{50E1591F-DA4C-934C-BDCB-2E69767A65B3}"/>
              </a:ext>
            </a:extLst>
          </p:cNvPr>
          <p:cNvPicPr>
            <a:picLocks noChangeAspect="1"/>
          </p:cNvPicPr>
          <p:nvPr/>
        </p:nvPicPr>
        <p:blipFill>
          <a:blip r:embed="rId50">
            <a:extLst>
              <a:ext uri="{96DAC541-7B7A-43D3-8B79-37D633B846F1}">
                <asvg:svgBlip xmlns:asvg="http://schemas.microsoft.com/office/drawing/2016/SVG/main" xmlns="" r:embed="rId31"/>
              </a:ext>
            </a:extLst>
          </a:blip>
          <a:stretch>
            <a:fillRect/>
          </a:stretch>
        </p:blipFill>
        <p:spPr>
          <a:xfrm>
            <a:off x="6678302" y="3062828"/>
            <a:ext cx="357190" cy="357190"/>
          </a:xfrm>
          <a:prstGeom prst="rect">
            <a:avLst/>
          </a:prstGeom>
        </p:spPr>
      </p:pic>
      <p:cxnSp>
        <p:nvCxnSpPr>
          <p:cNvPr id="56" name="Elbow Connector 54">
            <a:extLst>
              <a:ext uri="{FF2B5EF4-FFF2-40B4-BE49-F238E27FC236}">
                <a16:creationId xmlns:a16="http://schemas.microsoft.com/office/drawing/2014/main" id="{FF5ACEE4-0E47-ED4B-A11C-A37A8D25743D}"/>
              </a:ext>
            </a:extLst>
          </p:cNvPr>
          <p:cNvCxnSpPr>
            <a:cxnSpLocks/>
            <a:stCxn id="9" idx="3"/>
            <a:endCxn id="55" idx="1"/>
          </p:cNvCxnSpPr>
          <p:nvPr/>
        </p:nvCxnSpPr>
        <p:spPr>
          <a:xfrm>
            <a:off x="5593899" y="2694678"/>
            <a:ext cx="1084403" cy="546745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26">
            <a:extLst>
              <a:ext uri="{FF2B5EF4-FFF2-40B4-BE49-F238E27FC236}">
                <a16:creationId xmlns:a16="http://schemas.microsoft.com/office/drawing/2014/main" id="{4A8C0F5C-0446-8A40-A710-BE80A9E5A424}"/>
              </a:ext>
            </a:extLst>
          </p:cNvPr>
          <p:cNvCxnSpPr>
            <a:stCxn id="55" idx="3"/>
            <a:endCxn id="54" idx="1"/>
          </p:cNvCxnSpPr>
          <p:nvPr/>
        </p:nvCxnSpPr>
        <p:spPr>
          <a:xfrm>
            <a:off x="7035492" y="3241423"/>
            <a:ext cx="329580" cy="1652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26">
            <a:extLst>
              <a:ext uri="{FF2B5EF4-FFF2-40B4-BE49-F238E27FC236}">
                <a16:creationId xmlns:a16="http://schemas.microsoft.com/office/drawing/2014/main" id="{4A8C0F5C-0446-8A40-A710-BE80A9E5A424}"/>
              </a:ext>
            </a:extLst>
          </p:cNvPr>
          <p:cNvCxnSpPr>
            <a:stCxn id="12" idx="2"/>
            <a:endCxn id="66" idx="0"/>
          </p:cNvCxnSpPr>
          <p:nvPr/>
        </p:nvCxnSpPr>
        <p:spPr>
          <a:xfrm>
            <a:off x="8137958" y="4636964"/>
            <a:ext cx="0" cy="255766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19">
            <a:extLst>
              <a:ext uri="{FF2B5EF4-FFF2-40B4-BE49-F238E27FC236}">
                <a16:creationId xmlns:a16="http://schemas.microsoft.com/office/drawing/2014/main" id="{DF6F5003-3F03-8D4D-B010-810046317792}"/>
              </a:ext>
            </a:extLst>
          </p:cNvPr>
          <p:cNvSpPr txBox="1"/>
          <p:nvPr/>
        </p:nvSpPr>
        <p:spPr>
          <a:xfrm>
            <a:off x="7808303" y="5990923"/>
            <a:ext cx="663273" cy="211203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900" dirty="0"/>
              <a:t>Permissions</a:t>
            </a:r>
          </a:p>
        </p:txBody>
      </p:sp>
      <p:sp>
        <p:nvSpPr>
          <p:cNvPr id="64" name="TextBox 20">
            <a:extLst>
              <a:ext uri="{FF2B5EF4-FFF2-40B4-BE49-F238E27FC236}">
                <a16:creationId xmlns:a16="http://schemas.microsoft.com/office/drawing/2014/main" id="{541C43ED-BD99-224E-B463-09CEE565A4E1}"/>
              </a:ext>
            </a:extLst>
          </p:cNvPr>
          <p:cNvSpPr txBox="1"/>
          <p:nvPr/>
        </p:nvSpPr>
        <p:spPr>
          <a:xfrm>
            <a:off x="7939198" y="5124696"/>
            <a:ext cx="397520" cy="211203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900" dirty="0"/>
              <a:t>Role</a:t>
            </a:r>
          </a:p>
        </p:txBody>
      </p:sp>
      <p:pic>
        <p:nvPicPr>
          <p:cNvPr id="65" name="Graphic 52">
            <a:extLst>
              <a:ext uri="{FF2B5EF4-FFF2-40B4-BE49-F238E27FC236}">
                <a16:creationId xmlns:a16="http://schemas.microsoft.com/office/drawing/2014/main" id="{90D5A9DB-EC7C-6342-9486-0A731DEC214E}"/>
              </a:ext>
            </a:extLst>
          </p:cNvPr>
          <p:cNvPicPr>
            <a:picLocks noChangeAspect="1"/>
          </p:cNvPicPr>
          <p:nvPr/>
        </p:nvPicPr>
        <p:blipFill>
          <a:blip r:embed="rId49">
            <a:extLst>
              <a:ext uri="{96DAC541-7B7A-43D3-8B79-37D633B846F1}">
                <asvg:svgBlip xmlns:asvg="http://schemas.microsoft.com/office/drawing/2016/SVG/main" xmlns="" r:embed="rId29"/>
              </a:ext>
            </a:extLst>
          </a:blip>
          <a:stretch>
            <a:fillRect/>
          </a:stretch>
        </p:blipFill>
        <p:spPr>
          <a:xfrm>
            <a:off x="7961345" y="5640370"/>
            <a:ext cx="357190" cy="357190"/>
          </a:xfrm>
          <a:prstGeom prst="rect">
            <a:avLst/>
          </a:prstGeom>
        </p:spPr>
      </p:pic>
      <p:pic>
        <p:nvPicPr>
          <p:cNvPr id="66" name="Graphic 54">
            <a:extLst>
              <a:ext uri="{FF2B5EF4-FFF2-40B4-BE49-F238E27FC236}">
                <a16:creationId xmlns:a16="http://schemas.microsoft.com/office/drawing/2014/main" id="{50E1591F-DA4C-934C-BDCB-2E69767A65B3}"/>
              </a:ext>
            </a:extLst>
          </p:cNvPr>
          <p:cNvPicPr>
            <a:picLocks noChangeAspect="1"/>
          </p:cNvPicPr>
          <p:nvPr/>
        </p:nvPicPr>
        <p:blipFill>
          <a:blip r:embed="rId50">
            <a:extLst>
              <a:ext uri="{96DAC541-7B7A-43D3-8B79-37D633B846F1}">
                <asvg:svgBlip xmlns:asvg="http://schemas.microsoft.com/office/drawing/2016/SVG/main" xmlns="" r:embed="rId31"/>
              </a:ext>
            </a:extLst>
          </a:blip>
          <a:stretch>
            <a:fillRect/>
          </a:stretch>
        </p:blipFill>
        <p:spPr>
          <a:xfrm>
            <a:off x="7959363" y="4892730"/>
            <a:ext cx="357190" cy="357190"/>
          </a:xfrm>
          <a:prstGeom prst="rect">
            <a:avLst/>
          </a:prstGeom>
        </p:spPr>
      </p:pic>
      <p:cxnSp>
        <p:nvCxnSpPr>
          <p:cNvPr id="67" name="Straight Arrow Connector 26">
            <a:extLst>
              <a:ext uri="{FF2B5EF4-FFF2-40B4-BE49-F238E27FC236}">
                <a16:creationId xmlns:a16="http://schemas.microsoft.com/office/drawing/2014/main" id="{4A8C0F5C-0446-8A40-A710-BE80A9E5A424}"/>
              </a:ext>
            </a:extLst>
          </p:cNvPr>
          <p:cNvCxnSpPr>
            <a:stCxn id="64" idx="2"/>
            <a:endCxn id="65" idx="0"/>
          </p:cNvCxnSpPr>
          <p:nvPr/>
        </p:nvCxnSpPr>
        <p:spPr>
          <a:xfrm>
            <a:off x="8137958" y="5335899"/>
            <a:ext cx="1982" cy="304471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テキスト ボックス 57"/>
          <p:cNvSpPr txBox="1"/>
          <p:nvPr/>
        </p:nvSpPr>
        <p:spPr>
          <a:xfrm>
            <a:off x="191450" y="99226"/>
            <a:ext cx="47008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 smtClean="0"/>
              <a:t>Step.4 Check whether your API request is valid.</a:t>
            </a:r>
            <a:endParaRPr lang="en-US" sz="1600" u="sng" dirty="0"/>
          </a:p>
        </p:txBody>
      </p:sp>
      <p:sp>
        <p:nvSpPr>
          <p:cNvPr id="59" name="楕円 58"/>
          <p:cNvSpPr/>
          <p:nvPr/>
        </p:nvSpPr>
        <p:spPr>
          <a:xfrm>
            <a:off x="4658453" y="3642179"/>
            <a:ext cx="1297834" cy="112401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下カーブ矢印 60"/>
          <p:cNvSpPr/>
          <p:nvPr/>
        </p:nvSpPr>
        <p:spPr>
          <a:xfrm rot="16200000">
            <a:off x="3875393" y="3911917"/>
            <a:ext cx="782058" cy="689112"/>
          </a:xfrm>
          <a:prstGeom prst="curvedDownArrow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2506988" y="3534779"/>
            <a:ext cx="2270119" cy="1384995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4-1. The API Gateway checks the signature on your API request.</a:t>
            </a:r>
          </a:p>
          <a:p>
            <a:r>
              <a:rPr lang="en-US" sz="1200" b="1" dirty="0" smtClean="0"/>
              <a:t>If that signature is valid and the privilege of the one who made that API request is sufficient, the API Gateway allows the API request to execute.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9795799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3355</TotalTime>
  <Words>1222</Words>
  <Application>Microsoft Office PowerPoint</Application>
  <PresentationFormat>ワイド画面</PresentationFormat>
  <Paragraphs>345</Paragraphs>
  <Slides>13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9" baseType="lpstr">
      <vt:lpstr>游ゴシック</vt:lpstr>
      <vt:lpstr>游ゴシック Light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mta</dc:creator>
  <cp:lastModifiedBy>mta</cp:lastModifiedBy>
  <cp:revision>69</cp:revision>
  <dcterms:created xsi:type="dcterms:W3CDTF">2020-03-11T15:36:57Z</dcterms:created>
  <dcterms:modified xsi:type="dcterms:W3CDTF">2020-03-22T01:33:08Z</dcterms:modified>
</cp:coreProperties>
</file>