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0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3AB4-0360-452C-89A3-D4341E121ED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D21F-E5C8-409C-A4F9-96947206B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875.svg"/><Relationship Id="rId2" Type="http://schemas.openxmlformats.org/officeDocument/2006/relationships/image" Target="../media/image1.png"/><Relationship Id="rId29" Type="http://schemas.openxmlformats.org/officeDocument/2006/relationships/image" Target="../media/image8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24" Type="http://schemas.openxmlformats.org/officeDocument/2006/relationships/image" Target="../media/image4.png"/><Relationship Id="rId32" Type="http://schemas.openxmlformats.org/officeDocument/2006/relationships/image" Target="../media/image5.png"/><Relationship Id="rId5" Type="http://schemas.openxmlformats.org/officeDocument/2006/relationships/image" Target="../media/image26.svg"/><Relationship Id="rId23" Type="http://schemas.openxmlformats.org/officeDocument/2006/relationships/image" Target="../media/image877.svg"/><Relationship Id="rId31" Type="http://schemas.openxmlformats.org/officeDocument/2006/relationships/image" Target="../media/image1285.svg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921" y="436454"/>
            <a:ext cx="330200" cy="330200"/>
          </a:xfrm>
          <a:prstGeom prst="rect">
            <a:avLst/>
          </a:prstGeom>
        </p:spPr>
      </p:pic>
      <p:sp>
        <p:nvSpPr>
          <p:cNvPr id="15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658920" y="436453"/>
            <a:ext cx="10963591" cy="24147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</a:t>
            </a:r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Account</a:t>
            </a:r>
          </a:p>
          <a:p>
            <a:pPr algn="l"/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(Administrator account)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grpSp>
        <p:nvGrpSpPr>
          <p:cNvPr id="61" name="グループ化 60"/>
          <p:cNvGrpSpPr/>
          <p:nvPr/>
        </p:nvGrpSpPr>
        <p:grpSpPr>
          <a:xfrm>
            <a:off x="5365279" y="780483"/>
            <a:ext cx="1215392" cy="734719"/>
            <a:chOff x="4590135" y="800822"/>
            <a:chExt cx="1215392" cy="734719"/>
          </a:xfrm>
        </p:grpSpPr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EDDFA12-A28F-954F-8F51-DC41A66027DD}"/>
                </a:ext>
              </a:extLst>
            </p:cNvPr>
            <p:cNvSpPr txBox="1"/>
            <p:nvPr/>
          </p:nvSpPr>
          <p:spPr>
            <a:xfrm>
              <a:off x="4590135" y="1166209"/>
              <a:ext cx="1215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AWS </a:t>
              </a:r>
              <a:r>
                <a:rPr lang="en-US" sz="900" dirty="0" err="1" smtClean="0"/>
                <a:t>CloudFormation</a:t>
              </a:r>
              <a:r>
                <a:rPr lang="en-US" sz="900" dirty="0" smtClean="0"/>
                <a:t> Service</a:t>
              </a:r>
              <a:endParaRPr lang="en-US" sz="900" dirty="0"/>
            </a:p>
          </p:txBody>
        </p:sp>
        <p:pic>
          <p:nvPicPr>
            <p:cNvPr id="3" name="Graphic 41">
              <a:extLst>
                <a:ext uri="{FF2B5EF4-FFF2-40B4-BE49-F238E27FC236}">
                  <a16:creationId xmlns:a16="http://schemas.microsoft.com/office/drawing/2014/main" id="{2E7B3792-DE8C-2340-BCCC-B60D3B1F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5019236" y="800822"/>
              <a:ext cx="357190" cy="357190"/>
            </a:xfrm>
            <a:prstGeom prst="rect">
              <a:avLst/>
            </a:prstGeom>
          </p:spPr>
        </p:pic>
      </p:grpSp>
      <p:grpSp>
        <p:nvGrpSpPr>
          <p:cNvPr id="52" name="グループ化 51"/>
          <p:cNvGrpSpPr/>
          <p:nvPr/>
        </p:nvGrpSpPr>
        <p:grpSpPr>
          <a:xfrm>
            <a:off x="2134627" y="1158012"/>
            <a:ext cx="605333" cy="596297"/>
            <a:chOff x="3907301" y="1186549"/>
            <a:chExt cx="605333" cy="596297"/>
          </a:xfrm>
        </p:grpSpPr>
        <p:sp>
          <p:nvSpPr>
            <p:cNvPr id="4" name="TextBox 18">
              <a:extLst>
                <a:ext uri="{FF2B5EF4-FFF2-40B4-BE49-F238E27FC236}">
                  <a16:creationId xmlns:a16="http://schemas.microsoft.com/office/drawing/2014/main" id="{9B070A4C-BF33-FD4B-89B6-050AC0A52016}"/>
                </a:ext>
              </a:extLst>
            </p:cNvPr>
            <p:cNvSpPr txBox="1"/>
            <p:nvPr/>
          </p:nvSpPr>
          <p:spPr>
            <a:xfrm>
              <a:off x="3907301" y="1543739"/>
              <a:ext cx="605333" cy="239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Stack Set</a:t>
              </a:r>
              <a:endParaRPr lang="en-US" sz="900" dirty="0"/>
            </a:p>
          </p:txBody>
        </p:sp>
        <p:pic>
          <p:nvPicPr>
            <p:cNvPr id="5" name="Graphic 43">
              <a:extLst>
                <a:ext uri="{FF2B5EF4-FFF2-40B4-BE49-F238E27FC236}">
                  <a16:creationId xmlns:a16="http://schemas.microsoft.com/office/drawing/2014/main" id="{9F15BCF3-02F1-4947-B330-E7DC1965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031373" y="1186549"/>
              <a:ext cx="357190" cy="357190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>
            <a:off x="2767147" y="4749114"/>
            <a:ext cx="614828" cy="726522"/>
            <a:chOff x="2747536" y="4796491"/>
            <a:chExt cx="614828" cy="726522"/>
          </a:xfrm>
        </p:grpSpPr>
        <p:sp>
          <p:nvSpPr>
            <p:cNvPr id="8" name="TextBox 18">
              <a:extLst>
                <a:ext uri="{FF2B5EF4-FFF2-40B4-BE49-F238E27FC236}">
                  <a16:creationId xmlns:a16="http://schemas.microsoft.com/office/drawing/2014/main" id="{9B070A4C-BF33-FD4B-89B6-050AC0A52016}"/>
                </a:ext>
              </a:extLst>
            </p:cNvPr>
            <p:cNvSpPr txBox="1"/>
            <p:nvPr/>
          </p:nvSpPr>
          <p:spPr>
            <a:xfrm>
              <a:off x="2747536" y="5153681"/>
              <a:ext cx="61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Stack Instance</a:t>
              </a:r>
              <a:endParaRPr lang="en-US" sz="900" dirty="0"/>
            </a:p>
          </p:txBody>
        </p:sp>
        <p:pic>
          <p:nvPicPr>
            <p:cNvPr id="9" name="Graphic 43">
              <a:extLst>
                <a:ext uri="{FF2B5EF4-FFF2-40B4-BE49-F238E27FC236}">
                  <a16:creationId xmlns:a16="http://schemas.microsoft.com/office/drawing/2014/main" id="{9F15BCF3-02F1-4947-B330-E7DC1965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876355" y="4796491"/>
              <a:ext cx="357190" cy="357190"/>
            </a:xfrm>
            <a:prstGeom prst="rect">
              <a:avLst/>
            </a:prstGeom>
          </p:spPr>
        </p:pic>
      </p:grpSp>
      <p:pic>
        <p:nvPicPr>
          <p:cNvPr id="20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919" y="5215497"/>
            <a:ext cx="330200" cy="330200"/>
          </a:xfrm>
          <a:prstGeom prst="rect">
            <a:avLst/>
          </a:prstGeom>
        </p:spPr>
      </p:pic>
      <p:sp>
        <p:nvSpPr>
          <p:cNvPr id="21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658920" y="3371933"/>
            <a:ext cx="3354815" cy="21737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</a:t>
            </a:r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Account</a:t>
            </a:r>
          </a:p>
          <a:p>
            <a:pPr algn="l"/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(Target account 1)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5197831" y="1858963"/>
            <a:ext cx="1550288" cy="765205"/>
            <a:chOff x="4217010" y="631757"/>
            <a:chExt cx="1550288" cy="765205"/>
          </a:xfrm>
        </p:grpSpPr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541C43ED-BD99-224E-B463-09CEE565A4E1}"/>
                </a:ext>
              </a:extLst>
            </p:cNvPr>
            <p:cNvSpPr txBox="1"/>
            <p:nvPr/>
          </p:nvSpPr>
          <p:spPr>
            <a:xfrm>
              <a:off x="4217010" y="889131"/>
              <a:ext cx="15502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IAM Role</a:t>
              </a:r>
            </a:p>
            <a:p>
              <a:pPr algn="ctr"/>
              <a:r>
                <a:rPr lang="en-US" sz="900" dirty="0" err="1" smtClean="0"/>
                <a:t>AWSCloudFormationStackSetAdministrationRole</a:t>
              </a:r>
              <a:endParaRPr lang="en-US" sz="900" dirty="0"/>
            </a:p>
          </p:txBody>
        </p:sp>
        <p:pic>
          <p:nvPicPr>
            <p:cNvPr id="24" name="Graphic 54">
              <a:extLst>
                <a:ext uri="{FF2B5EF4-FFF2-40B4-BE49-F238E27FC236}">
                  <a16:creationId xmlns:a16="http://schemas.microsoft.com/office/drawing/2014/main" id="{50E1591F-DA4C-934C-BDCB-2E69767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4809087" y="631757"/>
              <a:ext cx="357190" cy="357190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300698" y="3622891"/>
            <a:ext cx="1550288" cy="765205"/>
            <a:chOff x="4333590" y="3248608"/>
            <a:chExt cx="1550288" cy="765205"/>
          </a:xfrm>
        </p:grpSpPr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541C43ED-BD99-224E-B463-09CEE565A4E1}"/>
                </a:ext>
              </a:extLst>
            </p:cNvPr>
            <p:cNvSpPr txBox="1"/>
            <p:nvPr/>
          </p:nvSpPr>
          <p:spPr>
            <a:xfrm>
              <a:off x="4333590" y="3505982"/>
              <a:ext cx="15502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IAM Role</a:t>
              </a:r>
            </a:p>
            <a:p>
              <a:pPr algn="ctr"/>
              <a:r>
                <a:rPr lang="en-US" sz="900" dirty="0" err="1" smtClean="0"/>
                <a:t>AWSCloudFormationStackSetExecutionRole</a:t>
              </a:r>
              <a:endParaRPr lang="en-US" sz="900" dirty="0"/>
            </a:p>
          </p:txBody>
        </p:sp>
        <p:pic>
          <p:nvPicPr>
            <p:cNvPr id="26" name="Graphic 54">
              <a:extLst>
                <a:ext uri="{FF2B5EF4-FFF2-40B4-BE49-F238E27FC236}">
                  <a16:creationId xmlns:a16="http://schemas.microsoft.com/office/drawing/2014/main" id="{50E1591F-DA4C-934C-BDCB-2E69767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4925667" y="3248608"/>
              <a:ext cx="357190" cy="357190"/>
            </a:xfrm>
            <a:prstGeom prst="rect">
              <a:avLst/>
            </a:prstGeom>
          </p:spPr>
        </p:pic>
      </p:grpSp>
      <p:pic>
        <p:nvPicPr>
          <p:cNvPr id="2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65574" y="5210434"/>
            <a:ext cx="330200" cy="330200"/>
          </a:xfrm>
          <a:prstGeom prst="rect">
            <a:avLst/>
          </a:prstGeom>
        </p:spPr>
      </p:pic>
      <p:sp>
        <p:nvSpPr>
          <p:cNvPr id="30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4463308" y="3371933"/>
            <a:ext cx="3354815" cy="21737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</a:t>
            </a:r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Account</a:t>
            </a:r>
          </a:p>
          <a:p>
            <a:pPr algn="l"/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(Target account 2)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69962" y="5210434"/>
            <a:ext cx="330200" cy="330200"/>
          </a:xfrm>
          <a:prstGeom prst="rect">
            <a:avLst/>
          </a:prstGeom>
        </p:spPr>
      </p:pic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8267696" y="3371933"/>
            <a:ext cx="3354815" cy="21737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</a:t>
            </a:r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Account</a:t>
            </a:r>
          </a:p>
          <a:p>
            <a:pPr algn="l"/>
            <a:r>
              <a:rPr lang="en-US" sz="1200" dirty="0" smtClean="0">
                <a:ln w="0"/>
                <a:solidFill>
                  <a:sysClr val="windowText" lastClr="000000"/>
                </a:solidFill>
              </a:rPr>
              <a:t>(Target account 3)</a:t>
            </a:r>
            <a:endParaRPr lang="en-US" sz="1200" dirty="0">
              <a:ln w="0"/>
              <a:solidFill>
                <a:sysClr val="windowText" lastClr="000000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6672188" y="4796491"/>
            <a:ext cx="614828" cy="726522"/>
            <a:chOff x="2747536" y="4796491"/>
            <a:chExt cx="614828" cy="726522"/>
          </a:xfrm>
        </p:grpSpPr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9B070A4C-BF33-FD4B-89B6-050AC0A52016}"/>
                </a:ext>
              </a:extLst>
            </p:cNvPr>
            <p:cNvSpPr txBox="1"/>
            <p:nvPr/>
          </p:nvSpPr>
          <p:spPr>
            <a:xfrm>
              <a:off x="2747536" y="5153681"/>
              <a:ext cx="61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Stack Instance</a:t>
              </a:r>
              <a:endParaRPr lang="en-US" sz="900" dirty="0"/>
            </a:p>
          </p:txBody>
        </p:sp>
        <p:pic>
          <p:nvPicPr>
            <p:cNvPr id="39" name="Graphic 43">
              <a:extLst>
                <a:ext uri="{FF2B5EF4-FFF2-40B4-BE49-F238E27FC236}">
                  <a16:creationId xmlns:a16="http://schemas.microsoft.com/office/drawing/2014/main" id="{9F15BCF3-02F1-4947-B330-E7DC1965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876355" y="4796491"/>
              <a:ext cx="357190" cy="357190"/>
            </a:xfrm>
            <a:prstGeom prst="rect">
              <a:avLst/>
            </a:prstGeom>
          </p:spPr>
        </p:pic>
      </p:grpSp>
      <p:grpSp>
        <p:nvGrpSpPr>
          <p:cNvPr id="40" name="グループ化 39"/>
          <p:cNvGrpSpPr/>
          <p:nvPr/>
        </p:nvGrpSpPr>
        <p:grpSpPr>
          <a:xfrm>
            <a:off x="6206100" y="3622891"/>
            <a:ext cx="1550288" cy="765205"/>
            <a:chOff x="4333590" y="3248608"/>
            <a:chExt cx="1550288" cy="765205"/>
          </a:xfrm>
        </p:grpSpPr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541C43ED-BD99-224E-B463-09CEE565A4E1}"/>
                </a:ext>
              </a:extLst>
            </p:cNvPr>
            <p:cNvSpPr txBox="1"/>
            <p:nvPr/>
          </p:nvSpPr>
          <p:spPr>
            <a:xfrm>
              <a:off x="4333590" y="3505982"/>
              <a:ext cx="15502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IAM Role</a:t>
              </a:r>
            </a:p>
            <a:p>
              <a:pPr algn="ctr"/>
              <a:r>
                <a:rPr lang="en-US" sz="900" dirty="0" err="1" smtClean="0"/>
                <a:t>AWSCloudFormationStackSetExecutionRole</a:t>
              </a:r>
              <a:endParaRPr lang="en-US" sz="900" dirty="0"/>
            </a:p>
          </p:txBody>
        </p:sp>
        <p:pic>
          <p:nvPicPr>
            <p:cNvPr id="42" name="Graphic 54">
              <a:extLst>
                <a:ext uri="{FF2B5EF4-FFF2-40B4-BE49-F238E27FC236}">
                  <a16:creationId xmlns:a16="http://schemas.microsoft.com/office/drawing/2014/main" id="{50E1591F-DA4C-934C-BDCB-2E69767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4925667" y="3248608"/>
              <a:ext cx="357190" cy="357190"/>
            </a:xfrm>
            <a:prstGeom prst="rect">
              <a:avLst/>
            </a:prstGeom>
          </p:spPr>
        </p:pic>
      </p:grpSp>
      <p:grpSp>
        <p:nvGrpSpPr>
          <p:cNvPr id="43" name="グループ化 42"/>
          <p:cNvGrpSpPr/>
          <p:nvPr/>
        </p:nvGrpSpPr>
        <p:grpSpPr>
          <a:xfrm>
            <a:off x="10599108" y="4790420"/>
            <a:ext cx="614828" cy="726522"/>
            <a:chOff x="2747536" y="4796491"/>
            <a:chExt cx="614828" cy="726522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9B070A4C-BF33-FD4B-89B6-050AC0A52016}"/>
                </a:ext>
              </a:extLst>
            </p:cNvPr>
            <p:cNvSpPr txBox="1"/>
            <p:nvPr/>
          </p:nvSpPr>
          <p:spPr>
            <a:xfrm>
              <a:off x="2747536" y="5153681"/>
              <a:ext cx="61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Stack Instance</a:t>
              </a:r>
              <a:endParaRPr lang="en-US" sz="900" dirty="0"/>
            </a:p>
          </p:txBody>
        </p:sp>
        <p:pic>
          <p:nvPicPr>
            <p:cNvPr id="45" name="Graphic 43">
              <a:extLst>
                <a:ext uri="{FF2B5EF4-FFF2-40B4-BE49-F238E27FC236}">
                  <a16:creationId xmlns:a16="http://schemas.microsoft.com/office/drawing/2014/main" id="{9F15BCF3-02F1-4947-B330-E7DC1965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876355" y="4796491"/>
              <a:ext cx="357190" cy="357190"/>
            </a:xfrm>
            <a:prstGeom prst="rect">
              <a:avLst/>
            </a:prstGeom>
          </p:spPr>
        </p:pic>
      </p:grpSp>
      <p:grpSp>
        <p:nvGrpSpPr>
          <p:cNvPr id="46" name="グループ化 45"/>
          <p:cNvGrpSpPr/>
          <p:nvPr/>
        </p:nvGrpSpPr>
        <p:grpSpPr>
          <a:xfrm>
            <a:off x="10133020" y="3616820"/>
            <a:ext cx="1550288" cy="765205"/>
            <a:chOff x="4333590" y="3248608"/>
            <a:chExt cx="1550288" cy="765205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541C43ED-BD99-224E-B463-09CEE565A4E1}"/>
                </a:ext>
              </a:extLst>
            </p:cNvPr>
            <p:cNvSpPr txBox="1"/>
            <p:nvPr/>
          </p:nvSpPr>
          <p:spPr>
            <a:xfrm>
              <a:off x="4333590" y="3505982"/>
              <a:ext cx="15502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IAM Role</a:t>
              </a:r>
            </a:p>
            <a:p>
              <a:pPr algn="ctr"/>
              <a:r>
                <a:rPr lang="en-US" sz="900" dirty="0" err="1" smtClean="0"/>
                <a:t>AWSCloudFormationStackSetExecutionRole</a:t>
              </a:r>
              <a:endParaRPr lang="en-US" sz="900" dirty="0"/>
            </a:p>
          </p:txBody>
        </p:sp>
        <p:pic>
          <p:nvPicPr>
            <p:cNvPr id="48" name="Graphic 54">
              <a:extLst>
                <a:ext uri="{FF2B5EF4-FFF2-40B4-BE49-F238E27FC236}">
                  <a16:creationId xmlns:a16="http://schemas.microsoft.com/office/drawing/2014/main" id="{50E1591F-DA4C-934C-BDCB-2E69767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4925667" y="3248608"/>
              <a:ext cx="357190" cy="357190"/>
            </a:xfrm>
            <a:prstGeom prst="rect">
              <a:avLst/>
            </a:prstGeom>
          </p:spPr>
        </p:pic>
      </p:grpSp>
      <p:grpSp>
        <p:nvGrpSpPr>
          <p:cNvPr id="51" name="グループ化 50"/>
          <p:cNvGrpSpPr/>
          <p:nvPr/>
        </p:nvGrpSpPr>
        <p:grpSpPr>
          <a:xfrm>
            <a:off x="947451" y="1158012"/>
            <a:ext cx="476412" cy="586903"/>
            <a:chOff x="6118076" y="951599"/>
            <a:chExt cx="476412" cy="586903"/>
          </a:xfrm>
        </p:grpSpPr>
        <p:pic>
          <p:nvPicPr>
            <p:cNvPr id="49" name="Graphic 39">
              <a:extLst>
                <a:ext uri="{FF2B5EF4-FFF2-40B4-BE49-F238E27FC236}">
                  <a16:creationId xmlns:a16="http://schemas.microsoft.com/office/drawing/2014/main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6177687" y="951599"/>
              <a:ext cx="357190" cy="357190"/>
            </a:xfrm>
            <a:prstGeom prst="rect">
              <a:avLst/>
            </a:prstGeom>
          </p:spPr>
        </p:pic>
        <p:sp>
          <p:nvSpPr>
            <p:cNvPr id="50" name="TextBox 90">
              <a:extLst>
                <a:ext uri="{FF2B5EF4-FFF2-40B4-BE49-F238E27FC236}">
                  <a16:creationId xmlns:a16="http://schemas.microsoft.com/office/drawing/2014/main" id="{37743B23-AAC5-CC49-9C18-C68DBC507174}"/>
                </a:ext>
              </a:extLst>
            </p:cNvPr>
            <p:cNvSpPr txBox="1"/>
            <p:nvPr/>
          </p:nvSpPr>
          <p:spPr>
            <a:xfrm>
              <a:off x="6118076" y="1292281"/>
              <a:ext cx="476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232F3E"/>
                  </a:solidFill>
                </a:rPr>
                <a:t>User</a:t>
              </a:r>
              <a:endParaRPr lang="en-US" sz="1000" dirty="0">
                <a:solidFill>
                  <a:srgbClr val="232F3E"/>
                </a:solidFill>
              </a:endParaRPr>
            </a:p>
          </p:txBody>
        </p:sp>
      </p:grpSp>
      <p:cxnSp>
        <p:nvCxnSpPr>
          <p:cNvPr id="53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49" idx="3"/>
            <a:endCxn id="5" idx="1"/>
          </p:cNvCxnSpPr>
          <p:nvPr/>
        </p:nvCxnSpPr>
        <p:spPr>
          <a:xfrm>
            <a:off x="1364252" y="1336607"/>
            <a:ext cx="894447" cy="0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四角形吹き出し 55"/>
          <p:cNvSpPr/>
          <p:nvPr/>
        </p:nvSpPr>
        <p:spPr>
          <a:xfrm>
            <a:off x="1212784" y="1932904"/>
            <a:ext cx="1858588" cy="668580"/>
          </a:xfrm>
          <a:prstGeom prst="wedgeRectCallout">
            <a:avLst>
              <a:gd name="adj1" fmla="val -99"/>
              <a:gd name="adj2" fmla="val -12143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dirty="0" smtClean="0"/>
              <a:t>1. Once you create a </a:t>
            </a:r>
            <a:r>
              <a:rPr lang="en-US" sz="1200" dirty="0" err="1" smtClean="0"/>
              <a:t>CloudFormation</a:t>
            </a:r>
            <a:r>
              <a:rPr lang="en-US" sz="1200" dirty="0" smtClean="0"/>
              <a:t> Stack Set in your Administrator account, </a:t>
            </a:r>
            <a:endParaRPr lang="en-US" sz="1200" dirty="0"/>
          </a:p>
        </p:txBody>
      </p:sp>
      <p:cxnSp>
        <p:nvCxnSpPr>
          <p:cNvPr id="57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615889" y="1330536"/>
            <a:ext cx="2749390" cy="6071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四角形吹き出し 62"/>
          <p:cNvSpPr/>
          <p:nvPr/>
        </p:nvSpPr>
        <p:spPr>
          <a:xfrm>
            <a:off x="7532354" y="625094"/>
            <a:ext cx="3681582" cy="532918"/>
          </a:xfrm>
          <a:prstGeom prst="wedgeRectCallout">
            <a:avLst>
              <a:gd name="adj1" fmla="val -87243"/>
              <a:gd name="adj2" fmla="val 12408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dirty="0" smtClean="0"/>
              <a:t>2. then, the </a:t>
            </a:r>
            <a:r>
              <a:rPr lang="en-US" sz="1200" dirty="0" err="1" smtClean="0"/>
              <a:t>Cloudformation</a:t>
            </a:r>
            <a:r>
              <a:rPr lang="en-US" sz="1200" dirty="0" smtClean="0"/>
              <a:t> Service assumes an IAM Role named “</a:t>
            </a:r>
            <a:r>
              <a:rPr lang="en-US" sz="1200" dirty="0" err="1" smtClean="0"/>
              <a:t>AWSCloudFormationStackSetAdministrationRole</a:t>
            </a:r>
            <a:r>
              <a:rPr lang="en-US" sz="1200" dirty="0" smtClean="0"/>
              <a:t>”.</a:t>
            </a:r>
          </a:p>
        </p:txBody>
      </p:sp>
      <p:cxnSp>
        <p:nvCxnSpPr>
          <p:cNvPr id="64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flipH="1">
            <a:off x="5968503" y="1515202"/>
            <a:ext cx="4472" cy="343761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5400000">
            <a:off x="4022812" y="1672727"/>
            <a:ext cx="998723" cy="2901605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23" idx="2"/>
            <a:endCxn id="42" idx="0"/>
          </p:cNvCxnSpPr>
          <p:nvPr/>
        </p:nvCxnSpPr>
        <p:spPr>
          <a:xfrm rot="16200000" flipH="1">
            <a:off x="5975512" y="2621630"/>
            <a:ext cx="998723" cy="1003797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23" idx="2"/>
            <a:endCxn id="48" idx="0"/>
          </p:cNvCxnSpPr>
          <p:nvPr/>
        </p:nvCxnSpPr>
        <p:spPr>
          <a:xfrm rot="16200000" flipH="1">
            <a:off x="7942007" y="655135"/>
            <a:ext cx="992652" cy="4930717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四角形吹き出し 75"/>
          <p:cNvSpPr/>
          <p:nvPr/>
        </p:nvSpPr>
        <p:spPr>
          <a:xfrm>
            <a:off x="6976772" y="1680556"/>
            <a:ext cx="4467144" cy="935268"/>
          </a:xfrm>
          <a:prstGeom prst="wedgeRectCallout">
            <a:avLst>
              <a:gd name="adj1" fmla="val -72540"/>
              <a:gd name="adj2" fmla="val 8796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dirty="0" smtClean="0"/>
              <a:t>3. The IAM entity with the </a:t>
            </a:r>
            <a:r>
              <a:rPr lang="en-US" sz="1200" dirty="0" smtClean="0"/>
              <a:t>IAM Role privileges of “</a:t>
            </a:r>
            <a:r>
              <a:rPr lang="en-US" sz="1200" dirty="0" err="1" smtClean="0"/>
              <a:t>AWSCloudFormationStackSetAdministrationRole</a:t>
            </a:r>
            <a:r>
              <a:rPr lang="en-US" sz="1200" dirty="0" smtClean="0"/>
              <a:t>” (is the </a:t>
            </a:r>
            <a:r>
              <a:rPr lang="en-US" sz="1200" dirty="0" err="1" smtClean="0"/>
              <a:t>CloudFormation</a:t>
            </a:r>
            <a:r>
              <a:rPr lang="en-US" sz="1200" dirty="0" smtClean="0"/>
              <a:t> Service originally) assumes an IAM Role named “</a:t>
            </a:r>
            <a:r>
              <a:rPr lang="en-US" sz="1200" dirty="0" err="1" smtClean="0"/>
              <a:t>AWSCloudFormationStackSetExecutionRole</a:t>
            </a:r>
            <a:r>
              <a:rPr lang="en-US" sz="1200" dirty="0" smtClean="0"/>
              <a:t>” in each Target account,</a:t>
            </a:r>
          </a:p>
        </p:txBody>
      </p:sp>
      <p:cxnSp>
        <p:nvCxnSpPr>
          <p:cNvPr id="77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25" idx="2"/>
            <a:endCxn id="9" idx="0"/>
          </p:cNvCxnSpPr>
          <p:nvPr/>
        </p:nvCxnSpPr>
        <p:spPr>
          <a:xfrm rot="5400000">
            <a:off x="2894693" y="4567965"/>
            <a:ext cx="361018" cy="1281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6776226" y="4591472"/>
            <a:ext cx="408395" cy="1642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9">
            <a:extLst>
              <a:ext uri="{FF2B5EF4-FFF2-40B4-BE49-F238E27FC236}">
                <a16:creationId xmlns:a16="http://schemas.microsoft.com/office/drawing/2014/main" id="{7CE75860-63AD-D842-8DEB-F6B70B8E68F4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 rot="5400000">
            <a:off x="10703146" y="4585401"/>
            <a:ext cx="408395" cy="1642"/>
          </a:xfrm>
          <a:prstGeom prst="bentConnector3">
            <a:avLst>
              <a:gd name="adj1" fmla="val 50000"/>
            </a:avLst>
          </a:prstGeom>
          <a:ln>
            <a:headEnd type="none" w="med" len="sm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3224632" y="5577165"/>
            <a:ext cx="2916083" cy="1052463"/>
          </a:xfrm>
          <a:prstGeom prst="wedgeRectCallout">
            <a:avLst>
              <a:gd name="adj1" fmla="val -52405"/>
              <a:gd name="adj2" fmla="val -14158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200" dirty="0" smtClean="0"/>
              <a:t>4. and the IAM entity assumed with “</a:t>
            </a:r>
            <a:r>
              <a:rPr lang="en-US" sz="1200" dirty="0" err="1" smtClean="0"/>
              <a:t>AWSCloudFormationStackSetExecutionRole</a:t>
            </a:r>
            <a:r>
              <a:rPr lang="en-US" sz="1200" dirty="0" smtClean="0"/>
              <a:t>” creates a Stack Instance corresponds to the Stack Set in the Administrator account into each Target account.</a:t>
            </a:r>
          </a:p>
        </p:txBody>
      </p:sp>
    </p:spTree>
    <p:extLst>
      <p:ext uri="{BB962C8B-B14F-4D97-AF65-F5344CB8AC3E}">
        <p14:creationId xmlns:p14="http://schemas.microsoft.com/office/powerpoint/2010/main" val="268586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143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mta</dc:creator>
  <cp:lastModifiedBy>mta</cp:lastModifiedBy>
  <cp:revision>8</cp:revision>
  <dcterms:created xsi:type="dcterms:W3CDTF">2019-10-27T07:26:15Z</dcterms:created>
  <dcterms:modified xsi:type="dcterms:W3CDTF">2019-10-27T14:10:36Z</dcterms:modified>
</cp:coreProperties>
</file>