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i" initials="m" lastIdx="1" clrIdx="0">
    <p:extLst>
      <p:ext uri="{19B8F6BF-5375-455C-9EA6-DF929625EA0E}">
        <p15:presenceInfo xmlns:p15="http://schemas.microsoft.com/office/powerpoint/2012/main" userId="mi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2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1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4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6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06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9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B003-55C8-46C0-A206-625A9A9D155A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710A-6030-446C-8EEB-8285EC11B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4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458564"/>
            <a:ext cx="8543925" cy="364061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Docker Desktop for Windows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Hyper-V</a:t>
            </a:r>
            <a:r>
              <a:rPr kumimoji="1" lang="ja-JP" altLang="en-US" sz="2400" dirty="0" smtClean="0"/>
              <a:t>通常</a:t>
            </a:r>
            <a:r>
              <a:rPr kumimoji="1" lang="en-US" altLang="ja-JP" sz="2400" dirty="0" smtClean="0"/>
              <a:t>VM</a:t>
            </a:r>
            <a:r>
              <a:rPr kumimoji="1" lang="ja-JP" altLang="en-US" sz="2400" dirty="0" smtClean="0"/>
              <a:t>の共存</a:t>
            </a:r>
            <a:endParaRPr kumimoji="1" lang="ja-JP" altLang="en-US" sz="2400" dirty="0"/>
          </a:p>
        </p:txBody>
      </p:sp>
      <p:sp>
        <p:nvSpPr>
          <p:cNvPr id="36" name="Google Shape;109;p16"/>
          <p:cNvSpPr/>
          <p:nvPr/>
        </p:nvSpPr>
        <p:spPr>
          <a:xfrm>
            <a:off x="681037" y="925725"/>
            <a:ext cx="8053387" cy="41864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Host(Windows</a:t>
            </a:r>
            <a:r>
              <a:rPr lang="ja-JP" altLang="en-US" dirty="0" smtClean="0"/>
              <a:t> </a:t>
            </a:r>
            <a:r>
              <a:rPr lang="en-US" altLang="ja-JP" dirty="0" smtClean="0"/>
              <a:t>10 Pro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38" name="Google Shape;112;p16"/>
          <p:cNvSpPr/>
          <p:nvPr/>
        </p:nvSpPr>
        <p:spPr>
          <a:xfrm>
            <a:off x="1143000" y="2042777"/>
            <a:ext cx="2177326" cy="96472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MobyLinuxVM</a:t>
            </a:r>
            <a:endParaRPr sz="1200" dirty="0"/>
          </a:p>
        </p:txBody>
      </p:sp>
      <p:sp>
        <p:nvSpPr>
          <p:cNvPr id="39" name="Google Shape;113;p16"/>
          <p:cNvSpPr/>
          <p:nvPr/>
        </p:nvSpPr>
        <p:spPr>
          <a:xfrm>
            <a:off x="1324488" y="2874802"/>
            <a:ext cx="534300" cy="27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Guest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</a:t>
            </a:r>
            <a:r>
              <a:rPr lang="en" sz="800" dirty="0" smtClean="0"/>
              <a:t>eth0?)</a:t>
            </a:r>
            <a:endParaRPr sz="800" dirty="0"/>
          </a:p>
        </p:txBody>
      </p:sp>
      <p:cxnSp>
        <p:nvCxnSpPr>
          <p:cNvPr id="40" name="Google Shape;114;p16"/>
          <p:cNvCxnSpPr>
            <a:stCxn id="39" idx="2"/>
          </p:cNvCxnSpPr>
          <p:nvPr/>
        </p:nvCxnSpPr>
        <p:spPr>
          <a:xfrm>
            <a:off x="1591638" y="3149902"/>
            <a:ext cx="0" cy="5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15;p16"/>
          <p:cNvSpPr/>
          <p:nvPr/>
        </p:nvSpPr>
        <p:spPr>
          <a:xfrm>
            <a:off x="876638" y="4879650"/>
            <a:ext cx="740400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</a:t>
            </a:r>
            <a:r>
              <a:rPr lang="en" sz="800" dirty="0" smtClean="0"/>
              <a:t>ローカルエリア接続)</a:t>
            </a:r>
            <a:endParaRPr sz="800" dirty="0"/>
          </a:p>
        </p:txBody>
      </p:sp>
      <p:cxnSp>
        <p:nvCxnSpPr>
          <p:cNvPr id="46" name="Google Shape;120;p16"/>
          <p:cNvCxnSpPr/>
          <p:nvPr/>
        </p:nvCxnSpPr>
        <p:spPr>
          <a:xfrm>
            <a:off x="5113072" y="3123400"/>
            <a:ext cx="2220" cy="5237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22;p16"/>
          <p:cNvCxnSpPr/>
          <p:nvPr/>
        </p:nvCxnSpPr>
        <p:spPr>
          <a:xfrm>
            <a:off x="1260588" y="3658102"/>
            <a:ext cx="28161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123;p16"/>
          <p:cNvSpPr txBox="1"/>
          <p:nvPr/>
        </p:nvSpPr>
        <p:spPr>
          <a:xfrm>
            <a:off x="3263116" y="3473801"/>
            <a:ext cx="84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192.168.252.0/23</a:t>
            </a:r>
            <a:endParaRPr sz="800" dirty="0"/>
          </a:p>
        </p:txBody>
      </p:sp>
      <p:cxnSp>
        <p:nvCxnSpPr>
          <p:cNvPr id="50" name="Google Shape;124;p16"/>
          <p:cNvCxnSpPr/>
          <p:nvPr/>
        </p:nvCxnSpPr>
        <p:spPr>
          <a:xfrm>
            <a:off x="4848142" y="3639289"/>
            <a:ext cx="31467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25;p16"/>
          <p:cNvSpPr/>
          <p:nvPr/>
        </p:nvSpPr>
        <p:spPr>
          <a:xfrm>
            <a:off x="2068290" y="4009727"/>
            <a:ext cx="1084500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vEthernet (DockerNAT)</a:t>
            </a:r>
            <a:endParaRPr sz="800" dirty="0"/>
          </a:p>
        </p:txBody>
      </p:sp>
      <p:sp>
        <p:nvSpPr>
          <p:cNvPr id="52" name="Google Shape;126;p16"/>
          <p:cNvSpPr/>
          <p:nvPr/>
        </p:nvSpPr>
        <p:spPr>
          <a:xfrm>
            <a:off x="4927840" y="3998779"/>
            <a:ext cx="1120268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vEthernet (Hyper-V Internal with WinNAT)</a:t>
            </a:r>
            <a:endParaRPr sz="800" dirty="0"/>
          </a:p>
        </p:txBody>
      </p:sp>
      <p:cxnSp>
        <p:nvCxnSpPr>
          <p:cNvPr id="53" name="Google Shape;127;p16"/>
          <p:cNvCxnSpPr/>
          <p:nvPr/>
        </p:nvCxnSpPr>
        <p:spPr>
          <a:xfrm>
            <a:off x="758338" y="5944225"/>
            <a:ext cx="264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28;p16"/>
          <p:cNvCxnSpPr>
            <a:stCxn id="41" idx="2"/>
          </p:cNvCxnSpPr>
          <p:nvPr/>
        </p:nvCxnSpPr>
        <p:spPr>
          <a:xfrm>
            <a:off x="1246838" y="5327250"/>
            <a:ext cx="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30;p16"/>
          <p:cNvCxnSpPr>
            <a:stCxn id="51" idx="0"/>
          </p:cNvCxnSpPr>
          <p:nvPr/>
        </p:nvCxnSpPr>
        <p:spPr>
          <a:xfrm rot="10800000">
            <a:off x="2610540" y="3662327"/>
            <a:ext cx="0" cy="3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31;p16"/>
          <p:cNvCxnSpPr/>
          <p:nvPr/>
        </p:nvCxnSpPr>
        <p:spPr>
          <a:xfrm rot="10800000">
            <a:off x="5836124" y="3647179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132;p16"/>
          <p:cNvSpPr txBox="1"/>
          <p:nvPr/>
        </p:nvSpPr>
        <p:spPr>
          <a:xfrm>
            <a:off x="2733838" y="5727625"/>
            <a:ext cx="6669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10.1.1.0/24</a:t>
            </a:r>
            <a:endParaRPr sz="800"/>
          </a:p>
        </p:txBody>
      </p:sp>
      <p:sp>
        <p:nvSpPr>
          <p:cNvPr id="61" name="Google Shape;135;p16"/>
          <p:cNvSpPr txBox="1"/>
          <p:nvPr/>
        </p:nvSpPr>
        <p:spPr>
          <a:xfrm>
            <a:off x="1305688" y="5288200"/>
            <a:ext cx="685500" cy="21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10.1.1.3</a:t>
            </a:r>
            <a:r>
              <a:rPr lang="en-US" altLang="ja-JP" sz="800" dirty="0" smtClean="0"/>
              <a:t>4/24</a:t>
            </a:r>
            <a:endParaRPr sz="800" dirty="0"/>
          </a:p>
        </p:txBody>
      </p:sp>
      <p:sp>
        <p:nvSpPr>
          <p:cNvPr id="66" name="Google Shape;132;p16"/>
          <p:cNvSpPr txBox="1"/>
          <p:nvPr/>
        </p:nvSpPr>
        <p:spPr>
          <a:xfrm>
            <a:off x="1858788" y="3000627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192.168.252.2/23</a:t>
            </a:r>
            <a:endParaRPr sz="800" dirty="0"/>
          </a:p>
        </p:txBody>
      </p:sp>
      <p:sp>
        <p:nvSpPr>
          <p:cNvPr id="67" name="Google Shape;132;p16"/>
          <p:cNvSpPr txBox="1"/>
          <p:nvPr/>
        </p:nvSpPr>
        <p:spPr>
          <a:xfrm>
            <a:off x="1823452" y="3847728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192.168.252.1/23</a:t>
            </a:r>
            <a:endParaRPr sz="800" dirty="0"/>
          </a:p>
        </p:txBody>
      </p:sp>
      <p:sp>
        <p:nvSpPr>
          <p:cNvPr id="70" name="Google Shape;110;p16"/>
          <p:cNvSpPr/>
          <p:nvPr/>
        </p:nvSpPr>
        <p:spPr>
          <a:xfrm>
            <a:off x="4538058" y="1428750"/>
            <a:ext cx="3710591" cy="2633275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Hyper-V</a:t>
            </a:r>
            <a:r>
              <a:rPr lang="ja-JP" altLang="en-US" sz="1400" dirty="0" smtClean="0"/>
              <a:t>通常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用ネットワーク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en-US" altLang="ja-JP" sz="1400" dirty="0" smtClean="0"/>
              <a:t>192.168.254.0/23</a:t>
            </a:r>
            <a:r>
              <a:rPr lang="ja-JP" altLang="en-US" sz="1400" dirty="0" smtClean="0"/>
              <a:t>）</a:t>
            </a:r>
          </a:p>
        </p:txBody>
      </p:sp>
      <p:sp>
        <p:nvSpPr>
          <p:cNvPr id="71" name="Google Shape;123;p16"/>
          <p:cNvSpPr txBox="1"/>
          <p:nvPr/>
        </p:nvSpPr>
        <p:spPr>
          <a:xfrm>
            <a:off x="7204869" y="3452825"/>
            <a:ext cx="84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192.168.254.0/23</a:t>
            </a:r>
            <a:endParaRPr sz="800" dirty="0"/>
          </a:p>
        </p:txBody>
      </p:sp>
      <p:sp>
        <p:nvSpPr>
          <p:cNvPr id="74" name="Google Shape;113;p16"/>
          <p:cNvSpPr/>
          <p:nvPr/>
        </p:nvSpPr>
        <p:spPr>
          <a:xfrm>
            <a:off x="1703857" y="3390241"/>
            <a:ext cx="1083716" cy="330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VMSwitch</a:t>
            </a:r>
            <a:endParaRPr lang="en-US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DockerNAT</a:t>
            </a:r>
            <a:endParaRPr sz="1000" dirty="0"/>
          </a:p>
        </p:txBody>
      </p:sp>
      <p:sp>
        <p:nvSpPr>
          <p:cNvPr id="79" name="Google Shape;112;p16"/>
          <p:cNvSpPr/>
          <p:nvPr/>
        </p:nvSpPr>
        <p:spPr>
          <a:xfrm>
            <a:off x="4699753" y="2042777"/>
            <a:ext cx="2148722" cy="96472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stdsv3</a:t>
            </a:r>
            <a:endParaRPr sz="1200" dirty="0"/>
          </a:p>
        </p:txBody>
      </p:sp>
      <p:sp>
        <p:nvSpPr>
          <p:cNvPr id="80" name="Google Shape;113;p16"/>
          <p:cNvSpPr/>
          <p:nvPr/>
        </p:nvSpPr>
        <p:spPr>
          <a:xfrm>
            <a:off x="4848142" y="2874802"/>
            <a:ext cx="534300" cy="27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Guest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</a:t>
            </a:r>
            <a:r>
              <a:rPr lang="en" sz="800" dirty="0" smtClean="0"/>
              <a:t>eth0)</a:t>
            </a:r>
            <a:endParaRPr sz="800" dirty="0"/>
          </a:p>
        </p:txBody>
      </p:sp>
      <p:sp>
        <p:nvSpPr>
          <p:cNvPr id="81" name="Google Shape;132;p16"/>
          <p:cNvSpPr txBox="1"/>
          <p:nvPr/>
        </p:nvSpPr>
        <p:spPr>
          <a:xfrm>
            <a:off x="5384625" y="3010605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192.168.254.13/23</a:t>
            </a:r>
            <a:endParaRPr sz="800" dirty="0"/>
          </a:p>
        </p:txBody>
      </p:sp>
      <p:sp>
        <p:nvSpPr>
          <p:cNvPr id="82" name="Google Shape;132;p16"/>
          <p:cNvSpPr txBox="1"/>
          <p:nvPr/>
        </p:nvSpPr>
        <p:spPr>
          <a:xfrm>
            <a:off x="5863775" y="3841005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192.168.254.1/23</a:t>
            </a:r>
            <a:endParaRPr sz="800" dirty="0"/>
          </a:p>
        </p:txBody>
      </p:sp>
      <p:sp>
        <p:nvSpPr>
          <p:cNvPr id="83" name="Google Shape;126;p16"/>
          <p:cNvSpPr/>
          <p:nvPr/>
        </p:nvSpPr>
        <p:spPr>
          <a:xfrm>
            <a:off x="6054758" y="3998779"/>
            <a:ext cx="2480585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 smtClean="0"/>
              <a:t>WinNAT</a:t>
            </a:r>
            <a:endParaRPr lang="en-US" sz="800" dirty="0" smtClean="0"/>
          </a:p>
          <a:p>
            <a:pPr lvl="0"/>
            <a:r>
              <a:rPr lang="en-US" sz="800" dirty="0" smtClean="0"/>
              <a:t>Name: </a:t>
            </a:r>
            <a:r>
              <a:rPr lang="en-US" sz="800" dirty="0" err="1" smtClean="0"/>
              <a:t>HyperVinternalWinNAT</a:t>
            </a:r>
            <a:endParaRPr lang="en-US" sz="800" dirty="0" smtClean="0"/>
          </a:p>
          <a:p>
            <a:pPr lvl="0"/>
            <a:r>
              <a:rPr lang="en-US" sz="800" dirty="0" err="1" smtClean="0"/>
              <a:t>InternalIPInterfaceAddressPrefix</a:t>
            </a:r>
            <a:r>
              <a:rPr lang="en-US" sz="800" dirty="0" smtClean="0"/>
              <a:t> : 192.168.254.0/23</a:t>
            </a:r>
            <a:endParaRPr sz="800" dirty="0"/>
          </a:p>
        </p:txBody>
      </p:sp>
      <p:sp>
        <p:nvSpPr>
          <p:cNvPr id="86" name="四角形吹き出し 85"/>
          <p:cNvSpPr/>
          <p:nvPr/>
        </p:nvSpPr>
        <p:spPr>
          <a:xfrm>
            <a:off x="3509400" y="5288200"/>
            <a:ext cx="3207344" cy="959390"/>
          </a:xfrm>
          <a:prstGeom prst="wedgeRectCallout">
            <a:avLst>
              <a:gd name="adj1" fmla="val -71609"/>
              <a:gd name="adj2" fmla="val -183058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このネットワークの</a:t>
            </a:r>
            <a:r>
              <a:rPr lang="ja-JP" altLang="en-US" sz="1200" dirty="0"/>
              <a:t>仕組</a:t>
            </a:r>
            <a:r>
              <a:rPr lang="ja-JP" altLang="en-US" sz="1200" dirty="0" smtClean="0"/>
              <a:t>みの詳細は不明。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特に、</a:t>
            </a:r>
            <a:r>
              <a:rPr lang="en-US" altLang="ja-JP" sz="1200" dirty="0" smtClean="0"/>
              <a:t>Docker</a:t>
            </a:r>
            <a:r>
              <a:rPr lang="ja-JP" altLang="en-US" sz="1200" dirty="0" smtClean="0"/>
              <a:t>の「</a:t>
            </a:r>
            <a:r>
              <a:rPr lang="en-US" altLang="ja-JP" sz="1200" dirty="0" smtClean="0"/>
              <a:t>-p</a:t>
            </a:r>
            <a:r>
              <a:rPr lang="ja-JP" altLang="en-US" sz="1200" dirty="0" smtClean="0"/>
              <a:t>」オプションに基づく</a:t>
            </a:r>
            <a:r>
              <a:rPr lang="en-US" altLang="ja-JP" sz="1200" dirty="0" smtClean="0"/>
              <a:t>NAT</a:t>
            </a:r>
            <a:r>
              <a:rPr lang="ja-JP" altLang="en-US" sz="1200" dirty="0" smtClean="0"/>
              <a:t>設定、</a:t>
            </a:r>
            <a:r>
              <a:rPr lang="en-US" altLang="ja-JP" sz="1200" dirty="0" smtClean="0"/>
              <a:t>Docker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container</a:t>
            </a:r>
            <a:r>
              <a:rPr lang="ja-JP" altLang="en-US" sz="1200" dirty="0" smtClean="0"/>
              <a:t>内から</a:t>
            </a:r>
            <a:r>
              <a:rPr lang="en-US" altLang="ja-JP" sz="1200" dirty="0" smtClean="0"/>
              <a:t>Internet</a:t>
            </a:r>
            <a:r>
              <a:rPr lang="ja-JP" altLang="en-US" sz="1200" dirty="0" smtClean="0"/>
              <a:t>接続をどのように実現しているかが不明。</a:t>
            </a:r>
            <a:endParaRPr kumimoji="1" lang="ja-JP" altLang="en-US" sz="1200" dirty="0"/>
          </a:p>
        </p:txBody>
      </p:sp>
      <p:sp>
        <p:nvSpPr>
          <p:cNvPr id="92" name="Google Shape;113;p16"/>
          <p:cNvSpPr/>
          <p:nvPr/>
        </p:nvSpPr>
        <p:spPr>
          <a:xfrm>
            <a:off x="5200098" y="3416612"/>
            <a:ext cx="1849729" cy="330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VMSwitch</a:t>
            </a:r>
            <a:endParaRPr lang="en-US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Hyper-V </a:t>
            </a:r>
            <a:r>
              <a:rPr lang="en-US" sz="1000" dirty="0" smtClean="0"/>
              <a:t>Internal </a:t>
            </a:r>
            <a:r>
              <a:rPr lang="en-US" sz="1000" dirty="0" smtClean="0"/>
              <a:t>with </a:t>
            </a:r>
            <a:r>
              <a:rPr lang="en-US" sz="1000" dirty="0" err="1" smtClean="0"/>
              <a:t>WinNAT</a:t>
            </a:r>
            <a:endParaRPr sz="1000" dirty="0"/>
          </a:p>
        </p:txBody>
      </p:sp>
      <p:sp>
        <p:nvSpPr>
          <p:cNvPr id="65" name="Google Shape;139;p16"/>
          <p:cNvSpPr/>
          <p:nvPr/>
        </p:nvSpPr>
        <p:spPr>
          <a:xfrm>
            <a:off x="876637" y="4501450"/>
            <a:ext cx="7658706" cy="2751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ja-JP" sz="800" dirty="0" smtClean="0">
                <a:solidFill>
                  <a:schemeClr val="dk1"/>
                </a:solidFill>
              </a:rPr>
              <a:t>Host OS TCP/IP</a:t>
            </a:r>
            <a:r>
              <a:rPr lang="ja-JP" altLang="en-US" sz="800" dirty="0" smtClean="0">
                <a:solidFill>
                  <a:schemeClr val="dk1"/>
                </a:solidFill>
              </a:rPr>
              <a:t>スタック・ネットワークドライバ</a:t>
            </a:r>
          </a:p>
        </p:txBody>
      </p:sp>
      <p:sp>
        <p:nvSpPr>
          <p:cNvPr id="94" name="Google Shape;112;p16"/>
          <p:cNvSpPr/>
          <p:nvPr/>
        </p:nvSpPr>
        <p:spPr>
          <a:xfrm>
            <a:off x="1324488" y="2366602"/>
            <a:ext cx="498964" cy="27882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 smtClean="0"/>
              <a:t>Docker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container</a:t>
            </a:r>
            <a:endParaRPr sz="800" dirty="0"/>
          </a:p>
        </p:txBody>
      </p:sp>
      <p:sp>
        <p:nvSpPr>
          <p:cNvPr id="95" name="Google Shape;125;p16"/>
          <p:cNvSpPr/>
          <p:nvPr/>
        </p:nvSpPr>
        <p:spPr>
          <a:xfrm>
            <a:off x="1324487" y="2706677"/>
            <a:ext cx="1801961" cy="151548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Docker engine?</a:t>
            </a:r>
            <a:endParaRPr sz="800" dirty="0"/>
          </a:p>
        </p:txBody>
      </p:sp>
      <p:sp>
        <p:nvSpPr>
          <p:cNvPr id="96" name="Google Shape;112;p16"/>
          <p:cNvSpPr/>
          <p:nvPr/>
        </p:nvSpPr>
        <p:spPr>
          <a:xfrm>
            <a:off x="1977904" y="2366602"/>
            <a:ext cx="498964" cy="27882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 smtClean="0"/>
              <a:t>Docker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container</a:t>
            </a:r>
            <a:endParaRPr sz="800" dirty="0"/>
          </a:p>
        </p:txBody>
      </p:sp>
      <p:sp>
        <p:nvSpPr>
          <p:cNvPr id="97" name="Google Shape;112;p16"/>
          <p:cNvSpPr/>
          <p:nvPr/>
        </p:nvSpPr>
        <p:spPr>
          <a:xfrm>
            <a:off x="2627485" y="2359878"/>
            <a:ext cx="498964" cy="27882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 smtClean="0"/>
              <a:t>Docker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container</a:t>
            </a:r>
            <a:endParaRPr sz="800" dirty="0"/>
          </a:p>
        </p:txBody>
      </p:sp>
      <p:sp>
        <p:nvSpPr>
          <p:cNvPr id="37" name="Google Shape;110;p16"/>
          <p:cNvSpPr/>
          <p:nvPr/>
        </p:nvSpPr>
        <p:spPr>
          <a:xfrm>
            <a:off x="835489" y="1428750"/>
            <a:ext cx="3556752" cy="2633276"/>
          </a:xfrm>
          <a:prstGeom prst="rect">
            <a:avLst/>
          </a:prstGeom>
          <a:solidFill>
            <a:srgbClr val="FFC000">
              <a:alpha val="34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Docker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Desktop for Windows</a:t>
            </a:r>
            <a:r>
              <a:rPr lang="ja-JP" altLang="en-US" sz="1400" dirty="0" smtClean="0"/>
              <a:t>用ネットワーク</a:t>
            </a:r>
            <a:endParaRPr lang="en-US" altLang="ja-JP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/>
              <a:t>（</a:t>
            </a:r>
            <a:r>
              <a:rPr lang="en-US" altLang="ja-JP" sz="1400" dirty="0" smtClean="0"/>
              <a:t>192.168.252.0/23</a:t>
            </a:r>
            <a:r>
              <a:rPr lang="ja-JP" altLang="en-US" sz="1400" dirty="0" smtClean="0"/>
              <a:t>）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766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458564"/>
            <a:ext cx="8543925" cy="364061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実現させたい通信パターン</a:t>
            </a:r>
            <a:endParaRPr kumimoji="1" lang="ja-JP" altLang="en-US" sz="2400" dirty="0"/>
          </a:p>
        </p:txBody>
      </p:sp>
      <p:sp>
        <p:nvSpPr>
          <p:cNvPr id="36" name="Google Shape;109;p16"/>
          <p:cNvSpPr/>
          <p:nvPr/>
        </p:nvSpPr>
        <p:spPr>
          <a:xfrm>
            <a:off x="681037" y="925725"/>
            <a:ext cx="8053387" cy="41864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Host(Windows</a:t>
            </a:r>
            <a:r>
              <a:rPr lang="ja-JP" altLang="en-US" dirty="0" smtClean="0"/>
              <a:t> </a:t>
            </a:r>
            <a:r>
              <a:rPr lang="en-US" altLang="ja-JP" dirty="0" smtClean="0"/>
              <a:t>10 Pro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38" name="Google Shape;112;p16"/>
          <p:cNvSpPr/>
          <p:nvPr/>
        </p:nvSpPr>
        <p:spPr>
          <a:xfrm>
            <a:off x="1143000" y="2042777"/>
            <a:ext cx="2177326" cy="96472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MobyLinuxVM</a:t>
            </a:r>
            <a:endParaRPr sz="1200" dirty="0"/>
          </a:p>
        </p:txBody>
      </p:sp>
      <p:sp>
        <p:nvSpPr>
          <p:cNvPr id="39" name="Google Shape;113;p16"/>
          <p:cNvSpPr/>
          <p:nvPr/>
        </p:nvSpPr>
        <p:spPr>
          <a:xfrm>
            <a:off x="1324488" y="2874802"/>
            <a:ext cx="534300" cy="27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Guest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</a:t>
            </a:r>
            <a:r>
              <a:rPr lang="en" sz="800" dirty="0" smtClean="0"/>
              <a:t>eth0?)</a:t>
            </a:r>
            <a:endParaRPr sz="800" dirty="0"/>
          </a:p>
        </p:txBody>
      </p:sp>
      <p:cxnSp>
        <p:nvCxnSpPr>
          <p:cNvPr id="40" name="Google Shape;114;p16"/>
          <p:cNvCxnSpPr>
            <a:stCxn id="39" idx="2"/>
          </p:cNvCxnSpPr>
          <p:nvPr/>
        </p:nvCxnSpPr>
        <p:spPr>
          <a:xfrm>
            <a:off x="1591638" y="3149902"/>
            <a:ext cx="0" cy="5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15;p16"/>
          <p:cNvSpPr/>
          <p:nvPr/>
        </p:nvSpPr>
        <p:spPr>
          <a:xfrm>
            <a:off x="876638" y="4879650"/>
            <a:ext cx="2386478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</a:t>
            </a:r>
            <a:r>
              <a:rPr lang="en" sz="800" dirty="0" smtClean="0"/>
              <a:t>ローカルエリア接続)</a:t>
            </a:r>
            <a:endParaRPr sz="800" dirty="0"/>
          </a:p>
        </p:txBody>
      </p:sp>
      <p:cxnSp>
        <p:nvCxnSpPr>
          <p:cNvPr id="46" name="Google Shape;120;p16"/>
          <p:cNvCxnSpPr/>
          <p:nvPr/>
        </p:nvCxnSpPr>
        <p:spPr>
          <a:xfrm>
            <a:off x="5113072" y="3123400"/>
            <a:ext cx="2220" cy="5237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22;p16"/>
          <p:cNvCxnSpPr/>
          <p:nvPr/>
        </p:nvCxnSpPr>
        <p:spPr>
          <a:xfrm>
            <a:off x="1260588" y="3658102"/>
            <a:ext cx="28161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123;p16"/>
          <p:cNvSpPr txBox="1"/>
          <p:nvPr/>
        </p:nvSpPr>
        <p:spPr>
          <a:xfrm>
            <a:off x="3263116" y="3473801"/>
            <a:ext cx="84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192.168.252.0/23</a:t>
            </a:r>
            <a:endParaRPr sz="800" dirty="0"/>
          </a:p>
        </p:txBody>
      </p:sp>
      <p:cxnSp>
        <p:nvCxnSpPr>
          <p:cNvPr id="50" name="Google Shape;124;p16"/>
          <p:cNvCxnSpPr/>
          <p:nvPr/>
        </p:nvCxnSpPr>
        <p:spPr>
          <a:xfrm>
            <a:off x="4848142" y="3639289"/>
            <a:ext cx="31467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25;p16"/>
          <p:cNvSpPr/>
          <p:nvPr/>
        </p:nvSpPr>
        <p:spPr>
          <a:xfrm>
            <a:off x="2068290" y="4009727"/>
            <a:ext cx="1084500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vEthernet (DockerNAT)</a:t>
            </a:r>
            <a:endParaRPr sz="800" dirty="0"/>
          </a:p>
        </p:txBody>
      </p:sp>
      <p:sp>
        <p:nvSpPr>
          <p:cNvPr id="52" name="Google Shape;126;p16"/>
          <p:cNvSpPr/>
          <p:nvPr/>
        </p:nvSpPr>
        <p:spPr>
          <a:xfrm>
            <a:off x="4927840" y="3998779"/>
            <a:ext cx="1120268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vEthernet (Hyper-V Internal with WinNAT)</a:t>
            </a:r>
            <a:endParaRPr sz="800" dirty="0"/>
          </a:p>
        </p:txBody>
      </p:sp>
      <p:cxnSp>
        <p:nvCxnSpPr>
          <p:cNvPr id="53" name="Google Shape;127;p16"/>
          <p:cNvCxnSpPr/>
          <p:nvPr/>
        </p:nvCxnSpPr>
        <p:spPr>
          <a:xfrm>
            <a:off x="758338" y="5944225"/>
            <a:ext cx="430080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28;p16"/>
          <p:cNvCxnSpPr>
            <a:stCxn id="41" idx="2"/>
          </p:cNvCxnSpPr>
          <p:nvPr/>
        </p:nvCxnSpPr>
        <p:spPr>
          <a:xfrm>
            <a:off x="1246838" y="5327250"/>
            <a:ext cx="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30;p16"/>
          <p:cNvCxnSpPr>
            <a:stCxn id="51" idx="0"/>
          </p:cNvCxnSpPr>
          <p:nvPr/>
        </p:nvCxnSpPr>
        <p:spPr>
          <a:xfrm rot="10800000">
            <a:off x="2610540" y="3662327"/>
            <a:ext cx="0" cy="3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31;p16"/>
          <p:cNvCxnSpPr/>
          <p:nvPr/>
        </p:nvCxnSpPr>
        <p:spPr>
          <a:xfrm rot="10800000">
            <a:off x="5836124" y="3647179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132;p16"/>
          <p:cNvSpPr txBox="1"/>
          <p:nvPr/>
        </p:nvSpPr>
        <p:spPr>
          <a:xfrm>
            <a:off x="4392241" y="5727625"/>
            <a:ext cx="6669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10.1.1.0/24</a:t>
            </a:r>
            <a:endParaRPr sz="800"/>
          </a:p>
        </p:txBody>
      </p:sp>
      <p:sp>
        <p:nvSpPr>
          <p:cNvPr id="61" name="Google Shape;135;p16"/>
          <p:cNvSpPr txBox="1"/>
          <p:nvPr/>
        </p:nvSpPr>
        <p:spPr>
          <a:xfrm>
            <a:off x="1305688" y="5288200"/>
            <a:ext cx="685500" cy="21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10.1.1.3</a:t>
            </a:r>
            <a:r>
              <a:rPr lang="en-US" altLang="ja-JP" sz="800" dirty="0" smtClean="0"/>
              <a:t>4/24</a:t>
            </a:r>
            <a:endParaRPr sz="800" dirty="0"/>
          </a:p>
        </p:txBody>
      </p:sp>
      <p:sp>
        <p:nvSpPr>
          <p:cNvPr id="66" name="Google Shape;132;p16"/>
          <p:cNvSpPr txBox="1"/>
          <p:nvPr/>
        </p:nvSpPr>
        <p:spPr>
          <a:xfrm>
            <a:off x="1858788" y="3000627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192.168.252.2/23</a:t>
            </a:r>
            <a:endParaRPr sz="800" dirty="0"/>
          </a:p>
        </p:txBody>
      </p:sp>
      <p:sp>
        <p:nvSpPr>
          <p:cNvPr id="67" name="Google Shape;132;p16"/>
          <p:cNvSpPr txBox="1"/>
          <p:nvPr/>
        </p:nvSpPr>
        <p:spPr>
          <a:xfrm>
            <a:off x="1823452" y="3847728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192.168.252.1/23</a:t>
            </a:r>
            <a:endParaRPr sz="800" dirty="0"/>
          </a:p>
        </p:txBody>
      </p:sp>
      <p:sp>
        <p:nvSpPr>
          <p:cNvPr id="70" name="Google Shape;110;p16"/>
          <p:cNvSpPr/>
          <p:nvPr/>
        </p:nvSpPr>
        <p:spPr>
          <a:xfrm>
            <a:off x="4538058" y="1428750"/>
            <a:ext cx="3710591" cy="2633275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Hyper-V</a:t>
            </a:r>
            <a:r>
              <a:rPr lang="ja-JP" altLang="en-US" sz="1400" dirty="0" smtClean="0"/>
              <a:t>通常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用ネットワーク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en-US" altLang="ja-JP" sz="1400" dirty="0" smtClean="0"/>
              <a:t>192.168.254.0/23</a:t>
            </a:r>
            <a:r>
              <a:rPr lang="ja-JP" altLang="en-US" sz="1400" dirty="0" smtClean="0"/>
              <a:t>）</a:t>
            </a:r>
          </a:p>
        </p:txBody>
      </p:sp>
      <p:sp>
        <p:nvSpPr>
          <p:cNvPr id="71" name="Google Shape;123;p16"/>
          <p:cNvSpPr txBox="1"/>
          <p:nvPr/>
        </p:nvSpPr>
        <p:spPr>
          <a:xfrm>
            <a:off x="7204869" y="3452825"/>
            <a:ext cx="8418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192.168.254.0/23</a:t>
            </a:r>
            <a:endParaRPr sz="800" dirty="0"/>
          </a:p>
        </p:txBody>
      </p:sp>
      <p:sp>
        <p:nvSpPr>
          <p:cNvPr id="74" name="Google Shape;113;p16"/>
          <p:cNvSpPr/>
          <p:nvPr/>
        </p:nvSpPr>
        <p:spPr>
          <a:xfrm>
            <a:off x="1703857" y="3390241"/>
            <a:ext cx="1083716" cy="330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VMSwitch</a:t>
            </a:r>
            <a:endParaRPr lang="en-US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DockerNAT</a:t>
            </a:r>
            <a:endParaRPr sz="1000" dirty="0"/>
          </a:p>
        </p:txBody>
      </p:sp>
      <p:sp>
        <p:nvSpPr>
          <p:cNvPr id="79" name="Google Shape;112;p16"/>
          <p:cNvSpPr/>
          <p:nvPr/>
        </p:nvSpPr>
        <p:spPr>
          <a:xfrm>
            <a:off x="4699753" y="2042777"/>
            <a:ext cx="2148722" cy="96472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stdsv3</a:t>
            </a:r>
            <a:endParaRPr sz="1200" dirty="0"/>
          </a:p>
        </p:txBody>
      </p:sp>
      <p:sp>
        <p:nvSpPr>
          <p:cNvPr id="80" name="Google Shape;113;p16"/>
          <p:cNvSpPr/>
          <p:nvPr/>
        </p:nvSpPr>
        <p:spPr>
          <a:xfrm>
            <a:off x="4848142" y="2874802"/>
            <a:ext cx="534300" cy="27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Guest NIC</a:t>
            </a:r>
            <a:endParaRPr sz="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(</a:t>
            </a:r>
            <a:r>
              <a:rPr lang="en" sz="800" dirty="0" smtClean="0"/>
              <a:t>eth0)</a:t>
            </a:r>
            <a:endParaRPr sz="800" dirty="0"/>
          </a:p>
        </p:txBody>
      </p:sp>
      <p:sp>
        <p:nvSpPr>
          <p:cNvPr id="81" name="Google Shape;132;p16"/>
          <p:cNvSpPr txBox="1"/>
          <p:nvPr/>
        </p:nvSpPr>
        <p:spPr>
          <a:xfrm>
            <a:off x="5384625" y="3010605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192.168.254.13/23</a:t>
            </a:r>
            <a:endParaRPr sz="800" dirty="0"/>
          </a:p>
        </p:txBody>
      </p:sp>
      <p:sp>
        <p:nvSpPr>
          <p:cNvPr id="82" name="Google Shape;132;p16"/>
          <p:cNvSpPr txBox="1"/>
          <p:nvPr/>
        </p:nvSpPr>
        <p:spPr>
          <a:xfrm>
            <a:off x="5863775" y="3841005"/>
            <a:ext cx="799725" cy="15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/>
              <a:t>192.168.254.1/23</a:t>
            </a:r>
            <a:endParaRPr sz="800" dirty="0"/>
          </a:p>
        </p:txBody>
      </p:sp>
      <p:sp>
        <p:nvSpPr>
          <p:cNvPr id="83" name="Google Shape;126;p16"/>
          <p:cNvSpPr/>
          <p:nvPr/>
        </p:nvSpPr>
        <p:spPr>
          <a:xfrm>
            <a:off x="6054758" y="3998779"/>
            <a:ext cx="2480585" cy="4476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 smtClean="0"/>
              <a:t>WinNAT</a:t>
            </a:r>
            <a:endParaRPr lang="en-US" sz="800" dirty="0" smtClean="0"/>
          </a:p>
          <a:p>
            <a:pPr lvl="0"/>
            <a:r>
              <a:rPr lang="en-US" sz="800" dirty="0" smtClean="0"/>
              <a:t>Name: </a:t>
            </a:r>
            <a:r>
              <a:rPr lang="en-US" sz="800" dirty="0" err="1" smtClean="0"/>
              <a:t>HyperVinternalWinNAT</a:t>
            </a:r>
            <a:endParaRPr lang="en-US" sz="800" dirty="0" smtClean="0"/>
          </a:p>
          <a:p>
            <a:pPr lvl="0"/>
            <a:r>
              <a:rPr lang="en-US" sz="800" dirty="0" err="1" smtClean="0"/>
              <a:t>InternalIPInterfaceAddressPrefix</a:t>
            </a:r>
            <a:r>
              <a:rPr lang="en-US" sz="800" dirty="0" smtClean="0"/>
              <a:t> : 192.168.254.0/23</a:t>
            </a:r>
            <a:endParaRPr sz="800" dirty="0"/>
          </a:p>
        </p:txBody>
      </p:sp>
      <p:sp>
        <p:nvSpPr>
          <p:cNvPr id="92" name="Google Shape;113;p16"/>
          <p:cNvSpPr/>
          <p:nvPr/>
        </p:nvSpPr>
        <p:spPr>
          <a:xfrm>
            <a:off x="5200098" y="3416612"/>
            <a:ext cx="1849729" cy="330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VMSwitch</a:t>
            </a:r>
            <a:endParaRPr lang="en-US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Hyper-V </a:t>
            </a:r>
            <a:r>
              <a:rPr lang="en-US" sz="1000" dirty="0" smtClean="0"/>
              <a:t>Internal </a:t>
            </a:r>
            <a:r>
              <a:rPr lang="en-US" sz="1000" dirty="0" smtClean="0"/>
              <a:t>with </a:t>
            </a:r>
            <a:r>
              <a:rPr lang="en-US" sz="1000" dirty="0" err="1" smtClean="0"/>
              <a:t>WinNAT</a:t>
            </a:r>
            <a:endParaRPr sz="1000" dirty="0"/>
          </a:p>
        </p:txBody>
      </p:sp>
      <p:sp>
        <p:nvSpPr>
          <p:cNvPr id="65" name="Google Shape;139;p16"/>
          <p:cNvSpPr/>
          <p:nvPr/>
        </p:nvSpPr>
        <p:spPr>
          <a:xfrm>
            <a:off x="876637" y="4501450"/>
            <a:ext cx="7658706" cy="2751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ja-JP" sz="800" dirty="0" smtClean="0">
                <a:solidFill>
                  <a:schemeClr val="dk1"/>
                </a:solidFill>
              </a:rPr>
              <a:t>Host OS TCP/IP</a:t>
            </a:r>
            <a:r>
              <a:rPr lang="ja-JP" altLang="en-US" sz="800" dirty="0" smtClean="0">
                <a:solidFill>
                  <a:schemeClr val="dk1"/>
                </a:solidFill>
              </a:rPr>
              <a:t>スタック・ネットワークドライバ</a:t>
            </a:r>
          </a:p>
        </p:txBody>
      </p:sp>
      <p:sp>
        <p:nvSpPr>
          <p:cNvPr id="94" name="Google Shape;112;p16"/>
          <p:cNvSpPr/>
          <p:nvPr/>
        </p:nvSpPr>
        <p:spPr>
          <a:xfrm>
            <a:off x="1324488" y="2366602"/>
            <a:ext cx="498964" cy="27882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 smtClean="0"/>
              <a:t>Docker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container</a:t>
            </a:r>
            <a:endParaRPr sz="800" dirty="0"/>
          </a:p>
        </p:txBody>
      </p:sp>
      <p:sp>
        <p:nvSpPr>
          <p:cNvPr id="95" name="Google Shape;125;p16"/>
          <p:cNvSpPr/>
          <p:nvPr/>
        </p:nvSpPr>
        <p:spPr>
          <a:xfrm>
            <a:off x="1324487" y="2706677"/>
            <a:ext cx="1801961" cy="151548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Docker engine?</a:t>
            </a:r>
            <a:endParaRPr sz="800" dirty="0"/>
          </a:p>
        </p:txBody>
      </p:sp>
      <p:sp>
        <p:nvSpPr>
          <p:cNvPr id="96" name="Google Shape;112;p16"/>
          <p:cNvSpPr/>
          <p:nvPr/>
        </p:nvSpPr>
        <p:spPr>
          <a:xfrm>
            <a:off x="1977904" y="2366602"/>
            <a:ext cx="498964" cy="27882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 smtClean="0"/>
              <a:t>Docker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container</a:t>
            </a:r>
            <a:endParaRPr sz="800" dirty="0"/>
          </a:p>
        </p:txBody>
      </p:sp>
      <p:sp>
        <p:nvSpPr>
          <p:cNvPr id="97" name="Google Shape;112;p16"/>
          <p:cNvSpPr/>
          <p:nvPr/>
        </p:nvSpPr>
        <p:spPr>
          <a:xfrm>
            <a:off x="2627485" y="2359878"/>
            <a:ext cx="498964" cy="27882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 smtClean="0"/>
              <a:t>Docker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container</a:t>
            </a:r>
            <a:endParaRPr sz="800" dirty="0"/>
          </a:p>
        </p:txBody>
      </p:sp>
      <p:sp>
        <p:nvSpPr>
          <p:cNvPr id="37" name="Google Shape;110;p16"/>
          <p:cNvSpPr/>
          <p:nvPr/>
        </p:nvSpPr>
        <p:spPr>
          <a:xfrm>
            <a:off x="835489" y="1428750"/>
            <a:ext cx="3556752" cy="2633276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 smtClean="0"/>
              <a:t>Docker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Desktop for Windows</a:t>
            </a:r>
            <a:r>
              <a:rPr lang="ja-JP" altLang="en-US" sz="1400" dirty="0" smtClean="0"/>
              <a:t>用ネットワーク</a:t>
            </a:r>
            <a:endParaRPr lang="en-US" altLang="ja-JP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 smtClean="0"/>
              <a:t>（</a:t>
            </a:r>
            <a:r>
              <a:rPr lang="en-US" altLang="ja-JP" sz="1400" dirty="0" smtClean="0"/>
              <a:t>192.168.252.0/23</a:t>
            </a:r>
            <a:r>
              <a:rPr lang="ja-JP" altLang="en-US" sz="1400" dirty="0" smtClean="0"/>
              <a:t>）</a:t>
            </a:r>
            <a:endParaRPr sz="1400" dirty="0"/>
          </a:p>
        </p:txBody>
      </p:sp>
      <p:sp>
        <p:nvSpPr>
          <p:cNvPr id="3" name="フリーフォーム 2"/>
          <p:cNvSpPr/>
          <p:nvPr/>
        </p:nvSpPr>
        <p:spPr>
          <a:xfrm>
            <a:off x="738529" y="2637692"/>
            <a:ext cx="1336456" cy="3464170"/>
          </a:xfrm>
          <a:custGeom>
            <a:avLst/>
            <a:gdLst>
              <a:gd name="connsiteX0" fmla="*/ 608833 w 1825417"/>
              <a:gd name="connsiteY0" fmla="*/ 0 h 3305908"/>
              <a:gd name="connsiteX1" fmla="*/ 573663 w 1825417"/>
              <a:gd name="connsiteY1" fmla="*/ 316523 h 3305908"/>
              <a:gd name="connsiteX2" fmla="*/ 960525 w 1825417"/>
              <a:gd name="connsiteY2" fmla="*/ 879231 h 3305908"/>
              <a:gd name="connsiteX3" fmla="*/ 1575987 w 1825417"/>
              <a:gd name="connsiteY3" fmla="*/ 1134208 h 3305908"/>
              <a:gd name="connsiteX4" fmla="*/ 1760625 w 1825417"/>
              <a:gd name="connsiteY4" fmla="*/ 1512277 h 3305908"/>
              <a:gd name="connsiteX5" fmla="*/ 512117 w 1825417"/>
              <a:gd name="connsiteY5" fmla="*/ 2312377 h 3305908"/>
              <a:gd name="connsiteX6" fmla="*/ 2163 w 1825417"/>
              <a:gd name="connsiteY6" fmla="*/ 2813539 h 3305908"/>
              <a:gd name="connsiteX7" fmla="*/ 679171 w 1825417"/>
              <a:gd name="connsiteY7" fmla="*/ 3305908 h 3305908"/>
              <a:gd name="connsiteX0" fmla="*/ 624548 w 1841132"/>
              <a:gd name="connsiteY0" fmla="*/ 0 h 3464170"/>
              <a:gd name="connsiteX1" fmla="*/ 589378 w 1841132"/>
              <a:gd name="connsiteY1" fmla="*/ 316523 h 3464170"/>
              <a:gd name="connsiteX2" fmla="*/ 976240 w 1841132"/>
              <a:gd name="connsiteY2" fmla="*/ 879231 h 3464170"/>
              <a:gd name="connsiteX3" fmla="*/ 1591702 w 1841132"/>
              <a:gd name="connsiteY3" fmla="*/ 1134208 h 3464170"/>
              <a:gd name="connsiteX4" fmla="*/ 1776340 w 1841132"/>
              <a:gd name="connsiteY4" fmla="*/ 1512277 h 3464170"/>
              <a:gd name="connsiteX5" fmla="*/ 527832 w 1841132"/>
              <a:gd name="connsiteY5" fmla="*/ 2312377 h 3464170"/>
              <a:gd name="connsiteX6" fmla="*/ 17878 w 1841132"/>
              <a:gd name="connsiteY6" fmla="*/ 2813539 h 3464170"/>
              <a:gd name="connsiteX7" fmla="*/ 1108124 w 1841132"/>
              <a:gd name="connsiteY7" fmla="*/ 3464170 h 3464170"/>
              <a:gd name="connsiteX0" fmla="*/ 624548 w 1598960"/>
              <a:gd name="connsiteY0" fmla="*/ 0 h 3464170"/>
              <a:gd name="connsiteX1" fmla="*/ 589378 w 1598960"/>
              <a:gd name="connsiteY1" fmla="*/ 316523 h 3464170"/>
              <a:gd name="connsiteX2" fmla="*/ 976240 w 1598960"/>
              <a:gd name="connsiteY2" fmla="*/ 879231 h 3464170"/>
              <a:gd name="connsiteX3" fmla="*/ 1591702 w 1598960"/>
              <a:gd name="connsiteY3" fmla="*/ 1134208 h 3464170"/>
              <a:gd name="connsiteX4" fmla="*/ 527832 w 1598960"/>
              <a:gd name="connsiteY4" fmla="*/ 2312377 h 3464170"/>
              <a:gd name="connsiteX5" fmla="*/ 17878 w 1598960"/>
              <a:gd name="connsiteY5" fmla="*/ 2813539 h 3464170"/>
              <a:gd name="connsiteX6" fmla="*/ 1108124 w 1598960"/>
              <a:gd name="connsiteY6" fmla="*/ 3464170 h 3464170"/>
              <a:gd name="connsiteX0" fmla="*/ 624548 w 1108124"/>
              <a:gd name="connsiteY0" fmla="*/ 0 h 3464170"/>
              <a:gd name="connsiteX1" fmla="*/ 589378 w 1108124"/>
              <a:gd name="connsiteY1" fmla="*/ 316523 h 3464170"/>
              <a:gd name="connsiteX2" fmla="*/ 976240 w 1108124"/>
              <a:gd name="connsiteY2" fmla="*/ 879231 h 3464170"/>
              <a:gd name="connsiteX3" fmla="*/ 527832 w 1108124"/>
              <a:gd name="connsiteY3" fmla="*/ 2312377 h 3464170"/>
              <a:gd name="connsiteX4" fmla="*/ 17878 w 1108124"/>
              <a:gd name="connsiteY4" fmla="*/ 2813539 h 3464170"/>
              <a:gd name="connsiteX5" fmla="*/ 1108124 w 1108124"/>
              <a:gd name="connsiteY5" fmla="*/ 3464170 h 3464170"/>
              <a:gd name="connsiteX0" fmla="*/ 624548 w 1108124"/>
              <a:gd name="connsiteY0" fmla="*/ 0 h 3464170"/>
              <a:gd name="connsiteX1" fmla="*/ 589378 w 1108124"/>
              <a:gd name="connsiteY1" fmla="*/ 316523 h 3464170"/>
              <a:gd name="connsiteX2" fmla="*/ 527832 w 1108124"/>
              <a:gd name="connsiteY2" fmla="*/ 2312377 h 3464170"/>
              <a:gd name="connsiteX3" fmla="*/ 17878 w 1108124"/>
              <a:gd name="connsiteY3" fmla="*/ 2813539 h 3464170"/>
              <a:gd name="connsiteX4" fmla="*/ 1108124 w 1108124"/>
              <a:gd name="connsiteY4" fmla="*/ 3464170 h 3464170"/>
              <a:gd name="connsiteX0" fmla="*/ 617751 w 1101327"/>
              <a:gd name="connsiteY0" fmla="*/ 0 h 3464170"/>
              <a:gd name="connsiteX1" fmla="*/ 248473 w 1101327"/>
              <a:gd name="connsiteY1" fmla="*/ 386861 h 3464170"/>
              <a:gd name="connsiteX2" fmla="*/ 521035 w 1101327"/>
              <a:gd name="connsiteY2" fmla="*/ 2312377 h 3464170"/>
              <a:gd name="connsiteX3" fmla="*/ 11081 w 1101327"/>
              <a:gd name="connsiteY3" fmla="*/ 2813539 h 3464170"/>
              <a:gd name="connsiteX4" fmla="*/ 1101327 w 1101327"/>
              <a:gd name="connsiteY4" fmla="*/ 3464170 h 3464170"/>
              <a:gd name="connsiteX0" fmla="*/ 863919 w 1347495"/>
              <a:gd name="connsiteY0" fmla="*/ 0 h 3464170"/>
              <a:gd name="connsiteX1" fmla="*/ 494641 w 1347495"/>
              <a:gd name="connsiteY1" fmla="*/ 386861 h 3464170"/>
              <a:gd name="connsiteX2" fmla="*/ 11065 w 1347495"/>
              <a:gd name="connsiteY2" fmla="*/ 1327638 h 3464170"/>
              <a:gd name="connsiteX3" fmla="*/ 257249 w 1347495"/>
              <a:gd name="connsiteY3" fmla="*/ 2813539 h 3464170"/>
              <a:gd name="connsiteX4" fmla="*/ 1347495 w 1347495"/>
              <a:gd name="connsiteY4" fmla="*/ 3464170 h 3464170"/>
              <a:gd name="connsiteX0" fmla="*/ 852880 w 1336456"/>
              <a:gd name="connsiteY0" fmla="*/ 0 h 3464170"/>
              <a:gd name="connsiteX1" fmla="*/ 483602 w 1336456"/>
              <a:gd name="connsiteY1" fmla="*/ 386861 h 3464170"/>
              <a:gd name="connsiteX2" fmla="*/ 26 w 1336456"/>
              <a:gd name="connsiteY2" fmla="*/ 1327638 h 3464170"/>
              <a:gd name="connsiteX3" fmla="*/ 466017 w 1336456"/>
              <a:gd name="connsiteY3" fmla="*/ 2875086 h 3464170"/>
              <a:gd name="connsiteX4" fmla="*/ 1336456 w 1336456"/>
              <a:gd name="connsiteY4" fmla="*/ 3464170 h 346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456" h="3464170">
                <a:moveTo>
                  <a:pt x="852880" y="0"/>
                </a:moveTo>
                <a:cubicBezTo>
                  <a:pt x="805987" y="84992"/>
                  <a:pt x="625744" y="165588"/>
                  <a:pt x="483602" y="386861"/>
                </a:cubicBezTo>
                <a:cubicBezTo>
                  <a:pt x="341460" y="608134"/>
                  <a:pt x="2957" y="912934"/>
                  <a:pt x="26" y="1327638"/>
                </a:cubicBezTo>
                <a:cubicBezTo>
                  <a:pt x="-2905" y="1742342"/>
                  <a:pt x="243279" y="2518997"/>
                  <a:pt x="466017" y="2875086"/>
                </a:cubicBezTo>
                <a:cubicBezTo>
                  <a:pt x="688755" y="3231175"/>
                  <a:pt x="1011873" y="3300779"/>
                  <a:pt x="1336456" y="346417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2468" y="5786246"/>
            <a:ext cx="1125020" cy="3497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noAutofit/>
          </a:bodyPr>
          <a:lstStyle/>
          <a:p>
            <a:r>
              <a:rPr kumimoji="1" lang="ja-JP" altLang="en-US" sz="900" dirty="0" smtClean="0"/>
              <a:t>①各</a:t>
            </a:r>
            <a:r>
              <a:rPr kumimoji="1" lang="en-US" altLang="ja-JP" sz="900" dirty="0" smtClean="0"/>
              <a:t>Docker</a:t>
            </a:r>
            <a:r>
              <a:rPr kumimoji="1" lang="ja-JP" altLang="en-US" sz="900" dirty="0" smtClean="0"/>
              <a:t> </a:t>
            </a:r>
            <a:r>
              <a:rPr kumimoji="1" lang="en-US" altLang="ja-JP" sz="900" dirty="0" smtClean="0"/>
              <a:t>container</a:t>
            </a:r>
            <a:r>
              <a:rPr kumimoji="1" lang="ja-JP" altLang="en-US" sz="900" dirty="0" smtClean="0"/>
              <a:t>から</a:t>
            </a:r>
            <a:r>
              <a:rPr kumimoji="1" lang="en-US" altLang="ja-JP" sz="900" dirty="0" smtClean="0"/>
              <a:t>Internet</a:t>
            </a:r>
            <a:r>
              <a:rPr kumimoji="1" lang="ja-JP" altLang="en-US" sz="900" dirty="0" smtClean="0"/>
              <a:t>へ接続</a:t>
            </a:r>
            <a:endParaRPr kumimoji="1" lang="ja-JP" altLang="en-US" sz="900" dirty="0"/>
          </a:p>
        </p:txBody>
      </p:sp>
      <p:sp>
        <p:nvSpPr>
          <p:cNvPr id="5" name="円柱 4"/>
          <p:cNvSpPr/>
          <p:nvPr/>
        </p:nvSpPr>
        <p:spPr>
          <a:xfrm rot="1109708">
            <a:off x="1804224" y="2587549"/>
            <a:ext cx="223742" cy="247086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000" dirty="0" smtClean="0"/>
              <a:t>--publish 8080:8080</a:t>
            </a:r>
            <a:endParaRPr kumimoji="1" lang="ja-JP" altLang="en-US" sz="1000" dirty="0"/>
          </a:p>
        </p:txBody>
      </p:sp>
      <p:sp>
        <p:nvSpPr>
          <p:cNvPr id="8" name="フリーフォーム 7"/>
          <p:cNvSpPr/>
          <p:nvPr/>
        </p:nvSpPr>
        <p:spPr>
          <a:xfrm>
            <a:off x="1542946" y="2716823"/>
            <a:ext cx="1648661" cy="3464169"/>
          </a:xfrm>
          <a:custGeom>
            <a:avLst/>
            <a:gdLst>
              <a:gd name="connsiteX0" fmla="*/ 1631077 w 1631077"/>
              <a:gd name="connsiteY0" fmla="*/ 3261946 h 3261946"/>
              <a:gd name="connsiteX1" fmla="*/ 883731 w 1631077"/>
              <a:gd name="connsiteY1" fmla="*/ 3209192 h 3261946"/>
              <a:gd name="connsiteX2" fmla="*/ 189139 w 1631077"/>
              <a:gd name="connsiteY2" fmla="*/ 2760785 h 3261946"/>
              <a:gd name="connsiteX3" fmla="*/ 13292 w 1631077"/>
              <a:gd name="connsiteY3" fmla="*/ 2303585 h 3261946"/>
              <a:gd name="connsiteX4" fmla="*/ 83631 w 1631077"/>
              <a:gd name="connsiteY4" fmla="*/ 1714500 h 3261946"/>
              <a:gd name="connsiteX5" fmla="*/ 646339 w 1631077"/>
              <a:gd name="connsiteY5" fmla="*/ 0 h 3261946"/>
              <a:gd name="connsiteX0" fmla="*/ 1631077 w 1631077"/>
              <a:gd name="connsiteY0" fmla="*/ 3261946 h 3261946"/>
              <a:gd name="connsiteX1" fmla="*/ 830977 w 1631077"/>
              <a:gd name="connsiteY1" fmla="*/ 3138854 h 3261946"/>
              <a:gd name="connsiteX2" fmla="*/ 189139 w 1631077"/>
              <a:gd name="connsiteY2" fmla="*/ 2760785 h 3261946"/>
              <a:gd name="connsiteX3" fmla="*/ 13292 w 1631077"/>
              <a:gd name="connsiteY3" fmla="*/ 2303585 h 3261946"/>
              <a:gd name="connsiteX4" fmla="*/ 83631 w 1631077"/>
              <a:gd name="connsiteY4" fmla="*/ 1714500 h 3261946"/>
              <a:gd name="connsiteX5" fmla="*/ 646339 w 1631077"/>
              <a:gd name="connsiteY5" fmla="*/ 0 h 3261946"/>
              <a:gd name="connsiteX0" fmla="*/ 1631077 w 1631077"/>
              <a:gd name="connsiteY0" fmla="*/ 3261946 h 3261946"/>
              <a:gd name="connsiteX1" fmla="*/ 839769 w 1631077"/>
              <a:gd name="connsiteY1" fmla="*/ 3235569 h 3261946"/>
              <a:gd name="connsiteX2" fmla="*/ 189139 w 1631077"/>
              <a:gd name="connsiteY2" fmla="*/ 2760785 h 3261946"/>
              <a:gd name="connsiteX3" fmla="*/ 13292 w 1631077"/>
              <a:gd name="connsiteY3" fmla="*/ 2303585 h 3261946"/>
              <a:gd name="connsiteX4" fmla="*/ 83631 w 1631077"/>
              <a:gd name="connsiteY4" fmla="*/ 1714500 h 3261946"/>
              <a:gd name="connsiteX5" fmla="*/ 646339 w 1631077"/>
              <a:gd name="connsiteY5" fmla="*/ 0 h 3261946"/>
              <a:gd name="connsiteX0" fmla="*/ 1648661 w 1648661"/>
              <a:gd name="connsiteY0" fmla="*/ 3464169 h 3464169"/>
              <a:gd name="connsiteX1" fmla="*/ 839769 w 1648661"/>
              <a:gd name="connsiteY1" fmla="*/ 3235569 h 3464169"/>
              <a:gd name="connsiteX2" fmla="*/ 189139 w 1648661"/>
              <a:gd name="connsiteY2" fmla="*/ 2760785 h 3464169"/>
              <a:gd name="connsiteX3" fmla="*/ 13292 w 1648661"/>
              <a:gd name="connsiteY3" fmla="*/ 2303585 h 3464169"/>
              <a:gd name="connsiteX4" fmla="*/ 83631 w 1648661"/>
              <a:gd name="connsiteY4" fmla="*/ 1714500 h 3464169"/>
              <a:gd name="connsiteX5" fmla="*/ 646339 w 1648661"/>
              <a:gd name="connsiteY5" fmla="*/ 0 h 346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8661" h="3464169">
                <a:moveTo>
                  <a:pt x="1648661" y="3464169"/>
                </a:moveTo>
                <a:cubicBezTo>
                  <a:pt x="1379030" y="3387969"/>
                  <a:pt x="1083023" y="3352800"/>
                  <a:pt x="839769" y="3235569"/>
                </a:cubicBezTo>
                <a:cubicBezTo>
                  <a:pt x="596515" y="3118338"/>
                  <a:pt x="326885" y="2916116"/>
                  <a:pt x="189139" y="2760785"/>
                </a:cubicBezTo>
                <a:cubicBezTo>
                  <a:pt x="51393" y="2605454"/>
                  <a:pt x="30877" y="2477966"/>
                  <a:pt x="13292" y="2303585"/>
                </a:cubicBezTo>
                <a:cubicBezTo>
                  <a:pt x="-4293" y="2129204"/>
                  <a:pt x="-21877" y="2098431"/>
                  <a:pt x="83631" y="1714500"/>
                </a:cubicBezTo>
                <a:cubicBezTo>
                  <a:pt x="189139" y="1330569"/>
                  <a:pt x="417739" y="665284"/>
                  <a:pt x="646339" y="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231663" y="6081869"/>
            <a:ext cx="1488411" cy="4882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noAutofit/>
          </a:bodyPr>
          <a:lstStyle/>
          <a:p>
            <a:r>
              <a:rPr kumimoji="1" lang="ja-JP" altLang="en-US" sz="900" dirty="0" smtClean="0"/>
              <a:t>②外部のホストから、</a:t>
            </a:r>
            <a:r>
              <a:rPr kumimoji="1" lang="en-US" altLang="ja-JP" sz="900" dirty="0" smtClean="0"/>
              <a:t>Publish</a:t>
            </a:r>
            <a:r>
              <a:rPr kumimoji="1" lang="ja-JP" altLang="en-US" sz="900" dirty="0" smtClean="0"/>
              <a:t>されたポートを経由して</a:t>
            </a:r>
            <a:r>
              <a:rPr kumimoji="1" lang="en-US" altLang="ja-JP" sz="900" dirty="0" smtClean="0"/>
              <a:t>Docker</a:t>
            </a:r>
            <a:r>
              <a:rPr kumimoji="1" lang="ja-JP" altLang="en-US" sz="900" dirty="0" smtClean="0"/>
              <a:t> </a:t>
            </a:r>
            <a:r>
              <a:rPr kumimoji="1" lang="en-US" altLang="ja-JP" sz="900" dirty="0" smtClean="0"/>
              <a:t>container</a:t>
            </a:r>
            <a:r>
              <a:rPr lang="ja-JP" altLang="en-US" sz="900" dirty="0" smtClean="0"/>
              <a:t>に接続</a:t>
            </a:r>
            <a:endParaRPr kumimoji="1" lang="ja-JP" altLang="en-US" sz="900" dirty="0"/>
          </a:p>
        </p:txBody>
      </p:sp>
      <p:sp>
        <p:nvSpPr>
          <p:cNvPr id="10" name="フリーフォーム 9"/>
          <p:cNvSpPr/>
          <p:nvPr/>
        </p:nvSpPr>
        <p:spPr>
          <a:xfrm>
            <a:off x="2643241" y="3027202"/>
            <a:ext cx="3899176" cy="3050931"/>
          </a:xfrm>
          <a:custGeom>
            <a:avLst/>
            <a:gdLst>
              <a:gd name="connsiteX0" fmla="*/ 3057606 w 3978830"/>
              <a:gd name="connsiteY0" fmla="*/ 0 h 3059499"/>
              <a:gd name="connsiteX1" fmla="*/ 3268621 w 3978830"/>
              <a:gd name="connsiteY1" fmla="*/ 272562 h 3059499"/>
              <a:gd name="connsiteX2" fmla="*/ 3585145 w 3978830"/>
              <a:gd name="connsiteY2" fmla="*/ 606669 h 3059499"/>
              <a:gd name="connsiteX3" fmla="*/ 3919252 w 3978830"/>
              <a:gd name="connsiteY3" fmla="*/ 1107831 h 3059499"/>
              <a:gd name="connsiteX4" fmla="*/ 2275091 w 3978830"/>
              <a:gd name="connsiteY4" fmla="*/ 1468316 h 3059499"/>
              <a:gd name="connsiteX5" fmla="*/ 270445 w 3978830"/>
              <a:gd name="connsiteY5" fmla="*/ 1802423 h 3059499"/>
              <a:gd name="connsiteX6" fmla="*/ 164937 w 3978830"/>
              <a:gd name="connsiteY6" fmla="*/ 2391508 h 3059499"/>
              <a:gd name="connsiteX7" fmla="*/ 1624460 w 3978830"/>
              <a:gd name="connsiteY7" fmla="*/ 2998177 h 3059499"/>
              <a:gd name="connsiteX8" fmla="*/ 1624460 w 3978830"/>
              <a:gd name="connsiteY8" fmla="*/ 3006969 h 3059499"/>
              <a:gd name="connsiteX0" fmla="*/ 3057606 w 3978830"/>
              <a:gd name="connsiteY0" fmla="*/ 0 h 2998177"/>
              <a:gd name="connsiteX1" fmla="*/ 3268621 w 3978830"/>
              <a:gd name="connsiteY1" fmla="*/ 272562 h 2998177"/>
              <a:gd name="connsiteX2" fmla="*/ 3585145 w 3978830"/>
              <a:gd name="connsiteY2" fmla="*/ 606669 h 2998177"/>
              <a:gd name="connsiteX3" fmla="*/ 3919252 w 3978830"/>
              <a:gd name="connsiteY3" fmla="*/ 1107831 h 2998177"/>
              <a:gd name="connsiteX4" fmla="*/ 2275091 w 3978830"/>
              <a:gd name="connsiteY4" fmla="*/ 1468316 h 2998177"/>
              <a:gd name="connsiteX5" fmla="*/ 270445 w 3978830"/>
              <a:gd name="connsiteY5" fmla="*/ 1802423 h 2998177"/>
              <a:gd name="connsiteX6" fmla="*/ 164937 w 3978830"/>
              <a:gd name="connsiteY6" fmla="*/ 2391508 h 2998177"/>
              <a:gd name="connsiteX7" fmla="*/ 1624460 w 3978830"/>
              <a:gd name="connsiteY7" fmla="*/ 2998177 h 2998177"/>
              <a:gd name="connsiteX0" fmla="*/ 3074825 w 3996049"/>
              <a:gd name="connsiteY0" fmla="*/ 0 h 3068515"/>
              <a:gd name="connsiteX1" fmla="*/ 3285840 w 3996049"/>
              <a:gd name="connsiteY1" fmla="*/ 272562 h 3068515"/>
              <a:gd name="connsiteX2" fmla="*/ 3602364 w 3996049"/>
              <a:gd name="connsiteY2" fmla="*/ 606669 h 3068515"/>
              <a:gd name="connsiteX3" fmla="*/ 3936471 w 3996049"/>
              <a:gd name="connsiteY3" fmla="*/ 1107831 h 3068515"/>
              <a:gd name="connsiteX4" fmla="*/ 2292310 w 3996049"/>
              <a:gd name="connsiteY4" fmla="*/ 1468316 h 3068515"/>
              <a:gd name="connsiteX5" fmla="*/ 287664 w 3996049"/>
              <a:gd name="connsiteY5" fmla="*/ 1802423 h 3068515"/>
              <a:gd name="connsiteX6" fmla="*/ 182156 w 3996049"/>
              <a:gd name="connsiteY6" fmla="*/ 2391508 h 3068515"/>
              <a:gd name="connsiteX7" fmla="*/ 1896656 w 3996049"/>
              <a:gd name="connsiteY7" fmla="*/ 3068515 h 3068515"/>
              <a:gd name="connsiteX0" fmla="*/ 3074825 w 3995009"/>
              <a:gd name="connsiteY0" fmla="*/ 0 h 3068515"/>
              <a:gd name="connsiteX1" fmla="*/ 3356179 w 3995009"/>
              <a:gd name="connsiteY1" fmla="*/ 254978 h 3068515"/>
              <a:gd name="connsiteX2" fmla="*/ 3602364 w 3995009"/>
              <a:gd name="connsiteY2" fmla="*/ 606669 h 3068515"/>
              <a:gd name="connsiteX3" fmla="*/ 3936471 w 3995009"/>
              <a:gd name="connsiteY3" fmla="*/ 1107831 h 3068515"/>
              <a:gd name="connsiteX4" fmla="*/ 2292310 w 3995009"/>
              <a:gd name="connsiteY4" fmla="*/ 1468316 h 3068515"/>
              <a:gd name="connsiteX5" fmla="*/ 287664 w 3995009"/>
              <a:gd name="connsiteY5" fmla="*/ 1802423 h 3068515"/>
              <a:gd name="connsiteX6" fmla="*/ 182156 w 3995009"/>
              <a:gd name="connsiteY6" fmla="*/ 2391508 h 3068515"/>
              <a:gd name="connsiteX7" fmla="*/ 1896656 w 3995009"/>
              <a:gd name="connsiteY7" fmla="*/ 3068515 h 3068515"/>
              <a:gd name="connsiteX0" fmla="*/ 3039655 w 3995009"/>
              <a:gd name="connsiteY0" fmla="*/ 0 h 3121269"/>
              <a:gd name="connsiteX1" fmla="*/ 3356179 w 3995009"/>
              <a:gd name="connsiteY1" fmla="*/ 307732 h 3121269"/>
              <a:gd name="connsiteX2" fmla="*/ 3602364 w 3995009"/>
              <a:gd name="connsiteY2" fmla="*/ 659423 h 3121269"/>
              <a:gd name="connsiteX3" fmla="*/ 3936471 w 3995009"/>
              <a:gd name="connsiteY3" fmla="*/ 1160585 h 3121269"/>
              <a:gd name="connsiteX4" fmla="*/ 2292310 w 3995009"/>
              <a:gd name="connsiteY4" fmla="*/ 1521070 h 3121269"/>
              <a:gd name="connsiteX5" fmla="*/ 287664 w 3995009"/>
              <a:gd name="connsiteY5" fmla="*/ 1855177 h 3121269"/>
              <a:gd name="connsiteX6" fmla="*/ 182156 w 3995009"/>
              <a:gd name="connsiteY6" fmla="*/ 2444262 h 3121269"/>
              <a:gd name="connsiteX7" fmla="*/ 1896656 w 3995009"/>
              <a:gd name="connsiteY7" fmla="*/ 3121269 h 3121269"/>
              <a:gd name="connsiteX0" fmla="*/ 3039655 w 3999955"/>
              <a:gd name="connsiteY0" fmla="*/ 0 h 3121269"/>
              <a:gd name="connsiteX1" fmla="*/ 3602364 w 3999955"/>
              <a:gd name="connsiteY1" fmla="*/ 659423 h 3121269"/>
              <a:gd name="connsiteX2" fmla="*/ 3936471 w 3999955"/>
              <a:gd name="connsiteY2" fmla="*/ 1160585 h 3121269"/>
              <a:gd name="connsiteX3" fmla="*/ 2292310 w 3999955"/>
              <a:gd name="connsiteY3" fmla="*/ 1521070 h 3121269"/>
              <a:gd name="connsiteX4" fmla="*/ 287664 w 3999955"/>
              <a:gd name="connsiteY4" fmla="*/ 1855177 h 3121269"/>
              <a:gd name="connsiteX5" fmla="*/ 182156 w 3999955"/>
              <a:gd name="connsiteY5" fmla="*/ 2444262 h 3121269"/>
              <a:gd name="connsiteX6" fmla="*/ 1896656 w 3999955"/>
              <a:gd name="connsiteY6" fmla="*/ 3121269 h 3121269"/>
              <a:gd name="connsiteX0" fmla="*/ 3039655 w 4019316"/>
              <a:gd name="connsiteY0" fmla="*/ 0 h 3121269"/>
              <a:gd name="connsiteX1" fmla="*/ 3699079 w 4019316"/>
              <a:gd name="connsiteY1" fmla="*/ 606669 h 3121269"/>
              <a:gd name="connsiteX2" fmla="*/ 3936471 w 4019316"/>
              <a:gd name="connsiteY2" fmla="*/ 1160585 h 3121269"/>
              <a:gd name="connsiteX3" fmla="*/ 2292310 w 4019316"/>
              <a:gd name="connsiteY3" fmla="*/ 1521070 h 3121269"/>
              <a:gd name="connsiteX4" fmla="*/ 287664 w 4019316"/>
              <a:gd name="connsiteY4" fmla="*/ 1855177 h 3121269"/>
              <a:gd name="connsiteX5" fmla="*/ 182156 w 4019316"/>
              <a:gd name="connsiteY5" fmla="*/ 2444262 h 3121269"/>
              <a:gd name="connsiteX6" fmla="*/ 1896656 w 4019316"/>
              <a:gd name="connsiteY6" fmla="*/ 3121269 h 3121269"/>
              <a:gd name="connsiteX0" fmla="*/ 3049903 w 4029564"/>
              <a:gd name="connsiteY0" fmla="*/ 0 h 3050931"/>
              <a:gd name="connsiteX1" fmla="*/ 3709327 w 4029564"/>
              <a:gd name="connsiteY1" fmla="*/ 606669 h 3050931"/>
              <a:gd name="connsiteX2" fmla="*/ 3946719 w 4029564"/>
              <a:gd name="connsiteY2" fmla="*/ 1160585 h 3050931"/>
              <a:gd name="connsiteX3" fmla="*/ 2302558 w 4029564"/>
              <a:gd name="connsiteY3" fmla="*/ 1521070 h 3050931"/>
              <a:gd name="connsiteX4" fmla="*/ 297912 w 4029564"/>
              <a:gd name="connsiteY4" fmla="*/ 1855177 h 3050931"/>
              <a:gd name="connsiteX5" fmla="*/ 192404 w 4029564"/>
              <a:gd name="connsiteY5" fmla="*/ 2444262 h 3050931"/>
              <a:gd name="connsiteX6" fmla="*/ 2056373 w 4029564"/>
              <a:gd name="connsiteY6" fmla="*/ 3050931 h 3050931"/>
              <a:gd name="connsiteX0" fmla="*/ 3049903 w 4194936"/>
              <a:gd name="connsiteY0" fmla="*/ 0 h 3050931"/>
              <a:gd name="connsiteX1" fmla="*/ 3709327 w 4194936"/>
              <a:gd name="connsiteY1" fmla="*/ 606669 h 3050931"/>
              <a:gd name="connsiteX2" fmla="*/ 4131357 w 4194936"/>
              <a:gd name="connsiteY2" fmla="*/ 1230924 h 3050931"/>
              <a:gd name="connsiteX3" fmla="*/ 2302558 w 4194936"/>
              <a:gd name="connsiteY3" fmla="*/ 1521070 h 3050931"/>
              <a:gd name="connsiteX4" fmla="*/ 297912 w 4194936"/>
              <a:gd name="connsiteY4" fmla="*/ 1855177 h 3050931"/>
              <a:gd name="connsiteX5" fmla="*/ 192404 w 4194936"/>
              <a:gd name="connsiteY5" fmla="*/ 2444262 h 3050931"/>
              <a:gd name="connsiteX6" fmla="*/ 2056373 w 4194936"/>
              <a:gd name="connsiteY6" fmla="*/ 3050931 h 3050931"/>
              <a:gd name="connsiteX0" fmla="*/ 3049903 w 4234302"/>
              <a:gd name="connsiteY0" fmla="*/ 0 h 3050931"/>
              <a:gd name="connsiteX1" fmla="*/ 3902758 w 4234302"/>
              <a:gd name="connsiteY1" fmla="*/ 668215 h 3050931"/>
              <a:gd name="connsiteX2" fmla="*/ 4131357 w 4234302"/>
              <a:gd name="connsiteY2" fmla="*/ 1230924 h 3050931"/>
              <a:gd name="connsiteX3" fmla="*/ 2302558 w 4234302"/>
              <a:gd name="connsiteY3" fmla="*/ 1521070 h 3050931"/>
              <a:gd name="connsiteX4" fmla="*/ 297912 w 4234302"/>
              <a:gd name="connsiteY4" fmla="*/ 1855177 h 3050931"/>
              <a:gd name="connsiteX5" fmla="*/ 192404 w 4234302"/>
              <a:gd name="connsiteY5" fmla="*/ 2444262 h 3050931"/>
              <a:gd name="connsiteX6" fmla="*/ 2056373 w 4234302"/>
              <a:gd name="connsiteY6" fmla="*/ 3050931 h 3050931"/>
              <a:gd name="connsiteX0" fmla="*/ 3061622 w 4230796"/>
              <a:gd name="connsiteY0" fmla="*/ 0 h 3050931"/>
              <a:gd name="connsiteX1" fmla="*/ 3914477 w 4230796"/>
              <a:gd name="connsiteY1" fmla="*/ 668215 h 3050931"/>
              <a:gd name="connsiteX2" fmla="*/ 4143076 w 4230796"/>
              <a:gd name="connsiteY2" fmla="*/ 1230924 h 3050931"/>
              <a:gd name="connsiteX3" fmla="*/ 2525292 w 4230796"/>
              <a:gd name="connsiteY3" fmla="*/ 1582616 h 3050931"/>
              <a:gd name="connsiteX4" fmla="*/ 309631 w 4230796"/>
              <a:gd name="connsiteY4" fmla="*/ 1855177 h 3050931"/>
              <a:gd name="connsiteX5" fmla="*/ 204123 w 4230796"/>
              <a:gd name="connsiteY5" fmla="*/ 2444262 h 3050931"/>
              <a:gd name="connsiteX6" fmla="*/ 2068092 w 4230796"/>
              <a:gd name="connsiteY6" fmla="*/ 3050931 h 3050931"/>
              <a:gd name="connsiteX0" fmla="*/ 2976316 w 4145490"/>
              <a:gd name="connsiteY0" fmla="*/ 0 h 3050931"/>
              <a:gd name="connsiteX1" fmla="*/ 3829171 w 4145490"/>
              <a:gd name="connsiteY1" fmla="*/ 668215 h 3050931"/>
              <a:gd name="connsiteX2" fmla="*/ 4057770 w 4145490"/>
              <a:gd name="connsiteY2" fmla="*/ 1230924 h 3050931"/>
              <a:gd name="connsiteX3" fmla="*/ 2439986 w 4145490"/>
              <a:gd name="connsiteY3" fmla="*/ 1582616 h 3050931"/>
              <a:gd name="connsiteX4" fmla="*/ 435340 w 4145490"/>
              <a:gd name="connsiteY4" fmla="*/ 1951892 h 3050931"/>
              <a:gd name="connsiteX5" fmla="*/ 118817 w 4145490"/>
              <a:gd name="connsiteY5" fmla="*/ 2444262 h 3050931"/>
              <a:gd name="connsiteX6" fmla="*/ 1982786 w 4145490"/>
              <a:gd name="connsiteY6" fmla="*/ 3050931 h 3050931"/>
              <a:gd name="connsiteX0" fmla="*/ 2730002 w 3899176"/>
              <a:gd name="connsiteY0" fmla="*/ 0 h 3050931"/>
              <a:gd name="connsiteX1" fmla="*/ 3582857 w 3899176"/>
              <a:gd name="connsiteY1" fmla="*/ 668215 h 3050931"/>
              <a:gd name="connsiteX2" fmla="*/ 3811456 w 3899176"/>
              <a:gd name="connsiteY2" fmla="*/ 1230924 h 3050931"/>
              <a:gd name="connsiteX3" fmla="*/ 2193672 w 3899176"/>
              <a:gd name="connsiteY3" fmla="*/ 1582616 h 3050931"/>
              <a:gd name="connsiteX4" fmla="*/ 189026 w 3899176"/>
              <a:gd name="connsiteY4" fmla="*/ 1951892 h 3050931"/>
              <a:gd name="connsiteX5" fmla="*/ 259364 w 3899176"/>
              <a:gd name="connsiteY5" fmla="*/ 2567355 h 3050931"/>
              <a:gd name="connsiteX6" fmla="*/ 1736472 w 3899176"/>
              <a:gd name="connsiteY6" fmla="*/ 3050931 h 305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9176" h="3050931">
                <a:moveTo>
                  <a:pt x="2730002" y="0"/>
                </a:moveTo>
                <a:cubicBezTo>
                  <a:pt x="2847233" y="137380"/>
                  <a:pt x="3402615" y="463061"/>
                  <a:pt x="3582857" y="668215"/>
                </a:cubicBezTo>
                <a:cubicBezTo>
                  <a:pt x="3763099" y="873369"/>
                  <a:pt x="4042987" y="1078524"/>
                  <a:pt x="3811456" y="1230924"/>
                </a:cubicBezTo>
                <a:cubicBezTo>
                  <a:pt x="3579925" y="1383324"/>
                  <a:pt x="2797410" y="1462455"/>
                  <a:pt x="2193672" y="1582616"/>
                </a:cubicBezTo>
                <a:cubicBezTo>
                  <a:pt x="1589934" y="1702777"/>
                  <a:pt x="511411" y="1787769"/>
                  <a:pt x="189026" y="1951892"/>
                </a:cubicBezTo>
                <a:cubicBezTo>
                  <a:pt x="-133359" y="2116015"/>
                  <a:pt x="1456" y="2384182"/>
                  <a:pt x="259364" y="2567355"/>
                </a:cubicBezTo>
                <a:cubicBezTo>
                  <a:pt x="517272" y="2750528"/>
                  <a:pt x="1736472" y="3050931"/>
                  <a:pt x="1736472" y="3050931"/>
                </a:cubicBezTo>
              </a:path>
            </a:pathLst>
          </a:cu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052599" y="5478032"/>
            <a:ext cx="870229" cy="376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900" dirty="0"/>
              <a:t>④</a:t>
            </a:r>
            <a:r>
              <a:rPr kumimoji="1" lang="ja-JP" altLang="en-US" sz="900" dirty="0" smtClean="0"/>
              <a:t>各</a:t>
            </a:r>
            <a:r>
              <a:rPr kumimoji="1" lang="en-US" altLang="ja-JP" sz="900" dirty="0" smtClean="0"/>
              <a:t>VM</a:t>
            </a:r>
            <a:r>
              <a:rPr kumimoji="1" lang="ja-JP" altLang="en-US" sz="900" dirty="0" smtClean="0"/>
              <a:t>から</a:t>
            </a:r>
            <a:r>
              <a:rPr kumimoji="1" lang="en-US" altLang="ja-JP" sz="900" dirty="0" smtClean="0"/>
              <a:t>Internet</a:t>
            </a:r>
            <a:r>
              <a:rPr kumimoji="1" lang="ja-JP" altLang="en-US" sz="900" dirty="0" smtClean="0"/>
              <a:t>へ接続</a:t>
            </a:r>
            <a:endParaRPr kumimoji="1" lang="ja-JP" altLang="en-US" sz="9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600200" y="3112477"/>
            <a:ext cx="4239305" cy="1830562"/>
          </a:xfrm>
          <a:custGeom>
            <a:avLst/>
            <a:gdLst>
              <a:gd name="connsiteX0" fmla="*/ 3587262 w 4351303"/>
              <a:gd name="connsiteY0" fmla="*/ 0 h 1928870"/>
              <a:gd name="connsiteX1" fmla="*/ 3991708 w 4351303"/>
              <a:gd name="connsiteY1" fmla="*/ 351692 h 1928870"/>
              <a:gd name="connsiteX2" fmla="*/ 4299439 w 4351303"/>
              <a:gd name="connsiteY2" fmla="*/ 685800 h 1928870"/>
              <a:gd name="connsiteX3" fmla="*/ 4299439 w 4351303"/>
              <a:gd name="connsiteY3" fmla="*/ 817685 h 1928870"/>
              <a:gd name="connsiteX4" fmla="*/ 3789485 w 4351303"/>
              <a:gd name="connsiteY4" fmla="*/ 1274885 h 1928870"/>
              <a:gd name="connsiteX5" fmla="*/ 2013439 w 4351303"/>
              <a:gd name="connsiteY5" fmla="*/ 1485900 h 1928870"/>
              <a:gd name="connsiteX6" fmla="*/ 474785 w 4351303"/>
              <a:gd name="connsiteY6" fmla="*/ 1925515 h 1928870"/>
              <a:gd name="connsiteX7" fmla="*/ 0 w 4351303"/>
              <a:gd name="connsiteY7" fmla="*/ 1652954 h 1928870"/>
              <a:gd name="connsiteX0" fmla="*/ 3587262 w 4323832"/>
              <a:gd name="connsiteY0" fmla="*/ 0 h 1928870"/>
              <a:gd name="connsiteX1" fmla="*/ 3991708 w 4323832"/>
              <a:gd name="connsiteY1" fmla="*/ 351692 h 1928870"/>
              <a:gd name="connsiteX2" fmla="*/ 4299439 w 4323832"/>
              <a:gd name="connsiteY2" fmla="*/ 685800 h 1928870"/>
              <a:gd name="connsiteX3" fmla="*/ 4246685 w 4323832"/>
              <a:gd name="connsiteY3" fmla="*/ 1046285 h 1928870"/>
              <a:gd name="connsiteX4" fmla="*/ 3789485 w 4323832"/>
              <a:gd name="connsiteY4" fmla="*/ 1274885 h 1928870"/>
              <a:gd name="connsiteX5" fmla="*/ 2013439 w 4323832"/>
              <a:gd name="connsiteY5" fmla="*/ 1485900 h 1928870"/>
              <a:gd name="connsiteX6" fmla="*/ 474785 w 4323832"/>
              <a:gd name="connsiteY6" fmla="*/ 1925515 h 1928870"/>
              <a:gd name="connsiteX7" fmla="*/ 0 w 4323832"/>
              <a:gd name="connsiteY7" fmla="*/ 1652954 h 1928870"/>
              <a:gd name="connsiteX0" fmla="*/ 3587262 w 4351691"/>
              <a:gd name="connsiteY0" fmla="*/ 0 h 1928870"/>
              <a:gd name="connsiteX1" fmla="*/ 3991708 w 4351691"/>
              <a:gd name="connsiteY1" fmla="*/ 351692 h 1928870"/>
              <a:gd name="connsiteX2" fmla="*/ 4334609 w 4351691"/>
              <a:gd name="connsiteY2" fmla="*/ 650631 h 1928870"/>
              <a:gd name="connsiteX3" fmla="*/ 4246685 w 4351691"/>
              <a:gd name="connsiteY3" fmla="*/ 1046285 h 1928870"/>
              <a:gd name="connsiteX4" fmla="*/ 3789485 w 4351691"/>
              <a:gd name="connsiteY4" fmla="*/ 1274885 h 1928870"/>
              <a:gd name="connsiteX5" fmla="*/ 2013439 w 4351691"/>
              <a:gd name="connsiteY5" fmla="*/ 1485900 h 1928870"/>
              <a:gd name="connsiteX6" fmla="*/ 474785 w 4351691"/>
              <a:gd name="connsiteY6" fmla="*/ 1925515 h 1928870"/>
              <a:gd name="connsiteX7" fmla="*/ 0 w 4351691"/>
              <a:gd name="connsiteY7" fmla="*/ 1652954 h 1928870"/>
              <a:gd name="connsiteX0" fmla="*/ 3481754 w 4246183"/>
              <a:gd name="connsiteY0" fmla="*/ 0 h 1926759"/>
              <a:gd name="connsiteX1" fmla="*/ 3886200 w 4246183"/>
              <a:gd name="connsiteY1" fmla="*/ 351692 h 1926759"/>
              <a:gd name="connsiteX2" fmla="*/ 4229101 w 4246183"/>
              <a:gd name="connsiteY2" fmla="*/ 650631 h 1926759"/>
              <a:gd name="connsiteX3" fmla="*/ 4141177 w 4246183"/>
              <a:gd name="connsiteY3" fmla="*/ 1046285 h 1926759"/>
              <a:gd name="connsiteX4" fmla="*/ 3683977 w 4246183"/>
              <a:gd name="connsiteY4" fmla="*/ 1274885 h 1926759"/>
              <a:gd name="connsiteX5" fmla="*/ 1907931 w 4246183"/>
              <a:gd name="connsiteY5" fmla="*/ 1485900 h 1926759"/>
              <a:gd name="connsiteX6" fmla="*/ 369277 w 4246183"/>
              <a:gd name="connsiteY6" fmla="*/ 1925515 h 1926759"/>
              <a:gd name="connsiteX7" fmla="*/ 0 w 4246183"/>
              <a:gd name="connsiteY7" fmla="*/ 1336431 h 1926759"/>
              <a:gd name="connsiteX0" fmla="*/ 3481754 w 4246183"/>
              <a:gd name="connsiteY0" fmla="*/ 0 h 1830385"/>
              <a:gd name="connsiteX1" fmla="*/ 3886200 w 4246183"/>
              <a:gd name="connsiteY1" fmla="*/ 351692 h 1830385"/>
              <a:gd name="connsiteX2" fmla="*/ 4229101 w 4246183"/>
              <a:gd name="connsiteY2" fmla="*/ 650631 h 1830385"/>
              <a:gd name="connsiteX3" fmla="*/ 4141177 w 4246183"/>
              <a:gd name="connsiteY3" fmla="*/ 1046285 h 1830385"/>
              <a:gd name="connsiteX4" fmla="*/ 3683977 w 4246183"/>
              <a:gd name="connsiteY4" fmla="*/ 1274885 h 1830385"/>
              <a:gd name="connsiteX5" fmla="*/ 1907931 w 4246183"/>
              <a:gd name="connsiteY5" fmla="*/ 1485900 h 1830385"/>
              <a:gd name="connsiteX6" fmla="*/ 298938 w 4246183"/>
              <a:gd name="connsiteY6" fmla="*/ 1828800 h 1830385"/>
              <a:gd name="connsiteX7" fmla="*/ 0 w 4246183"/>
              <a:gd name="connsiteY7" fmla="*/ 1336431 h 1830385"/>
              <a:gd name="connsiteX0" fmla="*/ 3481754 w 4186552"/>
              <a:gd name="connsiteY0" fmla="*/ 0 h 1830385"/>
              <a:gd name="connsiteX1" fmla="*/ 3886200 w 4186552"/>
              <a:gd name="connsiteY1" fmla="*/ 351692 h 1830385"/>
              <a:gd name="connsiteX2" fmla="*/ 4141178 w 4186552"/>
              <a:gd name="connsiteY2" fmla="*/ 668216 h 1830385"/>
              <a:gd name="connsiteX3" fmla="*/ 4141177 w 4186552"/>
              <a:gd name="connsiteY3" fmla="*/ 1046285 h 1830385"/>
              <a:gd name="connsiteX4" fmla="*/ 3683977 w 4186552"/>
              <a:gd name="connsiteY4" fmla="*/ 1274885 h 1830385"/>
              <a:gd name="connsiteX5" fmla="*/ 1907931 w 4186552"/>
              <a:gd name="connsiteY5" fmla="*/ 1485900 h 1830385"/>
              <a:gd name="connsiteX6" fmla="*/ 298938 w 4186552"/>
              <a:gd name="connsiteY6" fmla="*/ 1828800 h 1830385"/>
              <a:gd name="connsiteX7" fmla="*/ 0 w 4186552"/>
              <a:gd name="connsiteY7" fmla="*/ 1336431 h 1830385"/>
              <a:gd name="connsiteX0" fmla="*/ 3534507 w 4239305"/>
              <a:gd name="connsiteY0" fmla="*/ 0 h 1830562"/>
              <a:gd name="connsiteX1" fmla="*/ 3938953 w 4239305"/>
              <a:gd name="connsiteY1" fmla="*/ 351692 h 1830562"/>
              <a:gd name="connsiteX2" fmla="*/ 4193931 w 4239305"/>
              <a:gd name="connsiteY2" fmla="*/ 668216 h 1830562"/>
              <a:gd name="connsiteX3" fmla="*/ 4193930 w 4239305"/>
              <a:gd name="connsiteY3" fmla="*/ 1046285 h 1830562"/>
              <a:gd name="connsiteX4" fmla="*/ 3736730 w 4239305"/>
              <a:gd name="connsiteY4" fmla="*/ 1274885 h 1830562"/>
              <a:gd name="connsiteX5" fmla="*/ 1960684 w 4239305"/>
              <a:gd name="connsiteY5" fmla="*/ 1485900 h 1830562"/>
              <a:gd name="connsiteX6" fmla="*/ 351691 w 4239305"/>
              <a:gd name="connsiteY6" fmla="*/ 1828800 h 1830562"/>
              <a:gd name="connsiteX7" fmla="*/ 0 w 4239305"/>
              <a:gd name="connsiteY7" fmla="*/ 1327639 h 18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9305" h="1830562">
                <a:moveTo>
                  <a:pt x="3534507" y="0"/>
                </a:moveTo>
                <a:cubicBezTo>
                  <a:pt x="3677382" y="118696"/>
                  <a:pt x="3829049" y="240323"/>
                  <a:pt x="3938953" y="351692"/>
                </a:cubicBezTo>
                <a:cubicBezTo>
                  <a:pt x="4048857" y="463061"/>
                  <a:pt x="4151435" y="552451"/>
                  <a:pt x="4193931" y="668216"/>
                </a:cubicBezTo>
                <a:cubicBezTo>
                  <a:pt x="4236427" y="783981"/>
                  <a:pt x="4270130" y="945174"/>
                  <a:pt x="4193930" y="1046285"/>
                </a:cubicBezTo>
                <a:cubicBezTo>
                  <a:pt x="4117730" y="1147396"/>
                  <a:pt x="4108938" y="1201616"/>
                  <a:pt x="3736730" y="1274885"/>
                </a:cubicBezTo>
                <a:cubicBezTo>
                  <a:pt x="3364522" y="1348154"/>
                  <a:pt x="2524857" y="1393581"/>
                  <a:pt x="1960684" y="1485900"/>
                </a:cubicBezTo>
                <a:cubicBezTo>
                  <a:pt x="1396511" y="1578219"/>
                  <a:pt x="678472" y="1855177"/>
                  <a:pt x="351691" y="1828800"/>
                </a:cubicBezTo>
                <a:cubicBezTo>
                  <a:pt x="24910" y="1802423"/>
                  <a:pt x="69606" y="1477840"/>
                  <a:pt x="0" y="1327639"/>
                </a:cubicBezTo>
              </a:path>
            </a:pathLst>
          </a:cu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329715" y="4084571"/>
            <a:ext cx="1343334" cy="4466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36000" tIns="36000" rIns="36000" bIns="36000" rtlCol="0">
            <a:noAutofit/>
          </a:bodyPr>
          <a:lstStyle/>
          <a:p>
            <a:r>
              <a:rPr lang="ja-JP" altLang="en-US" sz="900" dirty="0" smtClean="0"/>
              <a:t>③</a:t>
            </a:r>
            <a:r>
              <a:rPr kumimoji="1" lang="ja-JP" altLang="en-US" sz="900" dirty="0" smtClean="0"/>
              <a:t>各</a:t>
            </a:r>
            <a:r>
              <a:rPr kumimoji="1" lang="en-US" altLang="ja-JP" sz="900" dirty="0" smtClean="0"/>
              <a:t>VM</a:t>
            </a:r>
            <a:r>
              <a:rPr kumimoji="1" lang="ja-JP" altLang="en-US" sz="900" dirty="0" smtClean="0"/>
              <a:t>から</a:t>
            </a:r>
            <a:r>
              <a:rPr lang="en-US" altLang="ja-JP" sz="900" dirty="0"/>
              <a:t>Publish</a:t>
            </a:r>
            <a:r>
              <a:rPr lang="ja-JP" altLang="en-US" sz="900" dirty="0"/>
              <a:t>されたポートを経由して</a:t>
            </a:r>
            <a:r>
              <a:rPr lang="en-US" altLang="ja-JP" sz="900" dirty="0"/>
              <a:t>Docker</a:t>
            </a:r>
            <a:r>
              <a:rPr lang="ja-JP" altLang="en-US" sz="900" dirty="0"/>
              <a:t> </a:t>
            </a:r>
            <a:r>
              <a:rPr lang="en-US" altLang="ja-JP" sz="900" dirty="0"/>
              <a:t>container</a:t>
            </a:r>
            <a:r>
              <a:rPr lang="ja-JP" altLang="en-US" sz="900" dirty="0"/>
              <a:t>に接続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13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282</Words>
  <Application>Microsoft Office PowerPoint</Application>
  <PresentationFormat>A4 210 x 297 mm</PresentationFormat>
  <Paragraphs>83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Docker Desktop for WindowsとHyper-V通常VMの共存</vt:lpstr>
      <vt:lpstr>実現させたい通信パターン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miki</dc:creator>
  <cp:lastModifiedBy>miki</cp:lastModifiedBy>
  <cp:revision>20</cp:revision>
  <dcterms:created xsi:type="dcterms:W3CDTF">2019-03-17T07:14:40Z</dcterms:created>
  <dcterms:modified xsi:type="dcterms:W3CDTF">2019-03-20T16:49:30Z</dcterms:modified>
</cp:coreProperties>
</file>