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4" r:id="rId3"/>
    <p:sldId id="273" r:id="rId4"/>
    <p:sldId id="282" r:id="rId5"/>
    <p:sldId id="283" r:id="rId6"/>
    <p:sldId id="275" r:id="rId7"/>
    <p:sldId id="276" r:id="rId8"/>
    <p:sldId id="277" r:id="rId9"/>
    <p:sldId id="278" r:id="rId10"/>
    <p:sldId id="279" r:id="rId11"/>
    <p:sldId id="271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>
      <p:cViewPr>
        <p:scale>
          <a:sx n="100" d="100"/>
          <a:sy n="100" d="100"/>
        </p:scale>
        <p:origin x="12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7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1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6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8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4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0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6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7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BD031-50F9-4E04-8434-9CE5533E09C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8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10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1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1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1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5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6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7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51" Type="http://schemas.openxmlformats.org/officeDocument/2006/relationships/hyperlink" Target="https://docs.aws.amazon.com/cognito/latest/developerguide/authentication-flow.html" TargetMode="External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8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9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8274873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448648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7740282" y="4419470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870066" y="3883685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2276167" cy="3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9604973" y="4419470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9685560" y="3883685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8405851" y="4151578"/>
            <a:ext cx="127970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9514394" y="1128180"/>
            <a:ext cx="1865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A </a:t>
            </a:r>
            <a:r>
              <a:rPr lang="en-US" altLang="ja-JP" sz="1200" dirty="0" err="1"/>
              <a:t>CloudFront</a:t>
            </a:r>
            <a:r>
              <a:rPr lang="en-US" altLang="ja-JP" sz="1200" dirty="0"/>
              <a:t> and an S3 Bucket which provide static contents for the SPA are omitted on purpose.</a:t>
            </a:r>
            <a:endParaRPr lang="en-US" sz="1200" dirty="0"/>
          </a:p>
        </p:txBody>
      </p:sp>
      <p:sp>
        <p:nvSpPr>
          <p:cNvPr id="49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0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=""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0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4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12" idx="2"/>
            <a:endCxn id="66" idx="0"/>
          </p:cNvCxnSpPr>
          <p:nvPr/>
        </p:nvCxnSpPr>
        <p:spPr>
          <a:xfrm>
            <a:off x="8137958" y="4636964"/>
            <a:ext cx="0" cy="2557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808303" y="599092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939198" y="5124696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65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961345" y="5640370"/>
            <a:ext cx="357190" cy="357190"/>
          </a:xfrm>
          <a:prstGeom prst="rect">
            <a:avLst/>
          </a:prstGeom>
        </p:spPr>
      </p:pic>
      <p:pic>
        <p:nvPicPr>
          <p:cNvPr id="66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959363" y="4892730"/>
            <a:ext cx="357190" cy="357190"/>
          </a:xfrm>
          <a:prstGeom prst="rect">
            <a:avLst/>
          </a:prstGeom>
        </p:spPr>
      </p:pic>
      <p:cxnSp>
        <p:nvCxnSpPr>
          <p:cNvPr id="6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8137958" y="5335899"/>
            <a:ext cx="1982" cy="3044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4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8274873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448648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7740282" y="4419470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870066" y="3883685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2276167" cy="3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9604973" y="4419470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9685560" y="3883685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8405851" y="4151578"/>
            <a:ext cx="127970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0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=""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0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4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12" idx="2"/>
            <a:endCxn id="66" idx="0"/>
          </p:cNvCxnSpPr>
          <p:nvPr/>
        </p:nvCxnSpPr>
        <p:spPr>
          <a:xfrm>
            <a:off x="8137958" y="4636964"/>
            <a:ext cx="0" cy="2557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808303" y="599092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939198" y="5124696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65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961345" y="5640370"/>
            <a:ext cx="357190" cy="357190"/>
          </a:xfrm>
          <a:prstGeom prst="rect">
            <a:avLst/>
          </a:prstGeom>
        </p:spPr>
      </p:pic>
      <p:pic>
        <p:nvPicPr>
          <p:cNvPr id="66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959363" y="4892730"/>
            <a:ext cx="357190" cy="357190"/>
          </a:xfrm>
          <a:prstGeom prst="rect">
            <a:avLst/>
          </a:prstGeom>
        </p:spPr>
      </p:pic>
      <p:cxnSp>
        <p:nvCxnSpPr>
          <p:cNvPr id="6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8137958" y="5335899"/>
            <a:ext cx="1982" cy="3044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191450" y="99226"/>
            <a:ext cx="4700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Step.5 Execute the AWS Lambda function by the API Gateway.</a:t>
            </a:r>
            <a:endParaRPr lang="en-US" sz="1600" u="sng" dirty="0"/>
          </a:p>
        </p:txBody>
      </p:sp>
      <p:sp>
        <p:nvSpPr>
          <p:cNvPr id="59" name="楕円 58"/>
          <p:cNvSpPr/>
          <p:nvPr/>
        </p:nvSpPr>
        <p:spPr>
          <a:xfrm>
            <a:off x="4658453" y="3642179"/>
            <a:ext cx="1297834" cy="11240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593250" y="4184078"/>
            <a:ext cx="2270119" cy="83099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5-1. The API Gateway Invokes the AWS Lambda API you associated with them in advance.</a:t>
            </a:r>
            <a:endParaRPr lang="en-US" sz="1200" b="1" dirty="0"/>
          </a:p>
        </p:txBody>
      </p:sp>
      <p:sp>
        <p:nvSpPr>
          <p:cNvPr id="69" name="楕円 68"/>
          <p:cNvSpPr/>
          <p:nvPr/>
        </p:nvSpPr>
        <p:spPr>
          <a:xfrm>
            <a:off x="7608675" y="3673270"/>
            <a:ext cx="996220" cy="10876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7005265" y="4699239"/>
            <a:ext cx="4213100" cy="83099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5-2~3. The AWS Lambda checks its resource-based policy whether the API Gateway can invoke the Lambda function.</a:t>
            </a:r>
          </a:p>
          <a:p>
            <a:r>
              <a:rPr lang="en-US" sz="1200" b="1" dirty="0" smtClean="0"/>
              <a:t>If the resource-based policy has sufficient privilege, then the AWS Lambda function </a:t>
            </a:r>
            <a:r>
              <a:rPr lang="en-US" sz="1200" b="1" dirty="0" smtClean="0"/>
              <a:t>executes itself.</a:t>
            </a:r>
            <a:endParaRPr lang="en-US" sz="1200" b="1" dirty="0"/>
          </a:p>
        </p:txBody>
      </p:sp>
      <p:sp>
        <p:nvSpPr>
          <p:cNvPr id="71" name="右矢印 70"/>
          <p:cNvSpPr/>
          <p:nvPr/>
        </p:nvSpPr>
        <p:spPr>
          <a:xfrm>
            <a:off x="6009474" y="3874823"/>
            <a:ext cx="1555562" cy="5577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2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8274873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443333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7740282" y="4419470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870066" y="3883685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2276167" cy="3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9604973" y="4419470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9685560" y="3883685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8405851" y="4151578"/>
            <a:ext cx="127970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0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=""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0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4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12" idx="2"/>
            <a:endCxn id="66" idx="0"/>
          </p:cNvCxnSpPr>
          <p:nvPr/>
        </p:nvCxnSpPr>
        <p:spPr>
          <a:xfrm>
            <a:off x="8137958" y="4636964"/>
            <a:ext cx="0" cy="2557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808303" y="599092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939198" y="5124696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65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961345" y="5640370"/>
            <a:ext cx="357190" cy="357190"/>
          </a:xfrm>
          <a:prstGeom prst="rect">
            <a:avLst/>
          </a:prstGeom>
        </p:spPr>
      </p:pic>
      <p:pic>
        <p:nvPicPr>
          <p:cNvPr id="66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959363" y="4892730"/>
            <a:ext cx="357190" cy="357190"/>
          </a:xfrm>
          <a:prstGeom prst="rect">
            <a:avLst/>
          </a:prstGeom>
        </p:spPr>
      </p:pic>
      <p:cxnSp>
        <p:nvCxnSpPr>
          <p:cNvPr id="6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8137958" y="5335899"/>
            <a:ext cx="1982" cy="3044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/>
          <p:cNvSpPr/>
          <p:nvPr/>
        </p:nvSpPr>
        <p:spPr>
          <a:xfrm>
            <a:off x="7438741" y="3663689"/>
            <a:ext cx="1397766" cy="27506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左右矢印 57"/>
          <p:cNvSpPr/>
          <p:nvPr/>
        </p:nvSpPr>
        <p:spPr>
          <a:xfrm>
            <a:off x="8795570" y="3936484"/>
            <a:ext cx="622098" cy="423840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楕円 58"/>
          <p:cNvSpPr/>
          <p:nvPr/>
        </p:nvSpPr>
        <p:spPr>
          <a:xfrm>
            <a:off x="9473018" y="3705218"/>
            <a:ext cx="996220" cy="10876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91450" y="99226"/>
            <a:ext cx="4700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Step.6 The AWS Lambda function access to other AWS resources such as </a:t>
            </a:r>
            <a:r>
              <a:rPr lang="en-US" sz="1600" u="sng" dirty="0" err="1" smtClean="0"/>
              <a:t>DynamoDB</a:t>
            </a:r>
            <a:r>
              <a:rPr lang="en-US" sz="1600" u="sng" dirty="0" smtClean="0"/>
              <a:t>.</a:t>
            </a:r>
            <a:endParaRPr lang="en-US" sz="1600" u="sng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859674" y="2606505"/>
            <a:ext cx="3202391" cy="120032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6-1. The Lambda function invokes other AWS service APIs with IAM Permissions belongs to the IAM Role attached to the AWS Lambda. </a:t>
            </a:r>
            <a:r>
              <a:rPr lang="en-US" sz="1200" b="1" dirty="0" smtClean="0">
                <a:solidFill>
                  <a:srgbClr val="FF0000"/>
                </a:solidFill>
              </a:rPr>
              <a:t>Therefore, the AWS Temporary Security Credentials issued by </a:t>
            </a:r>
            <a:r>
              <a:rPr lang="en-US" sz="1200" b="1" dirty="0" err="1" smtClean="0">
                <a:solidFill>
                  <a:srgbClr val="FF0000"/>
                </a:solidFill>
              </a:rPr>
              <a:t>Cognito</a:t>
            </a:r>
            <a:r>
              <a:rPr lang="en-US" sz="1200" b="1" dirty="0" smtClean="0">
                <a:solidFill>
                  <a:srgbClr val="FF0000"/>
                </a:solidFill>
              </a:rPr>
              <a:t> Identity Pool never affects the authorization here.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8599730" y="4864018"/>
            <a:ext cx="2287346" cy="142593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6-2~3. If you attached sufficient permissions to the Lambda function, their </a:t>
            </a:r>
            <a:r>
              <a:rPr lang="en-US" sz="1200" b="1" dirty="0" smtClean="0"/>
              <a:t>invocations </a:t>
            </a:r>
            <a:r>
              <a:rPr lang="en-US" sz="1200" b="1" dirty="0"/>
              <a:t>will be finished successfully. Then, the Lambda function returns its response when all the processes has been finished.</a:t>
            </a:r>
          </a:p>
        </p:txBody>
      </p:sp>
    </p:spTree>
    <p:extLst>
      <p:ext uri="{BB962C8B-B14F-4D97-AF65-F5344CB8AC3E}">
        <p14:creationId xmlns:p14="http://schemas.microsoft.com/office/powerpoint/2010/main" val="12448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8274873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448648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7740282" y="4419470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870066" y="3883685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2276167" cy="3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9604973" y="4419470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9685560" y="3883685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8405851" y="4151578"/>
            <a:ext cx="127970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0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=""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0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4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12" idx="2"/>
            <a:endCxn id="66" idx="0"/>
          </p:cNvCxnSpPr>
          <p:nvPr/>
        </p:nvCxnSpPr>
        <p:spPr>
          <a:xfrm>
            <a:off x="8137958" y="4636964"/>
            <a:ext cx="0" cy="2557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808303" y="599092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939198" y="5124696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65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961345" y="5640370"/>
            <a:ext cx="357190" cy="357190"/>
          </a:xfrm>
          <a:prstGeom prst="rect">
            <a:avLst/>
          </a:prstGeom>
        </p:spPr>
      </p:pic>
      <p:pic>
        <p:nvPicPr>
          <p:cNvPr id="66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959363" y="4892730"/>
            <a:ext cx="357190" cy="357190"/>
          </a:xfrm>
          <a:prstGeom prst="rect">
            <a:avLst/>
          </a:prstGeom>
        </p:spPr>
      </p:pic>
      <p:cxnSp>
        <p:nvCxnSpPr>
          <p:cNvPr id="6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8137958" y="5335899"/>
            <a:ext cx="1982" cy="3044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191450" y="99226"/>
            <a:ext cx="4700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Step.7 </a:t>
            </a:r>
            <a:r>
              <a:rPr lang="en-US" sz="1600" u="sng" dirty="0" smtClean="0"/>
              <a:t>Receive a response from the AWS Lambda function.</a:t>
            </a:r>
            <a:endParaRPr lang="en-US" sz="1600" u="sng" dirty="0"/>
          </a:p>
        </p:txBody>
      </p:sp>
      <p:sp>
        <p:nvSpPr>
          <p:cNvPr id="59" name="楕円 58"/>
          <p:cNvSpPr/>
          <p:nvPr/>
        </p:nvSpPr>
        <p:spPr>
          <a:xfrm>
            <a:off x="4658453" y="3642179"/>
            <a:ext cx="1297834" cy="11240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854883" y="4184947"/>
            <a:ext cx="1903592" cy="64633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7. </a:t>
            </a:r>
            <a:r>
              <a:rPr lang="en-US" sz="1200" b="1" dirty="0" smtClean="0"/>
              <a:t>The API Gateway receives a response from the AWS Lambda function.</a:t>
            </a:r>
            <a:endParaRPr lang="en-US" sz="1200" b="1" dirty="0"/>
          </a:p>
        </p:txBody>
      </p:sp>
      <p:sp>
        <p:nvSpPr>
          <p:cNvPr id="68" name="楕円 67"/>
          <p:cNvSpPr/>
          <p:nvPr/>
        </p:nvSpPr>
        <p:spPr>
          <a:xfrm>
            <a:off x="7646849" y="3712215"/>
            <a:ext cx="996220" cy="10876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左矢印 68"/>
          <p:cNvSpPr/>
          <p:nvPr/>
        </p:nvSpPr>
        <p:spPr>
          <a:xfrm>
            <a:off x="6036543" y="3915604"/>
            <a:ext cx="1502871" cy="53694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02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8274873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448648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7740282" y="4419470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870066" y="3883685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2276167" cy="3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9604973" y="4419470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9685560" y="3883685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8405851" y="4151578"/>
            <a:ext cx="127970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0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=""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0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4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12" idx="2"/>
            <a:endCxn id="66" idx="0"/>
          </p:cNvCxnSpPr>
          <p:nvPr/>
        </p:nvCxnSpPr>
        <p:spPr>
          <a:xfrm>
            <a:off x="8137958" y="4636964"/>
            <a:ext cx="0" cy="2557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808303" y="599092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939198" y="5124696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65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961345" y="5640370"/>
            <a:ext cx="357190" cy="357190"/>
          </a:xfrm>
          <a:prstGeom prst="rect">
            <a:avLst/>
          </a:prstGeom>
        </p:spPr>
      </p:pic>
      <p:pic>
        <p:nvPicPr>
          <p:cNvPr id="66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959363" y="4892730"/>
            <a:ext cx="357190" cy="357190"/>
          </a:xfrm>
          <a:prstGeom prst="rect">
            <a:avLst/>
          </a:prstGeom>
        </p:spPr>
      </p:pic>
      <p:cxnSp>
        <p:nvCxnSpPr>
          <p:cNvPr id="6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8137958" y="5335899"/>
            <a:ext cx="1982" cy="3044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楕円 57"/>
          <p:cNvSpPr/>
          <p:nvPr/>
        </p:nvSpPr>
        <p:spPr>
          <a:xfrm>
            <a:off x="4658453" y="3642179"/>
            <a:ext cx="1297834" cy="11240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左矢印 58"/>
          <p:cNvSpPr/>
          <p:nvPr/>
        </p:nvSpPr>
        <p:spPr>
          <a:xfrm>
            <a:off x="2833784" y="3693481"/>
            <a:ext cx="1744083" cy="53694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楕円 60"/>
          <p:cNvSpPr/>
          <p:nvPr/>
        </p:nvSpPr>
        <p:spPr>
          <a:xfrm>
            <a:off x="21963" y="2827344"/>
            <a:ext cx="2671202" cy="2162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754029" y="3694787"/>
            <a:ext cx="1903592" cy="64633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8</a:t>
            </a:r>
            <a:r>
              <a:rPr lang="en-US" sz="1200" b="1" dirty="0" smtClean="0"/>
              <a:t>. </a:t>
            </a:r>
            <a:r>
              <a:rPr lang="en-US" sz="1200" b="1" dirty="0" smtClean="0"/>
              <a:t>The Client app receives a response from the API Gateway.</a:t>
            </a:r>
            <a:endParaRPr lang="en-US" sz="1200" b="1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91450" y="99226"/>
            <a:ext cx="470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Step.8 </a:t>
            </a:r>
            <a:r>
              <a:rPr lang="en-US" sz="1600" u="sng" dirty="0" smtClean="0"/>
              <a:t>Receive a response from the API </a:t>
            </a:r>
            <a:r>
              <a:rPr lang="en-US" sz="1600" u="sng" dirty="0" err="1" smtClean="0"/>
              <a:t>Gatweay</a:t>
            </a:r>
            <a:r>
              <a:rPr lang="en-US" sz="1600" u="sng" dirty="0" smtClean="0"/>
              <a:t>.</a:t>
            </a:r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200432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8274873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448648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7740282" y="4419470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870066" y="3883685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2276167" cy="3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9604973" y="4419470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9685560" y="3883685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8405851" y="4151578"/>
            <a:ext cx="127970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0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=""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0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4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12" idx="2"/>
            <a:endCxn id="66" idx="0"/>
          </p:cNvCxnSpPr>
          <p:nvPr/>
        </p:nvCxnSpPr>
        <p:spPr>
          <a:xfrm>
            <a:off x="8137958" y="4636964"/>
            <a:ext cx="0" cy="2557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808303" y="599092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939198" y="5124696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65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961345" y="5640370"/>
            <a:ext cx="357190" cy="357190"/>
          </a:xfrm>
          <a:prstGeom prst="rect">
            <a:avLst/>
          </a:prstGeom>
        </p:spPr>
      </p:pic>
      <p:pic>
        <p:nvPicPr>
          <p:cNvPr id="66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959363" y="4892730"/>
            <a:ext cx="357190" cy="357190"/>
          </a:xfrm>
          <a:prstGeom prst="rect">
            <a:avLst/>
          </a:prstGeom>
        </p:spPr>
      </p:pic>
      <p:cxnSp>
        <p:nvCxnSpPr>
          <p:cNvPr id="6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8137958" y="5335899"/>
            <a:ext cx="1982" cy="3044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楕円 57"/>
          <p:cNvSpPr/>
          <p:nvPr/>
        </p:nvSpPr>
        <p:spPr>
          <a:xfrm>
            <a:off x="4530428" y="3831850"/>
            <a:ext cx="550769" cy="539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楕円 58"/>
          <p:cNvSpPr/>
          <p:nvPr/>
        </p:nvSpPr>
        <p:spPr>
          <a:xfrm>
            <a:off x="4573039" y="5564376"/>
            <a:ext cx="550769" cy="539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四角形吹き出し 60"/>
          <p:cNvSpPr/>
          <p:nvPr/>
        </p:nvSpPr>
        <p:spPr>
          <a:xfrm>
            <a:off x="1525698" y="5179132"/>
            <a:ext cx="1727200" cy="1109605"/>
          </a:xfrm>
          <a:prstGeom prst="wedgeRectCallout">
            <a:avLst>
              <a:gd name="adj1" fmla="val 124087"/>
              <a:gd name="adj2" fmla="val -1414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四角形吹き出し 67"/>
          <p:cNvSpPr/>
          <p:nvPr/>
        </p:nvSpPr>
        <p:spPr>
          <a:xfrm>
            <a:off x="1521978" y="5179132"/>
            <a:ext cx="1727200" cy="1109605"/>
          </a:xfrm>
          <a:prstGeom prst="wedgeRectCallout">
            <a:avLst>
              <a:gd name="adj1" fmla="val 133713"/>
              <a:gd name="adj2" fmla="val 11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Authorizes API requests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9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8274873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448648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7740282" y="4419470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870066" y="3883685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2276167" cy="3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9604973" y="4419470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9685560" y="3883685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8405851" y="4151578"/>
            <a:ext cx="127970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0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=""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0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4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12" idx="2"/>
            <a:endCxn id="66" idx="0"/>
          </p:cNvCxnSpPr>
          <p:nvPr/>
        </p:nvCxnSpPr>
        <p:spPr>
          <a:xfrm>
            <a:off x="8137958" y="4636964"/>
            <a:ext cx="0" cy="2557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808303" y="599092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939198" y="5124696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65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961345" y="5640370"/>
            <a:ext cx="357190" cy="357190"/>
          </a:xfrm>
          <a:prstGeom prst="rect">
            <a:avLst/>
          </a:prstGeom>
        </p:spPr>
      </p:pic>
      <p:pic>
        <p:nvPicPr>
          <p:cNvPr id="66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959363" y="4892730"/>
            <a:ext cx="357190" cy="357190"/>
          </a:xfrm>
          <a:prstGeom prst="rect">
            <a:avLst/>
          </a:prstGeom>
        </p:spPr>
      </p:pic>
      <p:cxnSp>
        <p:nvCxnSpPr>
          <p:cNvPr id="6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8137958" y="5335899"/>
            <a:ext cx="1982" cy="3044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7334980" y="3878774"/>
            <a:ext cx="550769" cy="539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四角形吹き出し 69"/>
          <p:cNvSpPr/>
          <p:nvPr/>
        </p:nvSpPr>
        <p:spPr>
          <a:xfrm>
            <a:off x="8014260" y="2100337"/>
            <a:ext cx="2672827" cy="850627"/>
          </a:xfrm>
          <a:prstGeom prst="wedgeRectCallout">
            <a:avLst>
              <a:gd name="adj1" fmla="val -61975"/>
              <a:gd name="adj2" fmla="val 1533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 AWS Lambda resource based policy controls whether your API Gateway APIs can invoke the Lambda function.</a:t>
            </a:r>
            <a:endParaRPr lang="en-US" sz="1200" dirty="0"/>
          </a:p>
        </p:txBody>
      </p:sp>
      <p:sp>
        <p:nvSpPr>
          <p:cNvPr id="71" name="楕円 70"/>
          <p:cNvSpPr/>
          <p:nvPr/>
        </p:nvSpPr>
        <p:spPr>
          <a:xfrm>
            <a:off x="9008058" y="3885457"/>
            <a:ext cx="550769" cy="539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四角形吹き出し 71"/>
          <p:cNvSpPr/>
          <p:nvPr/>
        </p:nvSpPr>
        <p:spPr>
          <a:xfrm>
            <a:off x="8639674" y="5174775"/>
            <a:ext cx="2570521" cy="890617"/>
          </a:xfrm>
          <a:prstGeom prst="wedgeRectCallout">
            <a:avLst>
              <a:gd name="adj1" fmla="val -23655"/>
              <a:gd name="adj2" fmla="val -133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An IAM Role attached to the Lambda function controls whether your Lambda function can access to other AWS resources such as </a:t>
            </a:r>
            <a:r>
              <a:rPr lang="en-US" sz="1200" dirty="0" err="1" smtClean="0"/>
              <a:t>DynamoDB</a:t>
            </a:r>
            <a:r>
              <a:rPr lang="en-US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802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8274873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448648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7740282" y="4419470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870066" y="3883685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2276167" cy="3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9604973" y="4419470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9685560" y="3883685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8405851" y="4151578"/>
            <a:ext cx="127970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0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=""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0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4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12" idx="2"/>
            <a:endCxn id="66" idx="0"/>
          </p:cNvCxnSpPr>
          <p:nvPr/>
        </p:nvCxnSpPr>
        <p:spPr>
          <a:xfrm>
            <a:off x="8137958" y="4636964"/>
            <a:ext cx="0" cy="2557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808303" y="599092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939198" y="5124696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65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961345" y="5640370"/>
            <a:ext cx="357190" cy="357190"/>
          </a:xfrm>
          <a:prstGeom prst="rect">
            <a:avLst/>
          </a:prstGeom>
        </p:spPr>
      </p:pic>
      <p:pic>
        <p:nvPicPr>
          <p:cNvPr id="66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959363" y="4892730"/>
            <a:ext cx="357190" cy="357190"/>
          </a:xfrm>
          <a:prstGeom prst="rect">
            <a:avLst/>
          </a:prstGeom>
        </p:spPr>
      </p:pic>
      <p:cxnSp>
        <p:nvCxnSpPr>
          <p:cNvPr id="6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8137958" y="5335899"/>
            <a:ext cx="1982" cy="3044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7334980" y="3878774"/>
            <a:ext cx="550769" cy="539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四角形吹き出し 69"/>
          <p:cNvSpPr/>
          <p:nvPr/>
        </p:nvSpPr>
        <p:spPr>
          <a:xfrm>
            <a:off x="8014260" y="2100337"/>
            <a:ext cx="2672827" cy="850627"/>
          </a:xfrm>
          <a:prstGeom prst="wedgeRectCallout">
            <a:avLst>
              <a:gd name="adj1" fmla="val -61975"/>
              <a:gd name="adj2" fmla="val 1533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 AWS Lambda resource based policy controls whether your API Gateway APIs can invoke the Lambda function.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859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8274873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448648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7740282" y="4419470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870066" y="3883685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2276167" cy="3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9604973" y="4419470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9685560" y="3883685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8405851" y="4151578"/>
            <a:ext cx="127970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0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=""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0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4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12" idx="2"/>
            <a:endCxn id="66" idx="0"/>
          </p:cNvCxnSpPr>
          <p:nvPr/>
        </p:nvCxnSpPr>
        <p:spPr>
          <a:xfrm>
            <a:off x="8137958" y="4636964"/>
            <a:ext cx="0" cy="2557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808303" y="599092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939198" y="5124696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65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961345" y="5640370"/>
            <a:ext cx="357190" cy="357190"/>
          </a:xfrm>
          <a:prstGeom prst="rect">
            <a:avLst/>
          </a:prstGeom>
        </p:spPr>
      </p:pic>
      <p:pic>
        <p:nvPicPr>
          <p:cNvPr id="66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959363" y="4892730"/>
            <a:ext cx="357190" cy="357190"/>
          </a:xfrm>
          <a:prstGeom prst="rect">
            <a:avLst/>
          </a:prstGeom>
        </p:spPr>
      </p:pic>
      <p:cxnSp>
        <p:nvCxnSpPr>
          <p:cNvPr id="6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8137958" y="5335899"/>
            <a:ext cx="1982" cy="3044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楕円 70"/>
          <p:cNvSpPr/>
          <p:nvPr/>
        </p:nvSpPr>
        <p:spPr>
          <a:xfrm>
            <a:off x="9008058" y="3885457"/>
            <a:ext cx="550769" cy="539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四角形吹き出し 71"/>
          <p:cNvSpPr/>
          <p:nvPr/>
        </p:nvSpPr>
        <p:spPr>
          <a:xfrm>
            <a:off x="8639674" y="5174775"/>
            <a:ext cx="2570521" cy="890617"/>
          </a:xfrm>
          <a:prstGeom prst="wedgeRectCallout">
            <a:avLst>
              <a:gd name="adj1" fmla="val -23655"/>
              <a:gd name="adj2" fmla="val -133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An IAM Role attached to the Lambda function controls whether your Lambda function can access to other AWS resources such as </a:t>
            </a:r>
            <a:r>
              <a:rPr lang="en-US" sz="1200" dirty="0" err="1" smtClean="0"/>
              <a:t>DynamoDB</a:t>
            </a:r>
            <a:r>
              <a:rPr lang="en-US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297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8274873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448648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7740282" y="4419470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870066" y="3883685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2276167" cy="3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9604973" y="4419470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9685560" y="3883685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8405851" y="4151578"/>
            <a:ext cx="127970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0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=""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0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4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12" idx="2"/>
            <a:endCxn id="66" idx="0"/>
          </p:cNvCxnSpPr>
          <p:nvPr/>
        </p:nvCxnSpPr>
        <p:spPr>
          <a:xfrm>
            <a:off x="8137958" y="4636964"/>
            <a:ext cx="0" cy="2557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808303" y="599092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939198" y="5124696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65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961345" y="5640370"/>
            <a:ext cx="357190" cy="357190"/>
          </a:xfrm>
          <a:prstGeom prst="rect">
            <a:avLst/>
          </a:prstGeom>
        </p:spPr>
      </p:pic>
      <p:pic>
        <p:nvPicPr>
          <p:cNvPr id="66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959363" y="4892730"/>
            <a:ext cx="357190" cy="357190"/>
          </a:xfrm>
          <a:prstGeom prst="rect">
            <a:avLst/>
          </a:prstGeom>
        </p:spPr>
      </p:pic>
      <p:cxnSp>
        <p:nvCxnSpPr>
          <p:cNvPr id="6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8137958" y="5335899"/>
            <a:ext cx="1982" cy="3044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191450" y="99226"/>
            <a:ext cx="4212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Step.1 Authenticate and retrieve an </a:t>
            </a:r>
            <a:r>
              <a:rPr lang="en-US" sz="1600" u="sng" dirty="0" err="1" smtClean="0"/>
              <a:t>IdToken</a:t>
            </a:r>
            <a:endParaRPr lang="en-US" sz="1600" u="sng" dirty="0"/>
          </a:p>
        </p:txBody>
      </p:sp>
      <p:sp>
        <p:nvSpPr>
          <p:cNvPr id="59" name="楕円 58"/>
          <p:cNvSpPr/>
          <p:nvPr/>
        </p:nvSpPr>
        <p:spPr>
          <a:xfrm>
            <a:off x="4285673" y="201415"/>
            <a:ext cx="3700087" cy="2162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楕円 60"/>
          <p:cNvSpPr/>
          <p:nvPr/>
        </p:nvSpPr>
        <p:spPr>
          <a:xfrm>
            <a:off x="21963" y="2827344"/>
            <a:ext cx="2671202" cy="2162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下カーブ矢印 67"/>
          <p:cNvSpPr/>
          <p:nvPr/>
        </p:nvSpPr>
        <p:spPr>
          <a:xfrm rot="19615755">
            <a:off x="948816" y="1051988"/>
            <a:ext cx="3508686" cy="824489"/>
          </a:xfrm>
          <a:prstGeom prst="curved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下カーブ矢印 68"/>
          <p:cNvSpPr/>
          <p:nvPr/>
        </p:nvSpPr>
        <p:spPr>
          <a:xfrm rot="8238053">
            <a:off x="2263518" y="2320389"/>
            <a:ext cx="2678997" cy="824489"/>
          </a:xfrm>
          <a:prstGeom prst="curved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84578" y="784396"/>
            <a:ext cx="2130354" cy="83099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1-1. The Client app authenticates with either a </a:t>
            </a:r>
            <a:r>
              <a:rPr lang="en-US" altLang="ja-JP" sz="1200" b="1" dirty="0" err="1" smtClean="0"/>
              <a:t>Cognito</a:t>
            </a:r>
            <a:r>
              <a:rPr lang="en-US" altLang="ja-JP" sz="1200" b="1" dirty="0" smtClean="0"/>
              <a:t> User Pool or Social provider.</a:t>
            </a:r>
            <a:endParaRPr lang="en-US" sz="1200" b="1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391975" y="1866262"/>
            <a:ext cx="2130354" cy="64633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1-2. The Client app can retrieve an </a:t>
            </a:r>
            <a:r>
              <a:rPr lang="en-US" altLang="ja-JP" sz="1200" b="1" dirty="0" err="1" smtClean="0"/>
              <a:t>IdToken</a:t>
            </a:r>
            <a:r>
              <a:rPr lang="en-US" altLang="ja-JP" sz="1200" b="1" dirty="0" smtClean="0"/>
              <a:t> if your app succeeds its authentication.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0334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8274873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448648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7740282" y="4419470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870066" y="3883685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2276167" cy="3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9604973" y="4419470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9685560" y="3883685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8405851" y="4151578"/>
            <a:ext cx="127970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0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=""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0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4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12" idx="2"/>
            <a:endCxn id="66" idx="0"/>
          </p:cNvCxnSpPr>
          <p:nvPr/>
        </p:nvCxnSpPr>
        <p:spPr>
          <a:xfrm>
            <a:off x="8137958" y="4636964"/>
            <a:ext cx="0" cy="2557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808303" y="599092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939198" y="5124696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65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961345" y="5640370"/>
            <a:ext cx="357190" cy="357190"/>
          </a:xfrm>
          <a:prstGeom prst="rect">
            <a:avLst/>
          </a:prstGeom>
        </p:spPr>
      </p:pic>
      <p:pic>
        <p:nvPicPr>
          <p:cNvPr id="66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959363" y="4892730"/>
            <a:ext cx="357190" cy="357190"/>
          </a:xfrm>
          <a:prstGeom prst="rect">
            <a:avLst/>
          </a:prstGeom>
        </p:spPr>
      </p:pic>
      <p:cxnSp>
        <p:nvCxnSpPr>
          <p:cNvPr id="6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8137958" y="5335899"/>
            <a:ext cx="1982" cy="3044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191450" y="99226"/>
            <a:ext cx="4653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Step.2 Retrieve an AWS Temporary Security Credentials with an </a:t>
            </a:r>
            <a:r>
              <a:rPr lang="en-US" sz="1600" u="sng" dirty="0" err="1" smtClean="0"/>
              <a:t>IdToken</a:t>
            </a:r>
            <a:r>
              <a:rPr lang="en-US" sz="1600" u="sng" dirty="0" smtClean="0"/>
              <a:t>.</a:t>
            </a:r>
            <a:endParaRPr lang="en-US" sz="1600" u="sng" dirty="0"/>
          </a:p>
        </p:txBody>
      </p:sp>
      <p:sp>
        <p:nvSpPr>
          <p:cNvPr id="59" name="楕円 58"/>
          <p:cNvSpPr/>
          <p:nvPr/>
        </p:nvSpPr>
        <p:spPr>
          <a:xfrm>
            <a:off x="21963" y="2827344"/>
            <a:ext cx="2671202" cy="2162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下カーブ矢印 60"/>
          <p:cNvSpPr/>
          <p:nvPr/>
        </p:nvSpPr>
        <p:spPr>
          <a:xfrm rot="21212926">
            <a:off x="1807573" y="1808335"/>
            <a:ext cx="2916852" cy="824489"/>
          </a:xfrm>
          <a:prstGeom prst="curved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下カーブ矢印 67"/>
          <p:cNvSpPr/>
          <p:nvPr/>
        </p:nvSpPr>
        <p:spPr>
          <a:xfrm rot="9329589">
            <a:off x="2578193" y="3805374"/>
            <a:ext cx="2290248" cy="824489"/>
          </a:xfrm>
          <a:prstGeom prst="curved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64905" y="1694126"/>
            <a:ext cx="3419588" cy="101566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2-1~4. The Client app begins the flow  called “External Provider </a:t>
            </a:r>
            <a:r>
              <a:rPr lang="en-US" altLang="ja-JP" sz="1200" b="1" dirty="0" err="1" smtClean="0"/>
              <a:t>Authflow</a:t>
            </a:r>
            <a:r>
              <a:rPr lang="en-US" altLang="ja-JP" sz="1200" b="1" dirty="0" smtClean="0"/>
              <a:t> – Enhanced </a:t>
            </a:r>
            <a:r>
              <a:rPr lang="en-US" altLang="ja-JP" sz="1200" b="1" dirty="0" err="1" smtClean="0"/>
              <a:t>Authflow</a:t>
            </a:r>
            <a:r>
              <a:rPr lang="en-US" altLang="ja-JP" sz="1200" b="1" dirty="0" smtClean="0"/>
              <a:t>)”.</a:t>
            </a:r>
          </a:p>
          <a:p>
            <a:r>
              <a:rPr lang="en-US" sz="1200" dirty="0">
                <a:hlinkClick r:id="rId51"/>
              </a:rPr>
              <a:t>https://docs.aws.amazon.com/cognito/latest/developerguide/authentication-flow.html</a:t>
            </a:r>
            <a:endParaRPr lang="en-US" sz="1200" b="1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578625" y="4508113"/>
            <a:ext cx="2130354" cy="64633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2-5. The Client app can finally retrieve an AWS Temporary Security Credentials.</a:t>
            </a:r>
            <a:endParaRPr lang="en-US" sz="1200" b="1" dirty="0"/>
          </a:p>
        </p:txBody>
      </p:sp>
      <p:sp>
        <p:nvSpPr>
          <p:cNvPr id="71" name="楕円 70"/>
          <p:cNvSpPr/>
          <p:nvPr/>
        </p:nvSpPr>
        <p:spPr>
          <a:xfrm>
            <a:off x="4396866" y="2289149"/>
            <a:ext cx="3885214" cy="14508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1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8274873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448648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7740282" y="4419470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870066" y="3883685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2276167" cy="3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9604973" y="4419470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9685560" y="3883685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8405851" y="4151578"/>
            <a:ext cx="127970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0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=""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0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4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12" idx="2"/>
            <a:endCxn id="66" idx="0"/>
          </p:cNvCxnSpPr>
          <p:nvPr/>
        </p:nvCxnSpPr>
        <p:spPr>
          <a:xfrm>
            <a:off x="8137958" y="4636964"/>
            <a:ext cx="0" cy="2557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808303" y="599092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939198" y="5124696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65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961345" y="5640370"/>
            <a:ext cx="357190" cy="357190"/>
          </a:xfrm>
          <a:prstGeom prst="rect">
            <a:avLst/>
          </a:prstGeom>
        </p:spPr>
      </p:pic>
      <p:pic>
        <p:nvPicPr>
          <p:cNvPr id="66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959363" y="4892730"/>
            <a:ext cx="357190" cy="357190"/>
          </a:xfrm>
          <a:prstGeom prst="rect">
            <a:avLst/>
          </a:prstGeom>
        </p:spPr>
      </p:pic>
      <p:cxnSp>
        <p:nvCxnSpPr>
          <p:cNvPr id="6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8137958" y="5335899"/>
            <a:ext cx="1982" cy="3044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楕円 57"/>
          <p:cNvSpPr/>
          <p:nvPr/>
        </p:nvSpPr>
        <p:spPr>
          <a:xfrm>
            <a:off x="21963" y="2827344"/>
            <a:ext cx="2671202" cy="2162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右矢印 58"/>
          <p:cNvSpPr/>
          <p:nvPr/>
        </p:nvSpPr>
        <p:spPr>
          <a:xfrm>
            <a:off x="2959237" y="3629942"/>
            <a:ext cx="1555562" cy="5577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下カーブ矢印 60"/>
          <p:cNvSpPr/>
          <p:nvPr/>
        </p:nvSpPr>
        <p:spPr>
          <a:xfrm rot="2249455">
            <a:off x="1718654" y="2205165"/>
            <a:ext cx="1384132" cy="689112"/>
          </a:xfrm>
          <a:prstGeom prst="curved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30768" y="1616978"/>
            <a:ext cx="2593919" cy="120032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3-1~2. The Client app creates an API request with its signature.</a:t>
            </a:r>
          </a:p>
          <a:p>
            <a:r>
              <a:rPr lang="en-US" sz="1200" b="1" dirty="0" smtClean="0"/>
              <a:t>The client app takes advantage of an AWS Temporary Security Credentials obtained in the previous step and the AWS Signature V4.</a:t>
            </a:r>
            <a:endParaRPr lang="en-US" sz="1200" b="1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570399" y="3564478"/>
            <a:ext cx="2087724" cy="101566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3-3. The Client app makes an API request with the signature computed in the previous step to the API Gateway.</a:t>
            </a:r>
            <a:endParaRPr lang="en-US" sz="1200" b="1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91450" y="99226"/>
            <a:ext cx="470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Step.3 Invoke an API of the API Gateway.</a:t>
            </a:r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171561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8274873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448648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7740282" y="4419470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870066" y="3883685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2276167" cy="3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9604973" y="4419470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9685560" y="3883685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8405851" y="4151578"/>
            <a:ext cx="127970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0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=""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0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4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12" idx="2"/>
            <a:endCxn id="66" idx="0"/>
          </p:cNvCxnSpPr>
          <p:nvPr/>
        </p:nvCxnSpPr>
        <p:spPr>
          <a:xfrm>
            <a:off x="8137958" y="4636964"/>
            <a:ext cx="0" cy="2557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808303" y="599092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939198" y="5124696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65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961345" y="5640370"/>
            <a:ext cx="357190" cy="357190"/>
          </a:xfrm>
          <a:prstGeom prst="rect">
            <a:avLst/>
          </a:prstGeom>
        </p:spPr>
      </p:pic>
      <p:pic>
        <p:nvPicPr>
          <p:cNvPr id="66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959363" y="4892730"/>
            <a:ext cx="357190" cy="357190"/>
          </a:xfrm>
          <a:prstGeom prst="rect">
            <a:avLst/>
          </a:prstGeom>
        </p:spPr>
      </p:pic>
      <p:cxnSp>
        <p:nvCxnSpPr>
          <p:cNvPr id="6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8137958" y="5335899"/>
            <a:ext cx="1982" cy="3044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191450" y="99226"/>
            <a:ext cx="470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Step.4 Check whether your API request is valid.</a:t>
            </a:r>
            <a:endParaRPr lang="en-US" sz="1600" u="sng" dirty="0"/>
          </a:p>
        </p:txBody>
      </p:sp>
      <p:sp>
        <p:nvSpPr>
          <p:cNvPr id="59" name="楕円 58"/>
          <p:cNvSpPr/>
          <p:nvPr/>
        </p:nvSpPr>
        <p:spPr>
          <a:xfrm>
            <a:off x="4658453" y="3642179"/>
            <a:ext cx="1297834" cy="11240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下カーブ矢印 60"/>
          <p:cNvSpPr/>
          <p:nvPr/>
        </p:nvSpPr>
        <p:spPr>
          <a:xfrm rot="16200000">
            <a:off x="3875393" y="3911917"/>
            <a:ext cx="782058" cy="689112"/>
          </a:xfrm>
          <a:prstGeom prst="curved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506988" y="3534779"/>
            <a:ext cx="2270119" cy="138499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4-1. The API Gateway checks the signature on your API request.</a:t>
            </a:r>
          </a:p>
          <a:p>
            <a:r>
              <a:rPr lang="en-US" sz="1200" b="1" dirty="0" smtClean="0"/>
              <a:t>If that signature is valid and the privilege of the one who made that API request is sufficient, the API Gateway allows the API request to execute.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7957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1168</Words>
  <Application>Microsoft Office PowerPoint</Application>
  <PresentationFormat>ワイド画面</PresentationFormat>
  <Paragraphs>343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mta</dc:creator>
  <cp:lastModifiedBy>mta</cp:lastModifiedBy>
  <cp:revision>66</cp:revision>
  <dcterms:created xsi:type="dcterms:W3CDTF">2020-03-11T15:36:57Z</dcterms:created>
  <dcterms:modified xsi:type="dcterms:W3CDTF">2020-03-20T15:30:57Z</dcterms:modified>
</cp:coreProperties>
</file>