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2018/4/28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619672" y="1556792"/>
            <a:ext cx="504056" cy="504056"/>
            <a:chOff x="1043608" y="4077072"/>
            <a:chExt cx="504056" cy="504056"/>
          </a:xfrm>
        </p:grpSpPr>
        <p:sp>
          <p:nvSpPr>
            <p:cNvPr id="2" name="TextBox 30"/>
            <p:cNvSpPr txBox="1"/>
            <p:nvPr/>
          </p:nvSpPr>
          <p:spPr>
            <a:xfrm>
              <a:off x="1043608" y="4437112"/>
              <a:ext cx="504056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IAM role</a:t>
              </a:r>
              <a:endParaRPr lang="en-US" sz="1400" b="1" dirty="0"/>
            </a:p>
          </p:txBody>
        </p:sp>
        <p:pic>
          <p:nvPicPr>
            <p:cNvPr id="3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15617" y="4077072"/>
              <a:ext cx="360040" cy="308606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1907704" y="3717032"/>
            <a:ext cx="576064" cy="504056"/>
            <a:chOff x="1547664" y="2276872"/>
            <a:chExt cx="576064" cy="504056"/>
          </a:xfrm>
        </p:grpSpPr>
        <p:sp>
          <p:nvSpPr>
            <p:cNvPr id="5" name="TextBox 7"/>
            <p:cNvSpPr txBox="1"/>
            <p:nvPr/>
          </p:nvSpPr>
          <p:spPr>
            <a:xfrm>
              <a:off x="1547664" y="2636912"/>
              <a:ext cx="576064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S3 bucket</a:t>
              </a:r>
            </a:p>
            <a:p>
              <a:pPr algn="ctr"/>
              <a:endParaRPr lang="en-US" sz="1400" b="1" dirty="0"/>
            </a:p>
          </p:txBody>
        </p:sp>
        <p:pic>
          <p:nvPicPr>
            <p:cNvPr id="6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88032" cy="298699"/>
            </a:xfrm>
            <a:prstGeom prst="rect">
              <a:avLst/>
            </a:prstGeom>
          </p:spPr>
        </p:pic>
      </p:grpSp>
      <p:grpSp>
        <p:nvGrpSpPr>
          <p:cNvPr id="10" name="グループ化 9"/>
          <p:cNvGrpSpPr/>
          <p:nvPr/>
        </p:nvGrpSpPr>
        <p:grpSpPr>
          <a:xfrm>
            <a:off x="2987824" y="2924944"/>
            <a:ext cx="504056" cy="720080"/>
            <a:chOff x="2987824" y="2924944"/>
            <a:chExt cx="504056" cy="720080"/>
          </a:xfrm>
        </p:grpSpPr>
        <p:pic>
          <p:nvPicPr>
            <p:cNvPr id="8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9" name="TextBox 34"/>
            <p:cNvSpPr txBox="1"/>
            <p:nvPr/>
          </p:nvSpPr>
          <p:spPr>
            <a:xfrm>
              <a:off x="2987824" y="3245834"/>
              <a:ext cx="504056" cy="39919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long-term security credential</a:t>
              </a:r>
              <a:endParaRPr lang="en-US" sz="1400" b="1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843808" y="4077072"/>
            <a:ext cx="591835" cy="792088"/>
            <a:chOff x="3548117" y="3501008"/>
            <a:chExt cx="591835" cy="792088"/>
          </a:xfrm>
        </p:grpSpPr>
        <p:sp>
          <p:nvSpPr>
            <p:cNvPr id="11" name="TextBox 35"/>
            <p:cNvSpPr txBox="1"/>
            <p:nvPr/>
          </p:nvSpPr>
          <p:spPr>
            <a:xfrm>
              <a:off x="3548117" y="3887070"/>
              <a:ext cx="591835" cy="4060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security credential</a:t>
              </a:r>
              <a:endParaRPr lang="en-US" sz="1400" b="1" dirty="0"/>
            </a:p>
          </p:txBody>
        </p:sp>
        <p:pic>
          <p:nvPicPr>
            <p:cNvPr id="12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5896" y="3501008"/>
              <a:ext cx="400045" cy="360040"/>
            </a:xfrm>
            <a:prstGeom prst="rect">
              <a:avLst/>
            </a:prstGeom>
          </p:spPr>
        </p:pic>
      </p:grpSp>
      <p:sp>
        <p:nvSpPr>
          <p:cNvPr id="16" name="Rounded Rectangle 2"/>
          <p:cNvSpPr/>
          <p:nvPr/>
        </p:nvSpPr>
        <p:spPr>
          <a:xfrm>
            <a:off x="3923928" y="1400376"/>
            <a:ext cx="1751013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4042991" y="2996951"/>
            <a:ext cx="1557337" cy="12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account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8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6920" y="1196752"/>
            <a:ext cx="399410" cy="399410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827584" y="2708920"/>
            <a:ext cx="432048" cy="504056"/>
            <a:chOff x="827584" y="2708920"/>
            <a:chExt cx="432048" cy="504056"/>
          </a:xfrm>
        </p:grpSpPr>
        <p:pic>
          <p:nvPicPr>
            <p:cNvPr id="19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99592" y="2708920"/>
              <a:ext cx="288032" cy="370328"/>
            </a:xfrm>
            <a:prstGeom prst="rect">
              <a:avLst/>
            </a:prstGeom>
          </p:spPr>
        </p:pic>
        <p:sp>
          <p:nvSpPr>
            <p:cNvPr id="20" name="TextBox 43"/>
            <p:cNvSpPr txBox="1"/>
            <p:nvPr/>
          </p:nvSpPr>
          <p:spPr>
            <a:xfrm>
              <a:off x="827584" y="3068960"/>
              <a:ext cx="432048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/>
                <a:t>AWS </a:t>
              </a:r>
              <a:r>
                <a:rPr lang="en-US" sz="800" b="1" smtClean="0"/>
                <a:t>STS</a:t>
              </a:r>
              <a:endParaRPr lang="en-US" sz="1400" b="1" dirty="0"/>
            </a:p>
          </p:txBody>
        </p:sp>
      </p:grpSp>
      <p:sp>
        <p:nvSpPr>
          <p:cNvPr id="24" name="TextBox 130"/>
          <p:cNvSpPr txBox="1"/>
          <p:nvPr/>
        </p:nvSpPr>
        <p:spPr>
          <a:xfrm>
            <a:off x="395536" y="4293097"/>
            <a:ext cx="576064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instance</a:t>
            </a:r>
            <a:endParaRPr lang="en-US" sz="1400" b="1" dirty="0"/>
          </a:p>
        </p:txBody>
      </p:sp>
      <p:pic>
        <p:nvPicPr>
          <p:cNvPr id="25" name="Picture 1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342" y="3966669"/>
            <a:ext cx="314769" cy="326428"/>
          </a:xfrm>
          <a:prstGeom prst="rect">
            <a:avLst/>
          </a:prstGeom>
        </p:spPr>
      </p:pic>
      <p:sp>
        <p:nvSpPr>
          <p:cNvPr id="26" name="TextBox 28"/>
          <p:cNvSpPr txBox="1"/>
          <p:nvPr/>
        </p:nvSpPr>
        <p:spPr>
          <a:xfrm>
            <a:off x="1187624" y="5301208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27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4869160"/>
            <a:ext cx="288032" cy="384043"/>
          </a:xfrm>
          <a:prstGeom prst="rect">
            <a:avLst/>
          </a:prstGeom>
        </p:spPr>
      </p:pic>
      <p:pic>
        <p:nvPicPr>
          <p:cNvPr id="28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5976" y="4941168"/>
            <a:ext cx="288032" cy="384043"/>
          </a:xfrm>
          <a:prstGeom prst="rect">
            <a:avLst/>
          </a:prstGeom>
        </p:spPr>
      </p:pic>
      <p:sp>
        <p:nvSpPr>
          <p:cNvPr id="29" name="TextBox 42"/>
          <p:cNvSpPr txBox="1"/>
          <p:nvPr/>
        </p:nvSpPr>
        <p:spPr>
          <a:xfrm>
            <a:off x="4211960" y="5301209"/>
            <a:ext cx="576064" cy="144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dirty="0" smtClean="0">
                <a:cs typeface="Helvetica Neue"/>
              </a:rPr>
              <a:t>user</a:t>
            </a:r>
            <a:endParaRPr lang="en-US" sz="800" b="1" dirty="0">
              <a:cs typeface="Helvetica Neue"/>
            </a:endParaRPr>
          </a:p>
        </p:txBody>
      </p:sp>
      <p:pic>
        <p:nvPicPr>
          <p:cNvPr id="30" name="Picture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2492896"/>
            <a:ext cx="300033" cy="360040"/>
          </a:xfrm>
          <a:prstGeom prst="rect">
            <a:avLst/>
          </a:prstGeom>
        </p:spPr>
      </p:pic>
      <p:sp>
        <p:nvSpPr>
          <p:cNvPr id="31" name="TextBox 347"/>
          <p:cNvSpPr txBox="1"/>
          <p:nvPr/>
        </p:nvSpPr>
        <p:spPr>
          <a:xfrm>
            <a:off x="1907704" y="2852936"/>
            <a:ext cx="463599" cy="2132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Amazon</a:t>
            </a:r>
            <a:br>
              <a:rPr lang="en-US" sz="800" b="1" dirty="0" smtClean="0"/>
            </a:br>
            <a:r>
              <a:rPr lang="en-US" sz="800" b="1" dirty="0" smtClean="0"/>
              <a:t>S3</a:t>
            </a:r>
            <a:endParaRPr lang="en-US" sz="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smtClean="0"/>
              <a:t>inter bucket copy in a single AWS account</a:t>
            </a:r>
            <a:endParaRPr kumimoji="1" lang="ja-JP" altLang="en-US" sz="3200"/>
          </a:p>
        </p:txBody>
      </p:sp>
      <p:sp>
        <p:nvSpPr>
          <p:cNvPr id="3" name="Rounded Rectangle 2"/>
          <p:cNvSpPr/>
          <p:nvPr/>
        </p:nvSpPr>
        <p:spPr>
          <a:xfrm>
            <a:off x="1187624" y="2276872"/>
            <a:ext cx="4104456" cy="31683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55776" y="2132856"/>
            <a:ext cx="1368152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account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2060848"/>
            <a:ext cx="399410" cy="39941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195736" y="2996952"/>
            <a:ext cx="576064" cy="576064"/>
            <a:chOff x="1547664" y="2276872"/>
            <a:chExt cx="576064" cy="576064"/>
          </a:xfrm>
        </p:grpSpPr>
        <p:sp>
          <p:nvSpPr>
            <p:cNvPr id="7" name="TextBox 7"/>
            <p:cNvSpPr txBox="1"/>
            <p:nvPr/>
          </p:nvSpPr>
          <p:spPr>
            <a:xfrm>
              <a:off x="1547664" y="2636912"/>
              <a:ext cx="5760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S3 bucket</a:t>
              </a:r>
            </a:p>
            <a:p>
              <a:pPr algn="ctr"/>
              <a:r>
                <a:rPr lang="en-US" sz="800" b="1" smtClean="0"/>
                <a:t>Source</a:t>
              </a:r>
              <a:endParaRPr lang="en-US" sz="800" b="1" smtClean="0"/>
            </a:p>
            <a:p>
              <a:pPr algn="ctr"/>
              <a:endParaRPr lang="en-US" sz="1400" b="1" dirty="0"/>
            </a:p>
          </p:txBody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88032" cy="298699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/>
          <p:nvPr/>
        </p:nvGrpSpPr>
        <p:grpSpPr>
          <a:xfrm>
            <a:off x="4283968" y="2996952"/>
            <a:ext cx="576064" cy="576064"/>
            <a:chOff x="1547664" y="2276872"/>
            <a:chExt cx="576064" cy="576064"/>
          </a:xfrm>
        </p:grpSpPr>
        <p:sp>
          <p:nvSpPr>
            <p:cNvPr id="10" name="TextBox 7"/>
            <p:cNvSpPr txBox="1"/>
            <p:nvPr/>
          </p:nvSpPr>
          <p:spPr>
            <a:xfrm>
              <a:off x="1547664" y="2636912"/>
              <a:ext cx="5760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S3 bucket</a:t>
              </a:r>
            </a:p>
            <a:p>
              <a:pPr algn="ctr"/>
              <a:r>
                <a:rPr lang="en-US" sz="800" b="1" smtClean="0"/>
                <a:t>Destination</a:t>
              </a:r>
              <a:endParaRPr lang="en-US" sz="800" b="1" smtClean="0"/>
            </a:p>
            <a:p>
              <a:pPr algn="ctr"/>
              <a:endParaRPr lang="en-US" sz="1400" b="1" dirty="0"/>
            </a:p>
          </p:txBody>
        </p:sp>
        <p:pic>
          <p:nvPicPr>
            <p:cNvPr id="11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91680" y="2276872"/>
              <a:ext cx="288032" cy="298699"/>
            </a:xfrm>
            <a:prstGeom prst="rect">
              <a:avLst/>
            </a:prstGeom>
          </p:spPr>
        </p:pic>
      </p:grpSp>
      <p:pic>
        <p:nvPicPr>
          <p:cNvPr id="12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4581128"/>
            <a:ext cx="288032" cy="384043"/>
          </a:xfrm>
          <a:prstGeom prst="rect">
            <a:avLst/>
          </a:prstGeom>
        </p:spPr>
      </p:pic>
      <p:sp>
        <p:nvSpPr>
          <p:cNvPr id="13" name="TextBox 42"/>
          <p:cNvSpPr txBox="1"/>
          <p:nvPr/>
        </p:nvSpPr>
        <p:spPr>
          <a:xfrm>
            <a:off x="3059832" y="4941169"/>
            <a:ext cx="576064" cy="144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smtClean="0">
                <a:cs typeface="Helvetica Neue"/>
              </a:rPr>
              <a:t>IAM user</a:t>
            </a:r>
            <a:endParaRPr lang="en-US" sz="800" b="1" dirty="0">
              <a:cs typeface="Helvetica Neue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3707904" y="4941168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4581128"/>
            <a:ext cx="288032" cy="384043"/>
          </a:xfrm>
          <a:prstGeom prst="rect">
            <a:avLst/>
          </a:prstGeom>
        </p:spPr>
      </p:pic>
      <p:sp>
        <p:nvSpPr>
          <p:cNvPr id="16" name="強調線吹き出し 1 (枠付き) 15"/>
          <p:cNvSpPr/>
          <p:nvPr/>
        </p:nvSpPr>
        <p:spPr>
          <a:xfrm>
            <a:off x="4860032" y="4005064"/>
            <a:ext cx="2232248" cy="1008112"/>
          </a:xfrm>
          <a:prstGeom prst="accentBorderCallout1">
            <a:avLst>
              <a:gd name="adj1" fmla="val 61135"/>
              <a:gd name="adj2" fmla="val -5037"/>
              <a:gd name="adj3" fmla="val 73571"/>
              <a:gd name="adj4" fmla="val -254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Those permissions are very simple as below.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ListBucket on the Source bucket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mtClean="0"/>
              <a:t>GetObject on the Source bucket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PutObject on the Destination bucket</a:t>
            </a:r>
            <a:endParaRPr kumimoji="1" lang="en-US" altLang="ja-JP" sz="1000" smtClean="0"/>
          </a:p>
        </p:txBody>
      </p:sp>
      <p:sp>
        <p:nvSpPr>
          <p:cNvPr id="19" name="右カーブ矢印 18"/>
          <p:cNvSpPr/>
          <p:nvPr/>
        </p:nvSpPr>
        <p:spPr>
          <a:xfrm rot="9265417" flipH="1">
            <a:off x="2140191" y="3724939"/>
            <a:ext cx="648072" cy="1224136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2915816" y="2924944"/>
            <a:ext cx="1296144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2" idx="3"/>
            <a:endCxn id="15" idx="1"/>
          </p:cNvCxnSpPr>
          <p:nvPr/>
        </p:nvCxnSpPr>
        <p:spPr>
          <a:xfrm>
            <a:off x="3491880" y="4773150"/>
            <a:ext cx="4320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55776" y="2564904"/>
            <a:ext cx="194421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2. The object will be copied from the Source bucket to the Destination bucket.</a:t>
            </a:r>
            <a:endParaRPr kumimoji="1" lang="ja-JP" altLang="en-US" sz="1000"/>
          </a:p>
        </p:txBody>
      </p:sp>
      <p:grpSp>
        <p:nvGrpSpPr>
          <p:cNvPr id="17" name="グループ化 22"/>
          <p:cNvGrpSpPr/>
          <p:nvPr/>
        </p:nvGrpSpPr>
        <p:grpSpPr>
          <a:xfrm>
            <a:off x="2627784" y="4725144"/>
            <a:ext cx="504056" cy="720080"/>
            <a:chOff x="2987824" y="2924944"/>
            <a:chExt cx="504056" cy="720080"/>
          </a:xfrm>
        </p:grpSpPr>
        <p:pic>
          <p:nvPicPr>
            <p:cNvPr id="26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27" name="TextBox 34"/>
            <p:cNvSpPr txBox="1"/>
            <p:nvPr/>
          </p:nvSpPr>
          <p:spPr>
            <a:xfrm>
              <a:off x="2987824" y="3245834"/>
              <a:ext cx="504056" cy="39919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IAM user's AWS Credentials</a:t>
              </a:r>
              <a:endParaRPr lang="en-US" sz="1400" b="1" dirty="0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1403648" y="4293096"/>
            <a:ext cx="158417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Make a request to copy an S3 object with the user's AWS Credentials.</a:t>
            </a:r>
            <a:endParaRPr kumimoji="1" lang="ja-JP" altLang="en-US" sz="1000"/>
          </a:p>
        </p:txBody>
      </p:sp>
      <p:sp>
        <p:nvSpPr>
          <p:cNvPr id="44" name="四角形吹き出し 43"/>
          <p:cNvSpPr/>
          <p:nvPr/>
        </p:nvSpPr>
        <p:spPr>
          <a:xfrm>
            <a:off x="1259632" y="3140968"/>
            <a:ext cx="792088" cy="288032"/>
          </a:xfrm>
          <a:prstGeom prst="wedgeRectCallout">
            <a:avLst>
              <a:gd name="adj1" fmla="val 83239"/>
              <a:gd name="adj2" fmla="val -46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45" name="四角形吹き出し 44"/>
          <p:cNvSpPr/>
          <p:nvPr/>
        </p:nvSpPr>
        <p:spPr>
          <a:xfrm>
            <a:off x="5004048" y="3212976"/>
            <a:ext cx="936104" cy="288032"/>
          </a:xfrm>
          <a:prstGeom prst="wedgeRectCallout">
            <a:avLst>
              <a:gd name="adj1" fmla="val -81085"/>
              <a:gd name="adj2" fmla="val -57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200" smtClean="0"/>
              <a:t>ideal structure about permissions/policies</a:t>
            </a:r>
            <a:br>
              <a:rPr lang="en-US" altLang="ja-JP" sz="3200" smtClean="0"/>
            </a:br>
            <a:r>
              <a:rPr lang="en-US" altLang="ja-JP" sz="3200" smtClean="0"/>
              <a:t>in the situation inter bucket copy in 2 AWS accounts</a:t>
            </a:r>
            <a:endParaRPr kumimoji="1" lang="ja-JP" altLang="en-US" sz="3200"/>
          </a:p>
        </p:txBody>
      </p:sp>
      <p:sp>
        <p:nvSpPr>
          <p:cNvPr id="3" name="Rounded Rectangle 2"/>
          <p:cNvSpPr/>
          <p:nvPr/>
        </p:nvSpPr>
        <p:spPr>
          <a:xfrm>
            <a:off x="251520" y="2276872"/>
            <a:ext cx="3960440" cy="38884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43608" y="1988840"/>
            <a:ext cx="1008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111111111111111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2060848"/>
            <a:ext cx="399410" cy="399410"/>
          </a:xfrm>
          <a:prstGeom prst="rect">
            <a:avLst/>
          </a:prstGeom>
        </p:spPr>
      </p:pic>
      <p:pic>
        <p:nvPicPr>
          <p:cNvPr id="12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4509120"/>
            <a:ext cx="288032" cy="384043"/>
          </a:xfrm>
          <a:prstGeom prst="rect">
            <a:avLst/>
          </a:prstGeom>
        </p:spPr>
      </p:pic>
      <p:sp>
        <p:nvSpPr>
          <p:cNvPr id="14" name="TextBox 28"/>
          <p:cNvSpPr txBox="1"/>
          <p:nvPr/>
        </p:nvSpPr>
        <p:spPr>
          <a:xfrm>
            <a:off x="2483768" y="5733256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5373216"/>
            <a:ext cx="288032" cy="384043"/>
          </a:xfrm>
          <a:prstGeom prst="rect">
            <a:avLst/>
          </a:prstGeom>
        </p:spPr>
      </p:pic>
      <p:sp>
        <p:nvSpPr>
          <p:cNvPr id="19" name="右カーブ矢印 18"/>
          <p:cNvSpPr/>
          <p:nvPr/>
        </p:nvSpPr>
        <p:spPr>
          <a:xfrm rot="10800000" flipH="1">
            <a:off x="2555776" y="2996952"/>
            <a:ext cx="648072" cy="1417971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779912" y="2852936"/>
            <a:ext cx="1512168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2" idx="2"/>
            <a:endCxn id="15" idx="0"/>
          </p:cNvCxnSpPr>
          <p:nvPr/>
        </p:nvCxnSpPr>
        <p:spPr>
          <a:xfrm>
            <a:off x="2843808" y="4893163"/>
            <a:ext cx="0" cy="4800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563888" y="2492896"/>
            <a:ext cx="194421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4. The object will be copied from the Source bucket to the Destination bucket.</a:t>
            </a:r>
            <a:endParaRPr kumimoji="1" lang="ja-JP" altLang="en-US" sz="1000"/>
          </a:p>
        </p:txBody>
      </p:sp>
      <p:grpSp>
        <p:nvGrpSpPr>
          <p:cNvPr id="6" name="グループ化 22"/>
          <p:cNvGrpSpPr/>
          <p:nvPr/>
        </p:nvGrpSpPr>
        <p:grpSpPr>
          <a:xfrm>
            <a:off x="3131840" y="4797152"/>
            <a:ext cx="504056" cy="543206"/>
            <a:chOff x="2987824" y="2924944"/>
            <a:chExt cx="504056" cy="543206"/>
          </a:xfrm>
        </p:grpSpPr>
        <p:pic>
          <p:nvPicPr>
            <p:cNvPr id="26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27" name="TextBox 34"/>
            <p:cNvSpPr txBox="1"/>
            <p:nvPr/>
          </p:nvSpPr>
          <p:spPr>
            <a:xfrm>
              <a:off x="2987824" y="3068960"/>
              <a:ext cx="504056" cy="39919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src-user's AWS Credentials</a:t>
              </a:r>
              <a:endParaRPr lang="en-US" sz="1400" b="1" dirty="0"/>
            </a:p>
          </p:txBody>
        </p:sp>
      </p:grpSp>
      <p:sp>
        <p:nvSpPr>
          <p:cNvPr id="44" name="四角形吹き出し 43"/>
          <p:cNvSpPr/>
          <p:nvPr/>
        </p:nvSpPr>
        <p:spPr>
          <a:xfrm>
            <a:off x="1979712" y="2492896"/>
            <a:ext cx="792088" cy="288032"/>
          </a:xfrm>
          <a:prstGeom prst="wedgeRectCallout">
            <a:avLst>
              <a:gd name="adj1" fmla="val 104817"/>
              <a:gd name="adj2" fmla="val 637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45" name="四角形吹き出し 44"/>
          <p:cNvSpPr/>
          <p:nvPr/>
        </p:nvSpPr>
        <p:spPr>
          <a:xfrm>
            <a:off x="6084168" y="2420888"/>
            <a:ext cx="936104" cy="288032"/>
          </a:xfrm>
          <a:prstGeom prst="wedgeRectCallout">
            <a:avLst>
              <a:gd name="adj1" fmla="val -85650"/>
              <a:gd name="adj2" fmla="val 1053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29" name="Rounded Rectangle 2"/>
          <p:cNvSpPr/>
          <p:nvPr/>
        </p:nvSpPr>
        <p:spPr>
          <a:xfrm>
            <a:off x="4932040" y="2276872"/>
            <a:ext cx="3960440" cy="38884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164288" y="1988840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999999999999999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1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4408" y="1988840"/>
            <a:ext cx="399410" cy="399410"/>
          </a:xfrm>
          <a:prstGeom prst="rect">
            <a:avLst/>
          </a:prstGeom>
        </p:spPr>
      </p:pic>
      <p:sp>
        <p:nvSpPr>
          <p:cNvPr id="13" name="TextBox 42"/>
          <p:cNvSpPr txBox="1"/>
          <p:nvPr/>
        </p:nvSpPr>
        <p:spPr>
          <a:xfrm>
            <a:off x="2555776" y="4869160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smtClean="0">
                <a:cs typeface="Helvetica Neue"/>
              </a:rPr>
              <a:t>IAM user</a:t>
            </a:r>
          </a:p>
          <a:p>
            <a:pPr algn="ctr"/>
            <a:r>
              <a:rPr lang="en-US" sz="800" b="1" smtClean="0">
                <a:cs typeface="Helvetica Neue"/>
              </a:rPr>
              <a:t>src-user</a:t>
            </a:r>
            <a:endParaRPr lang="en-US" sz="800" b="1" dirty="0">
              <a:cs typeface="Helvetica Neue"/>
            </a:endParaRPr>
          </a:p>
        </p:txBody>
      </p:sp>
      <p:sp>
        <p:nvSpPr>
          <p:cNvPr id="40" name="TextBox 28"/>
          <p:cNvSpPr txBox="1"/>
          <p:nvPr/>
        </p:nvSpPr>
        <p:spPr>
          <a:xfrm>
            <a:off x="5652120" y="5589240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41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5229200"/>
            <a:ext cx="288032" cy="384043"/>
          </a:xfrm>
          <a:prstGeom prst="rect">
            <a:avLst/>
          </a:prstGeom>
        </p:spPr>
      </p:pic>
      <p:cxnSp>
        <p:nvCxnSpPr>
          <p:cNvPr id="42" name="直線コネクタ 41"/>
          <p:cNvCxnSpPr>
            <a:stCxn id="34" idx="2"/>
            <a:endCxn id="41" idx="0"/>
          </p:cNvCxnSpPr>
          <p:nvPr/>
        </p:nvCxnSpPr>
        <p:spPr>
          <a:xfrm>
            <a:off x="6012160" y="4756005"/>
            <a:ext cx="0" cy="4731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4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4509120"/>
            <a:ext cx="288032" cy="246885"/>
          </a:xfrm>
          <a:prstGeom prst="rect">
            <a:avLst/>
          </a:prstGeom>
        </p:spPr>
      </p:pic>
      <p:sp>
        <p:nvSpPr>
          <p:cNvPr id="33" name="TextBox 30"/>
          <p:cNvSpPr txBox="1"/>
          <p:nvPr/>
        </p:nvSpPr>
        <p:spPr>
          <a:xfrm>
            <a:off x="5724128" y="4725144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IAM role</a:t>
            </a:r>
          </a:p>
          <a:p>
            <a:pPr algn="ctr"/>
            <a:r>
              <a:rPr lang="en-US" sz="800" b="1" smtClean="0"/>
              <a:t>dst-role</a:t>
            </a:r>
            <a:endParaRPr lang="en-US" sz="800" b="1" dirty="0"/>
          </a:p>
        </p:txBody>
      </p:sp>
      <p:sp>
        <p:nvSpPr>
          <p:cNvPr id="64" name="右矢印 63"/>
          <p:cNvSpPr/>
          <p:nvPr/>
        </p:nvSpPr>
        <p:spPr>
          <a:xfrm>
            <a:off x="3635896" y="5013176"/>
            <a:ext cx="2016224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矢印 64"/>
          <p:cNvSpPr/>
          <p:nvPr/>
        </p:nvSpPr>
        <p:spPr>
          <a:xfrm>
            <a:off x="3563888" y="4581128"/>
            <a:ext cx="2088232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75856" y="5301208"/>
            <a:ext cx="1800200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Invoke "AssumeRole" to assume the "dst-role" with src-user's AWS credentials.</a:t>
            </a:r>
            <a:endParaRPr kumimoji="1" lang="ja-JP" altLang="en-US" sz="1000"/>
          </a:p>
        </p:txBody>
      </p:sp>
      <p:grpSp>
        <p:nvGrpSpPr>
          <p:cNvPr id="9" name="グループ化 66"/>
          <p:cNvGrpSpPr/>
          <p:nvPr/>
        </p:nvGrpSpPr>
        <p:grpSpPr>
          <a:xfrm>
            <a:off x="3275856" y="4149080"/>
            <a:ext cx="591835" cy="550042"/>
            <a:chOff x="3548117" y="3501008"/>
            <a:chExt cx="591835" cy="550042"/>
          </a:xfrm>
        </p:grpSpPr>
        <p:pic>
          <p:nvPicPr>
            <p:cNvPr id="69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5896" y="3501008"/>
              <a:ext cx="400045" cy="360040"/>
            </a:xfrm>
            <a:prstGeom prst="rect">
              <a:avLst/>
            </a:prstGeom>
          </p:spPr>
        </p:pic>
        <p:sp>
          <p:nvSpPr>
            <p:cNvPr id="68" name="TextBox 35"/>
            <p:cNvSpPr txBox="1"/>
            <p:nvPr/>
          </p:nvSpPr>
          <p:spPr>
            <a:xfrm>
              <a:off x="3548117" y="3645024"/>
              <a:ext cx="591835" cy="4060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security credential</a:t>
              </a:r>
              <a:endParaRPr lang="en-US" sz="1400" b="1" dirty="0"/>
            </a:p>
          </p:txBody>
        </p:sp>
      </p:grpSp>
      <p:grpSp>
        <p:nvGrpSpPr>
          <p:cNvPr id="10" name="グループ化 60"/>
          <p:cNvGrpSpPr/>
          <p:nvPr/>
        </p:nvGrpSpPr>
        <p:grpSpPr>
          <a:xfrm>
            <a:off x="4355976" y="4797152"/>
            <a:ext cx="432048" cy="504056"/>
            <a:chOff x="827584" y="2708920"/>
            <a:chExt cx="432048" cy="504056"/>
          </a:xfrm>
        </p:grpSpPr>
        <p:pic>
          <p:nvPicPr>
            <p:cNvPr id="62" name="Picture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99592" y="2708920"/>
              <a:ext cx="288032" cy="370328"/>
            </a:xfrm>
            <a:prstGeom prst="rect">
              <a:avLst/>
            </a:prstGeom>
          </p:spPr>
        </p:pic>
        <p:sp>
          <p:nvSpPr>
            <p:cNvPr id="63" name="TextBox 43"/>
            <p:cNvSpPr txBox="1"/>
            <p:nvPr/>
          </p:nvSpPr>
          <p:spPr>
            <a:xfrm>
              <a:off x="827584" y="3068960"/>
              <a:ext cx="432048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/>
                <a:t>AWS </a:t>
              </a:r>
              <a:r>
                <a:rPr lang="en-US" sz="800" b="1" smtClean="0"/>
                <a:t>STS</a:t>
              </a:r>
              <a:endParaRPr lang="en-US" sz="1400" b="1" dirty="0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923928" y="4221088"/>
            <a:ext cx="1872208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000" smtClean="0"/>
              <a:t>2. </a:t>
            </a:r>
            <a:r>
              <a:rPr kumimoji="1" lang="en-US" altLang="ja-JP" sz="1000" smtClean="0"/>
              <a:t>The "src-user" can obtain a temporary credentials which has the dst-role's permissions.</a:t>
            </a:r>
            <a:endParaRPr kumimoji="1" lang="ja-JP" altLang="en-US" sz="1000"/>
          </a:p>
        </p:txBody>
      </p:sp>
      <p:sp>
        <p:nvSpPr>
          <p:cNvPr id="72" name="強調線吹き出し 1 (枠付き) 71"/>
          <p:cNvSpPr/>
          <p:nvPr/>
        </p:nvSpPr>
        <p:spPr>
          <a:xfrm>
            <a:off x="251520" y="4581128"/>
            <a:ext cx="2160240" cy="864096"/>
          </a:xfrm>
          <a:prstGeom prst="accentBorderCallout1">
            <a:avLst>
              <a:gd name="adj1" fmla="val 64526"/>
              <a:gd name="adj2" fmla="val 105219"/>
              <a:gd name="adj3" fmla="val 123971"/>
              <a:gd name="adj4" fmla="val 112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user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ListBucket on "inter-bucket-copy-src"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mtClean="0"/>
              <a:t>GetObject </a:t>
            </a:r>
            <a:r>
              <a:rPr lang="en-US" altLang="ja-JP" sz="1000" smtClean="0"/>
              <a:t>on </a:t>
            </a:r>
            <a:r>
              <a:rPr lang="en-US" altLang="ja-JP" sz="1000" smtClean="0"/>
              <a:t>"inter-bucket-copy-src"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mtClean="0"/>
              <a:t>AssumeRole to "dst-role"</a:t>
            </a:r>
          </a:p>
        </p:txBody>
      </p:sp>
      <p:sp>
        <p:nvSpPr>
          <p:cNvPr id="73" name="強調線吹き出し 1 (枠付き) 72"/>
          <p:cNvSpPr/>
          <p:nvPr/>
        </p:nvSpPr>
        <p:spPr>
          <a:xfrm>
            <a:off x="6444208" y="4725144"/>
            <a:ext cx="2448272" cy="864096"/>
          </a:xfrm>
          <a:prstGeom prst="accentBorderCallout1">
            <a:avLst>
              <a:gd name="adj1" fmla="val 68842"/>
              <a:gd name="adj2" fmla="val -5275"/>
              <a:gd name="adj3" fmla="val 80995"/>
              <a:gd name="adj4" fmla="val -108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role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PutObject on "inter-bucket-copy-dst"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TrustRelationships to allow "AssumeRole" by "src-user".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23528" y="3356992"/>
            <a:ext cx="2592288" cy="6882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3. Make a copy request with both the src-user's credentials and the temporary credentials.</a:t>
            </a:r>
          </a:p>
          <a:p>
            <a:r>
              <a:rPr lang="en-US" altLang="ja-JP" sz="1000" smtClean="0"/>
              <a:t>IOW, it can combine respective credentials is the best way.</a:t>
            </a:r>
            <a:endParaRPr kumimoji="1" lang="ja-JP" altLang="en-US" sz="1000"/>
          </a:p>
        </p:txBody>
      </p:sp>
      <p:sp>
        <p:nvSpPr>
          <p:cNvPr id="7" name="TextBox 7"/>
          <p:cNvSpPr txBox="1"/>
          <p:nvPr/>
        </p:nvSpPr>
        <p:spPr>
          <a:xfrm>
            <a:off x="2843808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inter-bucket-copy-src</a:t>
            </a:r>
            <a:endParaRPr lang="en-US" sz="800" b="1" smtClean="0"/>
          </a:p>
          <a:p>
            <a:pPr algn="ctr"/>
            <a:endParaRPr lang="en-US" sz="1400" b="1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852936"/>
            <a:ext cx="288032" cy="298699"/>
          </a:xfrm>
          <a:prstGeom prst="rect">
            <a:avLst/>
          </a:prstGeom>
        </p:spPr>
      </p:pic>
      <p:sp>
        <p:nvSpPr>
          <p:cNvPr id="59" name="TextBox 7"/>
          <p:cNvSpPr txBox="1"/>
          <p:nvPr/>
        </p:nvSpPr>
        <p:spPr>
          <a:xfrm>
            <a:off x="5148064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inter-bucket-copy-dst</a:t>
            </a:r>
            <a:endParaRPr lang="en-US" sz="800" b="1" smtClean="0"/>
          </a:p>
          <a:p>
            <a:pPr algn="ctr"/>
            <a:endParaRPr lang="en-US" sz="1400" b="1" dirty="0"/>
          </a:p>
        </p:txBody>
      </p:sp>
      <p:pic>
        <p:nvPicPr>
          <p:cNvPr id="60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2852936"/>
            <a:ext cx="288032" cy="298699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 rot="937052">
            <a:off x="698373" y="3903501"/>
            <a:ext cx="1972410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altLang="ja-JP" sz="2000" b="1" smtClean="0">
                <a:ln w="10541" cmpd="sng">
                  <a:noFill/>
                  <a:prstDash val="solid"/>
                </a:ln>
                <a:solidFill>
                  <a:srgbClr val="FF0000"/>
                </a:solidFill>
              </a:rPr>
              <a:t>IMPOSSIBLE</a:t>
            </a:r>
            <a:endParaRPr lang="ja-JP" altLang="en-US" sz="2000" b="1">
              <a:ln w="10541" cmpd="sng">
                <a:noFill/>
                <a:prstDash val="solid"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smtClean="0"/>
              <a:t>The best way </a:t>
            </a:r>
            <a:r>
              <a:rPr lang="en-US" altLang="ja-JP" sz="2800" smtClean="0"/>
              <a:t>we </a:t>
            </a:r>
            <a:r>
              <a:rPr lang="en-US" altLang="ja-JP" sz="2800" smtClean="0"/>
              <a:t>have achieved.</a:t>
            </a:r>
            <a:br>
              <a:rPr lang="en-US" altLang="ja-JP" sz="2800" smtClean="0"/>
            </a:br>
            <a:r>
              <a:rPr lang="en-US" altLang="ja-JP" sz="2800" smtClean="0"/>
              <a:t>Type1: Add bucket policies to the destination bucket.</a:t>
            </a:r>
            <a:endParaRPr kumimoji="1" lang="ja-JP" altLang="en-US" sz="2800"/>
          </a:p>
        </p:txBody>
      </p:sp>
      <p:sp>
        <p:nvSpPr>
          <p:cNvPr id="3" name="Rounded Rectangle 2"/>
          <p:cNvSpPr/>
          <p:nvPr/>
        </p:nvSpPr>
        <p:spPr>
          <a:xfrm>
            <a:off x="251520" y="2276872"/>
            <a:ext cx="3960440" cy="38884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43608" y="1988840"/>
            <a:ext cx="1008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111111111111111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2060848"/>
            <a:ext cx="399410" cy="399410"/>
          </a:xfrm>
          <a:prstGeom prst="rect">
            <a:avLst/>
          </a:prstGeom>
        </p:spPr>
      </p:pic>
      <p:pic>
        <p:nvPicPr>
          <p:cNvPr id="12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4437112"/>
            <a:ext cx="288032" cy="384043"/>
          </a:xfrm>
          <a:prstGeom prst="rect">
            <a:avLst/>
          </a:prstGeom>
        </p:spPr>
      </p:pic>
      <p:sp>
        <p:nvSpPr>
          <p:cNvPr id="14" name="TextBox 28"/>
          <p:cNvSpPr txBox="1"/>
          <p:nvPr/>
        </p:nvSpPr>
        <p:spPr>
          <a:xfrm>
            <a:off x="2843808" y="5661248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5301208"/>
            <a:ext cx="288032" cy="384043"/>
          </a:xfrm>
          <a:prstGeom prst="rect">
            <a:avLst/>
          </a:prstGeom>
        </p:spPr>
      </p:pic>
      <p:sp>
        <p:nvSpPr>
          <p:cNvPr id="19" name="右カーブ矢印 18"/>
          <p:cNvSpPr/>
          <p:nvPr/>
        </p:nvSpPr>
        <p:spPr>
          <a:xfrm rot="10800000" flipH="1">
            <a:off x="2555776" y="2996952"/>
            <a:ext cx="648072" cy="1368152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779912" y="2852936"/>
            <a:ext cx="1512168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2" idx="2"/>
            <a:endCxn id="15" idx="0"/>
          </p:cNvCxnSpPr>
          <p:nvPr/>
        </p:nvCxnSpPr>
        <p:spPr>
          <a:xfrm>
            <a:off x="3203848" y="4821155"/>
            <a:ext cx="0" cy="4800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563888" y="2492896"/>
            <a:ext cx="194421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2. The object will be copied from the Source bucket to the Destination bucket.</a:t>
            </a:r>
            <a:endParaRPr kumimoji="1" lang="ja-JP" altLang="en-US" sz="1000"/>
          </a:p>
        </p:txBody>
      </p:sp>
      <p:grpSp>
        <p:nvGrpSpPr>
          <p:cNvPr id="17" name="グループ化 22"/>
          <p:cNvGrpSpPr/>
          <p:nvPr/>
        </p:nvGrpSpPr>
        <p:grpSpPr>
          <a:xfrm>
            <a:off x="3275856" y="4077072"/>
            <a:ext cx="504056" cy="543206"/>
            <a:chOff x="2987824" y="2924944"/>
            <a:chExt cx="504056" cy="543206"/>
          </a:xfrm>
        </p:grpSpPr>
        <p:pic>
          <p:nvPicPr>
            <p:cNvPr id="26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27" name="TextBox 34"/>
            <p:cNvSpPr txBox="1"/>
            <p:nvPr/>
          </p:nvSpPr>
          <p:spPr>
            <a:xfrm>
              <a:off x="2987824" y="3068960"/>
              <a:ext cx="504056" cy="39919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src-user's AWS Credentials</a:t>
              </a:r>
              <a:endParaRPr lang="en-US" sz="1400" b="1" dirty="0"/>
            </a:p>
          </p:txBody>
        </p:sp>
      </p:grpSp>
      <p:sp>
        <p:nvSpPr>
          <p:cNvPr id="44" name="四角形吹き出し 43"/>
          <p:cNvSpPr/>
          <p:nvPr/>
        </p:nvSpPr>
        <p:spPr>
          <a:xfrm>
            <a:off x="1979712" y="2492896"/>
            <a:ext cx="792088" cy="288032"/>
          </a:xfrm>
          <a:prstGeom prst="wedgeRectCallout">
            <a:avLst>
              <a:gd name="adj1" fmla="val 104817"/>
              <a:gd name="adj2" fmla="val 637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29" name="Rounded Rectangle 2"/>
          <p:cNvSpPr/>
          <p:nvPr/>
        </p:nvSpPr>
        <p:spPr>
          <a:xfrm>
            <a:off x="4932040" y="2276872"/>
            <a:ext cx="3960440" cy="38884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164288" y="1988840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999999999999999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1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4408" y="1988840"/>
            <a:ext cx="399410" cy="399410"/>
          </a:xfrm>
          <a:prstGeom prst="rect">
            <a:avLst/>
          </a:prstGeom>
        </p:spPr>
      </p:pic>
      <p:sp>
        <p:nvSpPr>
          <p:cNvPr id="13" name="TextBox 42"/>
          <p:cNvSpPr txBox="1"/>
          <p:nvPr/>
        </p:nvSpPr>
        <p:spPr>
          <a:xfrm>
            <a:off x="2915816" y="4797152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smtClean="0">
                <a:cs typeface="Helvetica Neue"/>
              </a:rPr>
              <a:t>IAM user</a:t>
            </a:r>
          </a:p>
          <a:p>
            <a:pPr algn="ctr"/>
            <a:r>
              <a:rPr lang="en-US" sz="800" b="1" smtClean="0">
                <a:cs typeface="Helvetica Neue"/>
              </a:rPr>
              <a:t>src-user</a:t>
            </a:r>
            <a:endParaRPr lang="en-US" sz="800" b="1" dirty="0">
              <a:cs typeface="Helvetica Neue"/>
            </a:endParaRPr>
          </a:p>
        </p:txBody>
      </p:sp>
      <p:sp>
        <p:nvSpPr>
          <p:cNvPr id="72" name="強調線吹き出し 1 (枠付き) 71"/>
          <p:cNvSpPr/>
          <p:nvPr/>
        </p:nvSpPr>
        <p:spPr>
          <a:xfrm>
            <a:off x="251520" y="4365104"/>
            <a:ext cx="2448272" cy="864096"/>
          </a:xfrm>
          <a:prstGeom prst="accentBorderCallout1">
            <a:avLst>
              <a:gd name="adj1" fmla="val 64526"/>
              <a:gd name="adj2" fmla="val 105219"/>
              <a:gd name="adj3" fmla="val 123971"/>
              <a:gd name="adj4" fmla="val 112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user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ListBucket on inter-bucket-copy-src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mtClean="0"/>
              <a:t>GetObject </a:t>
            </a:r>
            <a:r>
              <a:rPr lang="en-US" altLang="ja-JP" sz="1000" smtClean="0"/>
              <a:t>on </a:t>
            </a:r>
            <a:r>
              <a:rPr lang="en-US" altLang="ja-JP" sz="1000" smtClean="0"/>
              <a:t>inter-bucket-copy-src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b="1" smtClean="0">
                <a:solidFill>
                  <a:srgbClr val="FF0000"/>
                </a:solidFill>
              </a:rPr>
              <a:t>PutObject on </a:t>
            </a:r>
            <a:r>
              <a:rPr lang="en-US" altLang="ja-JP" sz="1000" b="1" smtClean="0">
                <a:solidFill>
                  <a:srgbClr val="FF0000"/>
                </a:solidFill>
              </a:rPr>
              <a:t>the </a:t>
            </a:r>
            <a:r>
              <a:rPr lang="en-US" altLang="ja-JP" sz="1000" b="1" smtClean="0">
                <a:solidFill>
                  <a:srgbClr val="FF0000"/>
                </a:solidFill>
              </a:rPr>
              <a:t>"inter-bucket-copy-dst"</a:t>
            </a:r>
            <a:endParaRPr lang="en-US" altLang="ja-JP" sz="1000" b="1" smtClean="0">
              <a:solidFill>
                <a:srgbClr val="FF0000"/>
              </a:solidFill>
            </a:endParaRPr>
          </a:p>
        </p:txBody>
      </p:sp>
      <p:sp>
        <p:nvSpPr>
          <p:cNvPr id="73" name="強調線吹き出し 1 (枠付き) 72"/>
          <p:cNvSpPr/>
          <p:nvPr/>
        </p:nvSpPr>
        <p:spPr>
          <a:xfrm>
            <a:off x="6228184" y="3429000"/>
            <a:ext cx="2520280" cy="720080"/>
          </a:xfrm>
          <a:prstGeom prst="accentBorderCallout1">
            <a:avLst>
              <a:gd name="adj1" fmla="val 36205"/>
              <a:gd name="adj2" fmla="val -5684"/>
              <a:gd name="adj3" fmla="val 55874"/>
              <a:gd name="adj4" fmla="val -166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policy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b="1" smtClean="0">
                <a:solidFill>
                  <a:srgbClr val="FF0000"/>
                </a:solidFill>
              </a:rPr>
              <a:t>PutObject on "inter-bucket-copy-dst" by "src-user".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43808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inter-bucket-copy-src</a:t>
            </a:r>
            <a:endParaRPr lang="en-US" sz="800" b="1" smtClean="0"/>
          </a:p>
          <a:p>
            <a:pPr algn="ctr"/>
            <a:endParaRPr lang="en-US" sz="1400" b="1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852936"/>
            <a:ext cx="288032" cy="298699"/>
          </a:xfrm>
          <a:prstGeom prst="rect">
            <a:avLst/>
          </a:prstGeom>
        </p:spPr>
      </p:pic>
      <p:pic>
        <p:nvPicPr>
          <p:cNvPr id="60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2852936"/>
            <a:ext cx="288032" cy="298699"/>
          </a:xfrm>
          <a:prstGeom prst="rect">
            <a:avLst/>
          </a:prstGeom>
        </p:spPr>
      </p:pic>
      <p:sp>
        <p:nvSpPr>
          <p:cNvPr id="77" name="TextBox 28"/>
          <p:cNvSpPr txBox="1"/>
          <p:nvPr/>
        </p:nvSpPr>
        <p:spPr>
          <a:xfrm>
            <a:off x="5292080" y="4005064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Bucket Policy</a:t>
            </a:r>
            <a:endParaRPr lang="en-US" sz="1400" b="1" dirty="0"/>
          </a:p>
        </p:txBody>
      </p:sp>
      <p:pic>
        <p:nvPicPr>
          <p:cNvPr id="78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3645024"/>
            <a:ext cx="288032" cy="384043"/>
          </a:xfrm>
          <a:prstGeom prst="rect">
            <a:avLst/>
          </a:prstGeom>
        </p:spPr>
      </p:pic>
      <p:cxnSp>
        <p:nvCxnSpPr>
          <p:cNvPr id="79" name="直線コネクタ 78"/>
          <p:cNvCxnSpPr>
            <a:stCxn id="60" idx="2"/>
            <a:endCxn id="78" idx="0"/>
          </p:cNvCxnSpPr>
          <p:nvPr/>
        </p:nvCxnSpPr>
        <p:spPr>
          <a:xfrm>
            <a:off x="5652120" y="3151635"/>
            <a:ext cx="0" cy="4933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7"/>
          <p:cNvSpPr txBox="1"/>
          <p:nvPr/>
        </p:nvSpPr>
        <p:spPr>
          <a:xfrm>
            <a:off x="5148064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inter-bucket-copy-dst</a:t>
            </a:r>
            <a:endParaRPr lang="en-US" sz="800" b="1" smtClean="0"/>
          </a:p>
          <a:p>
            <a:pPr algn="ctr"/>
            <a:endParaRPr lang="en-US" sz="1400" b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259632" y="3573016"/>
            <a:ext cx="1584176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Make a request to copy an S3 object with the src-user's AWS Credentials.</a:t>
            </a:r>
            <a:endParaRPr kumimoji="1" lang="ja-JP" altLang="en-US" sz="1000"/>
          </a:p>
        </p:txBody>
      </p:sp>
      <p:sp>
        <p:nvSpPr>
          <p:cNvPr id="91" name="四角形吹き出し 90"/>
          <p:cNvSpPr/>
          <p:nvPr/>
        </p:nvSpPr>
        <p:spPr>
          <a:xfrm>
            <a:off x="899592" y="5517232"/>
            <a:ext cx="1800200" cy="504056"/>
          </a:xfrm>
          <a:prstGeom prst="wedgeRectCallout">
            <a:avLst>
              <a:gd name="adj1" fmla="val -50747"/>
              <a:gd name="adj2" fmla="val -1268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Make sure that permission  to allow "PutBucket" on the destination bucket is added to the src-user's policy.</a:t>
            </a:r>
            <a:endParaRPr kumimoji="1" lang="ja-JP" alt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smtClean="0"/>
              <a:t>The best way </a:t>
            </a:r>
            <a:r>
              <a:rPr lang="en-US" altLang="ja-JP" sz="2400" smtClean="0"/>
              <a:t>we </a:t>
            </a:r>
            <a:r>
              <a:rPr lang="en-US" altLang="ja-JP" sz="2400" smtClean="0"/>
              <a:t>have achieved.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en-US" altLang="ja-JP" sz="2400" smtClean="0"/>
              <a:t>Type2: </a:t>
            </a:r>
            <a:r>
              <a:rPr lang="en-US" altLang="ja-JP" sz="2400" smtClean="0"/>
              <a:t>Add bucket policies to </a:t>
            </a:r>
            <a:r>
              <a:rPr lang="en-US" altLang="ja-JP" sz="2400" smtClean="0"/>
              <a:t>the </a:t>
            </a:r>
            <a:r>
              <a:rPr lang="en-US" altLang="ja-JP" sz="2400" smtClean="0"/>
              <a:t>source </a:t>
            </a:r>
            <a:r>
              <a:rPr lang="en-US" altLang="ja-JP" sz="2400" smtClean="0"/>
              <a:t>bucket</a:t>
            </a:r>
            <a:r>
              <a:rPr lang="en-US" altLang="ja-JP" sz="2400" smtClean="0"/>
              <a:t>.(More complex)</a:t>
            </a:r>
            <a:endParaRPr kumimoji="1" lang="ja-JP" altLang="en-US" sz="2400"/>
          </a:p>
        </p:txBody>
      </p:sp>
      <p:sp>
        <p:nvSpPr>
          <p:cNvPr id="3" name="Rounded Rectangle 2"/>
          <p:cNvSpPr/>
          <p:nvPr/>
        </p:nvSpPr>
        <p:spPr>
          <a:xfrm>
            <a:off x="251520" y="1988840"/>
            <a:ext cx="3960440" cy="41764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43608" y="1700808"/>
            <a:ext cx="1008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111111111111111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772816"/>
            <a:ext cx="399410" cy="399410"/>
          </a:xfrm>
          <a:prstGeom prst="rect">
            <a:avLst/>
          </a:prstGeom>
        </p:spPr>
      </p:pic>
      <p:pic>
        <p:nvPicPr>
          <p:cNvPr id="12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4509120"/>
            <a:ext cx="288032" cy="384043"/>
          </a:xfrm>
          <a:prstGeom prst="rect">
            <a:avLst/>
          </a:prstGeom>
        </p:spPr>
      </p:pic>
      <p:sp>
        <p:nvSpPr>
          <p:cNvPr id="14" name="TextBox 28"/>
          <p:cNvSpPr txBox="1"/>
          <p:nvPr/>
        </p:nvSpPr>
        <p:spPr>
          <a:xfrm>
            <a:off x="2483768" y="5733256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15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5373216"/>
            <a:ext cx="288032" cy="384043"/>
          </a:xfrm>
          <a:prstGeom prst="rect">
            <a:avLst/>
          </a:prstGeom>
        </p:spPr>
      </p:pic>
      <p:sp>
        <p:nvSpPr>
          <p:cNvPr id="19" name="右カーブ矢印 18"/>
          <p:cNvSpPr/>
          <p:nvPr/>
        </p:nvSpPr>
        <p:spPr>
          <a:xfrm rot="10800000" flipH="1">
            <a:off x="2555776" y="2996952"/>
            <a:ext cx="648072" cy="1417971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3779912" y="2852936"/>
            <a:ext cx="1512168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2" idx="2"/>
            <a:endCxn id="15" idx="0"/>
          </p:cNvCxnSpPr>
          <p:nvPr/>
        </p:nvCxnSpPr>
        <p:spPr>
          <a:xfrm>
            <a:off x="2843808" y="4893163"/>
            <a:ext cx="0" cy="48005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707904" y="2492896"/>
            <a:ext cx="1728192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4. The object will be copied from the Source bucket to the Destination bucket.</a:t>
            </a:r>
            <a:endParaRPr kumimoji="1" lang="ja-JP" altLang="en-US" sz="1000"/>
          </a:p>
        </p:txBody>
      </p:sp>
      <p:grpSp>
        <p:nvGrpSpPr>
          <p:cNvPr id="6" name="グループ化 22"/>
          <p:cNvGrpSpPr/>
          <p:nvPr/>
        </p:nvGrpSpPr>
        <p:grpSpPr>
          <a:xfrm>
            <a:off x="3131840" y="4797152"/>
            <a:ext cx="504056" cy="543206"/>
            <a:chOff x="2987824" y="2924944"/>
            <a:chExt cx="504056" cy="543206"/>
          </a:xfrm>
        </p:grpSpPr>
        <p:pic>
          <p:nvPicPr>
            <p:cNvPr id="26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59832" y="2924944"/>
              <a:ext cx="360040" cy="293365"/>
            </a:xfrm>
            <a:prstGeom prst="rect">
              <a:avLst/>
            </a:prstGeom>
          </p:spPr>
        </p:pic>
        <p:sp>
          <p:nvSpPr>
            <p:cNvPr id="27" name="TextBox 34"/>
            <p:cNvSpPr txBox="1"/>
            <p:nvPr/>
          </p:nvSpPr>
          <p:spPr>
            <a:xfrm>
              <a:off x="2987824" y="3068960"/>
              <a:ext cx="504056" cy="39919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src-user's AWS Credentials</a:t>
              </a:r>
              <a:endParaRPr lang="en-US" sz="1400" b="1" dirty="0"/>
            </a:p>
          </p:txBody>
        </p:sp>
      </p:grpSp>
      <p:sp>
        <p:nvSpPr>
          <p:cNvPr id="45" name="四角形吹き出し 44"/>
          <p:cNvSpPr/>
          <p:nvPr/>
        </p:nvSpPr>
        <p:spPr>
          <a:xfrm>
            <a:off x="6084168" y="2420888"/>
            <a:ext cx="936104" cy="288032"/>
          </a:xfrm>
          <a:prstGeom prst="wedgeRectCallout">
            <a:avLst>
              <a:gd name="adj1" fmla="val -85650"/>
              <a:gd name="adj2" fmla="val 10530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The bucket has no bucket policy.</a:t>
            </a:r>
            <a:endParaRPr kumimoji="1" lang="ja-JP" altLang="en-US" sz="800"/>
          </a:p>
        </p:txBody>
      </p:sp>
      <p:sp>
        <p:nvSpPr>
          <p:cNvPr id="29" name="Rounded Rectangle 2"/>
          <p:cNvSpPr/>
          <p:nvPr/>
        </p:nvSpPr>
        <p:spPr>
          <a:xfrm>
            <a:off x="4932040" y="1988840"/>
            <a:ext cx="3960440" cy="41764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164288" y="1700808"/>
            <a:ext cx="11521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account</a:t>
            </a:r>
          </a:p>
          <a:p>
            <a:pPr algn="ctr"/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999999999999999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1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4408" y="1700808"/>
            <a:ext cx="399410" cy="399410"/>
          </a:xfrm>
          <a:prstGeom prst="rect">
            <a:avLst/>
          </a:prstGeom>
        </p:spPr>
      </p:pic>
      <p:sp>
        <p:nvSpPr>
          <p:cNvPr id="13" name="TextBox 42"/>
          <p:cNvSpPr txBox="1"/>
          <p:nvPr/>
        </p:nvSpPr>
        <p:spPr>
          <a:xfrm>
            <a:off x="2555776" y="4869160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b="1" smtClean="0">
                <a:cs typeface="Helvetica Neue"/>
              </a:rPr>
              <a:t>IAM user</a:t>
            </a:r>
          </a:p>
          <a:p>
            <a:pPr algn="ctr"/>
            <a:r>
              <a:rPr lang="en-US" sz="800" b="1" smtClean="0">
                <a:cs typeface="Helvetica Neue"/>
              </a:rPr>
              <a:t>src-user</a:t>
            </a:r>
            <a:endParaRPr lang="en-US" sz="800" b="1" dirty="0">
              <a:cs typeface="Helvetica Neue"/>
            </a:endParaRPr>
          </a:p>
        </p:txBody>
      </p:sp>
      <p:sp>
        <p:nvSpPr>
          <p:cNvPr id="40" name="TextBox 28"/>
          <p:cNvSpPr txBox="1"/>
          <p:nvPr/>
        </p:nvSpPr>
        <p:spPr>
          <a:xfrm>
            <a:off x="5652120" y="5589240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p</a:t>
            </a:r>
            <a:r>
              <a:rPr lang="en-US" sz="800" b="1" dirty="0" smtClean="0"/>
              <a:t>ermissions</a:t>
            </a:r>
            <a:endParaRPr lang="en-US" sz="1400" b="1" dirty="0"/>
          </a:p>
        </p:txBody>
      </p:sp>
      <p:pic>
        <p:nvPicPr>
          <p:cNvPr id="41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5229200"/>
            <a:ext cx="288032" cy="384043"/>
          </a:xfrm>
          <a:prstGeom prst="rect">
            <a:avLst/>
          </a:prstGeom>
        </p:spPr>
      </p:pic>
      <p:cxnSp>
        <p:nvCxnSpPr>
          <p:cNvPr id="42" name="直線コネクタ 41"/>
          <p:cNvCxnSpPr>
            <a:stCxn id="34" idx="2"/>
            <a:endCxn id="41" idx="0"/>
          </p:cNvCxnSpPr>
          <p:nvPr/>
        </p:nvCxnSpPr>
        <p:spPr>
          <a:xfrm>
            <a:off x="6012160" y="4756005"/>
            <a:ext cx="0" cy="4731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4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4509120"/>
            <a:ext cx="288032" cy="246885"/>
          </a:xfrm>
          <a:prstGeom prst="rect">
            <a:avLst/>
          </a:prstGeom>
        </p:spPr>
      </p:pic>
      <p:sp>
        <p:nvSpPr>
          <p:cNvPr id="33" name="TextBox 30"/>
          <p:cNvSpPr txBox="1"/>
          <p:nvPr/>
        </p:nvSpPr>
        <p:spPr>
          <a:xfrm>
            <a:off x="5724128" y="4725144"/>
            <a:ext cx="576064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IAM role</a:t>
            </a:r>
          </a:p>
          <a:p>
            <a:pPr algn="ctr"/>
            <a:r>
              <a:rPr lang="en-US" sz="800" b="1" smtClean="0"/>
              <a:t>dst-role</a:t>
            </a:r>
            <a:endParaRPr lang="en-US" sz="800" b="1" dirty="0"/>
          </a:p>
        </p:txBody>
      </p:sp>
      <p:sp>
        <p:nvSpPr>
          <p:cNvPr id="64" name="右矢印 63"/>
          <p:cNvSpPr/>
          <p:nvPr/>
        </p:nvSpPr>
        <p:spPr>
          <a:xfrm>
            <a:off x="3635896" y="5013176"/>
            <a:ext cx="2016224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左矢印 64"/>
          <p:cNvSpPr/>
          <p:nvPr/>
        </p:nvSpPr>
        <p:spPr>
          <a:xfrm>
            <a:off x="3563888" y="4581128"/>
            <a:ext cx="2088232" cy="432048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275856" y="5301208"/>
            <a:ext cx="1800200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1. Invoke "AssumeRole" to assume the "dst-role" with src-user's AWS credentials.</a:t>
            </a:r>
            <a:endParaRPr kumimoji="1" lang="ja-JP" altLang="en-US" sz="1000"/>
          </a:p>
        </p:txBody>
      </p:sp>
      <p:grpSp>
        <p:nvGrpSpPr>
          <p:cNvPr id="9" name="グループ化 66"/>
          <p:cNvGrpSpPr/>
          <p:nvPr/>
        </p:nvGrpSpPr>
        <p:grpSpPr>
          <a:xfrm>
            <a:off x="3275856" y="4149080"/>
            <a:ext cx="591835" cy="550042"/>
            <a:chOff x="3548117" y="3501008"/>
            <a:chExt cx="591835" cy="550042"/>
          </a:xfrm>
        </p:grpSpPr>
        <p:pic>
          <p:nvPicPr>
            <p:cNvPr id="69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5896" y="3501008"/>
              <a:ext cx="400045" cy="360040"/>
            </a:xfrm>
            <a:prstGeom prst="rect">
              <a:avLst/>
            </a:prstGeom>
          </p:spPr>
        </p:pic>
        <p:sp>
          <p:nvSpPr>
            <p:cNvPr id="68" name="TextBox 35"/>
            <p:cNvSpPr txBox="1"/>
            <p:nvPr/>
          </p:nvSpPr>
          <p:spPr>
            <a:xfrm>
              <a:off x="3548117" y="3645024"/>
              <a:ext cx="591835" cy="40602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t</a:t>
              </a:r>
              <a:r>
                <a:rPr lang="en-US" sz="800" b="1" dirty="0" smtClean="0"/>
                <a:t>emporary security credential</a:t>
              </a:r>
              <a:endParaRPr lang="en-US" sz="1400" b="1" dirty="0"/>
            </a:p>
          </p:txBody>
        </p:sp>
      </p:grpSp>
      <p:grpSp>
        <p:nvGrpSpPr>
          <p:cNvPr id="10" name="グループ化 60"/>
          <p:cNvGrpSpPr/>
          <p:nvPr/>
        </p:nvGrpSpPr>
        <p:grpSpPr>
          <a:xfrm>
            <a:off x="4355976" y="4797152"/>
            <a:ext cx="432048" cy="504056"/>
            <a:chOff x="827584" y="2708920"/>
            <a:chExt cx="432048" cy="504056"/>
          </a:xfrm>
        </p:grpSpPr>
        <p:pic>
          <p:nvPicPr>
            <p:cNvPr id="62" name="Picture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99592" y="2708920"/>
              <a:ext cx="288032" cy="370328"/>
            </a:xfrm>
            <a:prstGeom prst="rect">
              <a:avLst/>
            </a:prstGeom>
          </p:spPr>
        </p:pic>
        <p:sp>
          <p:nvSpPr>
            <p:cNvPr id="63" name="TextBox 43"/>
            <p:cNvSpPr txBox="1"/>
            <p:nvPr/>
          </p:nvSpPr>
          <p:spPr>
            <a:xfrm>
              <a:off x="827584" y="3068960"/>
              <a:ext cx="432048" cy="1440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/>
                <a:t>AWS </a:t>
              </a:r>
              <a:r>
                <a:rPr lang="en-US" sz="800" b="1" smtClean="0"/>
                <a:t>STS</a:t>
              </a:r>
              <a:endParaRPr lang="en-US" sz="1400" b="1" dirty="0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923928" y="4221088"/>
            <a:ext cx="1872208" cy="5343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000" smtClean="0"/>
              <a:t>2. </a:t>
            </a:r>
            <a:r>
              <a:rPr kumimoji="1" lang="en-US" altLang="ja-JP" sz="1000" smtClean="0"/>
              <a:t>The "src-user" can obtain a temporary credentials which has the dst-role's permissions.</a:t>
            </a:r>
            <a:endParaRPr kumimoji="1" lang="ja-JP" altLang="en-US" sz="1000"/>
          </a:p>
        </p:txBody>
      </p:sp>
      <p:sp>
        <p:nvSpPr>
          <p:cNvPr id="72" name="強調線吹き出し 1 (枠付き) 71"/>
          <p:cNvSpPr/>
          <p:nvPr/>
        </p:nvSpPr>
        <p:spPr>
          <a:xfrm>
            <a:off x="251520" y="4581128"/>
            <a:ext cx="2160240" cy="864096"/>
          </a:xfrm>
          <a:prstGeom prst="accentBorderCallout1">
            <a:avLst>
              <a:gd name="adj1" fmla="val 64526"/>
              <a:gd name="adj2" fmla="val 105219"/>
              <a:gd name="adj3" fmla="val 123971"/>
              <a:gd name="adj4" fmla="val 112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user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trike="dblStrike" smtClean="0"/>
              <a:t>ListBucket on "inter-bucket-copy-src"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1000" strike="dblStrike" smtClean="0"/>
              <a:t>GetObject </a:t>
            </a:r>
            <a:r>
              <a:rPr lang="en-US" altLang="ja-JP" sz="1000" strike="dblStrike" smtClean="0"/>
              <a:t>on </a:t>
            </a:r>
            <a:r>
              <a:rPr lang="en-US" altLang="ja-JP" sz="1000" strike="dblStrike" smtClean="0"/>
              <a:t>"inter-bucket-copy-src"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AssumeRole to "</a:t>
            </a:r>
            <a:r>
              <a:rPr lang="en-US" altLang="ja-JP" sz="1000" smtClean="0"/>
              <a:t>dst-role</a:t>
            </a:r>
            <a:r>
              <a:rPr lang="en-US" altLang="ja-JP" sz="1000" smtClean="0"/>
              <a:t>"</a:t>
            </a:r>
            <a:endParaRPr lang="en-US" altLang="ja-JP" sz="1000" smtClean="0"/>
          </a:p>
        </p:txBody>
      </p:sp>
      <p:sp>
        <p:nvSpPr>
          <p:cNvPr id="73" name="強調線吹き出し 1 (枠付き) 72"/>
          <p:cNvSpPr/>
          <p:nvPr/>
        </p:nvSpPr>
        <p:spPr>
          <a:xfrm>
            <a:off x="6444208" y="4437112"/>
            <a:ext cx="2448272" cy="1152128"/>
          </a:xfrm>
          <a:prstGeom prst="accentBorderCallout1">
            <a:avLst>
              <a:gd name="adj1" fmla="val 68842"/>
              <a:gd name="adj2" fmla="val -5275"/>
              <a:gd name="adj3" fmla="val 80995"/>
              <a:gd name="adj4" fmla="val -108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smtClean="0"/>
              <a:t>That role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b="1" smtClean="0">
                <a:solidFill>
                  <a:srgbClr val="FF0000"/>
                </a:solidFill>
              </a:rPr>
              <a:t>ListBucket </a:t>
            </a:r>
            <a:r>
              <a:rPr lang="en-US" altLang="ja-JP" sz="1000" b="1" smtClean="0">
                <a:solidFill>
                  <a:srgbClr val="FF0000"/>
                </a:solidFill>
              </a:rPr>
              <a:t>on </a:t>
            </a:r>
            <a:r>
              <a:rPr lang="en-US" altLang="ja-JP" sz="1000" b="1" smtClean="0">
                <a:solidFill>
                  <a:srgbClr val="FF0000"/>
                </a:solidFill>
              </a:rPr>
              <a:t>"inter-bucket-copy-src"</a:t>
            </a:r>
            <a:endParaRPr lang="en-US" altLang="ja-JP" sz="1000" b="1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1000" b="1" smtClean="0">
                <a:solidFill>
                  <a:srgbClr val="FF0000"/>
                </a:solidFill>
              </a:rPr>
              <a:t>GetObject </a:t>
            </a:r>
            <a:r>
              <a:rPr lang="en-US" altLang="ja-JP" sz="1000" b="1" smtClean="0">
                <a:solidFill>
                  <a:srgbClr val="FF0000"/>
                </a:solidFill>
              </a:rPr>
              <a:t>on </a:t>
            </a:r>
            <a:r>
              <a:rPr lang="en-US" altLang="ja-JP" sz="1000" b="1" smtClean="0">
                <a:solidFill>
                  <a:srgbClr val="FF0000"/>
                </a:solidFill>
              </a:rPr>
              <a:t>"inter-bucket-copy-src"</a:t>
            </a:r>
            <a:endParaRPr lang="en-US" altLang="ja-JP" sz="1000" b="1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PutObject on "inter-bucket-copy-dst"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1000" smtClean="0"/>
              <a:t>TrustRelationships to allow "AssumeRole" by "src-user".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23528" y="3717032"/>
            <a:ext cx="2592288" cy="6882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smtClean="0"/>
              <a:t>3. Make a copy request with the temporary credentials.</a:t>
            </a:r>
          </a:p>
          <a:p>
            <a:r>
              <a:rPr lang="en-US" altLang="ja-JP" sz="1000" smtClean="0"/>
              <a:t>IOW, you issue a request with the dst-role's permissions.</a:t>
            </a:r>
            <a:endParaRPr kumimoji="1" lang="ja-JP" altLang="en-US" sz="1000"/>
          </a:p>
        </p:txBody>
      </p:sp>
      <p:sp>
        <p:nvSpPr>
          <p:cNvPr id="7" name="TextBox 7"/>
          <p:cNvSpPr txBox="1"/>
          <p:nvPr/>
        </p:nvSpPr>
        <p:spPr>
          <a:xfrm>
            <a:off x="2843808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inter-bucket-copy-src</a:t>
            </a:r>
            <a:endParaRPr lang="en-US" sz="800" b="1" smtClean="0"/>
          </a:p>
          <a:p>
            <a:pPr algn="ctr"/>
            <a:endParaRPr lang="en-US" sz="1400" b="1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852936"/>
            <a:ext cx="288032" cy="298699"/>
          </a:xfrm>
          <a:prstGeom prst="rect">
            <a:avLst/>
          </a:prstGeom>
        </p:spPr>
      </p:pic>
      <p:sp>
        <p:nvSpPr>
          <p:cNvPr id="59" name="TextBox 7"/>
          <p:cNvSpPr txBox="1"/>
          <p:nvPr/>
        </p:nvSpPr>
        <p:spPr>
          <a:xfrm>
            <a:off x="5148064" y="3140968"/>
            <a:ext cx="1008112" cy="2160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S3 bucket</a:t>
            </a:r>
          </a:p>
          <a:p>
            <a:pPr algn="ctr"/>
            <a:r>
              <a:rPr lang="en-US" sz="800" b="1" smtClean="0"/>
              <a:t>inter-bucket-copy-dst</a:t>
            </a:r>
            <a:endParaRPr lang="en-US" sz="800" b="1" smtClean="0"/>
          </a:p>
          <a:p>
            <a:pPr algn="ctr"/>
            <a:endParaRPr lang="en-US" sz="1400" b="1" dirty="0"/>
          </a:p>
        </p:txBody>
      </p:sp>
      <p:pic>
        <p:nvPicPr>
          <p:cNvPr id="60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2852936"/>
            <a:ext cx="288032" cy="298699"/>
          </a:xfrm>
          <a:prstGeom prst="rect">
            <a:avLst/>
          </a:prstGeom>
        </p:spPr>
      </p:pic>
      <p:sp>
        <p:nvSpPr>
          <p:cNvPr id="46" name="強調線吹き出し 1 (枠付き) 45"/>
          <p:cNvSpPr/>
          <p:nvPr/>
        </p:nvSpPr>
        <p:spPr>
          <a:xfrm>
            <a:off x="107504" y="2348880"/>
            <a:ext cx="2664296" cy="576064"/>
          </a:xfrm>
          <a:prstGeom prst="accentBorderCallout1">
            <a:avLst>
              <a:gd name="adj1" fmla="val 35018"/>
              <a:gd name="adj2" fmla="val 105196"/>
              <a:gd name="adj3" fmla="val 18112"/>
              <a:gd name="adj4" fmla="val 1143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900" smtClean="0"/>
              <a:t>That policy should have the following permissions.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900" b="1" smtClean="0">
                <a:solidFill>
                  <a:srgbClr val="FF0000"/>
                </a:solidFill>
              </a:rPr>
              <a:t>ListBucket </a:t>
            </a:r>
            <a:r>
              <a:rPr lang="en-US" altLang="ja-JP" sz="900" b="1" smtClean="0">
                <a:solidFill>
                  <a:srgbClr val="FF0000"/>
                </a:solidFill>
              </a:rPr>
              <a:t>on </a:t>
            </a:r>
            <a:r>
              <a:rPr lang="en-US" altLang="ja-JP" sz="900" b="1" smtClean="0">
                <a:solidFill>
                  <a:srgbClr val="FF0000"/>
                </a:solidFill>
              </a:rPr>
              <a:t>"inter-bucket-copy-src" by "dst-role"</a:t>
            </a:r>
            <a:endParaRPr lang="en-US" altLang="ja-JP" sz="900" b="1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900" b="1" smtClean="0">
                <a:solidFill>
                  <a:srgbClr val="FF0000"/>
                </a:solidFill>
              </a:rPr>
              <a:t>GetObject </a:t>
            </a:r>
            <a:r>
              <a:rPr lang="en-US" altLang="ja-JP" sz="900" b="1" smtClean="0">
                <a:solidFill>
                  <a:srgbClr val="FF0000"/>
                </a:solidFill>
              </a:rPr>
              <a:t>on </a:t>
            </a:r>
            <a:r>
              <a:rPr lang="en-US" altLang="ja-JP" sz="900" b="1" smtClean="0">
                <a:solidFill>
                  <a:srgbClr val="FF0000"/>
                </a:solidFill>
              </a:rPr>
              <a:t>"inter-bucket-copy-src" </a:t>
            </a:r>
            <a:r>
              <a:rPr lang="en-US" altLang="ja-JP" sz="900" b="1" smtClean="0">
                <a:solidFill>
                  <a:srgbClr val="FF0000"/>
                </a:solidFill>
              </a:rPr>
              <a:t> by "dst-role"</a:t>
            </a:r>
          </a:p>
        </p:txBody>
      </p:sp>
      <p:pic>
        <p:nvPicPr>
          <p:cNvPr id="47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132856"/>
            <a:ext cx="288032" cy="384043"/>
          </a:xfrm>
          <a:prstGeom prst="rect">
            <a:avLst/>
          </a:prstGeom>
        </p:spPr>
      </p:pic>
      <p:cxnSp>
        <p:nvCxnSpPr>
          <p:cNvPr id="49" name="直線コネクタ 48"/>
          <p:cNvCxnSpPr>
            <a:stCxn id="47" idx="2"/>
            <a:endCxn id="8" idx="0"/>
          </p:cNvCxnSpPr>
          <p:nvPr/>
        </p:nvCxnSpPr>
        <p:spPr>
          <a:xfrm>
            <a:off x="3347864" y="2516899"/>
            <a:ext cx="0" cy="3360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28"/>
          <p:cNvSpPr txBox="1"/>
          <p:nvPr/>
        </p:nvSpPr>
        <p:spPr>
          <a:xfrm>
            <a:off x="2987824" y="2492896"/>
            <a:ext cx="720080" cy="1440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Bucket Policy</a:t>
            </a:r>
            <a:endParaRPr lang="en-US" sz="1400" b="1" dirty="0"/>
          </a:p>
        </p:txBody>
      </p:sp>
      <p:sp>
        <p:nvSpPr>
          <p:cNvPr id="53" name="四角形吹き出し 52"/>
          <p:cNvSpPr/>
          <p:nvPr/>
        </p:nvSpPr>
        <p:spPr>
          <a:xfrm>
            <a:off x="611560" y="5661248"/>
            <a:ext cx="1800200" cy="360040"/>
          </a:xfrm>
          <a:prstGeom prst="wedgeRectCallout">
            <a:avLst>
              <a:gd name="adj1" fmla="val 25682"/>
              <a:gd name="adj2" fmla="val -1631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t"/>
          <a:lstStyle/>
          <a:p>
            <a:r>
              <a:rPr lang="en-US" altLang="ja-JP" sz="800" smtClean="0"/>
              <a:t>Make sure that the permissions to access the  source bucket are no longer needed.</a:t>
            </a:r>
            <a:endParaRPr kumimoji="1" lang="ja-JP" alt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618</Words>
  <Application>Microsoft Office PowerPoint</Application>
  <PresentationFormat>画面に合わせる (4:3)</PresentationFormat>
  <Paragraphs>122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スライド 1</vt:lpstr>
      <vt:lpstr>inter bucket copy in a single AWS account</vt:lpstr>
      <vt:lpstr>ideal structure about permissions/policies in the situation inter bucket copy in 2 AWS accounts</vt:lpstr>
      <vt:lpstr>The best way we have achieved. Type1: Add bucket policies to the destination bucket.</vt:lpstr>
      <vt:lpstr>The best way we have achieved. Type2: Add bucket policies to the source bucket.(More complex)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mta</dc:creator>
  <cp:lastModifiedBy>miki</cp:lastModifiedBy>
  <cp:revision>42</cp:revision>
  <dcterms:created xsi:type="dcterms:W3CDTF">2018-04-28T14:58:19Z</dcterms:created>
  <dcterms:modified xsi:type="dcterms:W3CDTF">2018-04-28T18:25:28Z</dcterms:modified>
</cp:coreProperties>
</file>