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D031-50F9-4E04-8434-9CE5533E09C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7F8F-0626-48CF-9134-3D5D72E7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D031-50F9-4E04-8434-9CE5533E09C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7F8F-0626-48CF-9134-3D5D72E7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7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D031-50F9-4E04-8434-9CE5533E09C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7F8F-0626-48CF-9134-3D5D72E7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1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D031-50F9-4E04-8434-9CE5533E09C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7F8F-0626-48CF-9134-3D5D72E7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6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D031-50F9-4E04-8434-9CE5533E09C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7F8F-0626-48CF-9134-3D5D72E7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8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D031-50F9-4E04-8434-9CE5533E09C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7F8F-0626-48CF-9134-3D5D72E7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4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D031-50F9-4E04-8434-9CE5533E09C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7F8F-0626-48CF-9134-3D5D72E7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0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D031-50F9-4E04-8434-9CE5533E09C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7F8F-0626-48CF-9134-3D5D72E7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6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D031-50F9-4E04-8434-9CE5533E09C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7F8F-0626-48CF-9134-3D5D72E7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5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D031-50F9-4E04-8434-9CE5533E09C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7F8F-0626-48CF-9134-3D5D72E7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7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D031-50F9-4E04-8434-9CE5533E09C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B7F8F-0626-48CF-9134-3D5D72E7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BD031-50F9-4E04-8434-9CE5533E09C7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B7F8F-0626-48CF-9134-3D5D72E7F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8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2.png"/><Relationship Id="rId50" Type="http://schemas.openxmlformats.org/officeDocument/2006/relationships/image" Target="../media/image14.png"/><Relationship Id="rId38" Type="http://schemas.openxmlformats.org/officeDocument/2006/relationships/image" Target="../media/image3.png"/><Relationship Id="rId25" Type="http://schemas.openxmlformats.org/officeDocument/2006/relationships/image" Target="../media/image512.svg"/><Relationship Id="rId17" Type="http://schemas.openxmlformats.org/officeDocument/2006/relationships/image" Target="../media/image1134.svg"/><Relationship Id="rId46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41" Type="http://schemas.openxmlformats.org/officeDocument/2006/relationships/image" Target="../media/image6.png"/><Relationship Id="rId29" Type="http://schemas.openxmlformats.org/officeDocument/2006/relationships/image" Target="../media/image1330.sv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97.svg"/><Relationship Id="rId11" Type="http://schemas.openxmlformats.org/officeDocument/2006/relationships/image" Target="../media/image41.svg"/><Relationship Id="rId40" Type="http://schemas.openxmlformats.org/officeDocument/2006/relationships/image" Target="../media/image5.png"/><Relationship Id="rId6" Type="http://schemas.openxmlformats.org/officeDocument/2006/relationships/image" Target="../media/image1148.svg"/><Relationship Id="rId45" Type="http://schemas.openxmlformats.org/officeDocument/2006/relationships/image" Target="../media/image10.png"/><Relationship Id="rId15" Type="http://schemas.openxmlformats.org/officeDocument/2006/relationships/image" Target="../media/image77.svg"/><Relationship Id="rId5" Type="http://schemas.openxmlformats.org/officeDocument/2006/relationships/image" Target="../media/image26.svg"/><Relationship Id="rId49" Type="http://schemas.openxmlformats.org/officeDocument/2006/relationships/image" Target="../media/image13.png"/><Relationship Id="rId44" Type="http://schemas.openxmlformats.org/officeDocument/2006/relationships/image" Target="../media/image9.png"/><Relationship Id="rId31" Type="http://schemas.openxmlformats.org/officeDocument/2006/relationships/image" Target="../media/image1332.svg"/><Relationship Id="rId9" Type="http://schemas.openxmlformats.org/officeDocument/2006/relationships/image" Target="../media/image1276.svg"/><Relationship Id="rId43" Type="http://schemas.openxmlformats.org/officeDocument/2006/relationships/image" Target="../media/image8.png"/><Relationship Id="rId48" Type="http://schemas.openxmlformats.org/officeDocument/2006/relationships/image" Target="../media/image1318.svg"/></Relationships>
</file>

<file path=ppt/slides/_rels/slide10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2.png"/><Relationship Id="rId50" Type="http://schemas.openxmlformats.org/officeDocument/2006/relationships/image" Target="../media/image14.png"/><Relationship Id="rId38" Type="http://schemas.openxmlformats.org/officeDocument/2006/relationships/image" Target="../media/image3.png"/><Relationship Id="rId25" Type="http://schemas.openxmlformats.org/officeDocument/2006/relationships/image" Target="../media/image512.svg"/><Relationship Id="rId17" Type="http://schemas.openxmlformats.org/officeDocument/2006/relationships/image" Target="../media/image1134.svg"/><Relationship Id="rId46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41" Type="http://schemas.openxmlformats.org/officeDocument/2006/relationships/image" Target="../media/image6.png"/><Relationship Id="rId29" Type="http://schemas.openxmlformats.org/officeDocument/2006/relationships/image" Target="../media/image1330.sv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97.svg"/><Relationship Id="rId11" Type="http://schemas.openxmlformats.org/officeDocument/2006/relationships/image" Target="../media/image41.svg"/><Relationship Id="rId40" Type="http://schemas.openxmlformats.org/officeDocument/2006/relationships/image" Target="../media/image5.png"/><Relationship Id="rId6" Type="http://schemas.openxmlformats.org/officeDocument/2006/relationships/image" Target="../media/image1148.svg"/><Relationship Id="rId45" Type="http://schemas.openxmlformats.org/officeDocument/2006/relationships/image" Target="../media/image10.png"/><Relationship Id="rId15" Type="http://schemas.openxmlformats.org/officeDocument/2006/relationships/image" Target="../media/image77.svg"/><Relationship Id="rId5" Type="http://schemas.openxmlformats.org/officeDocument/2006/relationships/image" Target="../media/image26.svg"/><Relationship Id="rId49" Type="http://schemas.openxmlformats.org/officeDocument/2006/relationships/image" Target="../media/image13.png"/><Relationship Id="rId44" Type="http://schemas.openxmlformats.org/officeDocument/2006/relationships/image" Target="../media/image9.png"/><Relationship Id="rId31" Type="http://schemas.openxmlformats.org/officeDocument/2006/relationships/image" Target="../media/image1332.svg"/><Relationship Id="rId9" Type="http://schemas.openxmlformats.org/officeDocument/2006/relationships/image" Target="../media/image1276.svg"/><Relationship Id="rId43" Type="http://schemas.openxmlformats.org/officeDocument/2006/relationships/image" Target="../media/image8.png"/><Relationship Id="rId48" Type="http://schemas.openxmlformats.org/officeDocument/2006/relationships/image" Target="../media/image1318.svg"/></Relationships>
</file>

<file path=ppt/slides/_rels/slide1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2.png"/><Relationship Id="rId50" Type="http://schemas.openxmlformats.org/officeDocument/2006/relationships/image" Target="../media/image14.png"/><Relationship Id="rId38" Type="http://schemas.openxmlformats.org/officeDocument/2006/relationships/image" Target="../media/image3.png"/><Relationship Id="rId25" Type="http://schemas.openxmlformats.org/officeDocument/2006/relationships/image" Target="../media/image512.svg"/><Relationship Id="rId17" Type="http://schemas.openxmlformats.org/officeDocument/2006/relationships/image" Target="../media/image1134.svg"/><Relationship Id="rId46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41" Type="http://schemas.openxmlformats.org/officeDocument/2006/relationships/image" Target="../media/image6.png"/><Relationship Id="rId29" Type="http://schemas.openxmlformats.org/officeDocument/2006/relationships/image" Target="../media/image1330.sv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97.svg"/><Relationship Id="rId11" Type="http://schemas.openxmlformats.org/officeDocument/2006/relationships/image" Target="../media/image41.svg"/><Relationship Id="rId40" Type="http://schemas.openxmlformats.org/officeDocument/2006/relationships/image" Target="../media/image5.png"/><Relationship Id="rId6" Type="http://schemas.openxmlformats.org/officeDocument/2006/relationships/image" Target="../media/image1148.svg"/><Relationship Id="rId45" Type="http://schemas.openxmlformats.org/officeDocument/2006/relationships/image" Target="../media/image10.png"/><Relationship Id="rId15" Type="http://schemas.openxmlformats.org/officeDocument/2006/relationships/image" Target="../media/image77.svg"/><Relationship Id="rId5" Type="http://schemas.openxmlformats.org/officeDocument/2006/relationships/image" Target="../media/image26.svg"/><Relationship Id="rId49" Type="http://schemas.openxmlformats.org/officeDocument/2006/relationships/image" Target="../media/image13.png"/><Relationship Id="rId44" Type="http://schemas.openxmlformats.org/officeDocument/2006/relationships/image" Target="../media/image9.png"/><Relationship Id="rId31" Type="http://schemas.openxmlformats.org/officeDocument/2006/relationships/image" Target="../media/image1332.svg"/><Relationship Id="rId9" Type="http://schemas.openxmlformats.org/officeDocument/2006/relationships/image" Target="../media/image1276.svg"/><Relationship Id="rId43" Type="http://schemas.openxmlformats.org/officeDocument/2006/relationships/image" Target="../media/image8.png"/><Relationship Id="rId48" Type="http://schemas.openxmlformats.org/officeDocument/2006/relationships/image" Target="../media/image1318.svg"/></Relationships>
</file>

<file path=ppt/slides/_rels/slide2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2.png"/><Relationship Id="rId50" Type="http://schemas.openxmlformats.org/officeDocument/2006/relationships/image" Target="../media/image14.png"/><Relationship Id="rId38" Type="http://schemas.openxmlformats.org/officeDocument/2006/relationships/image" Target="../media/image3.png"/><Relationship Id="rId25" Type="http://schemas.openxmlformats.org/officeDocument/2006/relationships/image" Target="../media/image512.svg"/><Relationship Id="rId17" Type="http://schemas.openxmlformats.org/officeDocument/2006/relationships/image" Target="../media/image1134.svg"/><Relationship Id="rId46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41" Type="http://schemas.openxmlformats.org/officeDocument/2006/relationships/image" Target="../media/image6.png"/><Relationship Id="rId29" Type="http://schemas.openxmlformats.org/officeDocument/2006/relationships/image" Target="../media/image1330.sv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97.svg"/><Relationship Id="rId11" Type="http://schemas.openxmlformats.org/officeDocument/2006/relationships/image" Target="../media/image41.svg"/><Relationship Id="rId40" Type="http://schemas.openxmlformats.org/officeDocument/2006/relationships/image" Target="../media/image5.png"/><Relationship Id="rId6" Type="http://schemas.openxmlformats.org/officeDocument/2006/relationships/image" Target="../media/image1148.svg"/><Relationship Id="rId45" Type="http://schemas.openxmlformats.org/officeDocument/2006/relationships/image" Target="../media/image10.png"/><Relationship Id="rId15" Type="http://schemas.openxmlformats.org/officeDocument/2006/relationships/image" Target="../media/image77.svg"/><Relationship Id="rId5" Type="http://schemas.openxmlformats.org/officeDocument/2006/relationships/image" Target="../media/image26.svg"/><Relationship Id="rId49" Type="http://schemas.openxmlformats.org/officeDocument/2006/relationships/image" Target="../media/image13.png"/><Relationship Id="rId44" Type="http://schemas.openxmlformats.org/officeDocument/2006/relationships/image" Target="../media/image9.png"/><Relationship Id="rId31" Type="http://schemas.openxmlformats.org/officeDocument/2006/relationships/image" Target="../media/image1332.svg"/><Relationship Id="rId9" Type="http://schemas.openxmlformats.org/officeDocument/2006/relationships/image" Target="../media/image1276.svg"/><Relationship Id="rId43" Type="http://schemas.openxmlformats.org/officeDocument/2006/relationships/image" Target="../media/image8.png"/><Relationship Id="rId48" Type="http://schemas.openxmlformats.org/officeDocument/2006/relationships/image" Target="../media/image1318.svg"/></Relationships>
</file>

<file path=ppt/slides/_rels/slide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2.png"/><Relationship Id="rId50" Type="http://schemas.openxmlformats.org/officeDocument/2006/relationships/image" Target="../media/image14.png"/><Relationship Id="rId38" Type="http://schemas.openxmlformats.org/officeDocument/2006/relationships/image" Target="../media/image3.png"/><Relationship Id="rId25" Type="http://schemas.openxmlformats.org/officeDocument/2006/relationships/image" Target="../media/image512.svg"/><Relationship Id="rId17" Type="http://schemas.openxmlformats.org/officeDocument/2006/relationships/image" Target="../media/image1134.svg"/><Relationship Id="rId46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41" Type="http://schemas.openxmlformats.org/officeDocument/2006/relationships/image" Target="../media/image6.png"/><Relationship Id="rId29" Type="http://schemas.openxmlformats.org/officeDocument/2006/relationships/image" Target="../media/image1330.sv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97.svg"/><Relationship Id="rId11" Type="http://schemas.openxmlformats.org/officeDocument/2006/relationships/image" Target="../media/image41.svg"/><Relationship Id="rId40" Type="http://schemas.openxmlformats.org/officeDocument/2006/relationships/image" Target="../media/image5.png"/><Relationship Id="rId6" Type="http://schemas.openxmlformats.org/officeDocument/2006/relationships/image" Target="../media/image1148.svg"/><Relationship Id="rId45" Type="http://schemas.openxmlformats.org/officeDocument/2006/relationships/image" Target="../media/image10.png"/><Relationship Id="rId15" Type="http://schemas.openxmlformats.org/officeDocument/2006/relationships/image" Target="../media/image77.svg"/><Relationship Id="rId5" Type="http://schemas.openxmlformats.org/officeDocument/2006/relationships/image" Target="../media/image26.svg"/><Relationship Id="rId49" Type="http://schemas.openxmlformats.org/officeDocument/2006/relationships/image" Target="../media/image13.png"/><Relationship Id="rId44" Type="http://schemas.openxmlformats.org/officeDocument/2006/relationships/image" Target="../media/image9.png"/><Relationship Id="rId31" Type="http://schemas.openxmlformats.org/officeDocument/2006/relationships/image" Target="../media/image1332.svg"/><Relationship Id="rId9" Type="http://schemas.openxmlformats.org/officeDocument/2006/relationships/image" Target="../media/image1276.svg"/><Relationship Id="rId43" Type="http://schemas.openxmlformats.org/officeDocument/2006/relationships/image" Target="../media/image8.png"/><Relationship Id="rId48" Type="http://schemas.openxmlformats.org/officeDocument/2006/relationships/image" Target="../media/image1318.svg"/></Relationships>
</file>

<file path=ppt/slides/_rels/slide4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2.png"/><Relationship Id="rId50" Type="http://schemas.openxmlformats.org/officeDocument/2006/relationships/image" Target="../media/image14.png"/><Relationship Id="rId38" Type="http://schemas.openxmlformats.org/officeDocument/2006/relationships/image" Target="../media/image3.png"/><Relationship Id="rId25" Type="http://schemas.openxmlformats.org/officeDocument/2006/relationships/image" Target="../media/image512.svg"/><Relationship Id="rId17" Type="http://schemas.openxmlformats.org/officeDocument/2006/relationships/image" Target="../media/image1134.svg"/><Relationship Id="rId46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41" Type="http://schemas.openxmlformats.org/officeDocument/2006/relationships/image" Target="../media/image6.png"/><Relationship Id="rId29" Type="http://schemas.openxmlformats.org/officeDocument/2006/relationships/image" Target="../media/image1330.sv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97.svg"/><Relationship Id="rId11" Type="http://schemas.openxmlformats.org/officeDocument/2006/relationships/image" Target="../media/image41.svg"/><Relationship Id="rId40" Type="http://schemas.openxmlformats.org/officeDocument/2006/relationships/image" Target="../media/image5.png"/><Relationship Id="rId6" Type="http://schemas.openxmlformats.org/officeDocument/2006/relationships/image" Target="../media/image1148.svg"/><Relationship Id="rId45" Type="http://schemas.openxmlformats.org/officeDocument/2006/relationships/image" Target="../media/image10.png"/><Relationship Id="rId15" Type="http://schemas.openxmlformats.org/officeDocument/2006/relationships/image" Target="../media/image77.svg"/><Relationship Id="rId5" Type="http://schemas.openxmlformats.org/officeDocument/2006/relationships/image" Target="../media/image26.svg"/><Relationship Id="rId49" Type="http://schemas.openxmlformats.org/officeDocument/2006/relationships/image" Target="../media/image13.png"/><Relationship Id="rId44" Type="http://schemas.openxmlformats.org/officeDocument/2006/relationships/image" Target="../media/image9.png"/><Relationship Id="rId31" Type="http://schemas.openxmlformats.org/officeDocument/2006/relationships/image" Target="../media/image1332.svg"/><Relationship Id="rId9" Type="http://schemas.openxmlformats.org/officeDocument/2006/relationships/image" Target="../media/image1276.svg"/><Relationship Id="rId43" Type="http://schemas.openxmlformats.org/officeDocument/2006/relationships/image" Target="../media/image8.png"/><Relationship Id="rId48" Type="http://schemas.openxmlformats.org/officeDocument/2006/relationships/image" Target="../media/image1318.svg"/></Relationships>
</file>

<file path=ppt/slides/_rels/slide5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2.png"/><Relationship Id="rId50" Type="http://schemas.openxmlformats.org/officeDocument/2006/relationships/image" Target="../media/image14.png"/><Relationship Id="rId38" Type="http://schemas.openxmlformats.org/officeDocument/2006/relationships/image" Target="../media/image3.png"/><Relationship Id="rId25" Type="http://schemas.openxmlformats.org/officeDocument/2006/relationships/image" Target="../media/image512.svg"/><Relationship Id="rId17" Type="http://schemas.openxmlformats.org/officeDocument/2006/relationships/image" Target="../media/image1134.svg"/><Relationship Id="rId46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41" Type="http://schemas.openxmlformats.org/officeDocument/2006/relationships/image" Target="../media/image6.png"/><Relationship Id="rId29" Type="http://schemas.openxmlformats.org/officeDocument/2006/relationships/image" Target="../media/image1330.sv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97.svg"/><Relationship Id="rId11" Type="http://schemas.openxmlformats.org/officeDocument/2006/relationships/image" Target="../media/image41.svg"/><Relationship Id="rId40" Type="http://schemas.openxmlformats.org/officeDocument/2006/relationships/image" Target="../media/image5.png"/><Relationship Id="rId6" Type="http://schemas.openxmlformats.org/officeDocument/2006/relationships/image" Target="../media/image1148.svg"/><Relationship Id="rId45" Type="http://schemas.openxmlformats.org/officeDocument/2006/relationships/image" Target="../media/image10.png"/><Relationship Id="rId15" Type="http://schemas.openxmlformats.org/officeDocument/2006/relationships/image" Target="../media/image77.svg"/><Relationship Id="rId5" Type="http://schemas.openxmlformats.org/officeDocument/2006/relationships/image" Target="../media/image26.svg"/><Relationship Id="rId49" Type="http://schemas.openxmlformats.org/officeDocument/2006/relationships/image" Target="../media/image13.png"/><Relationship Id="rId44" Type="http://schemas.openxmlformats.org/officeDocument/2006/relationships/image" Target="../media/image9.png"/><Relationship Id="rId31" Type="http://schemas.openxmlformats.org/officeDocument/2006/relationships/image" Target="../media/image1332.svg"/><Relationship Id="rId9" Type="http://schemas.openxmlformats.org/officeDocument/2006/relationships/image" Target="../media/image1276.svg"/><Relationship Id="rId43" Type="http://schemas.openxmlformats.org/officeDocument/2006/relationships/image" Target="../media/image8.png"/><Relationship Id="rId48" Type="http://schemas.openxmlformats.org/officeDocument/2006/relationships/image" Target="../media/image1318.svg"/></Relationships>
</file>

<file path=ppt/slides/_rels/slide6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.png"/><Relationship Id="rId51" Type="http://schemas.openxmlformats.org/officeDocument/2006/relationships/image" Target="../media/image14.png"/><Relationship Id="rId42" Type="http://schemas.openxmlformats.org/officeDocument/2006/relationships/image" Target="../media/image7.png"/><Relationship Id="rId47" Type="http://schemas.openxmlformats.org/officeDocument/2006/relationships/hyperlink" Target="https://docs.aws.amazon.com/cognito/latest/developerguide/authentication-flow.html" TargetMode="External"/><Relationship Id="rId50" Type="http://schemas.openxmlformats.org/officeDocument/2006/relationships/image" Target="../media/image13.png"/><Relationship Id="rId38" Type="http://schemas.openxmlformats.org/officeDocument/2006/relationships/image" Target="../media/image3.png"/><Relationship Id="rId25" Type="http://schemas.openxmlformats.org/officeDocument/2006/relationships/image" Target="../media/image512.svg"/><Relationship Id="rId17" Type="http://schemas.openxmlformats.org/officeDocument/2006/relationships/image" Target="../media/image1134.svg"/><Relationship Id="rId46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41" Type="http://schemas.openxmlformats.org/officeDocument/2006/relationships/image" Target="../media/image6.png"/><Relationship Id="rId29" Type="http://schemas.openxmlformats.org/officeDocument/2006/relationships/image" Target="../media/image1330.sv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97.svg"/><Relationship Id="rId11" Type="http://schemas.openxmlformats.org/officeDocument/2006/relationships/image" Target="../media/image41.svg"/><Relationship Id="rId40" Type="http://schemas.openxmlformats.org/officeDocument/2006/relationships/image" Target="../media/image5.png"/><Relationship Id="rId6" Type="http://schemas.openxmlformats.org/officeDocument/2006/relationships/image" Target="../media/image1148.svg"/><Relationship Id="rId45" Type="http://schemas.openxmlformats.org/officeDocument/2006/relationships/image" Target="../media/image10.png"/><Relationship Id="rId15" Type="http://schemas.openxmlformats.org/officeDocument/2006/relationships/image" Target="../media/image77.svg"/><Relationship Id="rId5" Type="http://schemas.openxmlformats.org/officeDocument/2006/relationships/image" Target="../media/image26.svg"/><Relationship Id="rId49" Type="http://schemas.openxmlformats.org/officeDocument/2006/relationships/image" Target="../media/image1318.svg"/><Relationship Id="rId44" Type="http://schemas.openxmlformats.org/officeDocument/2006/relationships/image" Target="../media/image9.png"/><Relationship Id="rId31" Type="http://schemas.openxmlformats.org/officeDocument/2006/relationships/image" Target="../media/image1332.svg"/><Relationship Id="rId9" Type="http://schemas.openxmlformats.org/officeDocument/2006/relationships/image" Target="../media/image1276.svg"/><Relationship Id="rId43" Type="http://schemas.openxmlformats.org/officeDocument/2006/relationships/image" Target="../media/image8.png"/><Relationship Id="rId48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2.png"/><Relationship Id="rId50" Type="http://schemas.openxmlformats.org/officeDocument/2006/relationships/image" Target="../media/image14.png"/><Relationship Id="rId38" Type="http://schemas.openxmlformats.org/officeDocument/2006/relationships/image" Target="../media/image3.png"/><Relationship Id="rId25" Type="http://schemas.openxmlformats.org/officeDocument/2006/relationships/image" Target="../media/image512.svg"/><Relationship Id="rId17" Type="http://schemas.openxmlformats.org/officeDocument/2006/relationships/image" Target="../media/image1134.svg"/><Relationship Id="rId46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41" Type="http://schemas.openxmlformats.org/officeDocument/2006/relationships/image" Target="../media/image6.png"/><Relationship Id="rId29" Type="http://schemas.openxmlformats.org/officeDocument/2006/relationships/image" Target="../media/image1330.sv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97.svg"/><Relationship Id="rId11" Type="http://schemas.openxmlformats.org/officeDocument/2006/relationships/image" Target="../media/image41.svg"/><Relationship Id="rId40" Type="http://schemas.openxmlformats.org/officeDocument/2006/relationships/image" Target="../media/image5.png"/><Relationship Id="rId6" Type="http://schemas.openxmlformats.org/officeDocument/2006/relationships/image" Target="../media/image1148.svg"/><Relationship Id="rId45" Type="http://schemas.openxmlformats.org/officeDocument/2006/relationships/image" Target="../media/image10.png"/><Relationship Id="rId15" Type="http://schemas.openxmlformats.org/officeDocument/2006/relationships/image" Target="../media/image77.svg"/><Relationship Id="rId5" Type="http://schemas.openxmlformats.org/officeDocument/2006/relationships/image" Target="../media/image26.svg"/><Relationship Id="rId49" Type="http://schemas.openxmlformats.org/officeDocument/2006/relationships/image" Target="../media/image13.png"/><Relationship Id="rId44" Type="http://schemas.openxmlformats.org/officeDocument/2006/relationships/image" Target="../media/image9.png"/><Relationship Id="rId31" Type="http://schemas.openxmlformats.org/officeDocument/2006/relationships/image" Target="../media/image1332.svg"/><Relationship Id="rId9" Type="http://schemas.openxmlformats.org/officeDocument/2006/relationships/image" Target="../media/image1276.svg"/><Relationship Id="rId43" Type="http://schemas.openxmlformats.org/officeDocument/2006/relationships/image" Target="../media/image8.png"/><Relationship Id="rId48" Type="http://schemas.openxmlformats.org/officeDocument/2006/relationships/image" Target="../media/image1318.svg"/></Relationships>
</file>

<file path=ppt/slides/_rels/slide8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2.png"/><Relationship Id="rId50" Type="http://schemas.openxmlformats.org/officeDocument/2006/relationships/image" Target="../media/image14.png"/><Relationship Id="rId38" Type="http://schemas.openxmlformats.org/officeDocument/2006/relationships/image" Target="../media/image3.png"/><Relationship Id="rId25" Type="http://schemas.openxmlformats.org/officeDocument/2006/relationships/image" Target="../media/image512.svg"/><Relationship Id="rId17" Type="http://schemas.openxmlformats.org/officeDocument/2006/relationships/image" Target="../media/image1134.svg"/><Relationship Id="rId46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41" Type="http://schemas.openxmlformats.org/officeDocument/2006/relationships/image" Target="../media/image6.png"/><Relationship Id="rId29" Type="http://schemas.openxmlformats.org/officeDocument/2006/relationships/image" Target="../media/image1330.sv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97.svg"/><Relationship Id="rId11" Type="http://schemas.openxmlformats.org/officeDocument/2006/relationships/image" Target="../media/image41.svg"/><Relationship Id="rId40" Type="http://schemas.openxmlformats.org/officeDocument/2006/relationships/image" Target="../media/image5.png"/><Relationship Id="rId6" Type="http://schemas.openxmlformats.org/officeDocument/2006/relationships/image" Target="../media/image1148.svg"/><Relationship Id="rId45" Type="http://schemas.openxmlformats.org/officeDocument/2006/relationships/image" Target="../media/image10.png"/><Relationship Id="rId15" Type="http://schemas.openxmlformats.org/officeDocument/2006/relationships/image" Target="../media/image77.svg"/><Relationship Id="rId5" Type="http://schemas.openxmlformats.org/officeDocument/2006/relationships/image" Target="../media/image26.svg"/><Relationship Id="rId49" Type="http://schemas.openxmlformats.org/officeDocument/2006/relationships/image" Target="../media/image13.png"/><Relationship Id="rId44" Type="http://schemas.openxmlformats.org/officeDocument/2006/relationships/image" Target="../media/image9.png"/><Relationship Id="rId31" Type="http://schemas.openxmlformats.org/officeDocument/2006/relationships/image" Target="../media/image1332.svg"/><Relationship Id="rId9" Type="http://schemas.openxmlformats.org/officeDocument/2006/relationships/image" Target="../media/image1276.svg"/><Relationship Id="rId43" Type="http://schemas.openxmlformats.org/officeDocument/2006/relationships/image" Target="../media/image8.png"/><Relationship Id="rId48" Type="http://schemas.openxmlformats.org/officeDocument/2006/relationships/image" Target="../media/image1318.svg"/></Relationships>
</file>

<file path=ppt/slides/_rels/slide9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2.png"/><Relationship Id="rId50" Type="http://schemas.openxmlformats.org/officeDocument/2006/relationships/image" Target="../media/image14.png"/><Relationship Id="rId38" Type="http://schemas.openxmlformats.org/officeDocument/2006/relationships/image" Target="../media/image3.png"/><Relationship Id="rId25" Type="http://schemas.openxmlformats.org/officeDocument/2006/relationships/image" Target="../media/image512.svg"/><Relationship Id="rId17" Type="http://schemas.openxmlformats.org/officeDocument/2006/relationships/image" Target="../media/image1134.svg"/><Relationship Id="rId46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41" Type="http://schemas.openxmlformats.org/officeDocument/2006/relationships/image" Target="../media/image6.png"/><Relationship Id="rId29" Type="http://schemas.openxmlformats.org/officeDocument/2006/relationships/image" Target="../media/image1330.svg"/><Relationship Id="rId1" Type="http://schemas.openxmlformats.org/officeDocument/2006/relationships/slideLayout" Target="../slideLayouts/slideLayout7.xml"/><Relationship Id="rId37" Type="http://schemas.openxmlformats.org/officeDocument/2006/relationships/image" Target="../media/image97.svg"/><Relationship Id="rId11" Type="http://schemas.openxmlformats.org/officeDocument/2006/relationships/image" Target="../media/image41.svg"/><Relationship Id="rId40" Type="http://schemas.openxmlformats.org/officeDocument/2006/relationships/image" Target="../media/image5.png"/><Relationship Id="rId6" Type="http://schemas.openxmlformats.org/officeDocument/2006/relationships/image" Target="../media/image1148.svg"/><Relationship Id="rId45" Type="http://schemas.openxmlformats.org/officeDocument/2006/relationships/image" Target="../media/image10.png"/><Relationship Id="rId15" Type="http://schemas.openxmlformats.org/officeDocument/2006/relationships/image" Target="../media/image77.svg"/><Relationship Id="rId5" Type="http://schemas.openxmlformats.org/officeDocument/2006/relationships/image" Target="../media/image26.svg"/><Relationship Id="rId49" Type="http://schemas.openxmlformats.org/officeDocument/2006/relationships/image" Target="../media/image13.png"/><Relationship Id="rId44" Type="http://schemas.openxmlformats.org/officeDocument/2006/relationships/image" Target="../media/image9.png"/><Relationship Id="rId31" Type="http://schemas.openxmlformats.org/officeDocument/2006/relationships/image" Target="../media/image1332.svg"/><Relationship Id="rId9" Type="http://schemas.openxmlformats.org/officeDocument/2006/relationships/image" Target="../media/image1276.svg"/><Relationship Id="rId43" Type="http://schemas.openxmlformats.org/officeDocument/2006/relationships/image" Target="../media/image8.png"/><Relationship Id="rId48" Type="http://schemas.openxmlformats.org/officeDocument/2006/relationships/image" Target="../media/image13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201416"/>
            <a:ext cx="1947151" cy="78492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Social Providers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91450" y="3066541"/>
            <a:ext cx="2363794" cy="16279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5A6B86"/>
                </a:solidFill>
              </a:rPr>
              <a:t>Client apps</a:t>
            </a: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3054978" y="1043709"/>
            <a:ext cx="7132731" cy="5597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4914729"/>
            <a:ext cx="2650106" cy="149957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AWS Resources accessed directly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(2 Tiers Architecture)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phic 21">
            <a:extLst>
              <a:ext uri="{FF2B5EF4-FFF2-40B4-BE49-F238E27FC236}">
                <a16:creationId xmlns:a16="http://schemas.microsoft.com/office/drawing/2014/main" id="{CEFD119D-B31D-AD4E-89CE-C02267D21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30099" y="3590618"/>
            <a:ext cx="469900" cy="469900"/>
          </a:xfrm>
          <a:prstGeom prst="rect">
            <a:avLst/>
          </a:prstGeom>
        </p:spPr>
      </p:pic>
      <p:sp>
        <p:nvSpPr>
          <p:cNvPr id="3" name="TextBox 69">
            <a:extLst>
              <a:ext uri="{FF2B5EF4-FFF2-40B4-BE49-F238E27FC236}">
                <a16:creationId xmlns:a16="http://schemas.microsoft.com/office/drawing/2014/main" id="{8CFB7091-25B5-264E-B70C-23BF50BE211D}"/>
              </a:ext>
            </a:extLst>
          </p:cNvPr>
          <p:cNvSpPr txBox="1"/>
          <p:nvPr/>
        </p:nvSpPr>
        <p:spPr>
          <a:xfrm>
            <a:off x="1379386" y="4066416"/>
            <a:ext cx="771325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Mobile </a:t>
            </a:r>
            <a:r>
              <a:rPr lang="en-US" sz="900" dirty="0" smtClean="0">
                <a:solidFill>
                  <a:srgbClr val="232F3E"/>
                </a:solidFill>
              </a:rPr>
              <a:t>app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pic>
        <p:nvPicPr>
          <p:cNvPr id="4" name="Graphic 49">
            <a:extLst>
              <a:ext uri="{FF2B5EF4-FFF2-40B4-BE49-F238E27FC236}">
                <a16:creationId xmlns:a16="http://schemas.microsoft.com/office/drawing/2014/main" id="{43C89C6C-4275-2244-93E6-30D96D2FDE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56618" y="3590618"/>
            <a:ext cx="469900" cy="469900"/>
          </a:xfrm>
          <a:prstGeom prst="rect">
            <a:avLst/>
          </a:prstGeom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19A327EE-B1A5-7643-A4D5-DCC8A43B5181}"/>
              </a:ext>
            </a:extLst>
          </p:cNvPr>
          <p:cNvSpPr txBox="1"/>
          <p:nvPr/>
        </p:nvSpPr>
        <p:spPr>
          <a:xfrm>
            <a:off x="670465" y="4060518"/>
            <a:ext cx="64220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SPA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970408" y="1811572"/>
            <a:ext cx="711200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User Pool</a:t>
            </a:r>
            <a:endParaRPr lang="en-US" sz="900" dirty="0"/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1275787"/>
            <a:ext cx="535785" cy="535785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640315" y="2962570"/>
            <a:ext cx="1371382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Identity Pool</a:t>
            </a:r>
          </a:p>
          <a:p>
            <a:pPr algn="ctr"/>
            <a:r>
              <a:rPr lang="en-US" sz="900" dirty="0" smtClean="0"/>
              <a:t>(aka. Federated Identities)</a:t>
            </a:r>
            <a:endParaRPr lang="en-US" sz="900" dirty="0"/>
          </a:p>
        </p:txBody>
      </p:sp>
      <p:pic>
        <p:nvPicPr>
          <p:cNvPr id="9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2426785"/>
            <a:ext cx="535785" cy="535785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CD534A94-A404-C745-9B3E-24CB9AE2DD10}"/>
              </a:ext>
            </a:extLst>
          </p:cNvPr>
          <p:cNvSpPr txBox="1"/>
          <p:nvPr/>
        </p:nvSpPr>
        <p:spPr>
          <a:xfrm>
            <a:off x="4738709" y="4378944"/>
            <a:ext cx="117459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API Gateway</a:t>
            </a: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15E56E6E-0E7C-E14A-90F3-EFD2E907FD70}"/>
              </a:ext>
            </a:extLst>
          </p:cNvPr>
          <p:cNvSpPr txBox="1"/>
          <p:nvPr/>
        </p:nvSpPr>
        <p:spPr>
          <a:xfrm>
            <a:off x="6507968" y="4416297"/>
            <a:ext cx="795352" cy="21749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Lambda</a:t>
            </a:r>
          </a:p>
        </p:txBody>
      </p:sp>
      <p:pic>
        <p:nvPicPr>
          <p:cNvPr id="13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37752" y="3880512"/>
            <a:ext cx="535785" cy="535785"/>
          </a:xfrm>
          <a:prstGeom prst="rect">
            <a:avLst/>
          </a:prstGeom>
        </p:spPr>
      </p:pic>
      <p:pic>
        <p:nvPicPr>
          <p:cNvPr id="16" name="Graphic 19">
            <a:extLst>
              <a:ext uri="{FF2B5EF4-FFF2-40B4-BE49-F238E27FC236}">
                <a16:creationId xmlns:a16="http://schemas.microsoft.com/office/drawing/2014/main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8114" y="3880512"/>
            <a:ext cx="535785" cy="535785"/>
          </a:xfrm>
          <a:prstGeom prst="rect">
            <a:avLst/>
          </a:prstGeom>
        </p:spPr>
      </p:pic>
      <p:cxnSp>
        <p:nvCxnSpPr>
          <p:cNvPr id="2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7" idx="1"/>
          </p:cNvCxnSpPr>
          <p:nvPr/>
        </p:nvCxnSpPr>
        <p:spPr>
          <a:xfrm rot="5400000" flipH="1" flipV="1">
            <a:off x="2454300" y="462728"/>
            <a:ext cx="1522861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9" idx="1"/>
          </p:cNvCxnSpPr>
          <p:nvPr/>
        </p:nvCxnSpPr>
        <p:spPr>
          <a:xfrm rot="5400000" flipH="1" flipV="1">
            <a:off x="3029799" y="1038227"/>
            <a:ext cx="3718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6" idx="1"/>
          </p:cNvCxnSpPr>
          <p:nvPr/>
        </p:nvCxnSpPr>
        <p:spPr>
          <a:xfrm>
            <a:off x="2555244" y="3880512"/>
            <a:ext cx="2502870" cy="26789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4978" y="1043709"/>
            <a:ext cx="330200" cy="316411"/>
          </a:xfrm>
          <a:prstGeom prst="rect">
            <a:avLst/>
          </a:prstGeom>
        </p:spPr>
      </p:pic>
      <p:cxnSp>
        <p:nvCxnSpPr>
          <p:cNvPr id="33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593899" y="4148405"/>
            <a:ext cx="104385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6457918" y="6064604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39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538505" y="5528819"/>
            <a:ext cx="535785" cy="535785"/>
          </a:xfrm>
          <a:prstGeom prst="rect">
            <a:avLst/>
          </a:prstGeom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8201493" y="4416297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45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282080" y="3880512"/>
            <a:ext cx="535785" cy="535785"/>
          </a:xfrm>
          <a:prstGeom prst="rect">
            <a:avLst/>
          </a:prstGeom>
        </p:spPr>
      </p:pic>
      <p:cxnSp>
        <p:nvCxnSpPr>
          <p:cNvPr id="6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5" idx="1"/>
          </p:cNvCxnSpPr>
          <p:nvPr/>
        </p:nvCxnSpPr>
        <p:spPr>
          <a:xfrm>
            <a:off x="2555244" y="3880512"/>
            <a:ext cx="2502870" cy="178400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>
            <a:off x="7173537" y="4148405"/>
            <a:ext cx="110854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1">
            <a:extLst>
              <a:ext uri="{FF2B5EF4-FFF2-40B4-BE49-F238E27FC236}">
                <a16:creationId xmlns:a16="http://schemas.microsoft.com/office/drawing/2014/main" id="{2A886A76-C04F-E843-8126-259617CAFA03}"/>
              </a:ext>
            </a:extLst>
          </p:cNvPr>
          <p:cNvSpPr txBox="1"/>
          <p:nvPr/>
        </p:nvSpPr>
        <p:spPr>
          <a:xfrm>
            <a:off x="5427404" y="6063366"/>
            <a:ext cx="86123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000" dirty="0"/>
              <a:t>AWS AppSync</a:t>
            </a:r>
          </a:p>
        </p:txBody>
      </p:sp>
      <p:pic>
        <p:nvPicPr>
          <p:cNvPr id="94" name="Graphic 30">
            <a:extLst>
              <a:ext uri="{FF2B5EF4-FFF2-40B4-BE49-F238E27FC236}">
                <a16:creationId xmlns:a16="http://schemas.microsoft.com/office/drawing/2014/main" id="{BCCC5BDB-54D9-3844-8058-BD88EF62620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93899" y="5528818"/>
            <a:ext cx="535785" cy="535785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91" y="502818"/>
            <a:ext cx="457200" cy="457200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9" y="529139"/>
            <a:ext cx="457200" cy="457200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88" y="503242"/>
            <a:ext cx="457200" cy="457200"/>
          </a:xfrm>
          <a:prstGeom prst="rect">
            <a:avLst/>
          </a:prstGeom>
        </p:spPr>
      </p:pic>
      <p:cxnSp>
        <p:nvCxnSpPr>
          <p:cNvPr id="119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115" idx="1"/>
          </p:cNvCxnSpPr>
          <p:nvPr/>
        </p:nvCxnSpPr>
        <p:spPr>
          <a:xfrm rot="5400000" flipH="1" flipV="1">
            <a:off x="1979399" y="-12173"/>
            <a:ext cx="24726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8226310" y="1128180"/>
            <a:ext cx="1865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A </a:t>
            </a:r>
            <a:r>
              <a:rPr lang="en-US" altLang="ja-JP" sz="1200" dirty="0" err="1"/>
              <a:t>CloudFront</a:t>
            </a:r>
            <a:r>
              <a:rPr lang="en-US" altLang="ja-JP" sz="1200" dirty="0"/>
              <a:t> and an S3 Bucket which provide static contents for the SPA are omitted on purpose.</a:t>
            </a:r>
            <a:endParaRPr lang="en-US" sz="1200" dirty="0"/>
          </a:p>
        </p:txBody>
      </p:sp>
      <p:sp>
        <p:nvSpPr>
          <p:cNvPr id="52" name="TextBox 12">
            <a:extLst>
              <a:ext uri="{FF2B5EF4-FFF2-40B4-BE49-F238E27FC236}">
                <a16:creationId xmlns:a16="http://schemas.microsoft.com/office/drawing/2014/main" id="{73725035-1030-D442-B58A-F9C28281B4E2}"/>
              </a:ext>
            </a:extLst>
          </p:cNvPr>
          <p:cNvSpPr txBox="1"/>
          <p:nvPr/>
        </p:nvSpPr>
        <p:spPr>
          <a:xfrm>
            <a:off x="6622364" y="2808059"/>
            <a:ext cx="500676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STS</a:t>
            </a:r>
          </a:p>
        </p:txBody>
      </p:sp>
      <p:pic>
        <p:nvPicPr>
          <p:cNvPr id="53" name="Graphic 40">
            <a:extLst>
              <a:ext uri="{FF2B5EF4-FFF2-40B4-BE49-F238E27FC236}">
                <a16:creationId xmlns:a16="http://schemas.microsoft.com/office/drawing/2014/main" id="{E9420ABA-AF58-BB4F-A8C1-C126FFE1472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xmlns="" r:embed="rId48"/>
              </a:ext>
            </a:extLst>
          </a:blip>
          <a:stretch>
            <a:fillRect/>
          </a:stretch>
        </p:blipFill>
        <p:spPr>
          <a:xfrm>
            <a:off x="6637752" y="2459729"/>
            <a:ext cx="469900" cy="469900"/>
          </a:xfrm>
          <a:prstGeom prst="rect">
            <a:avLst/>
          </a:prstGeom>
        </p:spPr>
      </p:pic>
      <p:cxnSp>
        <p:nvCxnSpPr>
          <p:cNvPr id="54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9" idx="3"/>
            <a:endCxn id="53" idx="1"/>
          </p:cNvCxnSpPr>
          <p:nvPr/>
        </p:nvCxnSpPr>
        <p:spPr>
          <a:xfrm>
            <a:off x="5593899" y="2694678"/>
            <a:ext cx="1043853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212030" y="341503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56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6648140" y="3294794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57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365072" y="3064480"/>
            <a:ext cx="357190" cy="357190"/>
          </a:xfrm>
          <a:prstGeom prst="rect">
            <a:avLst/>
          </a:prstGeom>
        </p:spPr>
      </p:pic>
      <p:pic>
        <p:nvPicPr>
          <p:cNvPr id="58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6678302" y="3062828"/>
            <a:ext cx="357190" cy="357190"/>
          </a:xfrm>
          <a:prstGeom prst="rect">
            <a:avLst/>
          </a:prstGeom>
        </p:spPr>
      </p:pic>
      <p:cxnSp>
        <p:nvCxnSpPr>
          <p:cNvPr id="59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9" idx="3"/>
            <a:endCxn id="58" idx="1"/>
          </p:cNvCxnSpPr>
          <p:nvPr/>
        </p:nvCxnSpPr>
        <p:spPr>
          <a:xfrm>
            <a:off x="5593899" y="2694678"/>
            <a:ext cx="1084403" cy="5467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58" idx="3"/>
            <a:endCxn id="57" idx="1"/>
          </p:cNvCxnSpPr>
          <p:nvPr/>
        </p:nvCxnSpPr>
        <p:spPr>
          <a:xfrm>
            <a:off x="7035492" y="3241423"/>
            <a:ext cx="329580" cy="16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094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201416"/>
            <a:ext cx="1947151" cy="78492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Social Providers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91450" y="3066541"/>
            <a:ext cx="2363794" cy="16279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5A6B86"/>
                </a:solidFill>
              </a:rPr>
              <a:t>Client apps</a:t>
            </a: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3054978" y="1043709"/>
            <a:ext cx="7132731" cy="5597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4914729"/>
            <a:ext cx="2650106" cy="149957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AWS Resources accessed directly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(2 Tiers Architecture)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phic 21">
            <a:extLst>
              <a:ext uri="{FF2B5EF4-FFF2-40B4-BE49-F238E27FC236}">
                <a16:creationId xmlns:a16="http://schemas.microsoft.com/office/drawing/2014/main" id="{CEFD119D-B31D-AD4E-89CE-C02267D21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30099" y="3590618"/>
            <a:ext cx="469900" cy="469900"/>
          </a:xfrm>
          <a:prstGeom prst="rect">
            <a:avLst/>
          </a:prstGeom>
        </p:spPr>
      </p:pic>
      <p:sp>
        <p:nvSpPr>
          <p:cNvPr id="3" name="TextBox 69">
            <a:extLst>
              <a:ext uri="{FF2B5EF4-FFF2-40B4-BE49-F238E27FC236}">
                <a16:creationId xmlns:a16="http://schemas.microsoft.com/office/drawing/2014/main" id="{8CFB7091-25B5-264E-B70C-23BF50BE211D}"/>
              </a:ext>
            </a:extLst>
          </p:cNvPr>
          <p:cNvSpPr txBox="1"/>
          <p:nvPr/>
        </p:nvSpPr>
        <p:spPr>
          <a:xfrm>
            <a:off x="1379386" y="4066416"/>
            <a:ext cx="771325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Mobile </a:t>
            </a:r>
            <a:r>
              <a:rPr lang="en-US" sz="900" dirty="0" smtClean="0">
                <a:solidFill>
                  <a:srgbClr val="232F3E"/>
                </a:solidFill>
              </a:rPr>
              <a:t>app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pic>
        <p:nvPicPr>
          <p:cNvPr id="4" name="Graphic 49">
            <a:extLst>
              <a:ext uri="{FF2B5EF4-FFF2-40B4-BE49-F238E27FC236}">
                <a16:creationId xmlns:a16="http://schemas.microsoft.com/office/drawing/2014/main" id="{43C89C6C-4275-2244-93E6-30D96D2FDE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56618" y="3590618"/>
            <a:ext cx="469900" cy="469900"/>
          </a:xfrm>
          <a:prstGeom prst="rect">
            <a:avLst/>
          </a:prstGeom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19A327EE-B1A5-7643-A4D5-DCC8A43B5181}"/>
              </a:ext>
            </a:extLst>
          </p:cNvPr>
          <p:cNvSpPr txBox="1"/>
          <p:nvPr/>
        </p:nvSpPr>
        <p:spPr>
          <a:xfrm>
            <a:off x="670465" y="4060518"/>
            <a:ext cx="64220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SPA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970408" y="1811572"/>
            <a:ext cx="711200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User Pool</a:t>
            </a:r>
            <a:endParaRPr lang="en-US" sz="900" dirty="0"/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1275787"/>
            <a:ext cx="535785" cy="535785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640315" y="2962570"/>
            <a:ext cx="1371382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Identity Pool</a:t>
            </a:r>
          </a:p>
          <a:p>
            <a:pPr algn="ctr"/>
            <a:r>
              <a:rPr lang="en-US" sz="900" dirty="0" smtClean="0"/>
              <a:t>(aka. Federated Identities)</a:t>
            </a:r>
            <a:endParaRPr lang="en-US" sz="900" dirty="0"/>
          </a:p>
        </p:txBody>
      </p:sp>
      <p:pic>
        <p:nvPicPr>
          <p:cNvPr id="9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2426785"/>
            <a:ext cx="535785" cy="535785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CD534A94-A404-C745-9B3E-24CB9AE2DD10}"/>
              </a:ext>
            </a:extLst>
          </p:cNvPr>
          <p:cNvSpPr txBox="1"/>
          <p:nvPr/>
        </p:nvSpPr>
        <p:spPr>
          <a:xfrm>
            <a:off x="4738709" y="4378944"/>
            <a:ext cx="117459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API Gateway</a:t>
            </a: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15E56E6E-0E7C-E14A-90F3-EFD2E907FD70}"/>
              </a:ext>
            </a:extLst>
          </p:cNvPr>
          <p:cNvSpPr txBox="1"/>
          <p:nvPr/>
        </p:nvSpPr>
        <p:spPr>
          <a:xfrm>
            <a:off x="6507968" y="4416297"/>
            <a:ext cx="795352" cy="21749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Lambda</a:t>
            </a:r>
          </a:p>
        </p:txBody>
      </p:sp>
      <p:pic>
        <p:nvPicPr>
          <p:cNvPr id="13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37752" y="3880512"/>
            <a:ext cx="535785" cy="535785"/>
          </a:xfrm>
          <a:prstGeom prst="rect">
            <a:avLst/>
          </a:prstGeom>
        </p:spPr>
      </p:pic>
      <p:pic>
        <p:nvPicPr>
          <p:cNvPr id="16" name="Graphic 19">
            <a:extLst>
              <a:ext uri="{FF2B5EF4-FFF2-40B4-BE49-F238E27FC236}">
                <a16:creationId xmlns:a16="http://schemas.microsoft.com/office/drawing/2014/main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8114" y="3880512"/>
            <a:ext cx="535785" cy="535785"/>
          </a:xfrm>
          <a:prstGeom prst="rect">
            <a:avLst/>
          </a:prstGeom>
        </p:spPr>
      </p:pic>
      <p:cxnSp>
        <p:nvCxnSpPr>
          <p:cNvPr id="2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7" idx="1"/>
          </p:cNvCxnSpPr>
          <p:nvPr/>
        </p:nvCxnSpPr>
        <p:spPr>
          <a:xfrm rot="5400000" flipH="1" flipV="1">
            <a:off x="2454300" y="462728"/>
            <a:ext cx="1522861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9" idx="1"/>
          </p:cNvCxnSpPr>
          <p:nvPr/>
        </p:nvCxnSpPr>
        <p:spPr>
          <a:xfrm rot="5400000" flipH="1" flipV="1">
            <a:off x="3029799" y="1038227"/>
            <a:ext cx="3718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6" idx="1"/>
          </p:cNvCxnSpPr>
          <p:nvPr/>
        </p:nvCxnSpPr>
        <p:spPr>
          <a:xfrm>
            <a:off x="2555244" y="3880512"/>
            <a:ext cx="2502870" cy="26789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4978" y="1043709"/>
            <a:ext cx="330200" cy="316411"/>
          </a:xfrm>
          <a:prstGeom prst="rect">
            <a:avLst/>
          </a:prstGeom>
        </p:spPr>
      </p:pic>
      <p:cxnSp>
        <p:nvCxnSpPr>
          <p:cNvPr id="33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593899" y="4148405"/>
            <a:ext cx="104385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6457918" y="6064604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39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538505" y="5528819"/>
            <a:ext cx="535785" cy="535785"/>
          </a:xfrm>
          <a:prstGeom prst="rect">
            <a:avLst/>
          </a:prstGeom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8201493" y="4416297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45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282080" y="3880512"/>
            <a:ext cx="535785" cy="535785"/>
          </a:xfrm>
          <a:prstGeom prst="rect">
            <a:avLst/>
          </a:prstGeom>
        </p:spPr>
      </p:pic>
      <p:cxnSp>
        <p:nvCxnSpPr>
          <p:cNvPr id="6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5" idx="1"/>
          </p:cNvCxnSpPr>
          <p:nvPr/>
        </p:nvCxnSpPr>
        <p:spPr>
          <a:xfrm>
            <a:off x="2555244" y="3880512"/>
            <a:ext cx="2502870" cy="178400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>
            <a:off x="7173537" y="4148405"/>
            <a:ext cx="110854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1">
            <a:extLst>
              <a:ext uri="{FF2B5EF4-FFF2-40B4-BE49-F238E27FC236}">
                <a16:creationId xmlns:a16="http://schemas.microsoft.com/office/drawing/2014/main" id="{2A886A76-C04F-E843-8126-259617CAFA03}"/>
              </a:ext>
            </a:extLst>
          </p:cNvPr>
          <p:cNvSpPr txBox="1"/>
          <p:nvPr/>
        </p:nvSpPr>
        <p:spPr>
          <a:xfrm>
            <a:off x="5427404" y="6063366"/>
            <a:ext cx="86123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000" dirty="0"/>
              <a:t>AWS AppSync</a:t>
            </a:r>
          </a:p>
        </p:txBody>
      </p:sp>
      <p:pic>
        <p:nvPicPr>
          <p:cNvPr id="94" name="Graphic 30">
            <a:extLst>
              <a:ext uri="{FF2B5EF4-FFF2-40B4-BE49-F238E27FC236}">
                <a16:creationId xmlns:a16="http://schemas.microsoft.com/office/drawing/2014/main" id="{BCCC5BDB-54D9-3844-8058-BD88EF62620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93899" y="5528818"/>
            <a:ext cx="535785" cy="535785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91" y="502818"/>
            <a:ext cx="457200" cy="457200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9" y="529139"/>
            <a:ext cx="457200" cy="457200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88" y="503242"/>
            <a:ext cx="457200" cy="457200"/>
          </a:xfrm>
          <a:prstGeom prst="rect">
            <a:avLst/>
          </a:prstGeom>
        </p:spPr>
      </p:pic>
      <p:cxnSp>
        <p:nvCxnSpPr>
          <p:cNvPr id="119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115" idx="1"/>
          </p:cNvCxnSpPr>
          <p:nvPr/>
        </p:nvCxnSpPr>
        <p:spPr>
          <a:xfrm rot="5400000" flipH="1" flipV="1">
            <a:off x="1979399" y="-12173"/>
            <a:ext cx="24726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8226310" y="1128180"/>
            <a:ext cx="1865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A </a:t>
            </a:r>
            <a:r>
              <a:rPr lang="en-US" altLang="ja-JP" sz="1200" dirty="0" err="1"/>
              <a:t>CloudFront</a:t>
            </a:r>
            <a:r>
              <a:rPr lang="en-US" altLang="ja-JP" sz="1200" dirty="0"/>
              <a:t> and an S3 Bucket which provide static contents for the SPA are omitted on purpose.</a:t>
            </a:r>
            <a:endParaRPr lang="en-US" sz="1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1450" y="99226"/>
            <a:ext cx="4700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Step.6 Receive a response from the AWS Lambda function.</a:t>
            </a:r>
            <a:endParaRPr lang="en-US" sz="1600" u="sng" dirty="0"/>
          </a:p>
        </p:txBody>
      </p:sp>
      <p:sp>
        <p:nvSpPr>
          <p:cNvPr id="49" name="楕円 48"/>
          <p:cNvSpPr/>
          <p:nvPr/>
        </p:nvSpPr>
        <p:spPr>
          <a:xfrm>
            <a:off x="4658453" y="3642179"/>
            <a:ext cx="1297834" cy="11240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854883" y="4184947"/>
            <a:ext cx="1903592" cy="646331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6. The API Gateway receives a response from the AWS Lambda function.</a:t>
            </a:r>
            <a:endParaRPr lang="en-US" sz="1200" b="1" dirty="0"/>
          </a:p>
        </p:txBody>
      </p:sp>
      <p:sp>
        <p:nvSpPr>
          <p:cNvPr id="53" name="楕円 52"/>
          <p:cNvSpPr/>
          <p:nvPr/>
        </p:nvSpPr>
        <p:spPr>
          <a:xfrm>
            <a:off x="6425688" y="3686599"/>
            <a:ext cx="996220" cy="10876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左矢印 16"/>
          <p:cNvSpPr/>
          <p:nvPr/>
        </p:nvSpPr>
        <p:spPr>
          <a:xfrm>
            <a:off x="5956287" y="3915604"/>
            <a:ext cx="424549" cy="536948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12">
            <a:extLst>
              <a:ext uri="{FF2B5EF4-FFF2-40B4-BE49-F238E27FC236}">
                <a16:creationId xmlns:a16="http://schemas.microsoft.com/office/drawing/2014/main" id="{73725035-1030-D442-B58A-F9C28281B4E2}"/>
              </a:ext>
            </a:extLst>
          </p:cNvPr>
          <p:cNvSpPr txBox="1"/>
          <p:nvPr/>
        </p:nvSpPr>
        <p:spPr>
          <a:xfrm>
            <a:off x="6622364" y="2808059"/>
            <a:ext cx="500676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STS</a:t>
            </a:r>
          </a:p>
        </p:txBody>
      </p:sp>
      <p:pic>
        <p:nvPicPr>
          <p:cNvPr id="51" name="Graphic 40">
            <a:extLst>
              <a:ext uri="{FF2B5EF4-FFF2-40B4-BE49-F238E27FC236}">
                <a16:creationId xmlns:a16="http://schemas.microsoft.com/office/drawing/2014/main" id="{E9420ABA-AF58-BB4F-A8C1-C126FFE1472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xmlns="" r:embed="rId48"/>
              </a:ext>
            </a:extLst>
          </a:blip>
          <a:stretch>
            <a:fillRect/>
          </a:stretch>
        </p:blipFill>
        <p:spPr>
          <a:xfrm>
            <a:off x="6637752" y="2459729"/>
            <a:ext cx="469900" cy="469900"/>
          </a:xfrm>
          <a:prstGeom prst="rect">
            <a:avLst/>
          </a:prstGeom>
        </p:spPr>
      </p:pic>
      <p:cxnSp>
        <p:nvCxnSpPr>
          <p:cNvPr id="52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9" idx="3"/>
            <a:endCxn id="51" idx="1"/>
          </p:cNvCxnSpPr>
          <p:nvPr/>
        </p:nvCxnSpPr>
        <p:spPr>
          <a:xfrm>
            <a:off x="5593899" y="2694678"/>
            <a:ext cx="1043853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212030" y="341503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55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6648140" y="3294794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56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365072" y="3064480"/>
            <a:ext cx="357190" cy="357190"/>
          </a:xfrm>
          <a:prstGeom prst="rect">
            <a:avLst/>
          </a:prstGeom>
        </p:spPr>
      </p:pic>
      <p:pic>
        <p:nvPicPr>
          <p:cNvPr id="57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6678302" y="3062828"/>
            <a:ext cx="357190" cy="357190"/>
          </a:xfrm>
          <a:prstGeom prst="rect">
            <a:avLst/>
          </a:prstGeom>
        </p:spPr>
      </p:pic>
      <p:cxnSp>
        <p:nvCxnSpPr>
          <p:cNvPr id="58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9" idx="3"/>
            <a:endCxn id="57" idx="1"/>
          </p:cNvCxnSpPr>
          <p:nvPr/>
        </p:nvCxnSpPr>
        <p:spPr>
          <a:xfrm>
            <a:off x="5593899" y="2694678"/>
            <a:ext cx="1084403" cy="5467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57" idx="3"/>
            <a:endCxn id="56" idx="1"/>
          </p:cNvCxnSpPr>
          <p:nvPr/>
        </p:nvCxnSpPr>
        <p:spPr>
          <a:xfrm>
            <a:off x="7035492" y="3241423"/>
            <a:ext cx="329580" cy="16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805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201416"/>
            <a:ext cx="1947151" cy="78492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Social Providers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91450" y="3066541"/>
            <a:ext cx="2363794" cy="16279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5A6B86"/>
                </a:solidFill>
              </a:rPr>
              <a:t>Client apps</a:t>
            </a: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3054978" y="1043709"/>
            <a:ext cx="7132731" cy="5597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4914729"/>
            <a:ext cx="2650106" cy="149957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AWS Resources accessed directly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(2 Tiers Architecture)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phic 21">
            <a:extLst>
              <a:ext uri="{FF2B5EF4-FFF2-40B4-BE49-F238E27FC236}">
                <a16:creationId xmlns:a16="http://schemas.microsoft.com/office/drawing/2014/main" id="{CEFD119D-B31D-AD4E-89CE-C02267D21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30099" y="3590618"/>
            <a:ext cx="469900" cy="469900"/>
          </a:xfrm>
          <a:prstGeom prst="rect">
            <a:avLst/>
          </a:prstGeom>
        </p:spPr>
      </p:pic>
      <p:sp>
        <p:nvSpPr>
          <p:cNvPr id="3" name="TextBox 69">
            <a:extLst>
              <a:ext uri="{FF2B5EF4-FFF2-40B4-BE49-F238E27FC236}">
                <a16:creationId xmlns:a16="http://schemas.microsoft.com/office/drawing/2014/main" id="{8CFB7091-25B5-264E-B70C-23BF50BE211D}"/>
              </a:ext>
            </a:extLst>
          </p:cNvPr>
          <p:cNvSpPr txBox="1"/>
          <p:nvPr/>
        </p:nvSpPr>
        <p:spPr>
          <a:xfrm>
            <a:off x="1379386" y="4066416"/>
            <a:ext cx="771325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Mobile </a:t>
            </a:r>
            <a:r>
              <a:rPr lang="en-US" sz="900" dirty="0" smtClean="0">
                <a:solidFill>
                  <a:srgbClr val="232F3E"/>
                </a:solidFill>
              </a:rPr>
              <a:t>app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pic>
        <p:nvPicPr>
          <p:cNvPr id="4" name="Graphic 49">
            <a:extLst>
              <a:ext uri="{FF2B5EF4-FFF2-40B4-BE49-F238E27FC236}">
                <a16:creationId xmlns:a16="http://schemas.microsoft.com/office/drawing/2014/main" id="{43C89C6C-4275-2244-93E6-30D96D2FDE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56618" y="3590618"/>
            <a:ext cx="469900" cy="469900"/>
          </a:xfrm>
          <a:prstGeom prst="rect">
            <a:avLst/>
          </a:prstGeom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19A327EE-B1A5-7643-A4D5-DCC8A43B5181}"/>
              </a:ext>
            </a:extLst>
          </p:cNvPr>
          <p:cNvSpPr txBox="1"/>
          <p:nvPr/>
        </p:nvSpPr>
        <p:spPr>
          <a:xfrm>
            <a:off x="670465" y="4060518"/>
            <a:ext cx="64220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SPA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970408" y="1811572"/>
            <a:ext cx="711200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User Pool</a:t>
            </a:r>
            <a:endParaRPr lang="en-US" sz="900" dirty="0"/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1275787"/>
            <a:ext cx="535785" cy="535785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640315" y="2962570"/>
            <a:ext cx="1371382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Identity Pool</a:t>
            </a:r>
          </a:p>
          <a:p>
            <a:pPr algn="ctr"/>
            <a:r>
              <a:rPr lang="en-US" sz="900" dirty="0" smtClean="0"/>
              <a:t>(aka. Federated Identities)</a:t>
            </a:r>
            <a:endParaRPr lang="en-US" sz="900" dirty="0"/>
          </a:p>
        </p:txBody>
      </p:sp>
      <p:pic>
        <p:nvPicPr>
          <p:cNvPr id="9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2426785"/>
            <a:ext cx="535785" cy="535785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CD534A94-A404-C745-9B3E-24CB9AE2DD10}"/>
              </a:ext>
            </a:extLst>
          </p:cNvPr>
          <p:cNvSpPr txBox="1"/>
          <p:nvPr/>
        </p:nvSpPr>
        <p:spPr>
          <a:xfrm>
            <a:off x="4738709" y="4378944"/>
            <a:ext cx="117459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API Gateway</a:t>
            </a: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15E56E6E-0E7C-E14A-90F3-EFD2E907FD70}"/>
              </a:ext>
            </a:extLst>
          </p:cNvPr>
          <p:cNvSpPr txBox="1"/>
          <p:nvPr/>
        </p:nvSpPr>
        <p:spPr>
          <a:xfrm>
            <a:off x="6507968" y="4416297"/>
            <a:ext cx="795352" cy="21749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Lambda</a:t>
            </a:r>
          </a:p>
        </p:txBody>
      </p:sp>
      <p:pic>
        <p:nvPicPr>
          <p:cNvPr id="13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37752" y="3880512"/>
            <a:ext cx="535785" cy="535785"/>
          </a:xfrm>
          <a:prstGeom prst="rect">
            <a:avLst/>
          </a:prstGeom>
        </p:spPr>
      </p:pic>
      <p:pic>
        <p:nvPicPr>
          <p:cNvPr id="16" name="Graphic 19">
            <a:extLst>
              <a:ext uri="{FF2B5EF4-FFF2-40B4-BE49-F238E27FC236}">
                <a16:creationId xmlns:a16="http://schemas.microsoft.com/office/drawing/2014/main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8114" y="3880512"/>
            <a:ext cx="535785" cy="535785"/>
          </a:xfrm>
          <a:prstGeom prst="rect">
            <a:avLst/>
          </a:prstGeom>
        </p:spPr>
      </p:pic>
      <p:cxnSp>
        <p:nvCxnSpPr>
          <p:cNvPr id="2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7" idx="1"/>
          </p:cNvCxnSpPr>
          <p:nvPr/>
        </p:nvCxnSpPr>
        <p:spPr>
          <a:xfrm rot="5400000" flipH="1" flipV="1">
            <a:off x="2454300" y="462728"/>
            <a:ext cx="1522861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9" idx="1"/>
          </p:cNvCxnSpPr>
          <p:nvPr/>
        </p:nvCxnSpPr>
        <p:spPr>
          <a:xfrm rot="5400000" flipH="1" flipV="1">
            <a:off x="3029799" y="1038227"/>
            <a:ext cx="3718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6" idx="1"/>
          </p:cNvCxnSpPr>
          <p:nvPr/>
        </p:nvCxnSpPr>
        <p:spPr>
          <a:xfrm>
            <a:off x="2555244" y="3880512"/>
            <a:ext cx="2502870" cy="26789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4978" y="1043709"/>
            <a:ext cx="330200" cy="316411"/>
          </a:xfrm>
          <a:prstGeom prst="rect">
            <a:avLst/>
          </a:prstGeom>
        </p:spPr>
      </p:pic>
      <p:cxnSp>
        <p:nvCxnSpPr>
          <p:cNvPr id="33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593899" y="4148405"/>
            <a:ext cx="104385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6457918" y="6064604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39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538505" y="5528819"/>
            <a:ext cx="535785" cy="535785"/>
          </a:xfrm>
          <a:prstGeom prst="rect">
            <a:avLst/>
          </a:prstGeom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8201493" y="4416297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45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282080" y="3880512"/>
            <a:ext cx="535785" cy="535785"/>
          </a:xfrm>
          <a:prstGeom prst="rect">
            <a:avLst/>
          </a:prstGeom>
        </p:spPr>
      </p:pic>
      <p:cxnSp>
        <p:nvCxnSpPr>
          <p:cNvPr id="6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5" idx="1"/>
          </p:cNvCxnSpPr>
          <p:nvPr/>
        </p:nvCxnSpPr>
        <p:spPr>
          <a:xfrm>
            <a:off x="2555244" y="3880512"/>
            <a:ext cx="2502870" cy="178400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>
            <a:off x="7173537" y="4148405"/>
            <a:ext cx="110854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1">
            <a:extLst>
              <a:ext uri="{FF2B5EF4-FFF2-40B4-BE49-F238E27FC236}">
                <a16:creationId xmlns:a16="http://schemas.microsoft.com/office/drawing/2014/main" id="{2A886A76-C04F-E843-8126-259617CAFA03}"/>
              </a:ext>
            </a:extLst>
          </p:cNvPr>
          <p:cNvSpPr txBox="1"/>
          <p:nvPr/>
        </p:nvSpPr>
        <p:spPr>
          <a:xfrm>
            <a:off x="5427404" y="6063366"/>
            <a:ext cx="86123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000" dirty="0"/>
              <a:t>AWS AppSync</a:t>
            </a:r>
          </a:p>
        </p:txBody>
      </p:sp>
      <p:pic>
        <p:nvPicPr>
          <p:cNvPr id="94" name="Graphic 30">
            <a:extLst>
              <a:ext uri="{FF2B5EF4-FFF2-40B4-BE49-F238E27FC236}">
                <a16:creationId xmlns:a16="http://schemas.microsoft.com/office/drawing/2014/main" id="{BCCC5BDB-54D9-3844-8058-BD88EF62620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93899" y="5528818"/>
            <a:ext cx="535785" cy="535785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91" y="502818"/>
            <a:ext cx="457200" cy="457200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9" y="529139"/>
            <a:ext cx="457200" cy="457200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88" y="503242"/>
            <a:ext cx="457200" cy="457200"/>
          </a:xfrm>
          <a:prstGeom prst="rect">
            <a:avLst/>
          </a:prstGeom>
        </p:spPr>
      </p:pic>
      <p:cxnSp>
        <p:nvCxnSpPr>
          <p:cNvPr id="119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115" idx="1"/>
          </p:cNvCxnSpPr>
          <p:nvPr/>
        </p:nvCxnSpPr>
        <p:spPr>
          <a:xfrm rot="5400000" flipH="1" flipV="1">
            <a:off x="1979399" y="-12173"/>
            <a:ext cx="24726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8226310" y="1128180"/>
            <a:ext cx="1865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A </a:t>
            </a:r>
            <a:r>
              <a:rPr lang="en-US" altLang="ja-JP" sz="1200" dirty="0" err="1"/>
              <a:t>CloudFront</a:t>
            </a:r>
            <a:r>
              <a:rPr lang="en-US" altLang="ja-JP" sz="1200" dirty="0"/>
              <a:t> and an S3 Bucket which provide static contents for the SPA are omitted on purpose.</a:t>
            </a:r>
            <a:endParaRPr lang="en-US" sz="1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1450" y="99226"/>
            <a:ext cx="4700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Step.7 Receive a response from the API </a:t>
            </a:r>
            <a:r>
              <a:rPr lang="en-US" sz="1600" u="sng" dirty="0" err="1" smtClean="0"/>
              <a:t>Gatweay</a:t>
            </a:r>
            <a:r>
              <a:rPr lang="en-US" sz="1600" u="sng" dirty="0" smtClean="0"/>
              <a:t>.</a:t>
            </a:r>
            <a:endParaRPr lang="en-US" sz="1600" u="sng" dirty="0"/>
          </a:p>
        </p:txBody>
      </p:sp>
      <p:sp>
        <p:nvSpPr>
          <p:cNvPr id="49" name="楕円 48"/>
          <p:cNvSpPr/>
          <p:nvPr/>
        </p:nvSpPr>
        <p:spPr>
          <a:xfrm>
            <a:off x="4658453" y="3642179"/>
            <a:ext cx="1297834" cy="11240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左矢印 16"/>
          <p:cNvSpPr/>
          <p:nvPr/>
        </p:nvSpPr>
        <p:spPr>
          <a:xfrm>
            <a:off x="2833784" y="3693481"/>
            <a:ext cx="1744083" cy="536948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楕円 49"/>
          <p:cNvSpPr/>
          <p:nvPr/>
        </p:nvSpPr>
        <p:spPr>
          <a:xfrm>
            <a:off x="21963" y="2827344"/>
            <a:ext cx="2671202" cy="21629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754029" y="3694787"/>
            <a:ext cx="1903592" cy="646331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7. The Client app receives a response from the API Gateway.</a:t>
            </a:r>
            <a:endParaRPr lang="en-US" sz="1200" b="1" dirty="0"/>
          </a:p>
        </p:txBody>
      </p:sp>
      <p:sp>
        <p:nvSpPr>
          <p:cNvPr id="51" name="TextBox 12">
            <a:extLst>
              <a:ext uri="{FF2B5EF4-FFF2-40B4-BE49-F238E27FC236}">
                <a16:creationId xmlns:a16="http://schemas.microsoft.com/office/drawing/2014/main" id="{73725035-1030-D442-B58A-F9C28281B4E2}"/>
              </a:ext>
            </a:extLst>
          </p:cNvPr>
          <p:cNvSpPr txBox="1"/>
          <p:nvPr/>
        </p:nvSpPr>
        <p:spPr>
          <a:xfrm>
            <a:off x="6622364" y="2808059"/>
            <a:ext cx="500676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STS</a:t>
            </a:r>
          </a:p>
        </p:txBody>
      </p:sp>
      <p:pic>
        <p:nvPicPr>
          <p:cNvPr id="52" name="Graphic 40">
            <a:extLst>
              <a:ext uri="{FF2B5EF4-FFF2-40B4-BE49-F238E27FC236}">
                <a16:creationId xmlns:a16="http://schemas.microsoft.com/office/drawing/2014/main" id="{E9420ABA-AF58-BB4F-A8C1-C126FFE1472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xmlns="" r:embed="rId48"/>
              </a:ext>
            </a:extLst>
          </a:blip>
          <a:stretch>
            <a:fillRect/>
          </a:stretch>
        </p:blipFill>
        <p:spPr>
          <a:xfrm>
            <a:off x="6637752" y="2459729"/>
            <a:ext cx="469900" cy="469900"/>
          </a:xfrm>
          <a:prstGeom prst="rect">
            <a:avLst/>
          </a:prstGeom>
        </p:spPr>
      </p:pic>
      <p:cxnSp>
        <p:nvCxnSpPr>
          <p:cNvPr id="53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9" idx="3"/>
            <a:endCxn id="52" idx="1"/>
          </p:cNvCxnSpPr>
          <p:nvPr/>
        </p:nvCxnSpPr>
        <p:spPr>
          <a:xfrm>
            <a:off x="5593899" y="2694678"/>
            <a:ext cx="1043853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212030" y="341503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55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6648140" y="3294794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56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365072" y="3064480"/>
            <a:ext cx="357190" cy="357190"/>
          </a:xfrm>
          <a:prstGeom prst="rect">
            <a:avLst/>
          </a:prstGeom>
        </p:spPr>
      </p:pic>
      <p:pic>
        <p:nvPicPr>
          <p:cNvPr id="57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6678302" y="3062828"/>
            <a:ext cx="357190" cy="357190"/>
          </a:xfrm>
          <a:prstGeom prst="rect">
            <a:avLst/>
          </a:prstGeom>
        </p:spPr>
      </p:pic>
      <p:cxnSp>
        <p:nvCxnSpPr>
          <p:cNvPr id="58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9" idx="3"/>
            <a:endCxn id="57" idx="1"/>
          </p:cNvCxnSpPr>
          <p:nvPr/>
        </p:nvCxnSpPr>
        <p:spPr>
          <a:xfrm>
            <a:off x="5593899" y="2694678"/>
            <a:ext cx="1084403" cy="5467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57" idx="3"/>
            <a:endCxn id="56" idx="1"/>
          </p:cNvCxnSpPr>
          <p:nvPr/>
        </p:nvCxnSpPr>
        <p:spPr>
          <a:xfrm>
            <a:off x="7035492" y="3241423"/>
            <a:ext cx="329580" cy="16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42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201416"/>
            <a:ext cx="1947151" cy="78492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Social Providers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91450" y="3066541"/>
            <a:ext cx="2363794" cy="16279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5A6B86"/>
                </a:solidFill>
              </a:rPr>
              <a:t>Client apps</a:t>
            </a: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3054978" y="1043709"/>
            <a:ext cx="7132731" cy="5597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4914729"/>
            <a:ext cx="2650106" cy="149957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AWS Resources accessed directly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(2 Tiers Architecture)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phic 21">
            <a:extLst>
              <a:ext uri="{FF2B5EF4-FFF2-40B4-BE49-F238E27FC236}">
                <a16:creationId xmlns:a16="http://schemas.microsoft.com/office/drawing/2014/main" id="{CEFD119D-B31D-AD4E-89CE-C02267D21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30099" y="3590618"/>
            <a:ext cx="469900" cy="469900"/>
          </a:xfrm>
          <a:prstGeom prst="rect">
            <a:avLst/>
          </a:prstGeom>
        </p:spPr>
      </p:pic>
      <p:sp>
        <p:nvSpPr>
          <p:cNvPr id="3" name="TextBox 69">
            <a:extLst>
              <a:ext uri="{FF2B5EF4-FFF2-40B4-BE49-F238E27FC236}">
                <a16:creationId xmlns:a16="http://schemas.microsoft.com/office/drawing/2014/main" id="{8CFB7091-25B5-264E-B70C-23BF50BE211D}"/>
              </a:ext>
            </a:extLst>
          </p:cNvPr>
          <p:cNvSpPr txBox="1"/>
          <p:nvPr/>
        </p:nvSpPr>
        <p:spPr>
          <a:xfrm>
            <a:off x="1379386" y="4066416"/>
            <a:ext cx="771325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Mobile </a:t>
            </a:r>
            <a:r>
              <a:rPr lang="en-US" sz="900" dirty="0" smtClean="0">
                <a:solidFill>
                  <a:srgbClr val="232F3E"/>
                </a:solidFill>
              </a:rPr>
              <a:t>app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pic>
        <p:nvPicPr>
          <p:cNvPr id="4" name="Graphic 49">
            <a:extLst>
              <a:ext uri="{FF2B5EF4-FFF2-40B4-BE49-F238E27FC236}">
                <a16:creationId xmlns:a16="http://schemas.microsoft.com/office/drawing/2014/main" id="{43C89C6C-4275-2244-93E6-30D96D2FDE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56618" y="3590618"/>
            <a:ext cx="469900" cy="469900"/>
          </a:xfrm>
          <a:prstGeom prst="rect">
            <a:avLst/>
          </a:prstGeom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19A327EE-B1A5-7643-A4D5-DCC8A43B5181}"/>
              </a:ext>
            </a:extLst>
          </p:cNvPr>
          <p:cNvSpPr txBox="1"/>
          <p:nvPr/>
        </p:nvSpPr>
        <p:spPr>
          <a:xfrm>
            <a:off x="670465" y="4060518"/>
            <a:ext cx="64220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SPA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970408" y="1811572"/>
            <a:ext cx="711200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User Pool</a:t>
            </a:r>
            <a:endParaRPr lang="en-US" sz="900" dirty="0"/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1275787"/>
            <a:ext cx="535785" cy="535785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640315" y="2962570"/>
            <a:ext cx="1371382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Identity Pool</a:t>
            </a:r>
          </a:p>
          <a:p>
            <a:pPr algn="ctr"/>
            <a:r>
              <a:rPr lang="en-US" sz="900" dirty="0" smtClean="0"/>
              <a:t>(aka. Federated Identities)</a:t>
            </a:r>
            <a:endParaRPr lang="en-US" sz="900" dirty="0"/>
          </a:p>
        </p:txBody>
      </p:sp>
      <p:pic>
        <p:nvPicPr>
          <p:cNvPr id="9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2426785"/>
            <a:ext cx="535785" cy="535785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CD534A94-A404-C745-9B3E-24CB9AE2DD10}"/>
              </a:ext>
            </a:extLst>
          </p:cNvPr>
          <p:cNvSpPr txBox="1"/>
          <p:nvPr/>
        </p:nvSpPr>
        <p:spPr>
          <a:xfrm>
            <a:off x="4738709" y="4378944"/>
            <a:ext cx="117459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API Gateway</a:t>
            </a: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15E56E6E-0E7C-E14A-90F3-EFD2E907FD70}"/>
              </a:ext>
            </a:extLst>
          </p:cNvPr>
          <p:cNvSpPr txBox="1"/>
          <p:nvPr/>
        </p:nvSpPr>
        <p:spPr>
          <a:xfrm>
            <a:off x="6507968" y="4416297"/>
            <a:ext cx="795352" cy="21749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Lambda</a:t>
            </a:r>
          </a:p>
        </p:txBody>
      </p:sp>
      <p:pic>
        <p:nvPicPr>
          <p:cNvPr id="13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37752" y="3880512"/>
            <a:ext cx="535785" cy="535785"/>
          </a:xfrm>
          <a:prstGeom prst="rect">
            <a:avLst/>
          </a:prstGeom>
        </p:spPr>
      </p:pic>
      <p:pic>
        <p:nvPicPr>
          <p:cNvPr id="16" name="Graphic 19">
            <a:extLst>
              <a:ext uri="{FF2B5EF4-FFF2-40B4-BE49-F238E27FC236}">
                <a16:creationId xmlns:a16="http://schemas.microsoft.com/office/drawing/2014/main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8114" y="3880512"/>
            <a:ext cx="535785" cy="535785"/>
          </a:xfrm>
          <a:prstGeom prst="rect">
            <a:avLst/>
          </a:prstGeom>
        </p:spPr>
      </p:pic>
      <p:cxnSp>
        <p:nvCxnSpPr>
          <p:cNvPr id="2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7" idx="1"/>
          </p:cNvCxnSpPr>
          <p:nvPr/>
        </p:nvCxnSpPr>
        <p:spPr>
          <a:xfrm rot="5400000" flipH="1" flipV="1">
            <a:off x="2454300" y="462728"/>
            <a:ext cx="1522861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9" idx="1"/>
          </p:cNvCxnSpPr>
          <p:nvPr/>
        </p:nvCxnSpPr>
        <p:spPr>
          <a:xfrm rot="5400000" flipH="1" flipV="1">
            <a:off x="3029799" y="1038227"/>
            <a:ext cx="3718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6" idx="1"/>
          </p:cNvCxnSpPr>
          <p:nvPr/>
        </p:nvCxnSpPr>
        <p:spPr>
          <a:xfrm>
            <a:off x="2555244" y="3880512"/>
            <a:ext cx="2502870" cy="26789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4978" y="1043709"/>
            <a:ext cx="330200" cy="316411"/>
          </a:xfrm>
          <a:prstGeom prst="rect">
            <a:avLst/>
          </a:prstGeom>
        </p:spPr>
      </p:pic>
      <p:cxnSp>
        <p:nvCxnSpPr>
          <p:cNvPr id="33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593899" y="4148405"/>
            <a:ext cx="104385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6457918" y="6064604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39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538505" y="5528819"/>
            <a:ext cx="535785" cy="535785"/>
          </a:xfrm>
          <a:prstGeom prst="rect">
            <a:avLst/>
          </a:prstGeom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8201493" y="4416297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45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282080" y="3880512"/>
            <a:ext cx="535785" cy="535785"/>
          </a:xfrm>
          <a:prstGeom prst="rect">
            <a:avLst/>
          </a:prstGeom>
        </p:spPr>
      </p:pic>
      <p:cxnSp>
        <p:nvCxnSpPr>
          <p:cNvPr id="6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5" idx="1"/>
          </p:cNvCxnSpPr>
          <p:nvPr/>
        </p:nvCxnSpPr>
        <p:spPr>
          <a:xfrm>
            <a:off x="2555244" y="3880512"/>
            <a:ext cx="2502870" cy="178400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>
            <a:off x="7173537" y="4148405"/>
            <a:ext cx="110854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1">
            <a:extLst>
              <a:ext uri="{FF2B5EF4-FFF2-40B4-BE49-F238E27FC236}">
                <a16:creationId xmlns:a16="http://schemas.microsoft.com/office/drawing/2014/main" id="{2A886A76-C04F-E843-8126-259617CAFA03}"/>
              </a:ext>
            </a:extLst>
          </p:cNvPr>
          <p:cNvSpPr txBox="1"/>
          <p:nvPr/>
        </p:nvSpPr>
        <p:spPr>
          <a:xfrm>
            <a:off x="5427404" y="6063366"/>
            <a:ext cx="86123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000" dirty="0"/>
              <a:t>AWS AppSync</a:t>
            </a:r>
          </a:p>
        </p:txBody>
      </p:sp>
      <p:pic>
        <p:nvPicPr>
          <p:cNvPr id="94" name="Graphic 30">
            <a:extLst>
              <a:ext uri="{FF2B5EF4-FFF2-40B4-BE49-F238E27FC236}">
                <a16:creationId xmlns:a16="http://schemas.microsoft.com/office/drawing/2014/main" id="{BCCC5BDB-54D9-3844-8058-BD88EF62620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93899" y="5528818"/>
            <a:ext cx="535785" cy="535785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91" y="502818"/>
            <a:ext cx="457200" cy="457200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9" y="529139"/>
            <a:ext cx="457200" cy="457200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88" y="503242"/>
            <a:ext cx="457200" cy="457200"/>
          </a:xfrm>
          <a:prstGeom prst="rect">
            <a:avLst/>
          </a:prstGeom>
        </p:spPr>
      </p:pic>
      <p:cxnSp>
        <p:nvCxnSpPr>
          <p:cNvPr id="119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115" idx="1"/>
          </p:cNvCxnSpPr>
          <p:nvPr/>
        </p:nvCxnSpPr>
        <p:spPr>
          <a:xfrm rot="5400000" flipH="1" flipV="1">
            <a:off x="1979399" y="-12173"/>
            <a:ext cx="24726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楕円 34"/>
          <p:cNvSpPr/>
          <p:nvPr/>
        </p:nvSpPr>
        <p:spPr>
          <a:xfrm>
            <a:off x="4530428" y="3831850"/>
            <a:ext cx="550769" cy="539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楕円 35"/>
          <p:cNvSpPr/>
          <p:nvPr/>
        </p:nvSpPr>
        <p:spPr>
          <a:xfrm>
            <a:off x="4573039" y="5564376"/>
            <a:ext cx="550769" cy="539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四角形吹き出し 36"/>
          <p:cNvSpPr/>
          <p:nvPr/>
        </p:nvSpPr>
        <p:spPr>
          <a:xfrm>
            <a:off x="1525698" y="5179132"/>
            <a:ext cx="1727200" cy="1109605"/>
          </a:xfrm>
          <a:prstGeom prst="wedgeRectCallout">
            <a:avLst>
              <a:gd name="adj1" fmla="val 124087"/>
              <a:gd name="adj2" fmla="val -1414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四角形吹き出し 39"/>
          <p:cNvSpPr/>
          <p:nvPr/>
        </p:nvSpPr>
        <p:spPr>
          <a:xfrm>
            <a:off x="1521978" y="5179132"/>
            <a:ext cx="1727200" cy="1109605"/>
          </a:xfrm>
          <a:prstGeom prst="wedgeRectCallout">
            <a:avLst>
              <a:gd name="adj1" fmla="val 133713"/>
              <a:gd name="adj2" fmla="val 11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Authorizes API requests here.</a:t>
            </a:r>
            <a:endParaRPr 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226310" y="1128180"/>
            <a:ext cx="1865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A </a:t>
            </a:r>
            <a:r>
              <a:rPr lang="en-US" altLang="ja-JP" sz="1200" dirty="0" err="1"/>
              <a:t>CloudFront</a:t>
            </a:r>
            <a:r>
              <a:rPr lang="en-US" altLang="ja-JP" sz="1200" dirty="0"/>
              <a:t> and an S3 Bucket which provide static contents for the SPA are omitted on purpose.</a:t>
            </a:r>
            <a:endParaRPr lang="en-US" sz="1200" dirty="0"/>
          </a:p>
        </p:txBody>
      </p:sp>
      <p:sp>
        <p:nvSpPr>
          <p:cNvPr id="49" name="TextBox 12">
            <a:extLst>
              <a:ext uri="{FF2B5EF4-FFF2-40B4-BE49-F238E27FC236}">
                <a16:creationId xmlns:a16="http://schemas.microsoft.com/office/drawing/2014/main" id="{73725035-1030-D442-B58A-F9C28281B4E2}"/>
              </a:ext>
            </a:extLst>
          </p:cNvPr>
          <p:cNvSpPr txBox="1"/>
          <p:nvPr/>
        </p:nvSpPr>
        <p:spPr>
          <a:xfrm>
            <a:off x="6622364" y="2808059"/>
            <a:ext cx="500676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STS</a:t>
            </a:r>
          </a:p>
        </p:txBody>
      </p:sp>
      <p:pic>
        <p:nvPicPr>
          <p:cNvPr id="50" name="Graphic 40">
            <a:extLst>
              <a:ext uri="{FF2B5EF4-FFF2-40B4-BE49-F238E27FC236}">
                <a16:creationId xmlns:a16="http://schemas.microsoft.com/office/drawing/2014/main" id="{E9420ABA-AF58-BB4F-A8C1-C126FFE1472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xmlns="" r:embed="rId48"/>
              </a:ext>
            </a:extLst>
          </a:blip>
          <a:stretch>
            <a:fillRect/>
          </a:stretch>
        </p:blipFill>
        <p:spPr>
          <a:xfrm>
            <a:off x="6637752" y="2459729"/>
            <a:ext cx="469900" cy="469900"/>
          </a:xfrm>
          <a:prstGeom prst="rect">
            <a:avLst/>
          </a:prstGeom>
        </p:spPr>
      </p:pic>
      <p:cxnSp>
        <p:nvCxnSpPr>
          <p:cNvPr id="51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9" idx="3"/>
            <a:endCxn id="50" idx="1"/>
          </p:cNvCxnSpPr>
          <p:nvPr/>
        </p:nvCxnSpPr>
        <p:spPr>
          <a:xfrm>
            <a:off x="5593899" y="2694678"/>
            <a:ext cx="1043853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212030" y="341503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6648140" y="3294794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54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365072" y="3064480"/>
            <a:ext cx="357190" cy="35719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6678302" y="3062828"/>
            <a:ext cx="357190" cy="357190"/>
          </a:xfrm>
          <a:prstGeom prst="rect">
            <a:avLst/>
          </a:prstGeom>
        </p:spPr>
      </p:pic>
      <p:cxnSp>
        <p:nvCxnSpPr>
          <p:cNvPr id="5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5593899" y="2694678"/>
            <a:ext cx="1084403" cy="5467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7035492" y="3241423"/>
            <a:ext cx="329580" cy="16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0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201416"/>
            <a:ext cx="1947151" cy="78492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Social Providers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91450" y="3066541"/>
            <a:ext cx="2363794" cy="16279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5A6B86"/>
                </a:solidFill>
              </a:rPr>
              <a:t>Client apps</a:t>
            </a: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3054978" y="1043709"/>
            <a:ext cx="7132731" cy="5597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4914729"/>
            <a:ext cx="2650106" cy="149957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AWS Resources accessed directly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(2 Tiers Architecture)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phic 21">
            <a:extLst>
              <a:ext uri="{FF2B5EF4-FFF2-40B4-BE49-F238E27FC236}">
                <a16:creationId xmlns:a16="http://schemas.microsoft.com/office/drawing/2014/main" id="{CEFD119D-B31D-AD4E-89CE-C02267D21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30099" y="3590618"/>
            <a:ext cx="469900" cy="469900"/>
          </a:xfrm>
          <a:prstGeom prst="rect">
            <a:avLst/>
          </a:prstGeom>
        </p:spPr>
      </p:pic>
      <p:sp>
        <p:nvSpPr>
          <p:cNvPr id="3" name="TextBox 69">
            <a:extLst>
              <a:ext uri="{FF2B5EF4-FFF2-40B4-BE49-F238E27FC236}">
                <a16:creationId xmlns:a16="http://schemas.microsoft.com/office/drawing/2014/main" id="{8CFB7091-25B5-264E-B70C-23BF50BE211D}"/>
              </a:ext>
            </a:extLst>
          </p:cNvPr>
          <p:cNvSpPr txBox="1"/>
          <p:nvPr/>
        </p:nvSpPr>
        <p:spPr>
          <a:xfrm>
            <a:off x="1379386" y="4066416"/>
            <a:ext cx="771325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Mobile </a:t>
            </a:r>
            <a:r>
              <a:rPr lang="en-US" sz="900" dirty="0" smtClean="0">
                <a:solidFill>
                  <a:srgbClr val="232F3E"/>
                </a:solidFill>
              </a:rPr>
              <a:t>app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pic>
        <p:nvPicPr>
          <p:cNvPr id="4" name="Graphic 49">
            <a:extLst>
              <a:ext uri="{FF2B5EF4-FFF2-40B4-BE49-F238E27FC236}">
                <a16:creationId xmlns:a16="http://schemas.microsoft.com/office/drawing/2014/main" id="{43C89C6C-4275-2244-93E6-30D96D2FDE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56618" y="3590618"/>
            <a:ext cx="469900" cy="469900"/>
          </a:xfrm>
          <a:prstGeom prst="rect">
            <a:avLst/>
          </a:prstGeom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19A327EE-B1A5-7643-A4D5-DCC8A43B5181}"/>
              </a:ext>
            </a:extLst>
          </p:cNvPr>
          <p:cNvSpPr txBox="1"/>
          <p:nvPr/>
        </p:nvSpPr>
        <p:spPr>
          <a:xfrm>
            <a:off x="670465" y="4060518"/>
            <a:ext cx="64220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SPA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970408" y="1811572"/>
            <a:ext cx="711200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User Pool</a:t>
            </a:r>
            <a:endParaRPr lang="en-US" sz="900" dirty="0"/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1275787"/>
            <a:ext cx="535785" cy="535785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640315" y="2962570"/>
            <a:ext cx="1371382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Identity Pool</a:t>
            </a:r>
          </a:p>
          <a:p>
            <a:pPr algn="ctr"/>
            <a:r>
              <a:rPr lang="en-US" sz="900" dirty="0" smtClean="0"/>
              <a:t>(aka. Federated Identities)</a:t>
            </a:r>
            <a:endParaRPr lang="en-US" sz="900" dirty="0"/>
          </a:p>
        </p:txBody>
      </p:sp>
      <p:pic>
        <p:nvPicPr>
          <p:cNvPr id="9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2426785"/>
            <a:ext cx="535785" cy="535785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CD534A94-A404-C745-9B3E-24CB9AE2DD10}"/>
              </a:ext>
            </a:extLst>
          </p:cNvPr>
          <p:cNvSpPr txBox="1"/>
          <p:nvPr/>
        </p:nvSpPr>
        <p:spPr>
          <a:xfrm>
            <a:off x="4738709" y="4378944"/>
            <a:ext cx="117459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API Gateway</a:t>
            </a: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15E56E6E-0E7C-E14A-90F3-EFD2E907FD70}"/>
              </a:ext>
            </a:extLst>
          </p:cNvPr>
          <p:cNvSpPr txBox="1"/>
          <p:nvPr/>
        </p:nvSpPr>
        <p:spPr>
          <a:xfrm>
            <a:off x="6507968" y="4416297"/>
            <a:ext cx="795352" cy="21749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Lambda</a:t>
            </a:r>
          </a:p>
        </p:txBody>
      </p:sp>
      <p:pic>
        <p:nvPicPr>
          <p:cNvPr id="13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37752" y="3880512"/>
            <a:ext cx="535785" cy="535785"/>
          </a:xfrm>
          <a:prstGeom prst="rect">
            <a:avLst/>
          </a:prstGeom>
        </p:spPr>
      </p:pic>
      <p:pic>
        <p:nvPicPr>
          <p:cNvPr id="16" name="Graphic 19">
            <a:extLst>
              <a:ext uri="{FF2B5EF4-FFF2-40B4-BE49-F238E27FC236}">
                <a16:creationId xmlns:a16="http://schemas.microsoft.com/office/drawing/2014/main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8114" y="3880512"/>
            <a:ext cx="535785" cy="535785"/>
          </a:xfrm>
          <a:prstGeom prst="rect">
            <a:avLst/>
          </a:prstGeom>
        </p:spPr>
      </p:pic>
      <p:cxnSp>
        <p:nvCxnSpPr>
          <p:cNvPr id="2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7" idx="1"/>
          </p:cNvCxnSpPr>
          <p:nvPr/>
        </p:nvCxnSpPr>
        <p:spPr>
          <a:xfrm rot="5400000" flipH="1" flipV="1">
            <a:off x="2454300" y="462728"/>
            <a:ext cx="1522861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9" idx="1"/>
          </p:cNvCxnSpPr>
          <p:nvPr/>
        </p:nvCxnSpPr>
        <p:spPr>
          <a:xfrm rot="5400000" flipH="1" flipV="1">
            <a:off x="3029799" y="1038227"/>
            <a:ext cx="3718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6" idx="1"/>
          </p:cNvCxnSpPr>
          <p:nvPr/>
        </p:nvCxnSpPr>
        <p:spPr>
          <a:xfrm>
            <a:off x="2555244" y="3880512"/>
            <a:ext cx="2502870" cy="26789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4978" y="1043709"/>
            <a:ext cx="330200" cy="316411"/>
          </a:xfrm>
          <a:prstGeom prst="rect">
            <a:avLst/>
          </a:prstGeom>
        </p:spPr>
      </p:pic>
      <p:cxnSp>
        <p:nvCxnSpPr>
          <p:cNvPr id="33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593899" y="4148405"/>
            <a:ext cx="104385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6457918" y="6064604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39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538505" y="5528819"/>
            <a:ext cx="535785" cy="535785"/>
          </a:xfrm>
          <a:prstGeom prst="rect">
            <a:avLst/>
          </a:prstGeom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8201493" y="4416297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45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282080" y="3880512"/>
            <a:ext cx="535785" cy="535785"/>
          </a:xfrm>
          <a:prstGeom prst="rect">
            <a:avLst/>
          </a:prstGeom>
        </p:spPr>
      </p:pic>
      <p:cxnSp>
        <p:nvCxnSpPr>
          <p:cNvPr id="6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5" idx="1"/>
          </p:cNvCxnSpPr>
          <p:nvPr/>
        </p:nvCxnSpPr>
        <p:spPr>
          <a:xfrm>
            <a:off x="2555244" y="3880512"/>
            <a:ext cx="2502870" cy="178400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>
            <a:off x="7173537" y="4148405"/>
            <a:ext cx="110854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1">
            <a:extLst>
              <a:ext uri="{FF2B5EF4-FFF2-40B4-BE49-F238E27FC236}">
                <a16:creationId xmlns:a16="http://schemas.microsoft.com/office/drawing/2014/main" id="{2A886A76-C04F-E843-8126-259617CAFA03}"/>
              </a:ext>
            </a:extLst>
          </p:cNvPr>
          <p:cNvSpPr txBox="1"/>
          <p:nvPr/>
        </p:nvSpPr>
        <p:spPr>
          <a:xfrm>
            <a:off x="5427404" y="6063366"/>
            <a:ext cx="86123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000" dirty="0"/>
              <a:t>AWS AppSync</a:t>
            </a:r>
          </a:p>
        </p:txBody>
      </p:sp>
      <p:pic>
        <p:nvPicPr>
          <p:cNvPr id="94" name="Graphic 30">
            <a:extLst>
              <a:ext uri="{FF2B5EF4-FFF2-40B4-BE49-F238E27FC236}">
                <a16:creationId xmlns:a16="http://schemas.microsoft.com/office/drawing/2014/main" id="{BCCC5BDB-54D9-3844-8058-BD88EF62620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93899" y="5528818"/>
            <a:ext cx="535785" cy="535785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91" y="502818"/>
            <a:ext cx="457200" cy="457200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9" y="529139"/>
            <a:ext cx="457200" cy="457200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88" y="503242"/>
            <a:ext cx="457200" cy="457200"/>
          </a:xfrm>
          <a:prstGeom prst="rect">
            <a:avLst/>
          </a:prstGeom>
        </p:spPr>
      </p:pic>
      <p:cxnSp>
        <p:nvCxnSpPr>
          <p:cNvPr id="119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115" idx="1"/>
          </p:cNvCxnSpPr>
          <p:nvPr/>
        </p:nvCxnSpPr>
        <p:spPr>
          <a:xfrm rot="5400000" flipH="1" flipV="1">
            <a:off x="1979399" y="-12173"/>
            <a:ext cx="24726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楕円 34"/>
          <p:cNvSpPr/>
          <p:nvPr/>
        </p:nvSpPr>
        <p:spPr>
          <a:xfrm>
            <a:off x="4530428" y="3831850"/>
            <a:ext cx="550769" cy="539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楕円 35"/>
          <p:cNvSpPr/>
          <p:nvPr/>
        </p:nvSpPr>
        <p:spPr>
          <a:xfrm>
            <a:off x="4573039" y="5564376"/>
            <a:ext cx="550769" cy="539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226310" y="1128180"/>
            <a:ext cx="1865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A </a:t>
            </a:r>
            <a:r>
              <a:rPr lang="en-US" altLang="ja-JP" sz="1200" dirty="0" err="1"/>
              <a:t>CloudFront</a:t>
            </a:r>
            <a:r>
              <a:rPr lang="en-US" altLang="ja-JP" sz="1200" dirty="0"/>
              <a:t> and an S3 Bucket which provide static contents for the SPA are omitted on purpose.</a:t>
            </a:r>
            <a:endParaRPr lang="en-US" sz="1200" dirty="0"/>
          </a:p>
        </p:txBody>
      </p:sp>
      <p:sp>
        <p:nvSpPr>
          <p:cNvPr id="41" name="TextBox 12">
            <a:extLst>
              <a:ext uri="{FF2B5EF4-FFF2-40B4-BE49-F238E27FC236}">
                <a16:creationId xmlns:a16="http://schemas.microsoft.com/office/drawing/2014/main" id="{73725035-1030-D442-B58A-F9C28281B4E2}"/>
              </a:ext>
            </a:extLst>
          </p:cNvPr>
          <p:cNvSpPr txBox="1"/>
          <p:nvPr/>
        </p:nvSpPr>
        <p:spPr>
          <a:xfrm>
            <a:off x="6622364" y="2808059"/>
            <a:ext cx="500676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STS</a:t>
            </a:r>
          </a:p>
        </p:txBody>
      </p:sp>
      <p:pic>
        <p:nvPicPr>
          <p:cNvPr id="43" name="Graphic 40">
            <a:extLst>
              <a:ext uri="{FF2B5EF4-FFF2-40B4-BE49-F238E27FC236}">
                <a16:creationId xmlns:a16="http://schemas.microsoft.com/office/drawing/2014/main" id="{E9420ABA-AF58-BB4F-A8C1-C126FFE1472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xmlns="" r:embed="rId48"/>
              </a:ext>
            </a:extLst>
          </a:blip>
          <a:stretch>
            <a:fillRect/>
          </a:stretch>
        </p:blipFill>
        <p:spPr>
          <a:xfrm>
            <a:off x="6637752" y="2459729"/>
            <a:ext cx="469900" cy="469900"/>
          </a:xfrm>
          <a:prstGeom prst="rect">
            <a:avLst/>
          </a:prstGeom>
        </p:spPr>
      </p:pic>
      <p:cxnSp>
        <p:nvCxnSpPr>
          <p:cNvPr id="46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9" idx="3"/>
            <a:endCxn id="43" idx="1"/>
          </p:cNvCxnSpPr>
          <p:nvPr/>
        </p:nvCxnSpPr>
        <p:spPr>
          <a:xfrm>
            <a:off x="5593899" y="2694678"/>
            <a:ext cx="1043853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212030" y="341503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49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6648140" y="3294794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50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365072" y="3064480"/>
            <a:ext cx="357190" cy="357190"/>
          </a:xfrm>
          <a:prstGeom prst="rect">
            <a:avLst/>
          </a:prstGeom>
        </p:spPr>
      </p:pic>
      <p:pic>
        <p:nvPicPr>
          <p:cNvPr id="51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6678302" y="3062828"/>
            <a:ext cx="357190" cy="357190"/>
          </a:xfrm>
          <a:prstGeom prst="rect">
            <a:avLst/>
          </a:prstGeom>
        </p:spPr>
      </p:pic>
      <p:cxnSp>
        <p:nvCxnSpPr>
          <p:cNvPr id="52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9" idx="3"/>
            <a:endCxn id="51" idx="1"/>
          </p:cNvCxnSpPr>
          <p:nvPr/>
        </p:nvCxnSpPr>
        <p:spPr>
          <a:xfrm>
            <a:off x="5593899" y="2694678"/>
            <a:ext cx="1084403" cy="5467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51" idx="3"/>
            <a:endCxn id="50" idx="1"/>
          </p:cNvCxnSpPr>
          <p:nvPr/>
        </p:nvCxnSpPr>
        <p:spPr>
          <a:xfrm>
            <a:off x="7035492" y="3241423"/>
            <a:ext cx="329580" cy="16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01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201416"/>
            <a:ext cx="1947151" cy="78492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Social Providers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91450" y="3066541"/>
            <a:ext cx="2363794" cy="16279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5A6B86"/>
                </a:solidFill>
              </a:rPr>
              <a:t>Client apps</a:t>
            </a: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3054978" y="1043709"/>
            <a:ext cx="7132731" cy="5597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4914729"/>
            <a:ext cx="2650106" cy="149957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AWS Resources accessed directly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(2 Tiers Architecture)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phic 21">
            <a:extLst>
              <a:ext uri="{FF2B5EF4-FFF2-40B4-BE49-F238E27FC236}">
                <a16:creationId xmlns:a16="http://schemas.microsoft.com/office/drawing/2014/main" id="{CEFD119D-B31D-AD4E-89CE-C02267D21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30099" y="3590618"/>
            <a:ext cx="469900" cy="469900"/>
          </a:xfrm>
          <a:prstGeom prst="rect">
            <a:avLst/>
          </a:prstGeom>
        </p:spPr>
      </p:pic>
      <p:sp>
        <p:nvSpPr>
          <p:cNvPr id="3" name="TextBox 69">
            <a:extLst>
              <a:ext uri="{FF2B5EF4-FFF2-40B4-BE49-F238E27FC236}">
                <a16:creationId xmlns:a16="http://schemas.microsoft.com/office/drawing/2014/main" id="{8CFB7091-25B5-264E-B70C-23BF50BE211D}"/>
              </a:ext>
            </a:extLst>
          </p:cNvPr>
          <p:cNvSpPr txBox="1"/>
          <p:nvPr/>
        </p:nvSpPr>
        <p:spPr>
          <a:xfrm>
            <a:off x="1379386" y="4066416"/>
            <a:ext cx="771325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Mobile </a:t>
            </a:r>
            <a:r>
              <a:rPr lang="en-US" sz="900" dirty="0" smtClean="0">
                <a:solidFill>
                  <a:srgbClr val="232F3E"/>
                </a:solidFill>
              </a:rPr>
              <a:t>app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pic>
        <p:nvPicPr>
          <p:cNvPr id="4" name="Graphic 49">
            <a:extLst>
              <a:ext uri="{FF2B5EF4-FFF2-40B4-BE49-F238E27FC236}">
                <a16:creationId xmlns:a16="http://schemas.microsoft.com/office/drawing/2014/main" id="{43C89C6C-4275-2244-93E6-30D96D2FDE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56618" y="3590618"/>
            <a:ext cx="469900" cy="469900"/>
          </a:xfrm>
          <a:prstGeom prst="rect">
            <a:avLst/>
          </a:prstGeom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19A327EE-B1A5-7643-A4D5-DCC8A43B5181}"/>
              </a:ext>
            </a:extLst>
          </p:cNvPr>
          <p:cNvSpPr txBox="1"/>
          <p:nvPr/>
        </p:nvSpPr>
        <p:spPr>
          <a:xfrm>
            <a:off x="670465" y="4060518"/>
            <a:ext cx="64220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SPA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970408" y="1811572"/>
            <a:ext cx="711200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User Pool</a:t>
            </a:r>
            <a:endParaRPr lang="en-US" sz="900" dirty="0"/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1275787"/>
            <a:ext cx="535785" cy="535785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640315" y="2962570"/>
            <a:ext cx="1371382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Identity Pool</a:t>
            </a:r>
          </a:p>
          <a:p>
            <a:pPr algn="ctr"/>
            <a:r>
              <a:rPr lang="en-US" sz="900" dirty="0" smtClean="0"/>
              <a:t>(aka. Federated Identities)</a:t>
            </a:r>
            <a:endParaRPr lang="en-US" sz="900" dirty="0"/>
          </a:p>
        </p:txBody>
      </p:sp>
      <p:pic>
        <p:nvPicPr>
          <p:cNvPr id="9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2426785"/>
            <a:ext cx="535785" cy="535785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CD534A94-A404-C745-9B3E-24CB9AE2DD10}"/>
              </a:ext>
            </a:extLst>
          </p:cNvPr>
          <p:cNvSpPr txBox="1"/>
          <p:nvPr/>
        </p:nvSpPr>
        <p:spPr>
          <a:xfrm>
            <a:off x="4738709" y="4378944"/>
            <a:ext cx="117459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API Gateway</a:t>
            </a: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15E56E6E-0E7C-E14A-90F3-EFD2E907FD70}"/>
              </a:ext>
            </a:extLst>
          </p:cNvPr>
          <p:cNvSpPr txBox="1"/>
          <p:nvPr/>
        </p:nvSpPr>
        <p:spPr>
          <a:xfrm>
            <a:off x="6507968" y="4416297"/>
            <a:ext cx="795352" cy="21749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Lambda</a:t>
            </a:r>
          </a:p>
        </p:txBody>
      </p:sp>
      <p:pic>
        <p:nvPicPr>
          <p:cNvPr id="13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37752" y="3880512"/>
            <a:ext cx="535785" cy="535785"/>
          </a:xfrm>
          <a:prstGeom prst="rect">
            <a:avLst/>
          </a:prstGeom>
        </p:spPr>
      </p:pic>
      <p:pic>
        <p:nvPicPr>
          <p:cNvPr id="16" name="Graphic 19">
            <a:extLst>
              <a:ext uri="{FF2B5EF4-FFF2-40B4-BE49-F238E27FC236}">
                <a16:creationId xmlns:a16="http://schemas.microsoft.com/office/drawing/2014/main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8114" y="3880512"/>
            <a:ext cx="535785" cy="535785"/>
          </a:xfrm>
          <a:prstGeom prst="rect">
            <a:avLst/>
          </a:prstGeom>
        </p:spPr>
      </p:pic>
      <p:cxnSp>
        <p:nvCxnSpPr>
          <p:cNvPr id="2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7" idx="1"/>
          </p:cNvCxnSpPr>
          <p:nvPr/>
        </p:nvCxnSpPr>
        <p:spPr>
          <a:xfrm rot="5400000" flipH="1" flipV="1">
            <a:off x="2454300" y="462728"/>
            <a:ext cx="1522861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9" idx="1"/>
          </p:cNvCxnSpPr>
          <p:nvPr/>
        </p:nvCxnSpPr>
        <p:spPr>
          <a:xfrm rot="5400000" flipH="1" flipV="1">
            <a:off x="3029799" y="1038227"/>
            <a:ext cx="3718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6" idx="1"/>
          </p:cNvCxnSpPr>
          <p:nvPr/>
        </p:nvCxnSpPr>
        <p:spPr>
          <a:xfrm>
            <a:off x="2555244" y="3880512"/>
            <a:ext cx="2502870" cy="26789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4978" y="1043709"/>
            <a:ext cx="330200" cy="316411"/>
          </a:xfrm>
          <a:prstGeom prst="rect">
            <a:avLst/>
          </a:prstGeom>
        </p:spPr>
      </p:pic>
      <p:cxnSp>
        <p:nvCxnSpPr>
          <p:cNvPr id="33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593899" y="4148405"/>
            <a:ext cx="104385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6457918" y="6064604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39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538505" y="5528819"/>
            <a:ext cx="535785" cy="535785"/>
          </a:xfrm>
          <a:prstGeom prst="rect">
            <a:avLst/>
          </a:prstGeom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8201493" y="4416297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45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282080" y="3880512"/>
            <a:ext cx="535785" cy="535785"/>
          </a:xfrm>
          <a:prstGeom prst="rect">
            <a:avLst/>
          </a:prstGeom>
        </p:spPr>
      </p:pic>
      <p:cxnSp>
        <p:nvCxnSpPr>
          <p:cNvPr id="6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5" idx="1"/>
          </p:cNvCxnSpPr>
          <p:nvPr/>
        </p:nvCxnSpPr>
        <p:spPr>
          <a:xfrm>
            <a:off x="2555244" y="3880512"/>
            <a:ext cx="2502870" cy="178400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>
            <a:off x="7173537" y="4148405"/>
            <a:ext cx="110854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1">
            <a:extLst>
              <a:ext uri="{FF2B5EF4-FFF2-40B4-BE49-F238E27FC236}">
                <a16:creationId xmlns:a16="http://schemas.microsoft.com/office/drawing/2014/main" id="{2A886A76-C04F-E843-8126-259617CAFA03}"/>
              </a:ext>
            </a:extLst>
          </p:cNvPr>
          <p:cNvSpPr txBox="1"/>
          <p:nvPr/>
        </p:nvSpPr>
        <p:spPr>
          <a:xfrm>
            <a:off x="5427404" y="6063366"/>
            <a:ext cx="86123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000" dirty="0"/>
              <a:t>AWS AppSync</a:t>
            </a:r>
          </a:p>
        </p:txBody>
      </p:sp>
      <p:pic>
        <p:nvPicPr>
          <p:cNvPr id="94" name="Graphic 30">
            <a:extLst>
              <a:ext uri="{FF2B5EF4-FFF2-40B4-BE49-F238E27FC236}">
                <a16:creationId xmlns:a16="http://schemas.microsoft.com/office/drawing/2014/main" id="{BCCC5BDB-54D9-3844-8058-BD88EF62620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93899" y="5528818"/>
            <a:ext cx="535785" cy="535785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91" y="502818"/>
            <a:ext cx="457200" cy="457200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9" y="529139"/>
            <a:ext cx="457200" cy="457200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88" y="503242"/>
            <a:ext cx="457200" cy="457200"/>
          </a:xfrm>
          <a:prstGeom prst="rect">
            <a:avLst/>
          </a:prstGeom>
        </p:spPr>
      </p:pic>
      <p:cxnSp>
        <p:nvCxnSpPr>
          <p:cNvPr id="119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115" idx="1"/>
          </p:cNvCxnSpPr>
          <p:nvPr/>
        </p:nvCxnSpPr>
        <p:spPr>
          <a:xfrm rot="5400000" flipH="1" flipV="1">
            <a:off x="1979399" y="-12173"/>
            <a:ext cx="24726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楕円 34"/>
          <p:cNvSpPr/>
          <p:nvPr/>
        </p:nvSpPr>
        <p:spPr>
          <a:xfrm>
            <a:off x="6137651" y="3865729"/>
            <a:ext cx="550769" cy="539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226310" y="1128180"/>
            <a:ext cx="1865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A </a:t>
            </a:r>
            <a:r>
              <a:rPr lang="en-US" altLang="ja-JP" sz="1200" dirty="0" err="1"/>
              <a:t>CloudFront</a:t>
            </a:r>
            <a:r>
              <a:rPr lang="en-US" altLang="ja-JP" sz="1200" dirty="0"/>
              <a:t> and an S3 Bucket which provide static contents for the SPA are omitted on purpose.</a:t>
            </a:r>
            <a:endParaRPr lang="en-US" sz="1200" dirty="0"/>
          </a:p>
        </p:txBody>
      </p:sp>
      <p:sp>
        <p:nvSpPr>
          <p:cNvPr id="49" name="TextBox 12">
            <a:extLst>
              <a:ext uri="{FF2B5EF4-FFF2-40B4-BE49-F238E27FC236}">
                <a16:creationId xmlns:a16="http://schemas.microsoft.com/office/drawing/2014/main" id="{73725035-1030-D442-B58A-F9C28281B4E2}"/>
              </a:ext>
            </a:extLst>
          </p:cNvPr>
          <p:cNvSpPr txBox="1"/>
          <p:nvPr/>
        </p:nvSpPr>
        <p:spPr>
          <a:xfrm>
            <a:off x="6622364" y="2808059"/>
            <a:ext cx="500676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STS</a:t>
            </a:r>
          </a:p>
        </p:txBody>
      </p:sp>
      <p:pic>
        <p:nvPicPr>
          <p:cNvPr id="50" name="Graphic 40">
            <a:extLst>
              <a:ext uri="{FF2B5EF4-FFF2-40B4-BE49-F238E27FC236}">
                <a16:creationId xmlns:a16="http://schemas.microsoft.com/office/drawing/2014/main" id="{E9420ABA-AF58-BB4F-A8C1-C126FFE1472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xmlns="" r:embed="rId48"/>
              </a:ext>
            </a:extLst>
          </a:blip>
          <a:stretch>
            <a:fillRect/>
          </a:stretch>
        </p:blipFill>
        <p:spPr>
          <a:xfrm>
            <a:off x="6637752" y="2459729"/>
            <a:ext cx="469900" cy="469900"/>
          </a:xfrm>
          <a:prstGeom prst="rect">
            <a:avLst/>
          </a:prstGeom>
        </p:spPr>
      </p:pic>
      <p:cxnSp>
        <p:nvCxnSpPr>
          <p:cNvPr id="51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9" idx="3"/>
            <a:endCxn id="50" idx="1"/>
          </p:cNvCxnSpPr>
          <p:nvPr/>
        </p:nvCxnSpPr>
        <p:spPr>
          <a:xfrm>
            <a:off x="5593899" y="2694678"/>
            <a:ext cx="1043853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212030" y="341503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6648140" y="3294794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54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365072" y="3064480"/>
            <a:ext cx="357190" cy="35719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6678302" y="3062828"/>
            <a:ext cx="357190" cy="357190"/>
          </a:xfrm>
          <a:prstGeom prst="rect">
            <a:avLst/>
          </a:prstGeom>
        </p:spPr>
      </p:pic>
      <p:cxnSp>
        <p:nvCxnSpPr>
          <p:cNvPr id="5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5593899" y="2694678"/>
            <a:ext cx="1084403" cy="5467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7035492" y="3241423"/>
            <a:ext cx="329580" cy="16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四角形吹き出し 47"/>
          <p:cNvSpPr/>
          <p:nvPr/>
        </p:nvSpPr>
        <p:spPr>
          <a:xfrm>
            <a:off x="8263607" y="2949705"/>
            <a:ext cx="2672827" cy="850627"/>
          </a:xfrm>
          <a:prstGeom prst="wedgeRectCallout">
            <a:avLst>
              <a:gd name="adj1" fmla="val -108659"/>
              <a:gd name="adj2" fmla="val 72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 AWS Lambda resource based policy controls whether your API Gateway APIs can invoke the Lambda function.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87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201416"/>
            <a:ext cx="1947151" cy="78492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Social Providers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91450" y="3066541"/>
            <a:ext cx="2363794" cy="16279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5A6B86"/>
                </a:solidFill>
              </a:rPr>
              <a:t>Client apps</a:t>
            </a: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3054978" y="1043709"/>
            <a:ext cx="7132731" cy="5597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4914729"/>
            <a:ext cx="2650106" cy="149957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AWS Resources accessed directly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(2 Tiers Architecture)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phic 21">
            <a:extLst>
              <a:ext uri="{FF2B5EF4-FFF2-40B4-BE49-F238E27FC236}">
                <a16:creationId xmlns:a16="http://schemas.microsoft.com/office/drawing/2014/main" id="{CEFD119D-B31D-AD4E-89CE-C02267D21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30099" y="3590618"/>
            <a:ext cx="469900" cy="469900"/>
          </a:xfrm>
          <a:prstGeom prst="rect">
            <a:avLst/>
          </a:prstGeom>
        </p:spPr>
      </p:pic>
      <p:sp>
        <p:nvSpPr>
          <p:cNvPr id="3" name="TextBox 69">
            <a:extLst>
              <a:ext uri="{FF2B5EF4-FFF2-40B4-BE49-F238E27FC236}">
                <a16:creationId xmlns:a16="http://schemas.microsoft.com/office/drawing/2014/main" id="{8CFB7091-25B5-264E-B70C-23BF50BE211D}"/>
              </a:ext>
            </a:extLst>
          </p:cNvPr>
          <p:cNvSpPr txBox="1"/>
          <p:nvPr/>
        </p:nvSpPr>
        <p:spPr>
          <a:xfrm>
            <a:off x="1379386" y="4066416"/>
            <a:ext cx="771325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Mobile </a:t>
            </a:r>
            <a:r>
              <a:rPr lang="en-US" sz="900" dirty="0" smtClean="0">
                <a:solidFill>
                  <a:srgbClr val="232F3E"/>
                </a:solidFill>
              </a:rPr>
              <a:t>app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pic>
        <p:nvPicPr>
          <p:cNvPr id="4" name="Graphic 49">
            <a:extLst>
              <a:ext uri="{FF2B5EF4-FFF2-40B4-BE49-F238E27FC236}">
                <a16:creationId xmlns:a16="http://schemas.microsoft.com/office/drawing/2014/main" id="{43C89C6C-4275-2244-93E6-30D96D2FDE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56618" y="3590618"/>
            <a:ext cx="469900" cy="469900"/>
          </a:xfrm>
          <a:prstGeom prst="rect">
            <a:avLst/>
          </a:prstGeom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19A327EE-B1A5-7643-A4D5-DCC8A43B5181}"/>
              </a:ext>
            </a:extLst>
          </p:cNvPr>
          <p:cNvSpPr txBox="1"/>
          <p:nvPr/>
        </p:nvSpPr>
        <p:spPr>
          <a:xfrm>
            <a:off x="670465" y="4060518"/>
            <a:ext cx="64220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SPA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970408" y="1811572"/>
            <a:ext cx="711200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User Pool</a:t>
            </a:r>
            <a:endParaRPr lang="en-US" sz="900" dirty="0"/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1275787"/>
            <a:ext cx="535785" cy="535785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640315" y="2962570"/>
            <a:ext cx="1371382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Identity Pool</a:t>
            </a:r>
          </a:p>
          <a:p>
            <a:pPr algn="ctr"/>
            <a:r>
              <a:rPr lang="en-US" sz="900" dirty="0" smtClean="0"/>
              <a:t>(aka. Federated Identities)</a:t>
            </a:r>
            <a:endParaRPr lang="en-US" sz="900" dirty="0"/>
          </a:p>
        </p:txBody>
      </p:sp>
      <p:pic>
        <p:nvPicPr>
          <p:cNvPr id="9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2426785"/>
            <a:ext cx="535785" cy="535785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CD534A94-A404-C745-9B3E-24CB9AE2DD10}"/>
              </a:ext>
            </a:extLst>
          </p:cNvPr>
          <p:cNvSpPr txBox="1"/>
          <p:nvPr/>
        </p:nvSpPr>
        <p:spPr>
          <a:xfrm>
            <a:off x="4738709" y="4378944"/>
            <a:ext cx="117459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API Gateway</a:t>
            </a: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15E56E6E-0E7C-E14A-90F3-EFD2E907FD70}"/>
              </a:ext>
            </a:extLst>
          </p:cNvPr>
          <p:cNvSpPr txBox="1"/>
          <p:nvPr/>
        </p:nvSpPr>
        <p:spPr>
          <a:xfrm>
            <a:off x="6507968" y="4416297"/>
            <a:ext cx="795352" cy="21749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Lambda</a:t>
            </a:r>
          </a:p>
        </p:txBody>
      </p:sp>
      <p:pic>
        <p:nvPicPr>
          <p:cNvPr id="13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37752" y="3880512"/>
            <a:ext cx="535785" cy="535785"/>
          </a:xfrm>
          <a:prstGeom prst="rect">
            <a:avLst/>
          </a:prstGeom>
        </p:spPr>
      </p:pic>
      <p:pic>
        <p:nvPicPr>
          <p:cNvPr id="16" name="Graphic 19">
            <a:extLst>
              <a:ext uri="{FF2B5EF4-FFF2-40B4-BE49-F238E27FC236}">
                <a16:creationId xmlns:a16="http://schemas.microsoft.com/office/drawing/2014/main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8114" y="3880512"/>
            <a:ext cx="535785" cy="535785"/>
          </a:xfrm>
          <a:prstGeom prst="rect">
            <a:avLst/>
          </a:prstGeom>
        </p:spPr>
      </p:pic>
      <p:cxnSp>
        <p:nvCxnSpPr>
          <p:cNvPr id="2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7" idx="1"/>
          </p:cNvCxnSpPr>
          <p:nvPr/>
        </p:nvCxnSpPr>
        <p:spPr>
          <a:xfrm rot="5400000" flipH="1" flipV="1">
            <a:off x="2454300" y="462728"/>
            <a:ext cx="1522861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9" idx="1"/>
          </p:cNvCxnSpPr>
          <p:nvPr/>
        </p:nvCxnSpPr>
        <p:spPr>
          <a:xfrm rot="5400000" flipH="1" flipV="1">
            <a:off x="3029799" y="1038227"/>
            <a:ext cx="3718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6" idx="1"/>
          </p:cNvCxnSpPr>
          <p:nvPr/>
        </p:nvCxnSpPr>
        <p:spPr>
          <a:xfrm>
            <a:off x="2555244" y="3880512"/>
            <a:ext cx="2502870" cy="26789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4978" y="1043709"/>
            <a:ext cx="330200" cy="316411"/>
          </a:xfrm>
          <a:prstGeom prst="rect">
            <a:avLst/>
          </a:prstGeom>
        </p:spPr>
      </p:pic>
      <p:cxnSp>
        <p:nvCxnSpPr>
          <p:cNvPr id="33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593899" y="4148405"/>
            <a:ext cx="104385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6457918" y="6064604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39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538505" y="5528819"/>
            <a:ext cx="535785" cy="535785"/>
          </a:xfrm>
          <a:prstGeom prst="rect">
            <a:avLst/>
          </a:prstGeom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8201493" y="4416297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45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282080" y="3880512"/>
            <a:ext cx="535785" cy="535785"/>
          </a:xfrm>
          <a:prstGeom prst="rect">
            <a:avLst/>
          </a:prstGeom>
        </p:spPr>
      </p:pic>
      <p:cxnSp>
        <p:nvCxnSpPr>
          <p:cNvPr id="6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5" idx="1"/>
          </p:cNvCxnSpPr>
          <p:nvPr/>
        </p:nvCxnSpPr>
        <p:spPr>
          <a:xfrm>
            <a:off x="2555244" y="3880512"/>
            <a:ext cx="2502870" cy="178400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>
            <a:off x="7173537" y="4148405"/>
            <a:ext cx="110854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1">
            <a:extLst>
              <a:ext uri="{FF2B5EF4-FFF2-40B4-BE49-F238E27FC236}">
                <a16:creationId xmlns:a16="http://schemas.microsoft.com/office/drawing/2014/main" id="{2A886A76-C04F-E843-8126-259617CAFA03}"/>
              </a:ext>
            </a:extLst>
          </p:cNvPr>
          <p:cNvSpPr txBox="1"/>
          <p:nvPr/>
        </p:nvSpPr>
        <p:spPr>
          <a:xfrm>
            <a:off x="5427404" y="6063366"/>
            <a:ext cx="86123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000" dirty="0"/>
              <a:t>AWS AppSync</a:t>
            </a:r>
          </a:p>
        </p:txBody>
      </p:sp>
      <p:pic>
        <p:nvPicPr>
          <p:cNvPr id="94" name="Graphic 30">
            <a:extLst>
              <a:ext uri="{FF2B5EF4-FFF2-40B4-BE49-F238E27FC236}">
                <a16:creationId xmlns:a16="http://schemas.microsoft.com/office/drawing/2014/main" id="{BCCC5BDB-54D9-3844-8058-BD88EF62620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93899" y="5528818"/>
            <a:ext cx="535785" cy="535785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91" y="502818"/>
            <a:ext cx="457200" cy="457200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9" y="529139"/>
            <a:ext cx="457200" cy="457200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88" y="503242"/>
            <a:ext cx="457200" cy="457200"/>
          </a:xfrm>
          <a:prstGeom prst="rect">
            <a:avLst/>
          </a:prstGeom>
        </p:spPr>
      </p:pic>
      <p:cxnSp>
        <p:nvCxnSpPr>
          <p:cNvPr id="119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115" idx="1"/>
          </p:cNvCxnSpPr>
          <p:nvPr/>
        </p:nvCxnSpPr>
        <p:spPr>
          <a:xfrm rot="5400000" flipH="1" flipV="1">
            <a:off x="1979399" y="-12173"/>
            <a:ext cx="24726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8226310" y="1128180"/>
            <a:ext cx="1865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A </a:t>
            </a:r>
            <a:r>
              <a:rPr lang="en-US" altLang="ja-JP" sz="1200" dirty="0" err="1"/>
              <a:t>CloudFront</a:t>
            </a:r>
            <a:r>
              <a:rPr lang="en-US" altLang="ja-JP" sz="1200" dirty="0"/>
              <a:t> and an S3 Bucket which provide static contents for the SPA are omitted on purpose.</a:t>
            </a:r>
            <a:endParaRPr lang="en-US" sz="1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1450" y="99226"/>
            <a:ext cx="4212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Step.1 Authenticate and retrieve an </a:t>
            </a:r>
            <a:r>
              <a:rPr lang="en-US" sz="1600" u="sng" dirty="0" err="1" smtClean="0"/>
              <a:t>IdToken</a:t>
            </a:r>
            <a:endParaRPr lang="en-US" sz="1600" u="sng" dirty="0"/>
          </a:p>
        </p:txBody>
      </p:sp>
      <p:sp>
        <p:nvSpPr>
          <p:cNvPr id="14" name="楕円 13"/>
          <p:cNvSpPr/>
          <p:nvPr/>
        </p:nvSpPr>
        <p:spPr>
          <a:xfrm>
            <a:off x="4285673" y="201415"/>
            <a:ext cx="3700087" cy="21629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楕円 48"/>
          <p:cNvSpPr/>
          <p:nvPr/>
        </p:nvSpPr>
        <p:spPr>
          <a:xfrm>
            <a:off x="21963" y="2827344"/>
            <a:ext cx="2671202" cy="21629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下カーブ矢印 16"/>
          <p:cNvSpPr/>
          <p:nvPr/>
        </p:nvSpPr>
        <p:spPr>
          <a:xfrm rot="19615755">
            <a:off x="948816" y="1051988"/>
            <a:ext cx="3508686" cy="824489"/>
          </a:xfrm>
          <a:prstGeom prst="curvedDown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下カーブ矢印 50"/>
          <p:cNvSpPr/>
          <p:nvPr/>
        </p:nvSpPr>
        <p:spPr>
          <a:xfrm rot="8238053">
            <a:off x="2263518" y="2320389"/>
            <a:ext cx="2678997" cy="824489"/>
          </a:xfrm>
          <a:prstGeom prst="curvedDown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84578" y="784396"/>
            <a:ext cx="2130354" cy="83099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1-1. The Client app authenticates with either a </a:t>
            </a:r>
            <a:r>
              <a:rPr lang="en-US" altLang="ja-JP" sz="1200" b="1" dirty="0" err="1" smtClean="0"/>
              <a:t>Cognito</a:t>
            </a:r>
            <a:r>
              <a:rPr lang="en-US" altLang="ja-JP" sz="1200" b="1" dirty="0" smtClean="0"/>
              <a:t> User Pool or Social provider.</a:t>
            </a:r>
            <a:endParaRPr lang="en-US" sz="1200" b="1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391975" y="1866262"/>
            <a:ext cx="2130354" cy="646331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1-2. The Client app can retrieve an </a:t>
            </a:r>
            <a:r>
              <a:rPr lang="en-US" altLang="ja-JP" sz="1200" b="1" dirty="0" err="1" smtClean="0"/>
              <a:t>IdToken</a:t>
            </a:r>
            <a:r>
              <a:rPr lang="en-US" altLang="ja-JP" sz="1200" b="1" dirty="0" smtClean="0"/>
              <a:t> if your app succeeds its authentication. </a:t>
            </a:r>
            <a:endParaRPr lang="en-US" sz="1200" b="1" dirty="0"/>
          </a:p>
        </p:txBody>
      </p:sp>
      <p:sp>
        <p:nvSpPr>
          <p:cNvPr id="48" name="TextBox 12">
            <a:extLst>
              <a:ext uri="{FF2B5EF4-FFF2-40B4-BE49-F238E27FC236}">
                <a16:creationId xmlns:a16="http://schemas.microsoft.com/office/drawing/2014/main" id="{73725035-1030-D442-B58A-F9C28281B4E2}"/>
              </a:ext>
            </a:extLst>
          </p:cNvPr>
          <p:cNvSpPr txBox="1"/>
          <p:nvPr/>
        </p:nvSpPr>
        <p:spPr>
          <a:xfrm>
            <a:off x="6622364" y="2808059"/>
            <a:ext cx="500676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STS</a:t>
            </a:r>
          </a:p>
        </p:txBody>
      </p:sp>
      <p:pic>
        <p:nvPicPr>
          <p:cNvPr id="50" name="Graphic 40">
            <a:extLst>
              <a:ext uri="{FF2B5EF4-FFF2-40B4-BE49-F238E27FC236}">
                <a16:creationId xmlns:a16="http://schemas.microsoft.com/office/drawing/2014/main" id="{E9420ABA-AF58-BB4F-A8C1-C126FFE1472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xmlns="" r:embed="rId48"/>
              </a:ext>
            </a:extLst>
          </a:blip>
          <a:stretch>
            <a:fillRect/>
          </a:stretch>
        </p:blipFill>
        <p:spPr>
          <a:xfrm>
            <a:off x="6637752" y="2459729"/>
            <a:ext cx="469900" cy="469900"/>
          </a:xfrm>
          <a:prstGeom prst="rect">
            <a:avLst/>
          </a:prstGeom>
        </p:spPr>
      </p:pic>
      <p:cxnSp>
        <p:nvCxnSpPr>
          <p:cNvPr id="54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9" idx="3"/>
            <a:endCxn id="50" idx="1"/>
          </p:cNvCxnSpPr>
          <p:nvPr/>
        </p:nvCxnSpPr>
        <p:spPr>
          <a:xfrm>
            <a:off x="5593899" y="2694678"/>
            <a:ext cx="1043853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212030" y="341503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56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6648140" y="3294794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57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365072" y="3064480"/>
            <a:ext cx="357190" cy="357190"/>
          </a:xfrm>
          <a:prstGeom prst="rect">
            <a:avLst/>
          </a:prstGeom>
        </p:spPr>
      </p:pic>
      <p:pic>
        <p:nvPicPr>
          <p:cNvPr id="58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6678302" y="3062828"/>
            <a:ext cx="357190" cy="357190"/>
          </a:xfrm>
          <a:prstGeom prst="rect">
            <a:avLst/>
          </a:prstGeom>
        </p:spPr>
      </p:pic>
      <p:cxnSp>
        <p:nvCxnSpPr>
          <p:cNvPr id="59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9" idx="3"/>
            <a:endCxn id="58" idx="1"/>
          </p:cNvCxnSpPr>
          <p:nvPr/>
        </p:nvCxnSpPr>
        <p:spPr>
          <a:xfrm>
            <a:off x="5593899" y="2694678"/>
            <a:ext cx="1084403" cy="5467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58" idx="3"/>
            <a:endCxn id="57" idx="1"/>
          </p:cNvCxnSpPr>
          <p:nvPr/>
        </p:nvCxnSpPr>
        <p:spPr>
          <a:xfrm>
            <a:off x="7035492" y="3241423"/>
            <a:ext cx="329580" cy="16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89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201416"/>
            <a:ext cx="1947151" cy="78492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Social Providers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91450" y="3066541"/>
            <a:ext cx="2363794" cy="16279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5A6B86"/>
                </a:solidFill>
              </a:rPr>
              <a:t>Client apps</a:t>
            </a: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3054978" y="1043709"/>
            <a:ext cx="7132731" cy="5597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4914729"/>
            <a:ext cx="2650106" cy="149957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AWS Resources accessed directly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(2 Tiers Architecture)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phic 21">
            <a:extLst>
              <a:ext uri="{FF2B5EF4-FFF2-40B4-BE49-F238E27FC236}">
                <a16:creationId xmlns:a16="http://schemas.microsoft.com/office/drawing/2014/main" id="{CEFD119D-B31D-AD4E-89CE-C02267D21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30099" y="3590618"/>
            <a:ext cx="469900" cy="469900"/>
          </a:xfrm>
          <a:prstGeom prst="rect">
            <a:avLst/>
          </a:prstGeom>
        </p:spPr>
      </p:pic>
      <p:sp>
        <p:nvSpPr>
          <p:cNvPr id="3" name="TextBox 69">
            <a:extLst>
              <a:ext uri="{FF2B5EF4-FFF2-40B4-BE49-F238E27FC236}">
                <a16:creationId xmlns:a16="http://schemas.microsoft.com/office/drawing/2014/main" id="{8CFB7091-25B5-264E-B70C-23BF50BE211D}"/>
              </a:ext>
            </a:extLst>
          </p:cNvPr>
          <p:cNvSpPr txBox="1"/>
          <p:nvPr/>
        </p:nvSpPr>
        <p:spPr>
          <a:xfrm>
            <a:off x="1379386" y="4066416"/>
            <a:ext cx="771325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Mobile </a:t>
            </a:r>
            <a:r>
              <a:rPr lang="en-US" sz="900" dirty="0" smtClean="0">
                <a:solidFill>
                  <a:srgbClr val="232F3E"/>
                </a:solidFill>
              </a:rPr>
              <a:t>app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pic>
        <p:nvPicPr>
          <p:cNvPr id="4" name="Graphic 49">
            <a:extLst>
              <a:ext uri="{FF2B5EF4-FFF2-40B4-BE49-F238E27FC236}">
                <a16:creationId xmlns:a16="http://schemas.microsoft.com/office/drawing/2014/main" id="{43C89C6C-4275-2244-93E6-30D96D2FDE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56618" y="3590618"/>
            <a:ext cx="469900" cy="469900"/>
          </a:xfrm>
          <a:prstGeom prst="rect">
            <a:avLst/>
          </a:prstGeom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19A327EE-B1A5-7643-A4D5-DCC8A43B5181}"/>
              </a:ext>
            </a:extLst>
          </p:cNvPr>
          <p:cNvSpPr txBox="1"/>
          <p:nvPr/>
        </p:nvSpPr>
        <p:spPr>
          <a:xfrm>
            <a:off x="670465" y="4060518"/>
            <a:ext cx="64220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SPA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970408" y="1811572"/>
            <a:ext cx="711200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User Pool</a:t>
            </a:r>
            <a:endParaRPr lang="en-US" sz="900" dirty="0"/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1275787"/>
            <a:ext cx="535785" cy="535785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640315" y="2962570"/>
            <a:ext cx="1371382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Identity Pool</a:t>
            </a:r>
          </a:p>
          <a:p>
            <a:pPr algn="ctr"/>
            <a:r>
              <a:rPr lang="en-US" sz="900" dirty="0" smtClean="0"/>
              <a:t>(aka. Federated Identities)</a:t>
            </a:r>
            <a:endParaRPr lang="en-US" sz="900" dirty="0"/>
          </a:p>
        </p:txBody>
      </p:sp>
      <p:pic>
        <p:nvPicPr>
          <p:cNvPr id="9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2426785"/>
            <a:ext cx="535785" cy="535785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CD534A94-A404-C745-9B3E-24CB9AE2DD10}"/>
              </a:ext>
            </a:extLst>
          </p:cNvPr>
          <p:cNvSpPr txBox="1"/>
          <p:nvPr/>
        </p:nvSpPr>
        <p:spPr>
          <a:xfrm>
            <a:off x="4738709" y="4378944"/>
            <a:ext cx="117459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API Gateway</a:t>
            </a: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15E56E6E-0E7C-E14A-90F3-EFD2E907FD70}"/>
              </a:ext>
            </a:extLst>
          </p:cNvPr>
          <p:cNvSpPr txBox="1"/>
          <p:nvPr/>
        </p:nvSpPr>
        <p:spPr>
          <a:xfrm>
            <a:off x="6507968" y="4416297"/>
            <a:ext cx="795352" cy="21749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Lambda</a:t>
            </a:r>
          </a:p>
        </p:txBody>
      </p:sp>
      <p:pic>
        <p:nvPicPr>
          <p:cNvPr id="13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37752" y="3880512"/>
            <a:ext cx="535785" cy="535785"/>
          </a:xfrm>
          <a:prstGeom prst="rect">
            <a:avLst/>
          </a:prstGeom>
        </p:spPr>
      </p:pic>
      <p:pic>
        <p:nvPicPr>
          <p:cNvPr id="16" name="Graphic 19">
            <a:extLst>
              <a:ext uri="{FF2B5EF4-FFF2-40B4-BE49-F238E27FC236}">
                <a16:creationId xmlns:a16="http://schemas.microsoft.com/office/drawing/2014/main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8114" y="3880512"/>
            <a:ext cx="535785" cy="535785"/>
          </a:xfrm>
          <a:prstGeom prst="rect">
            <a:avLst/>
          </a:prstGeom>
        </p:spPr>
      </p:pic>
      <p:cxnSp>
        <p:nvCxnSpPr>
          <p:cNvPr id="2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7" idx="1"/>
          </p:cNvCxnSpPr>
          <p:nvPr/>
        </p:nvCxnSpPr>
        <p:spPr>
          <a:xfrm rot="5400000" flipH="1" flipV="1">
            <a:off x="2454300" y="462728"/>
            <a:ext cx="1522861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9" idx="1"/>
          </p:cNvCxnSpPr>
          <p:nvPr/>
        </p:nvCxnSpPr>
        <p:spPr>
          <a:xfrm rot="5400000" flipH="1" flipV="1">
            <a:off x="3029799" y="1038227"/>
            <a:ext cx="3718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6" idx="1"/>
          </p:cNvCxnSpPr>
          <p:nvPr/>
        </p:nvCxnSpPr>
        <p:spPr>
          <a:xfrm>
            <a:off x="2555244" y="3880512"/>
            <a:ext cx="2502870" cy="26789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4978" y="1043709"/>
            <a:ext cx="330200" cy="316411"/>
          </a:xfrm>
          <a:prstGeom prst="rect">
            <a:avLst/>
          </a:prstGeom>
        </p:spPr>
      </p:pic>
      <p:cxnSp>
        <p:nvCxnSpPr>
          <p:cNvPr id="33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593899" y="4148405"/>
            <a:ext cx="104385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6457918" y="6064604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39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538505" y="5528819"/>
            <a:ext cx="535785" cy="535785"/>
          </a:xfrm>
          <a:prstGeom prst="rect">
            <a:avLst/>
          </a:prstGeom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8201493" y="4416297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45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282080" y="3880512"/>
            <a:ext cx="535785" cy="535785"/>
          </a:xfrm>
          <a:prstGeom prst="rect">
            <a:avLst/>
          </a:prstGeom>
        </p:spPr>
      </p:pic>
      <p:cxnSp>
        <p:nvCxnSpPr>
          <p:cNvPr id="6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5" idx="1"/>
          </p:cNvCxnSpPr>
          <p:nvPr/>
        </p:nvCxnSpPr>
        <p:spPr>
          <a:xfrm>
            <a:off x="2555244" y="3880512"/>
            <a:ext cx="2502870" cy="178400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>
            <a:off x="7173537" y="4148405"/>
            <a:ext cx="110854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1">
            <a:extLst>
              <a:ext uri="{FF2B5EF4-FFF2-40B4-BE49-F238E27FC236}">
                <a16:creationId xmlns:a16="http://schemas.microsoft.com/office/drawing/2014/main" id="{2A886A76-C04F-E843-8126-259617CAFA03}"/>
              </a:ext>
            </a:extLst>
          </p:cNvPr>
          <p:cNvSpPr txBox="1"/>
          <p:nvPr/>
        </p:nvSpPr>
        <p:spPr>
          <a:xfrm>
            <a:off x="5427404" y="6063366"/>
            <a:ext cx="86123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000" dirty="0"/>
              <a:t>AWS AppSync</a:t>
            </a:r>
          </a:p>
        </p:txBody>
      </p:sp>
      <p:pic>
        <p:nvPicPr>
          <p:cNvPr id="94" name="Graphic 30">
            <a:extLst>
              <a:ext uri="{FF2B5EF4-FFF2-40B4-BE49-F238E27FC236}">
                <a16:creationId xmlns:a16="http://schemas.microsoft.com/office/drawing/2014/main" id="{BCCC5BDB-54D9-3844-8058-BD88EF62620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93899" y="5528818"/>
            <a:ext cx="535785" cy="535785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91" y="502818"/>
            <a:ext cx="457200" cy="457200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9" y="529139"/>
            <a:ext cx="457200" cy="457200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88" y="503242"/>
            <a:ext cx="457200" cy="457200"/>
          </a:xfrm>
          <a:prstGeom prst="rect">
            <a:avLst/>
          </a:prstGeom>
        </p:spPr>
      </p:pic>
      <p:cxnSp>
        <p:nvCxnSpPr>
          <p:cNvPr id="119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115" idx="1"/>
          </p:cNvCxnSpPr>
          <p:nvPr/>
        </p:nvCxnSpPr>
        <p:spPr>
          <a:xfrm rot="5400000" flipH="1" flipV="1">
            <a:off x="1979399" y="-12173"/>
            <a:ext cx="24726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8226310" y="1128180"/>
            <a:ext cx="1865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A </a:t>
            </a:r>
            <a:r>
              <a:rPr lang="en-US" altLang="ja-JP" sz="1200" dirty="0" err="1"/>
              <a:t>CloudFront</a:t>
            </a:r>
            <a:r>
              <a:rPr lang="en-US" altLang="ja-JP" sz="1200" dirty="0"/>
              <a:t> and an S3 Bucket which provide static contents for the SPA are omitted on purpose.</a:t>
            </a:r>
            <a:endParaRPr lang="en-US" sz="1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1450" y="99226"/>
            <a:ext cx="4653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Step.2 Retrieve an AWS Temporary Security Credentials with an </a:t>
            </a:r>
            <a:r>
              <a:rPr lang="en-US" sz="1600" u="sng" dirty="0" err="1" smtClean="0"/>
              <a:t>IdToken</a:t>
            </a:r>
            <a:r>
              <a:rPr lang="en-US" sz="1600" u="sng" dirty="0" smtClean="0"/>
              <a:t>.</a:t>
            </a:r>
            <a:endParaRPr lang="en-US" sz="1600" u="sng" dirty="0"/>
          </a:p>
        </p:txBody>
      </p:sp>
      <p:sp>
        <p:nvSpPr>
          <p:cNvPr id="49" name="楕円 48"/>
          <p:cNvSpPr/>
          <p:nvPr/>
        </p:nvSpPr>
        <p:spPr>
          <a:xfrm>
            <a:off x="21963" y="2827344"/>
            <a:ext cx="2671202" cy="21629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下カーブ矢印 16"/>
          <p:cNvSpPr/>
          <p:nvPr/>
        </p:nvSpPr>
        <p:spPr>
          <a:xfrm rot="21212926">
            <a:off x="1807573" y="1808335"/>
            <a:ext cx="2916852" cy="824489"/>
          </a:xfrm>
          <a:prstGeom prst="curvedDown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下カーブ矢印 50"/>
          <p:cNvSpPr/>
          <p:nvPr/>
        </p:nvSpPr>
        <p:spPr>
          <a:xfrm rot="9329589">
            <a:off x="2578193" y="3805374"/>
            <a:ext cx="2290248" cy="824489"/>
          </a:xfrm>
          <a:prstGeom prst="curvedDown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64905" y="1694126"/>
            <a:ext cx="3419588" cy="1015663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2-1~4. The Client app begins the flow  called “External Provider </a:t>
            </a:r>
            <a:r>
              <a:rPr lang="en-US" altLang="ja-JP" sz="1200" b="1" dirty="0" err="1" smtClean="0"/>
              <a:t>Authflow</a:t>
            </a:r>
            <a:r>
              <a:rPr lang="en-US" altLang="ja-JP" sz="1200" b="1" dirty="0" smtClean="0"/>
              <a:t> – Enhanced </a:t>
            </a:r>
            <a:r>
              <a:rPr lang="en-US" altLang="ja-JP" sz="1200" b="1" dirty="0" err="1" smtClean="0"/>
              <a:t>Authflow</a:t>
            </a:r>
            <a:r>
              <a:rPr lang="en-US" altLang="ja-JP" sz="1200" b="1" dirty="0" smtClean="0"/>
              <a:t>)”.</a:t>
            </a:r>
          </a:p>
          <a:p>
            <a:r>
              <a:rPr lang="en-US" sz="1200" dirty="0">
                <a:hlinkClick r:id="rId47"/>
              </a:rPr>
              <a:t>https://docs.aws.amazon.com/cognito/latest/developerguide/authentication-flow.html</a:t>
            </a:r>
            <a:endParaRPr lang="en-US" sz="1200" b="1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578625" y="4508113"/>
            <a:ext cx="2130354" cy="646331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2-5. The Client app can finally retrieve an AWS Temporary Security Credentials.</a:t>
            </a:r>
            <a:endParaRPr lang="en-US" sz="1200" b="1" dirty="0"/>
          </a:p>
        </p:txBody>
      </p:sp>
      <p:sp>
        <p:nvSpPr>
          <p:cNvPr id="48" name="TextBox 12">
            <a:extLst>
              <a:ext uri="{FF2B5EF4-FFF2-40B4-BE49-F238E27FC236}">
                <a16:creationId xmlns:a16="http://schemas.microsoft.com/office/drawing/2014/main" id="{73725035-1030-D442-B58A-F9C28281B4E2}"/>
              </a:ext>
            </a:extLst>
          </p:cNvPr>
          <p:cNvSpPr txBox="1"/>
          <p:nvPr/>
        </p:nvSpPr>
        <p:spPr>
          <a:xfrm>
            <a:off x="6622364" y="2808059"/>
            <a:ext cx="500676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STS</a:t>
            </a:r>
          </a:p>
        </p:txBody>
      </p:sp>
      <p:pic>
        <p:nvPicPr>
          <p:cNvPr id="50" name="Graphic 40">
            <a:extLst>
              <a:ext uri="{FF2B5EF4-FFF2-40B4-BE49-F238E27FC236}">
                <a16:creationId xmlns:a16="http://schemas.microsoft.com/office/drawing/2014/main" id="{E9420ABA-AF58-BB4F-A8C1-C126FFE1472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xmlns="" r:embed="rId49"/>
              </a:ext>
            </a:extLst>
          </a:blip>
          <a:stretch>
            <a:fillRect/>
          </a:stretch>
        </p:blipFill>
        <p:spPr>
          <a:xfrm>
            <a:off x="6637752" y="2459729"/>
            <a:ext cx="469900" cy="469900"/>
          </a:xfrm>
          <a:prstGeom prst="rect">
            <a:avLst/>
          </a:prstGeom>
        </p:spPr>
      </p:pic>
      <p:cxnSp>
        <p:nvCxnSpPr>
          <p:cNvPr id="54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9" idx="3"/>
            <a:endCxn id="50" idx="1"/>
          </p:cNvCxnSpPr>
          <p:nvPr/>
        </p:nvCxnSpPr>
        <p:spPr>
          <a:xfrm>
            <a:off x="5593899" y="2694678"/>
            <a:ext cx="1043853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212030" y="341503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56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6648140" y="3294794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57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365072" y="3064480"/>
            <a:ext cx="357190" cy="357190"/>
          </a:xfrm>
          <a:prstGeom prst="rect">
            <a:avLst/>
          </a:prstGeom>
        </p:spPr>
      </p:pic>
      <p:pic>
        <p:nvPicPr>
          <p:cNvPr id="58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6678302" y="3062828"/>
            <a:ext cx="357190" cy="357190"/>
          </a:xfrm>
          <a:prstGeom prst="rect">
            <a:avLst/>
          </a:prstGeom>
        </p:spPr>
      </p:pic>
      <p:cxnSp>
        <p:nvCxnSpPr>
          <p:cNvPr id="59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9" idx="3"/>
            <a:endCxn id="58" idx="1"/>
          </p:cNvCxnSpPr>
          <p:nvPr/>
        </p:nvCxnSpPr>
        <p:spPr>
          <a:xfrm>
            <a:off x="5593899" y="2694678"/>
            <a:ext cx="1084403" cy="5467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58" idx="3"/>
            <a:endCxn id="57" idx="1"/>
          </p:cNvCxnSpPr>
          <p:nvPr/>
        </p:nvCxnSpPr>
        <p:spPr>
          <a:xfrm>
            <a:off x="7035492" y="3241423"/>
            <a:ext cx="329580" cy="16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/>
          <p:cNvSpPr/>
          <p:nvPr/>
        </p:nvSpPr>
        <p:spPr>
          <a:xfrm>
            <a:off x="4396866" y="2289149"/>
            <a:ext cx="3885214" cy="14508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5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201416"/>
            <a:ext cx="1947151" cy="78492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Social Providers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91450" y="3066541"/>
            <a:ext cx="2363794" cy="16279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5A6B86"/>
                </a:solidFill>
              </a:rPr>
              <a:t>Client apps</a:t>
            </a: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3054978" y="1043709"/>
            <a:ext cx="7132731" cy="5597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4914729"/>
            <a:ext cx="2650106" cy="149957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AWS Resources accessed directly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(2 Tiers Architecture)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phic 21">
            <a:extLst>
              <a:ext uri="{FF2B5EF4-FFF2-40B4-BE49-F238E27FC236}">
                <a16:creationId xmlns:a16="http://schemas.microsoft.com/office/drawing/2014/main" id="{CEFD119D-B31D-AD4E-89CE-C02267D21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30099" y="3590618"/>
            <a:ext cx="469900" cy="469900"/>
          </a:xfrm>
          <a:prstGeom prst="rect">
            <a:avLst/>
          </a:prstGeom>
        </p:spPr>
      </p:pic>
      <p:sp>
        <p:nvSpPr>
          <p:cNvPr id="3" name="TextBox 69">
            <a:extLst>
              <a:ext uri="{FF2B5EF4-FFF2-40B4-BE49-F238E27FC236}">
                <a16:creationId xmlns:a16="http://schemas.microsoft.com/office/drawing/2014/main" id="{8CFB7091-25B5-264E-B70C-23BF50BE211D}"/>
              </a:ext>
            </a:extLst>
          </p:cNvPr>
          <p:cNvSpPr txBox="1"/>
          <p:nvPr/>
        </p:nvSpPr>
        <p:spPr>
          <a:xfrm>
            <a:off x="1379386" y="4066416"/>
            <a:ext cx="771325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Mobile </a:t>
            </a:r>
            <a:r>
              <a:rPr lang="en-US" sz="900" dirty="0" smtClean="0">
                <a:solidFill>
                  <a:srgbClr val="232F3E"/>
                </a:solidFill>
              </a:rPr>
              <a:t>app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pic>
        <p:nvPicPr>
          <p:cNvPr id="4" name="Graphic 49">
            <a:extLst>
              <a:ext uri="{FF2B5EF4-FFF2-40B4-BE49-F238E27FC236}">
                <a16:creationId xmlns:a16="http://schemas.microsoft.com/office/drawing/2014/main" id="{43C89C6C-4275-2244-93E6-30D96D2FDE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56618" y="3590618"/>
            <a:ext cx="469900" cy="469900"/>
          </a:xfrm>
          <a:prstGeom prst="rect">
            <a:avLst/>
          </a:prstGeom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19A327EE-B1A5-7643-A4D5-DCC8A43B5181}"/>
              </a:ext>
            </a:extLst>
          </p:cNvPr>
          <p:cNvSpPr txBox="1"/>
          <p:nvPr/>
        </p:nvSpPr>
        <p:spPr>
          <a:xfrm>
            <a:off x="670465" y="4060518"/>
            <a:ext cx="64220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SPA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970408" y="1811572"/>
            <a:ext cx="711200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User Pool</a:t>
            </a:r>
            <a:endParaRPr lang="en-US" sz="900" dirty="0"/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1275787"/>
            <a:ext cx="535785" cy="535785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640315" y="2962570"/>
            <a:ext cx="1371382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Identity Pool</a:t>
            </a:r>
          </a:p>
          <a:p>
            <a:pPr algn="ctr"/>
            <a:r>
              <a:rPr lang="en-US" sz="900" dirty="0" smtClean="0"/>
              <a:t>(aka. Federated Identities)</a:t>
            </a:r>
            <a:endParaRPr lang="en-US" sz="900" dirty="0"/>
          </a:p>
        </p:txBody>
      </p:sp>
      <p:pic>
        <p:nvPicPr>
          <p:cNvPr id="9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2426785"/>
            <a:ext cx="535785" cy="535785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CD534A94-A404-C745-9B3E-24CB9AE2DD10}"/>
              </a:ext>
            </a:extLst>
          </p:cNvPr>
          <p:cNvSpPr txBox="1"/>
          <p:nvPr/>
        </p:nvSpPr>
        <p:spPr>
          <a:xfrm>
            <a:off x="4738709" y="4378944"/>
            <a:ext cx="117459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API Gateway</a:t>
            </a: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15E56E6E-0E7C-E14A-90F3-EFD2E907FD70}"/>
              </a:ext>
            </a:extLst>
          </p:cNvPr>
          <p:cNvSpPr txBox="1"/>
          <p:nvPr/>
        </p:nvSpPr>
        <p:spPr>
          <a:xfrm>
            <a:off x="6507968" y="4416297"/>
            <a:ext cx="795352" cy="21749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Lambda</a:t>
            </a:r>
          </a:p>
        </p:txBody>
      </p:sp>
      <p:pic>
        <p:nvPicPr>
          <p:cNvPr id="13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37752" y="3880512"/>
            <a:ext cx="535785" cy="535785"/>
          </a:xfrm>
          <a:prstGeom prst="rect">
            <a:avLst/>
          </a:prstGeom>
        </p:spPr>
      </p:pic>
      <p:pic>
        <p:nvPicPr>
          <p:cNvPr id="16" name="Graphic 19">
            <a:extLst>
              <a:ext uri="{FF2B5EF4-FFF2-40B4-BE49-F238E27FC236}">
                <a16:creationId xmlns:a16="http://schemas.microsoft.com/office/drawing/2014/main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8114" y="3880512"/>
            <a:ext cx="535785" cy="535785"/>
          </a:xfrm>
          <a:prstGeom prst="rect">
            <a:avLst/>
          </a:prstGeom>
        </p:spPr>
      </p:pic>
      <p:cxnSp>
        <p:nvCxnSpPr>
          <p:cNvPr id="2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7" idx="1"/>
          </p:cNvCxnSpPr>
          <p:nvPr/>
        </p:nvCxnSpPr>
        <p:spPr>
          <a:xfrm rot="5400000" flipH="1" flipV="1">
            <a:off x="2454300" y="462728"/>
            <a:ext cx="1522861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9" idx="1"/>
          </p:cNvCxnSpPr>
          <p:nvPr/>
        </p:nvCxnSpPr>
        <p:spPr>
          <a:xfrm rot="5400000" flipH="1" flipV="1">
            <a:off x="3029799" y="1038227"/>
            <a:ext cx="3718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6" idx="1"/>
          </p:cNvCxnSpPr>
          <p:nvPr/>
        </p:nvCxnSpPr>
        <p:spPr>
          <a:xfrm>
            <a:off x="2555244" y="3880512"/>
            <a:ext cx="2502870" cy="26789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4978" y="1043709"/>
            <a:ext cx="330200" cy="316411"/>
          </a:xfrm>
          <a:prstGeom prst="rect">
            <a:avLst/>
          </a:prstGeom>
        </p:spPr>
      </p:pic>
      <p:cxnSp>
        <p:nvCxnSpPr>
          <p:cNvPr id="33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593899" y="4148405"/>
            <a:ext cx="104385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6457918" y="6064604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39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538505" y="5528819"/>
            <a:ext cx="535785" cy="535785"/>
          </a:xfrm>
          <a:prstGeom prst="rect">
            <a:avLst/>
          </a:prstGeom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8201493" y="4416297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45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282080" y="3880512"/>
            <a:ext cx="535785" cy="535785"/>
          </a:xfrm>
          <a:prstGeom prst="rect">
            <a:avLst/>
          </a:prstGeom>
        </p:spPr>
      </p:pic>
      <p:cxnSp>
        <p:nvCxnSpPr>
          <p:cNvPr id="6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5" idx="1"/>
          </p:cNvCxnSpPr>
          <p:nvPr/>
        </p:nvCxnSpPr>
        <p:spPr>
          <a:xfrm>
            <a:off x="2555244" y="3880512"/>
            <a:ext cx="2502870" cy="178400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>
            <a:off x="7173537" y="4148405"/>
            <a:ext cx="110854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1">
            <a:extLst>
              <a:ext uri="{FF2B5EF4-FFF2-40B4-BE49-F238E27FC236}">
                <a16:creationId xmlns:a16="http://schemas.microsoft.com/office/drawing/2014/main" id="{2A886A76-C04F-E843-8126-259617CAFA03}"/>
              </a:ext>
            </a:extLst>
          </p:cNvPr>
          <p:cNvSpPr txBox="1"/>
          <p:nvPr/>
        </p:nvSpPr>
        <p:spPr>
          <a:xfrm>
            <a:off x="5427404" y="6063366"/>
            <a:ext cx="86123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000" dirty="0"/>
              <a:t>AWS AppSync</a:t>
            </a:r>
          </a:p>
        </p:txBody>
      </p:sp>
      <p:pic>
        <p:nvPicPr>
          <p:cNvPr id="94" name="Graphic 30">
            <a:extLst>
              <a:ext uri="{FF2B5EF4-FFF2-40B4-BE49-F238E27FC236}">
                <a16:creationId xmlns:a16="http://schemas.microsoft.com/office/drawing/2014/main" id="{BCCC5BDB-54D9-3844-8058-BD88EF62620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93899" y="5528818"/>
            <a:ext cx="535785" cy="535785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91" y="502818"/>
            <a:ext cx="457200" cy="457200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9" y="529139"/>
            <a:ext cx="457200" cy="457200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88" y="503242"/>
            <a:ext cx="457200" cy="457200"/>
          </a:xfrm>
          <a:prstGeom prst="rect">
            <a:avLst/>
          </a:prstGeom>
        </p:spPr>
      </p:pic>
      <p:cxnSp>
        <p:nvCxnSpPr>
          <p:cNvPr id="119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115" idx="1"/>
          </p:cNvCxnSpPr>
          <p:nvPr/>
        </p:nvCxnSpPr>
        <p:spPr>
          <a:xfrm rot="5400000" flipH="1" flipV="1">
            <a:off x="1979399" y="-12173"/>
            <a:ext cx="24726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8226310" y="1128180"/>
            <a:ext cx="1865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A </a:t>
            </a:r>
            <a:r>
              <a:rPr lang="en-US" altLang="ja-JP" sz="1200" dirty="0" err="1"/>
              <a:t>CloudFront</a:t>
            </a:r>
            <a:r>
              <a:rPr lang="en-US" altLang="ja-JP" sz="1200" dirty="0"/>
              <a:t> and an S3 Bucket which provide static contents for the SPA are omitted on purpose.</a:t>
            </a:r>
            <a:endParaRPr lang="en-US" sz="1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1450" y="99226"/>
            <a:ext cx="4700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Step.3 Invoke an API of the API Gateway.</a:t>
            </a:r>
            <a:endParaRPr lang="en-US" sz="1600" u="sng" dirty="0"/>
          </a:p>
        </p:txBody>
      </p:sp>
      <p:sp>
        <p:nvSpPr>
          <p:cNvPr id="49" name="楕円 48"/>
          <p:cNvSpPr/>
          <p:nvPr/>
        </p:nvSpPr>
        <p:spPr>
          <a:xfrm>
            <a:off x="21963" y="2827344"/>
            <a:ext cx="2671202" cy="21629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右矢印 17"/>
          <p:cNvSpPr/>
          <p:nvPr/>
        </p:nvSpPr>
        <p:spPr>
          <a:xfrm>
            <a:off x="2959237" y="3629942"/>
            <a:ext cx="1555562" cy="5577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570399" y="3564478"/>
            <a:ext cx="2087724" cy="1015663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3-3. The Client app makes an API request with the signature computed in the previous step to the API Gateway.</a:t>
            </a:r>
            <a:endParaRPr lang="en-US" sz="1200" b="1" dirty="0"/>
          </a:p>
        </p:txBody>
      </p:sp>
      <p:sp>
        <p:nvSpPr>
          <p:cNvPr id="50" name="下カーブ矢印 49"/>
          <p:cNvSpPr/>
          <p:nvPr/>
        </p:nvSpPr>
        <p:spPr>
          <a:xfrm rot="2249455">
            <a:off x="1718654" y="2205165"/>
            <a:ext cx="1384132" cy="689112"/>
          </a:xfrm>
          <a:prstGeom prst="curvedDown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30768" y="1616978"/>
            <a:ext cx="2593919" cy="120032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3-1~2. The Client app creates an API request with its signature.</a:t>
            </a:r>
          </a:p>
          <a:p>
            <a:r>
              <a:rPr lang="en-US" sz="1200" b="1" dirty="0" smtClean="0"/>
              <a:t>The client app takes advantage of an AWS Temporary Security Credentials obtained in the previous step and the AWS Signature V4.</a:t>
            </a:r>
            <a:endParaRPr lang="en-US" sz="1200" b="1" dirty="0"/>
          </a:p>
        </p:txBody>
      </p:sp>
      <p:sp>
        <p:nvSpPr>
          <p:cNvPr id="51" name="TextBox 12">
            <a:extLst>
              <a:ext uri="{FF2B5EF4-FFF2-40B4-BE49-F238E27FC236}">
                <a16:creationId xmlns:a16="http://schemas.microsoft.com/office/drawing/2014/main" id="{73725035-1030-D442-B58A-F9C28281B4E2}"/>
              </a:ext>
            </a:extLst>
          </p:cNvPr>
          <p:cNvSpPr txBox="1"/>
          <p:nvPr/>
        </p:nvSpPr>
        <p:spPr>
          <a:xfrm>
            <a:off x="6622364" y="2808059"/>
            <a:ext cx="500676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STS</a:t>
            </a:r>
          </a:p>
        </p:txBody>
      </p:sp>
      <p:pic>
        <p:nvPicPr>
          <p:cNvPr id="53" name="Graphic 40">
            <a:extLst>
              <a:ext uri="{FF2B5EF4-FFF2-40B4-BE49-F238E27FC236}">
                <a16:creationId xmlns:a16="http://schemas.microsoft.com/office/drawing/2014/main" id="{E9420ABA-AF58-BB4F-A8C1-C126FFE1472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xmlns="" r:embed="rId48"/>
              </a:ext>
            </a:extLst>
          </a:blip>
          <a:stretch>
            <a:fillRect/>
          </a:stretch>
        </p:blipFill>
        <p:spPr>
          <a:xfrm>
            <a:off x="6637752" y="2459729"/>
            <a:ext cx="469900" cy="469900"/>
          </a:xfrm>
          <a:prstGeom prst="rect">
            <a:avLst/>
          </a:prstGeom>
        </p:spPr>
      </p:pic>
      <p:cxnSp>
        <p:nvCxnSpPr>
          <p:cNvPr id="54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9" idx="3"/>
            <a:endCxn id="53" idx="1"/>
          </p:cNvCxnSpPr>
          <p:nvPr/>
        </p:nvCxnSpPr>
        <p:spPr>
          <a:xfrm>
            <a:off x="5593899" y="2694678"/>
            <a:ext cx="1043853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212030" y="341503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56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6648140" y="3294794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57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365072" y="3064480"/>
            <a:ext cx="357190" cy="357190"/>
          </a:xfrm>
          <a:prstGeom prst="rect">
            <a:avLst/>
          </a:prstGeom>
        </p:spPr>
      </p:pic>
      <p:pic>
        <p:nvPicPr>
          <p:cNvPr id="58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6678302" y="3062828"/>
            <a:ext cx="357190" cy="357190"/>
          </a:xfrm>
          <a:prstGeom prst="rect">
            <a:avLst/>
          </a:prstGeom>
        </p:spPr>
      </p:pic>
      <p:cxnSp>
        <p:nvCxnSpPr>
          <p:cNvPr id="59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9" idx="3"/>
            <a:endCxn id="58" idx="1"/>
          </p:cNvCxnSpPr>
          <p:nvPr/>
        </p:nvCxnSpPr>
        <p:spPr>
          <a:xfrm>
            <a:off x="5593899" y="2694678"/>
            <a:ext cx="1084403" cy="5467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58" idx="3"/>
            <a:endCxn id="57" idx="1"/>
          </p:cNvCxnSpPr>
          <p:nvPr/>
        </p:nvCxnSpPr>
        <p:spPr>
          <a:xfrm>
            <a:off x="7035492" y="3241423"/>
            <a:ext cx="329580" cy="16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343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201416"/>
            <a:ext cx="1947151" cy="78492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Social Providers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91450" y="3066541"/>
            <a:ext cx="2363794" cy="16279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5A6B86"/>
                </a:solidFill>
              </a:rPr>
              <a:t>Client apps</a:t>
            </a: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3054978" y="1043709"/>
            <a:ext cx="7132731" cy="5597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4914729"/>
            <a:ext cx="2650106" cy="149957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AWS Resources accessed directly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(2 Tiers Architecture)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phic 21">
            <a:extLst>
              <a:ext uri="{FF2B5EF4-FFF2-40B4-BE49-F238E27FC236}">
                <a16:creationId xmlns:a16="http://schemas.microsoft.com/office/drawing/2014/main" id="{CEFD119D-B31D-AD4E-89CE-C02267D21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30099" y="3590618"/>
            <a:ext cx="469900" cy="469900"/>
          </a:xfrm>
          <a:prstGeom prst="rect">
            <a:avLst/>
          </a:prstGeom>
        </p:spPr>
      </p:pic>
      <p:sp>
        <p:nvSpPr>
          <p:cNvPr id="3" name="TextBox 69">
            <a:extLst>
              <a:ext uri="{FF2B5EF4-FFF2-40B4-BE49-F238E27FC236}">
                <a16:creationId xmlns:a16="http://schemas.microsoft.com/office/drawing/2014/main" id="{8CFB7091-25B5-264E-B70C-23BF50BE211D}"/>
              </a:ext>
            </a:extLst>
          </p:cNvPr>
          <p:cNvSpPr txBox="1"/>
          <p:nvPr/>
        </p:nvSpPr>
        <p:spPr>
          <a:xfrm>
            <a:off x="1379386" y="4066416"/>
            <a:ext cx="771325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Mobile </a:t>
            </a:r>
            <a:r>
              <a:rPr lang="en-US" sz="900" dirty="0" smtClean="0">
                <a:solidFill>
                  <a:srgbClr val="232F3E"/>
                </a:solidFill>
              </a:rPr>
              <a:t>app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pic>
        <p:nvPicPr>
          <p:cNvPr id="4" name="Graphic 49">
            <a:extLst>
              <a:ext uri="{FF2B5EF4-FFF2-40B4-BE49-F238E27FC236}">
                <a16:creationId xmlns:a16="http://schemas.microsoft.com/office/drawing/2014/main" id="{43C89C6C-4275-2244-93E6-30D96D2FDE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56618" y="3590618"/>
            <a:ext cx="469900" cy="469900"/>
          </a:xfrm>
          <a:prstGeom prst="rect">
            <a:avLst/>
          </a:prstGeom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19A327EE-B1A5-7643-A4D5-DCC8A43B5181}"/>
              </a:ext>
            </a:extLst>
          </p:cNvPr>
          <p:cNvSpPr txBox="1"/>
          <p:nvPr/>
        </p:nvSpPr>
        <p:spPr>
          <a:xfrm>
            <a:off x="670465" y="4060518"/>
            <a:ext cx="64220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SPA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970408" y="1811572"/>
            <a:ext cx="711200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User Pool</a:t>
            </a:r>
            <a:endParaRPr lang="en-US" sz="900" dirty="0"/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1275787"/>
            <a:ext cx="535785" cy="535785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640315" y="2962570"/>
            <a:ext cx="1371382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Identity Pool</a:t>
            </a:r>
          </a:p>
          <a:p>
            <a:pPr algn="ctr"/>
            <a:r>
              <a:rPr lang="en-US" sz="900" dirty="0" smtClean="0"/>
              <a:t>(aka. Federated Identities)</a:t>
            </a:r>
            <a:endParaRPr lang="en-US" sz="900" dirty="0"/>
          </a:p>
        </p:txBody>
      </p:sp>
      <p:pic>
        <p:nvPicPr>
          <p:cNvPr id="9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2426785"/>
            <a:ext cx="535785" cy="535785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CD534A94-A404-C745-9B3E-24CB9AE2DD10}"/>
              </a:ext>
            </a:extLst>
          </p:cNvPr>
          <p:cNvSpPr txBox="1"/>
          <p:nvPr/>
        </p:nvSpPr>
        <p:spPr>
          <a:xfrm>
            <a:off x="4738709" y="4378944"/>
            <a:ext cx="117459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API Gateway</a:t>
            </a: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15E56E6E-0E7C-E14A-90F3-EFD2E907FD70}"/>
              </a:ext>
            </a:extLst>
          </p:cNvPr>
          <p:cNvSpPr txBox="1"/>
          <p:nvPr/>
        </p:nvSpPr>
        <p:spPr>
          <a:xfrm>
            <a:off x="6507968" y="4416297"/>
            <a:ext cx="795352" cy="21749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Lambda</a:t>
            </a:r>
          </a:p>
        </p:txBody>
      </p:sp>
      <p:pic>
        <p:nvPicPr>
          <p:cNvPr id="13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37752" y="3880512"/>
            <a:ext cx="535785" cy="535785"/>
          </a:xfrm>
          <a:prstGeom prst="rect">
            <a:avLst/>
          </a:prstGeom>
        </p:spPr>
      </p:pic>
      <p:pic>
        <p:nvPicPr>
          <p:cNvPr id="16" name="Graphic 19">
            <a:extLst>
              <a:ext uri="{FF2B5EF4-FFF2-40B4-BE49-F238E27FC236}">
                <a16:creationId xmlns:a16="http://schemas.microsoft.com/office/drawing/2014/main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8114" y="3880512"/>
            <a:ext cx="535785" cy="535785"/>
          </a:xfrm>
          <a:prstGeom prst="rect">
            <a:avLst/>
          </a:prstGeom>
        </p:spPr>
      </p:pic>
      <p:cxnSp>
        <p:nvCxnSpPr>
          <p:cNvPr id="2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7" idx="1"/>
          </p:cNvCxnSpPr>
          <p:nvPr/>
        </p:nvCxnSpPr>
        <p:spPr>
          <a:xfrm rot="5400000" flipH="1" flipV="1">
            <a:off x="2454300" y="462728"/>
            <a:ext cx="1522861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9" idx="1"/>
          </p:cNvCxnSpPr>
          <p:nvPr/>
        </p:nvCxnSpPr>
        <p:spPr>
          <a:xfrm rot="5400000" flipH="1" flipV="1">
            <a:off x="3029799" y="1038227"/>
            <a:ext cx="3718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6" idx="1"/>
          </p:cNvCxnSpPr>
          <p:nvPr/>
        </p:nvCxnSpPr>
        <p:spPr>
          <a:xfrm>
            <a:off x="2555244" y="3880512"/>
            <a:ext cx="2502870" cy="26789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4978" y="1043709"/>
            <a:ext cx="330200" cy="316411"/>
          </a:xfrm>
          <a:prstGeom prst="rect">
            <a:avLst/>
          </a:prstGeom>
        </p:spPr>
      </p:pic>
      <p:cxnSp>
        <p:nvCxnSpPr>
          <p:cNvPr id="33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593899" y="4148405"/>
            <a:ext cx="104385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6457918" y="6064604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39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538505" y="5528819"/>
            <a:ext cx="535785" cy="535785"/>
          </a:xfrm>
          <a:prstGeom prst="rect">
            <a:avLst/>
          </a:prstGeom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8201493" y="4416297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45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282080" y="3880512"/>
            <a:ext cx="535785" cy="535785"/>
          </a:xfrm>
          <a:prstGeom prst="rect">
            <a:avLst/>
          </a:prstGeom>
        </p:spPr>
      </p:pic>
      <p:cxnSp>
        <p:nvCxnSpPr>
          <p:cNvPr id="6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5" idx="1"/>
          </p:cNvCxnSpPr>
          <p:nvPr/>
        </p:nvCxnSpPr>
        <p:spPr>
          <a:xfrm>
            <a:off x="2555244" y="3880512"/>
            <a:ext cx="2502870" cy="178400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>
            <a:off x="7173537" y="4148405"/>
            <a:ext cx="110854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1">
            <a:extLst>
              <a:ext uri="{FF2B5EF4-FFF2-40B4-BE49-F238E27FC236}">
                <a16:creationId xmlns:a16="http://schemas.microsoft.com/office/drawing/2014/main" id="{2A886A76-C04F-E843-8126-259617CAFA03}"/>
              </a:ext>
            </a:extLst>
          </p:cNvPr>
          <p:cNvSpPr txBox="1"/>
          <p:nvPr/>
        </p:nvSpPr>
        <p:spPr>
          <a:xfrm>
            <a:off x="5427404" y="6063366"/>
            <a:ext cx="86123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000" dirty="0"/>
              <a:t>AWS AppSync</a:t>
            </a:r>
          </a:p>
        </p:txBody>
      </p:sp>
      <p:pic>
        <p:nvPicPr>
          <p:cNvPr id="94" name="Graphic 30">
            <a:extLst>
              <a:ext uri="{FF2B5EF4-FFF2-40B4-BE49-F238E27FC236}">
                <a16:creationId xmlns:a16="http://schemas.microsoft.com/office/drawing/2014/main" id="{BCCC5BDB-54D9-3844-8058-BD88EF62620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93899" y="5528818"/>
            <a:ext cx="535785" cy="535785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91" y="502818"/>
            <a:ext cx="457200" cy="457200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9" y="529139"/>
            <a:ext cx="457200" cy="457200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88" y="503242"/>
            <a:ext cx="457200" cy="457200"/>
          </a:xfrm>
          <a:prstGeom prst="rect">
            <a:avLst/>
          </a:prstGeom>
        </p:spPr>
      </p:pic>
      <p:cxnSp>
        <p:nvCxnSpPr>
          <p:cNvPr id="119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115" idx="1"/>
          </p:cNvCxnSpPr>
          <p:nvPr/>
        </p:nvCxnSpPr>
        <p:spPr>
          <a:xfrm rot="5400000" flipH="1" flipV="1">
            <a:off x="1979399" y="-12173"/>
            <a:ext cx="24726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8226310" y="1128180"/>
            <a:ext cx="1865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A </a:t>
            </a:r>
            <a:r>
              <a:rPr lang="en-US" altLang="ja-JP" sz="1200" dirty="0" err="1"/>
              <a:t>CloudFront</a:t>
            </a:r>
            <a:r>
              <a:rPr lang="en-US" altLang="ja-JP" sz="1200" dirty="0"/>
              <a:t> and an S3 Bucket which provide static contents for the SPA are omitted on purpose.</a:t>
            </a:r>
            <a:endParaRPr lang="en-US" sz="1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1450" y="99226"/>
            <a:ext cx="4700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Step.4 Check whether your API request is valid.</a:t>
            </a:r>
            <a:endParaRPr lang="en-US" sz="1600" u="sng" dirty="0"/>
          </a:p>
        </p:txBody>
      </p:sp>
      <p:sp>
        <p:nvSpPr>
          <p:cNvPr id="49" name="楕円 48"/>
          <p:cNvSpPr/>
          <p:nvPr/>
        </p:nvSpPr>
        <p:spPr>
          <a:xfrm>
            <a:off x="4658453" y="3642179"/>
            <a:ext cx="1297834" cy="11240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下カーブ矢印 49"/>
          <p:cNvSpPr/>
          <p:nvPr/>
        </p:nvSpPr>
        <p:spPr>
          <a:xfrm rot="16200000">
            <a:off x="3875393" y="3911917"/>
            <a:ext cx="782058" cy="689112"/>
          </a:xfrm>
          <a:prstGeom prst="curvedDownArrow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506988" y="3534779"/>
            <a:ext cx="2270119" cy="138499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4-1. The API Gateway checks the signature on your API request.</a:t>
            </a:r>
          </a:p>
          <a:p>
            <a:r>
              <a:rPr lang="en-US" sz="1200" b="1" dirty="0" smtClean="0"/>
              <a:t>If that signature is valid and the privilege of the one who made that API request is sufficient, the API Gateway allows the API request to execute.</a:t>
            </a:r>
            <a:endParaRPr lang="en-US" sz="1200" b="1" dirty="0"/>
          </a:p>
        </p:txBody>
      </p:sp>
      <p:sp>
        <p:nvSpPr>
          <p:cNvPr id="51" name="TextBox 12">
            <a:extLst>
              <a:ext uri="{FF2B5EF4-FFF2-40B4-BE49-F238E27FC236}">
                <a16:creationId xmlns:a16="http://schemas.microsoft.com/office/drawing/2014/main" id="{73725035-1030-D442-B58A-F9C28281B4E2}"/>
              </a:ext>
            </a:extLst>
          </p:cNvPr>
          <p:cNvSpPr txBox="1"/>
          <p:nvPr/>
        </p:nvSpPr>
        <p:spPr>
          <a:xfrm>
            <a:off x="6622364" y="2808059"/>
            <a:ext cx="500676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STS</a:t>
            </a:r>
          </a:p>
        </p:txBody>
      </p:sp>
      <p:pic>
        <p:nvPicPr>
          <p:cNvPr id="52" name="Graphic 40">
            <a:extLst>
              <a:ext uri="{FF2B5EF4-FFF2-40B4-BE49-F238E27FC236}">
                <a16:creationId xmlns:a16="http://schemas.microsoft.com/office/drawing/2014/main" id="{E9420ABA-AF58-BB4F-A8C1-C126FFE1472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xmlns="" r:embed="rId48"/>
              </a:ext>
            </a:extLst>
          </a:blip>
          <a:stretch>
            <a:fillRect/>
          </a:stretch>
        </p:blipFill>
        <p:spPr>
          <a:xfrm>
            <a:off x="6637752" y="2459729"/>
            <a:ext cx="469900" cy="469900"/>
          </a:xfrm>
          <a:prstGeom prst="rect">
            <a:avLst/>
          </a:prstGeom>
        </p:spPr>
      </p:pic>
      <p:cxnSp>
        <p:nvCxnSpPr>
          <p:cNvPr id="53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9" idx="3"/>
            <a:endCxn id="52" idx="1"/>
          </p:cNvCxnSpPr>
          <p:nvPr/>
        </p:nvCxnSpPr>
        <p:spPr>
          <a:xfrm>
            <a:off x="5593899" y="2694678"/>
            <a:ext cx="1043853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212030" y="341503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55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6648140" y="3294794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56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365072" y="3064480"/>
            <a:ext cx="357190" cy="357190"/>
          </a:xfrm>
          <a:prstGeom prst="rect">
            <a:avLst/>
          </a:prstGeom>
        </p:spPr>
      </p:pic>
      <p:pic>
        <p:nvPicPr>
          <p:cNvPr id="57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6678302" y="3062828"/>
            <a:ext cx="357190" cy="357190"/>
          </a:xfrm>
          <a:prstGeom prst="rect">
            <a:avLst/>
          </a:prstGeom>
        </p:spPr>
      </p:pic>
      <p:cxnSp>
        <p:nvCxnSpPr>
          <p:cNvPr id="58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9" idx="3"/>
            <a:endCxn id="57" idx="1"/>
          </p:cNvCxnSpPr>
          <p:nvPr/>
        </p:nvCxnSpPr>
        <p:spPr>
          <a:xfrm>
            <a:off x="5593899" y="2694678"/>
            <a:ext cx="1084403" cy="5467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57" idx="3"/>
            <a:endCxn id="56" idx="1"/>
          </p:cNvCxnSpPr>
          <p:nvPr/>
        </p:nvCxnSpPr>
        <p:spPr>
          <a:xfrm>
            <a:off x="7035492" y="3241423"/>
            <a:ext cx="329580" cy="16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315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201416"/>
            <a:ext cx="1947151" cy="78492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Social Providers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7B1A2878-C5FE-3641-84A1-AF1A9456DE01}"/>
              </a:ext>
            </a:extLst>
          </p:cNvPr>
          <p:cNvSpPr/>
          <p:nvPr/>
        </p:nvSpPr>
        <p:spPr>
          <a:xfrm>
            <a:off x="191450" y="3066541"/>
            <a:ext cx="2363794" cy="162794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rgbClr val="5A6B86"/>
                </a:solidFill>
              </a:rPr>
              <a:t>Client apps</a:t>
            </a: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32" name="Rectangle 78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3054978" y="1043709"/>
            <a:ext cx="7132731" cy="5597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5" name="Rectangle 40">
            <a:extLst>
              <a:ext uri="{FF2B5EF4-FFF2-40B4-BE49-F238E27FC236}">
                <a16:creationId xmlns:a16="http://schemas.microsoft.com/office/drawing/2014/main" id="{CD792260-E20D-D048-9DB0-9B1D4017BF0D}"/>
              </a:ext>
            </a:extLst>
          </p:cNvPr>
          <p:cNvSpPr/>
          <p:nvPr/>
        </p:nvSpPr>
        <p:spPr>
          <a:xfrm>
            <a:off x="5058114" y="4914729"/>
            <a:ext cx="2650106" cy="149957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AWS Resources accessed directly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(2 Tiers Architecture)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" name="Graphic 21">
            <a:extLst>
              <a:ext uri="{FF2B5EF4-FFF2-40B4-BE49-F238E27FC236}">
                <a16:creationId xmlns:a16="http://schemas.microsoft.com/office/drawing/2014/main" id="{CEFD119D-B31D-AD4E-89CE-C02267D21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30099" y="3590618"/>
            <a:ext cx="469900" cy="469900"/>
          </a:xfrm>
          <a:prstGeom prst="rect">
            <a:avLst/>
          </a:prstGeom>
        </p:spPr>
      </p:pic>
      <p:sp>
        <p:nvSpPr>
          <p:cNvPr id="3" name="TextBox 69">
            <a:extLst>
              <a:ext uri="{FF2B5EF4-FFF2-40B4-BE49-F238E27FC236}">
                <a16:creationId xmlns:a16="http://schemas.microsoft.com/office/drawing/2014/main" id="{8CFB7091-25B5-264E-B70C-23BF50BE211D}"/>
              </a:ext>
            </a:extLst>
          </p:cNvPr>
          <p:cNvSpPr txBox="1"/>
          <p:nvPr/>
        </p:nvSpPr>
        <p:spPr>
          <a:xfrm>
            <a:off x="1379386" y="4066416"/>
            <a:ext cx="771325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>
                <a:solidFill>
                  <a:srgbClr val="232F3E"/>
                </a:solidFill>
              </a:rPr>
              <a:t>Mobile </a:t>
            </a:r>
            <a:r>
              <a:rPr lang="en-US" sz="900" dirty="0" smtClean="0">
                <a:solidFill>
                  <a:srgbClr val="232F3E"/>
                </a:solidFill>
              </a:rPr>
              <a:t>app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pic>
        <p:nvPicPr>
          <p:cNvPr id="4" name="Graphic 49">
            <a:extLst>
              <a:ext uri="{FF2B5EF4-FFF2-40B4-BE49-F238E27FC236}">
                <a16:creationId xmlns:a16="http://schemas.microsoft.com/office/drawing/2014/main" id="{43C89C6C-4275-2244-93E6-30D96D2FDE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56618" y="3590618"/>
            <a:ext cx="469900" cy="469900"/>
          </a:xfrm>
          <a:prstGeom prst="rect">
            <a:avLst/>
          </a:prstGeom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19A327EE-B1A5-7643-A4D5-DCC8A43B5181}"/>
              </a:ext>
            </a:extLst>
          </p:cNvPr>
          <p:cNvSpPr txBox="1"/>
          <p:nvPr/>
        </p:nvSpPr>
        <p:spPr>
          <a:xfrm>
            <a:off x="670465" y="4060518"/>
            <a:ext cx="642206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SPA</a:t>
            </a:r>
          </a:p>
          <a:p>
            <a:pPr algn="ctr"/>
            <a:r>
              <a:rPr lang="en-US" sz="900" dirty="0" smtClean="0">
                <a:solidFill>
                  <a:srgbClr val="232F3E"/>
                </a:solidFill>
              </a:rPr>
              <a:t>Client</a:t>
            </a:r>
            <a:endParaRPr lang="en-US" sz="900" dirty="0">
              <a:solidFill>
                <a:srgbClr val="232F3E"/>
              </a:solidFill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970408" y="1811572"/>
            <a:ext cx="711200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User Pool</a:t>
            </a:r>
            <a:endParaRPr lang="en-US" sz="900" dirty="0"/>
          </a:p>
        </p:txBody>
      </p:sp>
      <p:pic>
        <p:nvPicPr>
          <p:cNvPr id="7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1275787"/>
            <a:ext cx="535785" cy="535785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99E9A16C-C445-9643-9734-20DB6E5D3E42}"/>
              </a:ext>
            </a:extLst>
          </p:cNvPr>
          <p:cNvSpPr txBox="1"/>
          <p:nvPr/>
        </p:nvSpPr>
        <p:spPr>
          <a:xfrm>
            <a:off x="4640315" y="2962570"/>
            <a:ext cx="1371382" cy="4882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</a:t>
            </a:r>
            <a:r>
              <a:rPr lang="en-US" sz="900" dirty="0" err="1" smtClean="0"/>
              <a:t>Cognito</a:t>
            </a:r>
            <a:endParaRPr lang="en-US" sz="900" dirty="0" smtClean="0"/>
          </a:p>
          <a:p>
            <a:pPr algn="ctr"/>
            <a:r>
              <a:rPr lang="en-US" sz="900" dirty="0" smtClean="0"/>
              <a:t>Identity Pool</a:t>
            </a:r>
          </a:p>
          <a:p>
            <a:pPr algn="ctr"/>
            <a:r>
              <a:rPr lang="en-US" sz="900" dirty="0" smtClean="0"/>
              <a:t>(aka. Federated Identities)</a:t>
            </a:r>
            <a:endParaRPr lang="en-US" sz="900" dirty="0"/>
          </a:p>
        </p:txBody>
      </p:sp>
      <p:pic>
        <p:nvPicPr>
          <p:cNvPr id="9" name="Graphic 23">
            <a:extLst>
              <a:ext uri="{FF2B5EF4-FFF2-40B4-BE49-F238E27FC236}">
                <a16:creationId xmlns:a16="http://schemas.microsoft.com/office/drawing/2014/main" id="{E9A0F7B5-2F3A-6242-BCA5-7273277F9F0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8114" y="2426785"/>
            <a:ext cx="535785" cy="535785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CD534A94-A404-C745-9B3E-24CB9AE2DD10}"/>
              </a:ext>
            </a:extLst>
          </p:cNvPr>
          <p:cNvSpPr txBox="1"/>
          <p:nvPr/>
        </p:nvSpPr>
        <p:spPr>
          <a:xfrm>
            <a:off x="4738709" y="4378944"/>
            <a:ext cx="117459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API Gateway</a:t>
            </a: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15E56E6E-0E7C-E14A-90F3-EFD2E907FD70}"/>
              </a:ext>
            </a:extLst>
          </p:cNvPr>
          <p:cNvSpPr txBox="1"/>
          <p:nvPr/>
        </p:nvSpPr>
        <p:spPr>
          <a:xfrm>
            <a:off x="6507968" y="4416297"/>
            <a:ext cx="795352" cy="21749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Lambda</a:t>
            </a:r>
          </a:p>
        </p:txBody>
      </p:sp>
      <p:pic>
        <p:nvPicPr>
          <p:cNvPr id="13" name="Graphic 44">
            <a:extLst>
              <a:ext uri="{FF2B5EF4-FFF2-40B4-BE49-F238E27FC236}">
                <a16:creationId xmlns:a16="http://schemas.microsoft.com/office/drawing/2014/main" id="{E2DAEC15-20F6-3647-8A23-EC2BA0B080D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37752" y="3880512"/>
            <a:ext cx="535785" cy="535785"/>
          </a:xfrm>
          <a:prstGeom prst="rect">
            <a:avLst/>
          </a:prstGeom>
        </p:spPr>
      </p:pic>
      <p:pic>
        <p:nvPicPr>
          <p:cNvPr id="16" name="Graphic 19">
            <a:extLst>
              <a:ext uri="{FF2B5EF4-FFF2-40B4-BE49-F238E27FC236}">
                <a16:creationId xmlns:a16="http://schemas.microsoft.com/office/drawing/2014/main" id="{E3415E5B-FE82-7A40-8F0B-7A0EC616D16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58114" y="3880512"/>
            <a:ext cx="535785" cy="535785"/>
          </a:xfrm>
          <a:prstGeom prst="rect">
            <a:avLst/>
          </a:prstGeom>
        </p:spPr>
      </p:pic>
      <p:cxnSp>
        <p:nvCxnSpPr>
          <p:cNvPr id="2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7" idx="1"/>
          </p:cNvCxnSpPr>
          <p:nvPr/>
        </p:nvCxnSpPr>
        <p:spPr>
          <a:xfrm rot="5400000" flipH="1" flipV="1">
            <a:off x="2454300" y="462728"/>
            <a:ext cx="1522861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9" idx="1"/>
          </p:cNvCxnSpPr>
          <p:nvPr/>
        </p:nvCxnSpPr>
        <p:spPr>
          <a:xfrm rot="5400000" flipH="1" flipV="1">
            <a:off x="3029799" y="1038227"/>
            <a:ext cx="3718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6" idx="1"/>
          </p:cNvCxnSpPr>
          <p:nvPr/>
        </p:nvCxnSpPr>
        <p:spPr>
          <a:xfrm>
            <a:off x="2555244" y="3880512"/>
            <a:ext cx="2502870" cy="26789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4978" y="1043709"/>
            <a:ext cx="330200" cy="316411"/>
          </a:xfrm>
          <a:prstGeom prst="rect">
            <a:avLst/>
          </a:prstGeom>
        </p:spPr>
      </p:pic>
      <p:cxnSp>
        <p:nvCxnSpPr>
          <p:cNvPr id="33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5593899" y="4148405"/>
            <a:ext cx="104385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6457918" y="6064604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39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538505" y="5528819"/>
            <a:ext cx="535785" cy="535785"/>
          </a:xfrm>
          <a:prstGeom prst="rect">
            <a:avLst/>
          </a:prstGeom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0B311536-12F3-9C40-8153-5AF1A85390A9}"/>
              </a:ext>
            </a:extLst>
          </p:cNvPr>
          <p:cNvSpPr txBox="1"/>
          <p:nvPr/>
        </p:nvSpPr>
        <p:spPr>
          <a:xfrm>
            <a:off x="8201493" y="4416297"/>
            <a:ext cx="696958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Amazon DynamoDB</a:t>
            </a:r>
          </a:p>
        </p:txBody>
      </p:sp>
      <p:pic>
        <p:nvPicPr>
          <p:cNvPr id="45" name="Graphic 47">
            <a:extLst>
              <a:ext uri="{FF2B5EF4-FFF2-40B4-BE49-F238E27FC236}">
                <a16:creationId xmlns:a16="http://schemas.microsoft.com/office/drawing/2014/main" id="{64ACDB4E-B998-9447-845B-246D5827B99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282080" y="3880512"/>
            <a:ext cx="535785" cy="535785"/>
          </a:xfrm>
          <a:prstGeom prst="rect">
            <a:avLst/>
          </a:prstGeom>
        </p:spPr>
      </p:pic>
      <p:cxnSp>
        <p:nvCxnSpPr>
          <p:cNvPr id="60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3"/>
            <a:endCxn id="15" idx="1"/>
          </p:cNvCxnSpPr>
          <p:nvPr/>
        </p:nvCxnSpPr>
        <p:spPr>
          <a:xfrm>
            <a:off x="2555244" y="3880512"/>
            <a:ext cx="2502870" cy="178400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9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>
            <a:off x="7173537" y="4148405"/>
            <a:ext cx="110854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1">
            <a:extLst>
              <a:ext uri="{FF2B5EF4-FFF2-40B4-BE49-F238E27FC236}">
                <a16:creationId xmlns:a16="http://schemas.microsoft.com/office/drawing/2014/main" id="{2A886A76-C04F-E843-8126-259617CAFA03}"/>
              </a:ext>
            </a:extLst>
          </p:cNvPr>
          <p:cNvSpPr txBox="1"/>
          <p:nvPr/>
        </p:nvSpPr>
        <p:spPr>
          <a:xfrm>
            <a:off x="5427404" y="6063366"/>
            <a:ext cx="861234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000" dirty="0"/>
              <a:t>AWS AppSync</a:t>
            </a:r>
          </a:p>
        </p:txBody>
      </p:sp>
      <p:pic>
        <p:nvPicPr>
          <p:cNvPr id="94" name="Graphic 30">
            <a:extLst>
              <a:ext uri="{FF2B5EF4-FFF2-40B4-BE49-F238E27FC236}">
                <a16:creationId xmlns:a16="http://schemas.microsoft.com/office/drawing/2014/main" id="{BCCC5BDB-54D9-3844-8058-BD88EF62620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93899" y="5528818"/>
            <a:ext cx="535785" cy="535785"/>
          </a:xfrm>
          <a:prstGeom prst="rect">
            <a:avLst/>
          </a:prstGeom>
        </p:spPr>
      </p:pic>
      <p:pic>
        <p:nvPicPr>
          <p:cNvPr id="98" name="図 97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91" y="502818"/>
            <a:ext cx="457200" cy="457200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09" y="529139"/>
            <a:ext cx="457200" cy="457200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88" y="503242"/>
            <a:ext cx="457200" cy="457200"/>
          </a:xfrm>
          <a:prstGeom prst="rect">
            <a:avLst/>
          </a:prstGeom>
        </p:spPr>
      </p:pic>
      <p:cxnSp>
        <p:nvCxnSpPr>
          <p:cNvPr id="119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47" idx="0"/>
            <a:endCxn id="115" idx="1"/>
          </p:cNvCxnSpPr>
          <p:nvPr/>
        </p:nvCxnSpPr>
        <p:spPr>
          <a:xfrm rot="5400000" flipH="1" flipV="1">
            <a:off x="1979399" y="-12173"/>
            <a:ext cx="2472663" cy="368476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8226310" y="1128180"/>
            <a:ext cx="1865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A </a:t>
            </a:r>
            <a:r>
              <a:rPr lang="en-US" altLang="ja-JP" sz="1200" dirty="0" err="1"/>
              <a:t>CloudFront</a:t>
            </a:r>
            <a:r>
              <a:rPr lang="en-US" altLang="ja-JP" sz="1200" dirty="0"/>
              <a:t> and an S3 Bucket which provide static contents for the SPA are omitted on purpose.</a:t>
            </a:r>
            <a:endParaRPr lang="en-US" sz="1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91450" y="99226"/>
            <a:ext cx="4700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Step.5 Execute the AWS Lambda function by the API Gateway.</a:t>
            </a:r>
            <a:endParaRPr lang="en-US" sz="1600" u="sng" dirty="0"/>
          </a:p>
        </p:txBody>
      </p:sp>
      <p:sp>
        <p:nvSpPr>
          <p:cNvPr id="49" name="楕円 48"/>
          <p:cNvSpPr/>
          <p:nvPr/>
        </p:nvSpPr>
        <p:spPr>
          <a:xfrm>
            <a:off x="4658453" y="3642179"/>
            <a:ext cx="1297834" cy="11240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593250" y="4184078"/>
            <a:ext cx="2270119" cy="83099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5-1. The API Gateway Invokes the AWS Lambda API you associated with them in advance.</a:t>
            </a:r>
            <a:endParaRPr lang="en-US" sz="1200" b="1" dirty="0"/>
          </a:p>
        </p:txBody>
      </p:sp>
      <p:sp>
        <p:nvSpPr>
          <p:cNvPr id="14" name="左右矢印 13"/>
          <p:cNvSpPr/>
          <p:nvPr/>
        </p:nvSpPr>
        <p:spPr>
          <a:xfrm>
            <a:off x="5967772" y="3936485"/>
            <a:ext cx="622098" cy="423840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楕円 52"/>
          <p:cNvSpPr/>
          <p:nvPr/>
        </p:nvSpPr>
        <p:spPr>
          <a:xfrm>
            <a:off x="6425688" y="3686599"/>
            <a:ext cx="996220" cy="10876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12">
            <a:extLst>
              <a:ext uri="{FF2B5EF4-FFF2-40B4-BE49-F238E27FC236}">
                <a16:creationId xmlns:a16="http://schemas.microsoft.com/office/drawing/2014/main" id="{73725035-1030-D442-B58A-F9C28281B4E2}"/>
              </a:ext>
            </a:extLst>
          </p:cNvPr>
          <p:cNvSpPr txBox="1"/>
          <p:nvPr/>
        </p:nvSpPr>
        <p:spPr>
          <a:xfrm>
            <a:off x="6622364" y="2808059"/>
            <a:ext cx="500676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AWS STS</a:t>
            </a:r>
          </a:p>
        </p:txBody>
      </p:sp>
      <p:pic>
        <p:nvPicPr>
          <p:cNvPr id="51" name="Graphic 40">
            <a:extLst>
              <a:ext uri="{FF2B5EF4-FFF2-40B4-BE49-F238E27FC236}">
                <a16:creationId xmlns:a16="http://schemas.microsoft.com/office/drawing/2014/main" id="{E9420ABA-AF58-BB4F-A8C1-C126FFE1472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xmlns="" r:embed="rId48"/>
              </a:ext>
            </a:extLst>
          </a:blip>
          <a:stretch>
            <a:fillRect/>
          </a:stretch>
        </p:blipFill>
        <p:spPr>
          <a:xfrm>
            <a:off x="6637752" y="2459729"/>
            <a:ext cx="469900" cy="469900"/>
          </a:xfrm>
          <a:prstGeom prst="rect">
            <a:avLst/>
          </a:prstGeom>
        </p:spPr>
      </p:pic>
      <p:cxnSp>
        <p:nvCxnSpPr>
          <p:cNvPr id="54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9" idx="3"/>
            <a:endCxn id="51" idx="1"/>
          </p:cNvCxnSpPr>
          <p:nvPr/>
        </p:nvCxnSpPr>
        <p:spPr>
          <a:xfrm>
            <a:off x="5593899" y="2694678"/>
            <a:ext cx="1043853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19">
            <a:extLst>
              <a:ext uri="{FF2B5EF4-FFF2-40B4-BE49-F238E27FC236}">
                <a16:creationId xmlns:a16="http://schemas.microsoft.com/office/drawing/2014/main" id="{DF6F5003-3F03-8D4D-B010-810046317792}"/>
              </a:ext>
            </a:extLst>
          </p:cNvPr>
          <p:cNvSpPr txBox="1"/>
          <p:nvPr/>
        </p:nvSpPr>
        <p:spPr>
          <a:xfrm>
            <a:off x="7212030" y="3415033"/>
            <a:ext cx="66327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Permissions</a:t>
            </a:r>
          </a:p>
        </p:txBody>
      </p:sp>
      <p:sp>
        <p:nvSpPr>
          <p:cNvPr id="56" name="TextBox 20">
            <a:extLst>
              <a:ext uri="{FF2B5EF4-FFF2-40B4-BE49-F238E27FC236}">
                <a16:creationId xmlns:a16="http://schemas.microsoft.com/office/drawing/2014/main" id="{541C43ED-BD99-224E-B463-09CEE565A4E1}"/>
              </a:ext>
            </a:extLst>
          </p:cNvPr>
          <p:cNvSpPr txBox="1"/>
          <p:nvPr/>
        </p:nvSpPr>
        <p:spPr>
          <a:xfrm>
            <a:off x="6648140" y="3294794"/>
            <a:ext cx="39752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900" dirty="0"/>
              <a:t>Role</a:t>
            </a:r>
          </a:p>
        </p:txBody>
      </p:sp>
      <p:pic>
        <p:nvPicPr>
          <p:cNvPr id="57" name="Graphic 52">
            <a:extLst>
              <a:ext uri="{FF2B5EF4-FFF2-40B4-BE49-F238E27FC236}">
                <a16:creationId xmlns:a16="http://schemas.microsoft.com/office/drawing/2014/main" id="{90D5A9DB-EC7C-6342-9486-0A731DEC214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7365072" y="3064480"/>
            <a:ext cx="357190" cy="357190"/>
          </a:xfrm>
          <a:prstGeom prst="rect">
            <a:avLst/>
          </a:prstGeom>
        </p:spPr>
      </p:pic>
      <p:pic>
        <p:nvPicPr>
          <p:cNvPr id="58" name="Graphic 54">
            <a:extLst>
              <a:ext uri="{FF2B5EF4-FFF2-40B4-BE49-F238E27FC236}">
                <a16:creationId xmlns:a16="http://schemas.microsoft.com/office/drawing/2014/main" id="{50E1591F-DA4C-934C-BDCB-2E69767A65B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6678302" y="3062828"/>
            <a:ext cx="357190" cy="357190"/>
          </a:xfrm>
          <a:prstGeom prst="rect">
            <a:avLst/>
          </a:prstGeom>
        </p:spPr>
      </p:pic>
      <p:cxnSp>
        <p:nvCxnSpPr>
          <p:cNvPr id="59" name="Elbow Connector 54">
            <a:extLst>
              <a:ext uri="{FF2B5EF4-FFF2-40B4-BE49-F238E27FC236}">
                <a16:creationId xmlns:a16="http://schemas.microsoft.com/office/drawing/2014/main" id="{FF5ACEE4-0E47-ED4B-A11C-A37A8D25743D}"/>
              </a:ext>
            </a:extLst>
          </p:cNvPr>
          <p:cNvCxnSpPr>
            <a:cxnSpLocks/>
            <a:stCxn id="9" idx="3"/>
            <a:endCxn id="58" idx="1"/>
          </p:cNvCxnSpPr>
          <p:nvPr/>
        </p:nvCxnSpPr>
        <p:spPr>
          <a:xfrm>
            <a:off x="5593899" y="2694678"/>
            <a:ext cx="1084403" cy="5467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26">
            <a:extLst>
              <a:ext uri="{FF2B5EF4-FFF2-40B4-BE49-F238E27FC236}">
                <a16:creationId xmlns:a16="http://schemas.microsoft.com/office/drawing/2014/main" id="{4A8C0F5C-0446-8A40-A710-BE80A9E5A424}"/>
              </a:ext>
            </a:extLst>
          </p:cNvPr>
          <p:cNvCxnSpPr>
            <a:stCxn id="58" idx="3"/>
            <a:endCxn id="57" idx="1"/>
          </p:cNvCxnSpPr>
          <p:nvPr/>
        </p:nvCxnSpPr>
        <p:spPr>
          <a:xfrm>
            <a:off x="7035492" y="3241423"/>
            <a:ext cx="329580" cy="165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7005265" y="4699239"/>
            <a:ext cx="4213100" cy="1015663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5-2~3. The AWS Lambda checks its resource-based policy whether the API Gateway can invoke the Lambda function.</a:t>
            </a:r>
          </a:p>
          <a:p>
            <a:r>
              <a:rPr lang="en-US" sz="1200" b="1" dirty="0" smtClean="0"/>
              <a:t>If the resource-based policy has sufficient privilege, then the AWS Lambda function executes it and returns a response to the API Gateway.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26757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1077</Words>
  <Application>Microsoft Office PowerPoint</Application>
  <PresentationFormat>ワイド画面</PresentationFormat>
  <Paragraphs>277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mta</dc:creator>
  <cp:lastModifiedBy>mta</cp:lastModifiedBy>
  <cp:revision>45</cp:revision>
  <dcterms:created xsi:type="dcterms:W3CDTF">2020-03-11T15:36:57Z</dcterms:created>
  <dcterms:modified xsi:type="dcterms:W3CDTF">2020-03-15T13:07:28Z</dcterms:modified>
</cp:coreProperties>
</file>