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87AA63-F1E3-4A91-86F6-0F4CD8C6E40A}">
  <a:tblStyle styleId="{EC87AA63-F1E3-4A91-86F6-0F4CD8C6E40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eb.dev/accessibility-auditing-react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Beanie.sv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24fddf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924fddf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97a03a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97a03a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Farbenfehlsichtigkeit: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Farbenblindheit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Rot-Grün-Schwäche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Linsenveränderungen (auch altersbedingt)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Konflikte mit Designern möglich (Das sieht nicht gut aus, passt nicht zu unserem Corporate Design)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24fddf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24fddf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4d97f5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4d97f5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BITV 2.0 § 4 Erläuterungen in Deutscher Gebärdensprache und Leichter Sprache: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Auf der Startseite einer Website einer öffentlichen Stelle sind nach Anlage 2 folgende Erläuterungen in Deutscher Gebärdensprache und in Leichter Sprache bereitzustellen: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Informationen zu den wesentlichen Inhalten,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Hinweise zur Navigation,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eine Erläuterung der wesentlichen Inhalte der Erklärung zur Barrierefreiheit,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Hinweise auf weitere in diesem Auftritt vorhandene Informationen in Deutscher Gebärdensprache und in Leichter Sprache.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Die Ausgestaltung der Verordnung zur EU Richtlinie ist aktuell unklar.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924fddf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924fddf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Grafik CC BY 4.0 </a:t>
            </a:r>
            <a:r>
              <a:rPr lang="de" u="sng">
                <a:solidFill>
                  <a:schemeClr val="hlink"/>
                </a:solidFill>
                <a:hlinkClick r:id="rId2"/>
              </a:rPr>
              <a:t>Accessibility auditing with react-axe and eslint-plugin-jsx-a11y (web.dev)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24fddf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924fddf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24fddf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924fddf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Bild: </a:t>
            </a:r>
            <a:r>
              <a:rPr lang="de" u="sng">
                <a:solidFill>
                  <a:schemeClr val="hlink"/>
                </a:solidFill>
                <a:hlinkClick r:id="rId2"/>
              </a:rPr>
              <a:t>File:Beanie.svg - Wikimedia Commons</a:t>
            </a:r>
            <a:r>
              <a:rPr lang="de"/>
              <a:t> (CC BY-SA)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4d97f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4d97f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924fddf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924fddf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924fddf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924fddf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BITV 2.0 verweist auf WCAG 2.0 Level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 der EU Richtlinie 2019/882 erfolgt bis 28. Juni 2022, wirksam ab 28. Juni 2025 mit max. 5 Jahre Übergangsfrist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24fddf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924fddf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924fddf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924fddf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924fddf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924fddf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Entwicklerkompatibel, mögliche Wahl für konstruktive QS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24fddfb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24fddf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924fddf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924fddf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Accessibility Testing</a:t>
            </a:r>
            <a:br>
              <a:rPr lang="de"/>
            </a:br>
            <a:r>
              <a:rPr lang="de"/>
              <a:t>goes Mainstream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Sehr speziell: Screen Reader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</a:rPr>
              <a:t>+PRO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NVDA ist frei verfügbar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Realistischer Test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-KONTRA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Screen Reader Tests sind keine Pflicht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Aufwendige Einarbeitung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311700" y="2951075"/>
            <a:ext cx="85206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Arbeiten mit einem Desktop Screen Reader ist nicht intuitiv.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Es ist ein Hilfsmittel mit eigenem Bedienkonzept.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Android TalkBack und iOS VoiceOver bitte gesondert betrachten.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Sache mit dem Kontrast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Regeln beachten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Farbenfehlsichtigkeit differenzieren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Designkonflikte auflösen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Semantik mit ARIA Attributen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000000"/>
                </a:solidFill>
              </a:rPr>
              <a:t>Web Accessibility Initiative – </a:t>
            </a:r>
            <a:br>
              <a:rPr lang="de">
                <a:solidFill>
                  <a:srgbClr val="000000"/>
                </a:solidFill>
              </a:rPr>
            </a:br>
            <a:r>
              <a:rPr b="1" lang="de">
                <a:solidFill>
                  <a:srgbClr val="000000"/>
                </a:solidFill>
              </a:rPr>
              <a:t>A</a:t>
            </a:r>
            <a:r>
              <a:rPr lang="de">
                <a:solidFill>
                  <a:srgbClr val="000000"/>
                </a:solidFill>
              </a:rPr>
              <a:t>ccessible </a:t>
            </a:r>
            <a:r>
              <a:rPr b="1" lang="de">
                <a:solidFill>
                  <a:srgbClr val="000000"/>
                </a:solidFill>
              </a:rPr>
              <a:t>R</a:t>
            </a:r>
            <a:r>
              <a:rPr lang="de">
                <a:solidFill>
                  <a:srgbClr val="000000"/>
                </a:solidFill>
              </a:rPr>
              <a:t>ich </a:t>
            </a:r>
            <a:r>
              <a:rPr b="1" lang="de">
                <a:solidFill>
                  <a:srgbClr val="000000"/>
                </a:solidFill>
              </a:rPr>
              <a:t>I</a:t>
            </a:r>
            <a:r>
              <a:rPr lang="de">
                <a:solidFill>
                  <a:srgbClr val="000000"/>
                </a:solidFill>
              </a:rPr>
              <a:t>nternet </a:t>
            </a:r>
            <a:r>
              <a:rPr b="1" lang="de">
                <a:solidFill>
                  <a:srgbClr val="000000"/>
                </a:solidFill>
              </a:rPr>
              <a:t>A</a:t>
            </a:r>
            <a:r>
              <a:rPr lang="de">
                <a:solidFill>
                  <a:srgbClr val="000000"/>
                </a:solidFill>
              </a:rPr>
              <a:t>pplications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Seit März 2014 empfohlener W3C Webstandard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Hier ist unser Verstand und unsere Erfahrung gefragt!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284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Sonderfall Leichte Sprache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Ziel ist leichte Verständlichkeit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Zielgruppe mit geringer Sprachkompetenz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Regeln sind transparent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Nur für wesentliche Inhalte gefordert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Prüfen sollen betroffene Menschen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Komplexe Sachverhalte kaum darstellbar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Konzept ist umstritten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Zielgruppen beachten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Konstruktive Qualitätssicherung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Ausbildung von Entwicklern und Designern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Integration in den </a:t>
            </a:r>
            <a:r>
              <a:rPr lang="de">
                <a:solidFill>
                  <a:srgbClr val="000000"/>
                </a:solidFill>
              </a:rPr>
              <a:t>Entwicklungsprozess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Einsatz statischer Analyse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4" cy="249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Pa11y - Continuous A11y testing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Dediziert für WCAG Checks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Batch Tool für CI/CD Pipelines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Dashboard für Tester und Product Owner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Accessibility Testing als Teil des Entwicklungsprozesses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8" y="1152475"/>
            <a:ext cx="36218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30. November ist </a:t>
            </a:r>
            <a:r>
              <a:rPr lang="de"/>
              <a:t>Blue Beanie Day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4" y="1152475"/>
            <a:ext cx="20908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Barrierefreiheit ist eine nicht-funktionale Anforderung, die wir testen können.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Historie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1999	Web Content Accessibility Guidelines 1.0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2008	Web Content Accessibility Guidelines 2.0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2012	WCAG 2.0 wird ISO/IEC 40500:2012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2018	Web Content Accessibility Guidelines 2.1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000000"/>
                </a:solidFill>
              </a:rPr>
              <a:t>		übernommen als EN 301 549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2020	Web Content Accessibility Guidelines 2.2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die Juristen?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2002	Barrierefreie-Informationstechnik-Verordnung (BITV)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2011	Barrierefreie-Informationstechnik-Verordnung 2.0</a:t>
            </a:r>
            <a:endParaRPr>
              <a:solidFill>
                <a:srgbClr val="000000"/>
              </a:solidFill>
            </a:endParaRPr>
          </a:p>
          <a:p>
            <a:pPr indent="-903599" lvl="0" marL="903599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2016	EU Richtlinie 2016/2102 über den barrierefreien Zugang zu den Websites und mobilen Anwendungen öffentlicher Stellen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2019	EU Richtlinie 2016/2102 übernommen in BITV 2.0</a:t>
            </a:r>
            <a:endParaRPr>
              <a:solidFill>
                <a:srgbClr val="000000"/>
              </a:solidFill>
            </a:endParaRPr>
          </a:p>
          <a:p>
            <a:pPr indent="-903599" lvl="0" marL="903599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2019	EU Richtlinie 2019/882 über die Barrierefreiheitsanforderungen für Produkte und Dienstleistungen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WCAG kurz und knapp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4831200" y="115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{EC87AA63-F1E3-4A91-86F6-0F4CD8C6E40A}</a:tableStyleId>
              </a:tblPr>
              <a:tblGrid>
                <a:gridCol w="1640825"/>
                <a:gridCol w="1640825"/>
              </a:tblGrid>
              <a:tr h="2135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Wahrnehmbarkeit</a:t>
                      </a:r>
                      <a:endParaRPr sz="11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Textalternativen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Zeit-basierte Medien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Anpassbar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Unterscheidbar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Bedienbarkeit</a:t>
                      </a:r>
                      <a:endParaRPr sz="1100"/>
                    </a:p>
                  </a:txBody>
                  <a:tcPr marT="72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Per Tastatur zugänglich</a:t>
                      </a:r>
                      <a:endParaRPr sz="1100"/>
                    </a:p>
                  </a:txBody>
                  <a:tcPr marT="72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Ausreichend Zeit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Anfälle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Navigierbar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Eingabe Modalitäten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Verständlichkeit</a:t>
                      </a:r>
                      <a:endParaRPr sz="1100"/>
                    </a:p>
                  </a:txBody>
                  <a:tcPr marT="72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Lesbar</a:t>
                      </a:r>
                      <a:endParaRPr sz="1100"/>
                    </a:p>
                  </a:txBody>
                  <a:tcPr marT="72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Vorhersehbar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Hilfestellung bei der Eingabe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Robustheit</a:t>
                      </a:r>
                      <a:endParaRPr sz="1100"/>
                    </a:p>
                  </a:txBody>
                  <a:tcPr marT="72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Kompatibel</a:t>
                      </a:r>
                      <a:endParaRPr sz="1100"/>
                    </a:p>
                  </a:txBody>
                  <a:tcPr marT="72000" marB="36000" marR="36000" marL="36000"/>
                </a:tc>
              </a:tr>
            </a:tbl>
          </a:graphicData>
        </a:graphic>
      </p:graphicFrame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4 Prinzipien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13 Richtlinien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Zuordnung Level A, AA bzw. AAA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Der BITV Test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Bezieht sich auf BITV 2.0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Industriestandard über Prüfungsverband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Kommerzielle Anbieter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60 Prüfschritte offengelegt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Selbstbewertung möglich!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6" y="1152475"/>
            <a:ext cx="323875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Google Lighthouse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Der erste und einfachste Check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100% sind unser Ziel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Batch Jobs möglich, z.B. für CI/CD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Notwendig, aber nicht hinreichend!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53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Sa11y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Bookmarklet - einfachste Installation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Zeigt Abweichungen direkt auf der Seite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Geeignet für Designer und Redakteure</a:t>
            </a:r>
            <a:r>
              <a:rPr b="1" lang="de">
                <a:solidFill>
                  <a:srgbClr val="000000"/>
                </a:solidFill>
              </a:rPr>
              <a:t>!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6" y="1152475"/>
            <a:ext cx="27021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Axt im Web - axe-core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Browser Erweiterung für Chrome &amp; Firefox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Kommerzieller Anbieter Deque - </a:t>
            </a:r>
            <a:br>
              <a:rPr lang="de">
                <a:solidFill>
                  <a:srgbClr val="000000"/>
                </a:solidFill>
              </a:rPr>
            </a:br>
            <a:r>
              <a:rPr lang="de">
                <a:solidFill>
                  <a:srgbClr val="000000"/>
                </a:solidFill>
              </a:rPr>
              <a:t>Open Source Tool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Ab hier ist der Tester gefordert!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33576" l="0" r="0" t="0"/>
          <a:stretch/>
        </p:blipFill>
        <p:spPr>
          <a:xfrm>
            <a:off x="4832400" y="1152475"/>
            <a:ext cx="379374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