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89"/>
    <a:srgbClr val="2A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/>
    <p:restoredTop sz="94699"/>
  </p:normalViewPr>
  <p:slideViewPr>
    <p:cSldViewPr snapToGrid="0">
      <p:cViewPr varScale="1">
        <p:scale>
          <a:sx n="156" d="100"/>
          <a:sy n="156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BA3F5-717E-959A-8DEF-8F74A869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1A0EB3-A6A9-64FD-ACD6-902223A52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6E80E-0A11-391D-7529-27B2F4DB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BC649-AB08-F89E-CC1B-35A3253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A812F-42B3-1FC0-F061-1F96E01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73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F6AA2-2F99-F20D-7195-89723467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0EFFD3-8D35-8830-2F33-B2617A138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42B87-AA46-5B24-3A5E-BD1BE9E7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26A44-5EBB-E761-B734-28B03D27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67AB9-ECC0-B824-D15C-F3C54AF1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2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CC9E42-6470-B21E-D0DC-E6A5D5D5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B587E-1B5F-1F5B-D366-AD5D4DF9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AB544-6688-19B4-7785-BF145AB4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6184A-0E53-CE65-FFD7-3A855C21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40B98-DA3E-AA34-7910-53E25B07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4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5722E-82CC-BA48-A9F1-D02693CB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BDF8B-E1A7-3269-C2EA-754E72A8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38C2E-F375-CB9F-CE19-74E1CEA6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FE1C5-7336-E56C-9815-B79BC744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8E044-D14A-D653-FDCC-CBC69707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0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B02C3-84C4-4DEF-031B-79559F0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A3144-6687-E0B1-3032-639C5136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AC2CA-67BC-F638-2E9E-CC925655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B1AC5-8EEB-7F07-ABF9-AD8B2E34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FEBF1A-3DD9-CF85-00F6-46345CEB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6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DCFBA-BD78-1410-E0D7-23291F1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E5098-8148-41AB-9043-5B3FF7573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D018B-EC9A-2C1F-9025-A0790521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584D4-8182-6B89-6D7B-A01BE3F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EA37C-334D-3C80-B578-13478F21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70085-514C-78AE-0420-D16C501B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02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B75C-3C89-3DEE-0DBA-845AB006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B4999-886D-060C-18CD-AD8FE75C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7DCDD-8E39-8A72-2CAD-8C0BC05C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CB6CB-1325-7529-2BAF-7A7B3D2A0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2DE84F-80CE-98EF-0D8F-B13F9E4F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290627-0369-8E36-5ED9-7DB2C9EA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6DB0E-45BF-3105-52A7-074D79C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949D23-0A0D-C236-AF62-2005E79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2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B94C5-F1F3-1EFC-DB58-66151903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646D84-27DB-A31F-D75E-EF25A997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950895-9518-1CEC-99F4-5EE2F591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EC37FB-35B9-2A67-0AB0-AFBCF0F7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6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13A90-C972-813F-1C44-35B908B5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E02ABD-2E43-A1A3-4E79-9653BE4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D87ED-4E19-E4F4-C703-0251AA05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0D3B7-81A0-7780-61C0-7F488DAF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D7A3B-622B-7998-5D05-384B678D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4D161D-4BC2-1109-B89E-8064CDC2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AFD3B-3638-BBA4-0058-948A66B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E79F7-6393-06F8-2357-A534AF2A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C5BC6E-6EDD-88A9-2564-26E8D72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0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FB8C0-D6A0-28D6-CA8A-064BC4E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97668B-F2E7-7338-30F4-1CE13A4D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5F10F-FDE8-C432-C6B5-D2AD8558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B2B59-9FDD-F7CC-935D-6F015FDA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5D0C7-A94B-7878-1C40-D322677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97E3C-5DDB-91AF-13A9-684CEAC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5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F7427A-F731-1C26-5472-07274E39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8B66D-0EC2-9E9E-EDBD-17C224E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6E9F1-B561-83C9-2AF0-702FBB811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FF24-D6EC-4046-985A-0830C2EDE906}" type="datetimeFigureOut">
              <a:rPr lang="de-DE" smtClean="0"/>
              <a:t>29.11.22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F613F-0B0E-D023-6AA8-15EDE0ED2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E07A3-8CC8-93F5-C5EA-094183678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CF9F-12BF-B146-B590-D8E46D46B9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8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F1D7A84-6A84-C6AA-7B37-25DCBCA9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30839"/>
              </p:ext>
            </p:extLst>
          </p:nvPr>
        </p:nvGraphicFramePr>
        <p:xfrm>
          <a:off x="1285105" y="1543453"/>
          <a:ext cx="4753233" cy="2621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16">
                  <a:extLst>
                    <a:ext uri="{9D8B030D-6E8A-4147-A177-3AD203B41FA5}">
                      <a16:colId xmlns:a16="http://schemas.microsoft.com/office/drawing/2014/main" val="2745738972"/>
                    </a:ext>
                  </a:extLst>
                </a:gridCol>
                <a:gridCol w="1079157">
                  <a:extLst>
                    <a:ext uri="{9D8B030D-6E8A-4147-A177-3AD203B41FA5}">
                      <a16:colId xmlns:a16="http://schemas.microsoft.com/office/drawing/2014/main" val="82594662"/>
                    </a:ext>
                  </a:extLst>
                </a:gridCol>
                <a:gridCol w="1762897">
                  <a:extLst>
                    <a:ext uri="{9D8B030D-6E8A-4147-A177-3AD203B41FA5}">
                      <a16:colId xmlns:a16="http://schemas.microsoft.com/office/drawing/2014/main" val="2734912162"/>
                    </a:ext>
                  </a:extLst>
                </a:gridCol>
                <a:gridCol w="1210963">
                  <a:extLst>
                    <a:ext uri="{9D8B030D-6E8A-4147-A177-3AD203B41FA5}">
                      <a16:colId xmlns:a16="http://schemas.microsoft.com/office/drawing/2014/main" val="98585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 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Notenschnitt 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Klasse 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 [0]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Maier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74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 [1]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1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 [2]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2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 [3]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 [4]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Bäcker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DType:</a:t>
                      </a:r>
                    </a:p>
                    <a:p>
                      <a:pPr algn="ctr"/>
                      <a:r>
                        <a:rPr lang="de-DE" sz="1000" dirty="0"/>
                        <a:t>object / string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DType:</a:t>
                      </a:r>
                    </a:p>
                    <a:p>
                      <a:pPr algn="ctr"/>
                      <a:r>
                        <a:rPr lang="de-DE" sz="1000" dirty="0"/>
                        <a:t>float64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DType:</a:t>
                      </a:r>
                    </a:p>
                    <a:p>
                      <a:pPr algn="ctr"/>
                      <a:r>
                        <a:rPr lang="de-DE" sz="1000" dirty="0"/>
                        <a:t>int64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141726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BEB53E4-F03B-C709-40C9-D9FD9861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66372"/>
              </p:ext>
            </p:extLst>
          </p:nvPr>
        </p:nvGraphicFramePr>
        <p:xfrm>
          <a:off x="8592069" y="1502263"/>
          <a:ext cx="1762901" cy="2621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297">
                  <a:extLst>
                    <a:ext uri="{9D8B030D-6E8A-4147-A177-3AD203B41FA5}">
                      <a16:colId xmlns:a16="http://schemas.microsoft.com/office/drawing/2014/main" val="1249933472"/>
                    </a:ext>
                  </a:extLst>
                </a:gridCol>
                <a:gridCol w="1123604">
                  <a:extLst>
                    <a:ext uri="{9D8B030D-6E8A-4147-A177-3AD203B41FA5}">
                      <a16:colId xmlns:a16="http://schemas.microsoft.com/office/drawing/2014/main" val="65385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Klasse 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1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 [0]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957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 [1]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2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 [2]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0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 [3]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6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 [4]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53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DType:</a:t>
                      </a:r>
                    </a:p>
                    <a:p>
                      <a:pPr algn="ctr"/>
                      <a:r>
                        <a:rPr lang="de-DE" sz="1000" dirty="0"/>
                        <a:t>int64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690440"/>
                  </a:ext>
                </a:extLst>
              </a:tr>
            </a:tbl>
          </a:graphicData>
        </a:graphic>
      </p:graphicFrame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C47BEE6-B86C-68C0-8798-071172893C3C}"/>
              </a:ext>
            </a:extLst>
          </p:cNvPr>
          <p:cNvGrpSpPr/>
          <p:nvPr/>
        </p:nvGrpSpPr>
        <p:grpSpPr>
          <a:xfrm>
            <a:off x="662783" y="539742"/>
            <a:ext cx="4557941" cy="1379677"/>
            <a:chOff x="325027" y="490314"/>
            <a:chExt cx="4557941" cy="1379677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EE7A4BE-39F8-5F5A-6BAE-2592065A8CAF}"/>
                </a:ext>
              </a:extLst>
            </p:cNvPr>
            <p:cNvGrpSpPr/>
            <p:nvPr/>
          </p:nvGrpSpPr>
          <p:grpSpPr>
            <a:xfrm>
              <a:off x="325027" y="889854"/>
              <a:ext cx="4557941" cy="980137"/>
              <a:chOff x="638067" y="304966"/>
              <a:chExt cx="4557941" cy="980137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45382DC4-B665-5589-7BFB-F3804D90F781}"/>
                  </a:ext>
                </a:extLst>
              </p:cNvPr>
              <p:cNvCxnSpPr/>
              <p:nvPr/>
            </p:nvCxnSpPr>
            <p:spPr>
              <a:xfrm>
                <a:off x="1598141" y="1029730"/>
                <a:ext cx="35422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3E3EE9D7-87DE-E72F-2727-326637171500}"/>
                  </a:ext>
                </a:extLst>
              </p:cNvPr>
              <p:cNvCxnSpPr/>
              <p:nvPr/>
            </p:nvCxnSpPr>
            <p:spPr>
              <a:xfrm>
                <a:off x="1598141" y="1029730"/>
                <a:ext cx="0" cy="2553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1C3BB68-CF81-9611-2579-7A6550574900}"/>
                  </a:ext>
                </a:extLst>
              </p:cNvPr>
              <p:cNvSpPr txBox="1"/>
              <p:nvPr/>
            </p:nvSpPr>
            <p:spPr>
              <a:xfrm>
                <a:off x="638067" y="445181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Indices:</a:t>
                </a:r>
              </a:p>
              <a:p>
                <a:r>
                  <a:rPr lang="de-DE" dirty="0"/>
                  <a:t>.loc [.iloc]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F957D0F-2FC3-5C74-4D53-9475137E081A}"/>
                  </a:ext>
                </a:extLst>
              </p:cNvPr>
              <p:cNvSpPr txBox="1"/>
              <p:nvPr/>
            </p:nvSpPr>
            <p:spPr>
              <a:xfrm>
                <a:off x="2625496" y="304966"/>
                <a:ext cx="2570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Pandas DataFrame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3963C23-C54A-C617-A59D-FE3EE5A7A9BD}"/>
                </a:ext>
              </a:extLst>
            </p:cNvPr>
            <p:cNvSpPr txBox="1"/>
            <p:nvPr/>
          </p:nvSpPr>
          <p:spPr>
            <a:xfrm>
              <a:off x="325027" y="490314"/>
              <a:ext cx="448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1D8589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pd.DataFrame({Name: [Maier, Müller], …})</a:t>
              </a:r>
            </a:p>
          </p:txBody>
        </p:sp>
      </p:grp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5891676C-F702-E1EC-A561-5A7AE6C6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7229"/>
              </p:ext>
            </p:extLst>
          </p:nvPr>
        </p:nvGraphicFramePr>
        <p:xfrm>
          <a:off x="7375252" y="4788051"/>
          <a:ext cx="2553730" cy="370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0746">
                  <a:extLst>
                    <a:ext uri="{9D8B030D-6E8A-4147-A177-3AD203B41FA5}">
                      <a16:colId xmlns:a16="http://schemas.microsoft.com/office/drawing/2014/main" val="3192856735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2717764877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61835276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272174638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1012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581104"/>
                  </a:ext>
                </a:extLst>
              </a:tr>
            </a:tbl>
          </a:graphicData>
        </a:graphic>
      </p:graphicFrame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48647D6-13D1-74AA-410B-DD9E93EC3067}"/>
              </a:ext>
            </a:extLst>
          </p:cNvPr>
          <p:cNvGrpSpPr/>
          <p:nvPr/>
        </p:nvGrpSpPr>
        <p:grpSpPr>
          <a:xfrm>
            <a:off x="6895065" y="1916671"/>
            <a:ext cx="3444606" cy="4230490"/>
            <a:chOff x="6557309" y="1867243"/>
            <a:chExt cx="3444606" cy="4230490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3523B41-3B93-E1FB-EC42-F24B59B8B9BE}"/>
                </a:ext>
              </a:extLst>
            </p:cNvPr>
            <p:cNvSpPr/>
            <p:nvPr/>
          </p:nvSpPr>
          <p:spPr>
            <a:xfrm>
              <a:off x="8909949" y="1867243"/>
              <a:ext cx="1091966" cy="177245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051A46B6-1CBB-6272-B24E-4080E593D841}"/>
                </a:ext>
              </a:extLst>
            </p:cNvPr>
            <p:cNvCxnSpPr/>
            <p:nvPr/>
          </p:nvCxnSpPr>
          <p:spPr>
            <a:xfrm flipH="1">
              <a:off x="7037496" y="3639695"/>
              <a:ext cx="1872453" cy="109892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0D6B7DF6-075F-04F7-26BA-814AFF7F4157}"/>
                </a:ext>
              </a:extLst>
            </p:cNvPr>
            <p:cNvCxnSpPr/>
            <p:nvPr/>
          </p:nvCxnSpPr>
          <p:spPr>
            <a:xfrm flipH="1">
              <a:off x="9591226" y="3639695"/>
              <a:ext cx="410689" cy="109892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604804B-BAB0-1A81-2CB5-411F4D5EA686}"/>
                </a:ext>
              </a:extLst>
            </p:cNvPr>
            <p:cNvSpPr txBox="1"/>
            <p:nvPr/>
          </p:nvSpPr>
          <p:spPr>
            <a:xfrm>
              <a:off x="7201836" y="5235321"/>
              <a:ext cx="1872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NumPy Array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FBE4F36-D319-2A36-3F91-A0D7CDE5A809}"/>
                </a:ext>
              </a:extLst>
            </p:cNvPr>
            <p:cNvSpPr txBox="1"/>
            <p:nvPr/>
          </p:nvSpPr>
          <p:spPr>
            <a:xfrm>
              <a:off x="6557309" y="5789956"/>
              <a:ext cx="2869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1D8589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np.array([5, 5, 6, 7, 5])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51F12F9-0E18-4654-453A-BAF16460D63A}"/>
              </a:ext>
            </a:extLst>
          </p:cNvPr>
          <p:cNvGrpSpPr/>
          <p:nvPr/>
        </p:nvGrpSpPr>
        <p:grpSpPr>
          <a:xfrm>
            <a:off x="4893282" y="811372"/>
            <a:ext cx="6512684" cy="2931758"/>
            <a:chOff x="4893282" y="811372"/>
            <a:chExt cx="6512684" cy="2931758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EC1A37B-14EA-05F6-BEA3-2723E7C70C31}"/>
                </a:ext>
              </a:extLst>
            </p:cNvPr>
            <p:cNvGrpSpPr/>
            <p:nvPr/>
          </p:nvGrpSpPr>
          <p:grpSpPr>
            <a:xfrm>
              <a:off x="4893282" y="811372"/>
              <a:ext cx="6512684" cy="2931758"/>
              <a:chOff x="4555526" y="761944"/>
              <a:chExt cx="6512684" cy="2931758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E98B9B0-84A8-C635-C600-AEC44C0CF882}"/>
                  </a:ext>
                </a:extLst>
              </p:cNvPr>
              <p:cNvSpPr txBox="1"/>
              <p:nvPr/>
            </p:nvSpPr>
            <p:spPr>
              <a:xfrm>
                <a:off x="8823367" y="1232963"/>
                <a:ext cx="1933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Pandas Series</a:t>
                </a:r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282FD7F5-22DF-8557-F4FE-3B92DAF341FF}"/>
                  </a:ext>
                </a:extLst>
              </p:cNvPr>
              <p:cNvCxnSpPr/>
              <p:nvPr/>
            </p:nvCxnSpPr>
            <p:spPr>
              <a:xfrm>
                <a:off x="8524427" y="1611869"/>
                <a:ext cx="0" cy="2553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B7504E9-604E-5978-100C-3E8079D8EECB}"/>
                  </a:ext>
                </a:extLst>
              </p:cNvPr>
              <p:cNvSpPr txBox="1"/>
              <p:nvPr/>
            </p:nvSpPr>
            <p:spPr>
              <a:xfrm>
                <a:off x="8011677" y="1296246"/>
                <a:ext cx="75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Index: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505509D-1A33-D1E6-1AD7-63FD5733C20B}"/>
                  </a:ext>
                </a:extLst>
              </p:cNvPr>
              <p:cNvSpPr txBox="1"/>
              <p:nvPr/>
            </p:nvSpPr>
            <p:spPr>
              <a:xfrm>
                <a:off x="7554106" y="761944"/>
                <a:ext cx="3514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1D858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pd.Series({Klasse: [5, 5, …]})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A43080-96E9-DD6B-8999-B4866DFFE27B}"/>
                  </a:ext>
                </a:extLst>
              </p:cNvPr>
              <p:cNvSpPr/>
              <p:nvPr/>
            </p:nvSpPr>
            <p:spPr>
              <a:xfrm>
                <a:off x="4555526" y="1521889"/>
                <a:ext cx="1091966" cy="217181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EAC382D1-7378-B3E9-BE08-2ADD86536994}"/>
                  </a:ext>
                </a:extLst>
              </p:cNvPr>
              <p:cNvCxnSpPr/>
              <p:nvPr/>
            </p:nvCxnSpPr>
            <p:spPr>
              <a:xfrm>
                <a:off x="5647492" y="1521889"/>
                <a:ext cx="2606821" cy="345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80C036A2-3BA1-5EA8-E9FE-D470DE2E93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7491" y="3639695"/>
                <a:ext cx="2606822" cy="5400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27893A0-3B96-E0DC-094E-068B51031ACF}"/>
                  </a:ext>
                </a:extLst>
              </p:cNvPr>
              <p:cNvSpPr txBox="1"/>
              <p:nvPr/>
            </p:nvSpPr>
            <p:spPr>
              <a:xfrm>
                <a:off x="6214162" y="2437151"/>
                <a:ext cx="1473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1D858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df['Klasse']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B3463699-BD10-DA2A-EB91-24CF6C686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494" y="2785898"/>
                <a:ext cx="2606822" cy="270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6BA648F1-4B73-F70F-A638-7980C2270533}"/>
                </a:ext>
              </a:extLst>
            </p:cNvPr>
            <p:cNvSpPr txBox="1"/>
            <p:nvPr/>
          </p:nvSpPr>
          <p:spPr>
            <a:xfrm>
              <a:off x="10339671" y="1804004"/>
              <a:ext cx="949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Name:</a:t>
              </a:r>
            </a:p>
            <a:p>
              <a:r>
                <a:rPr lang="de-DE" dirty="0"/>
                <a:t>"Klasse"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38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B0DF20-2A5C-0F0E-1DBF-B16A320E958F}"/>
              </a:ext>
            </a:extLst>
          </p:cNvPr>
          <p:cNvCxnSpPr/>
          <p:nvPr/>
        </p:nvCxnSpPr>
        <p:spPr>
          <a:xfrm flipH="1">
            <a:off x="3355675" y="1199072"/>
            <a:ext cx="851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E4EDB-1034-EE8A-A257-757D07E79E02}"/>
              </a:ext>
            </a:extLst>
          </p:cNvPr>
          <p:cNvCxnSpPr/>
          <p:nvPr/>
        </p:nvCxnSpPr>
        <p:spPr>
          <a:xfrm flipH="1">
            <a:off x="3352802" y="1946688"/>
            <a:ext cx="851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AE14B23-E98E-2D14-CFB7-3AE4F550D22B}"/>
              </a:ext>
            </a:extLst>
          </p:cNvPr>
          <p:cNvCxnSpPr/>
          <p:nvPr/>
        </p:nvCxnSpPr>
        <p:spPr>
          <a:xfrm flipH="1">
            <a:off x="3358555" y="2314746"/>
            <a:ext cx="851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2AA3431-4A1A-9346-572B-3A90BC9A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7232"/>
              </p:ext>
            </p:extLst>
          </p:nvPr>
        </p:nvGraphicFramePr>
        <p:xfrm>
          <a:off x="1259457" y="642028"/>
          <a:ext cx="20962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4118">
                  <a:extLst>
                    <a:ext uri="{9D8B030D-6E8A-4147-A177-3AD203B41FA5}">
                      <a16:colId xmlns:a16="http://schemas.microsoft.com/office/drawing/2014/main" val="129313039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8884164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200078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9739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7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8513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FE8946F-612C-AEE5-0B91-26A4DE8F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83063"/>
              </p:ext>
            </p:extLst>
          </p:nvPr>
        </p:nvGraphicFramePr>
        <p:xfrm>
          <a:off x="4206815" y="642028"/>
          <a:ext cx="1296837" cy="222504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{C083E6E3-FA7D-4D7B-A595-EF9225AFEA82}</a:tableStyleId>
              </a:tblPr>
              <a:tblGrid>
                <a:gridCol w="477328">
                  <a:extLst>
                    <a:ext uri="{9D8B030D-6E8A-4147-A177-3AD203B41FA5}">
                      <a16:colId xmlns:a16="http://schemas.microsoft.com/office/drawing/2014/main" val="1293130398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09739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7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98513"/>
                  </a:ext>
                </a:extLst>
              </a:tr>
            </a:tbl>
          </a:graphicData>
        </a:graphic>
      </p:graphicFrame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id="{4536F686-FEB9-E446-8A91-654168D1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60000"/>
              </p:ext>
            </p:extLst>
          </p:nvPr>
        </p:nvGraphicFramePr>
        <p:xfrm>
          <a:off x="1259457" y="3990932"/>
          <a:ext cx="2096218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4118">
                  <a:extLst>
                    <a:ext uri="{9D8B030D-6E8A-4147-A177-3AD203B41FA5}">
                      <a16:colId xmlns:a16="http://schemas.microsoft.com/office/drawing/2014/main" val="129313039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8884164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200078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9739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5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6913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0E908D7-5A1C-29BC-4501-22765C60DDB4}"/>
              </a:ext>
            </a:extLst>
          </p:cNvPr>
          <p:cNvSpPr txBox="1"/>
          <p:nvPr/>
        </p:nvSpPr>
        <p:spPr>
          <a:xfrm>
            <a:off x="1256577" y="4573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B488CD-02C0-716E-3822-BBD46365204C}"/>
              </a:ext>
            </a:extLst>
          </p:cNvPr>
          <p:cNvSpPr txBox="1"/>
          <p:nvPr/>
        </p:nvSpPr>
        <p:spPr>
          <a:xfrm>
            <a:off x="4002656" y="18172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mask = df['Z'] &lt;= 45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9799FE-122C-9549-C36B-A146B636C53E}"/>
              </a:ext>
            </a:extLst>
          </p:cNvPr>
          <p:cNvCxnSpPr/>
          <p:nvPr/>
        </p:nvCxnSpPr>
        <p:spPr>
          <a:xfrm>
            <a:off x="2570672" y="2867068"/>
            <a:ext cx="0" cy="1123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2F98BCE-AF7D-076D-C67E-795BEF3DEB35}"/>
              </a:ext>
            </a:extLst>
          </p:cNvPr>
          <p:cNvSpPr txBox="1"/>
          <p:nvPr/>
        </p:nvSpPr>
        <p:spPr>
          <a:xfrm>
            <a:off x="2639683" y="33146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df[mask]</a:t>
            </a:r>
          </a:p>
        </p:txBody>
      </p:sp>
    </p:spTree>
    <p:extLst>
      <p:ext uri="{BB962C8B-B14F-4D97-AF65-F5344CB8AC3E}">
        <p14:creationId xmlns:p14="http://schemas.microsoft.com/office/powerpoint/2010/main" val="4533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FC5043B-9D43-C7D1-CF67-F66EFFB0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16208"/>
              </p:ext>
            </p:extLst>
          </p:nvPr>
        </p:nvGraphicFramePr>
        <p:xfrm>
          <a:off x="876060" y="598896"/>
          <a:ext cx="211730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27">
                  <a:extLst>
                    <a:ext uri="{9D8B030D-6E8A-4147-A177-3AD203B41FA5}">
                      <a16:colId xmlns:a16="http://schemas.microsoft.com/office/drawing/2014/main" val="3464400838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773347652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048824839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251799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88908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CF8B8CA-2BEA-3408-E8D2-35743ECD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08701"/>
              </p:ext>
            </p:extLst>
          </p:nvPr>
        </p:nvGraphicFramePr>
        <p:xfrm>
          <a:off x="876060" y="1484541"/>
          <a:ext cx="211730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27">
                  <a:extLst>
                    <a:ext uri="{9D8B030D-6E8A-4147-A177-3AD203B41FA5}">
                      <a16:colId xmlns:a16="http://schemas.microsoft.com/office/drawing/2014/main" val="3464400838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773347652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048824839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251799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88908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FE9C15E-F355-2489-3733-FBEB3C724D58}"/>
              </a:ext>
            </a:extLst>
          </p:cNvPr>
          <p:cNvSpPr txBox="1"/>
          <p:nvPr/>
        </p:nvSpPr>
        <p:spPr>
          <a:xfrm>
            <a:off x="1784673" y="1042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+</a:t>
            </a:r>
          </a:p>
        </p:txBody>
      </p:sp>
      <p:graphicFrame>
        <p:nvGraphicFramePr>
          <p:cNvPr id="5" name="Tabelle 2">
            <a:extLst>
              <a:ext uri="{FF2B5EF4-FFF2-40B4-BE49-F238E27FC236}">
                <a16:creationId xmlns:a16="http://schemas.microsoft.com/office/drawing/2014/main" id="{463CDB7D-1A85-A72F-019A-AD4A3904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0122"/>
              </p:ext>
            </p:extLst>
          </p:nvPr>
        </p:nvGraphicFramePr>
        <p:xfrm>
          <a:off x="3668144" y="691605"/>
          <a:ext cx="2117308" cy="10710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27">
                  <a:extLst>
                    <a:ext uri="{9D8B030D-6E8A-4147-A177-3AD203B41FA5}">
                      <a16:colId xmlns:a16="http://schemas.microsoft.com/office/drawing/2014/main" val="3464400838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773347652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048824839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2517997973"/>
                    </a:ext>
                  </a:extLst>
                </a:gridCol>
              </a:tblGrid>
              <a:tr h="107106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  <a:p>
                      <a:pPr algn="ctr"/>
                      <a:r>
                        <a:rPr lang="de-DE" dirty="0"/>
                        <a:t>+</a:t>
                      </a:r>
                    </a:p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  <a:p>
                      <a:pPr algn="ctr"/>
                      <a:r>
                        <a:rPr lang="de-DE" dirty="0"/>
                        <a:t>+</a:t>
                      </a:r>
                    </a:p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  <a:p>
                      <a:pPr algn="ctr"/>
                      <a:r>
                        <a:rPr lang="de-DE" dirty="0"/>
                        <a:t>+</a:t>
                      </a:r>
                    </a:p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  <a:p>
                      <a:pPr algn="ctr"/>
                      <a:r>
                        <a:rPr lang="de-DE" dirty="0"/>
                        <a:t>+</a:t>
                      </a:r>
                    </a:p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8890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80901DC-00BC-51D8-A5B3-EFDE479C6827}"/>
              </a:ext>
            </a:extLst>
          </p:cNvPr>
          <p:cNvSpPr txBox="1"/>
          <p:nvPr/>
        </p:nvSpPr>
        <p:spPr>
          <a:xfrm>
            <a:off x="3192696" y="1037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=</a:t>
            </a:r>
          </a:p>
        </p:txBody>
      </p:sp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75BCB992-9B84-26A4-7299-7163380F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56547"/>
              </p:ext>
            </p:extLst>
          </p:nvPr>
        </p:nvGraphicFramePr>
        <p:xfrm>
          <a:off x="6583871" y="1036388"/>
          <a:ext cx="211730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27">
                  <a:extLst>
                    <a:ext uri="{9D8B030D-6E8A-4147-A177-3AD203B41FA5}">
                      <a16:colId xmlns:a16="http://schemas.microsoft.com/office/drawing/2014/main" val="3464400838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773347652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1048824839"/>
                    </a:ext>
                  </a:extLst>
                </a:gridCol>
                <a:gridCol w="529327">
                  <a:extLst>
                    <a:ext uri="{9D8B030D-6E8A-4147-A177-3AD203B41FA5}">
                      <a16:colId xmlns:a16="http://schemas.microsoft.com/office/drawing/2014/main" val="251799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8890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B36B47C-E1B9-051E-2B53-7F2F91F9EF72}"/>
              </a:ext>
            </a:extLst>
          </p:cNvPr>
          <p:cNvSpPr txBox="1"/>
          <p:nvPr/>
        </p:nvSpPr>
        <p:spPr>
          <a:xfrm>
            <a:off x="6034620" y="1036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911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C96EBC7-EA51-F6D0-D191-75644115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4159"/>
              </p:ext>
            </p:extLst>
          </p:nvPr>
        </p:nvGraphicFramePr>
        <p:xfrm>
          <a:off x="1647449" y="1744732"/>
          <a:ext cx="5698924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8566">
                  <a:extLst>
                    <a:ext uri="{9D8B030D-6E8A-4147-A177-3AD203B41FA5}">
                      <a16:colId xmlns:a16="http://schemas.microsoft.com/office/drawing/2014/main" val="1293130398"/>
                    </a:ext>
                  </a:extLst>
                </a:gridCol>
                <a:gridCol w="973479">
                  <a:extLst>
                    <a:ext uri="{9D8B030D-6E8A-4147-A177-3AD203B41FA5}">
                      <a16:colId xmlns:a16="http://schemas.microsoft.com/office/drawing/2014/main" val="3588841645"/>
                    </a:ext>
                  </a:extLst>
                </a:gridCol>
                <a:gridCol w="973479">
                  <a:extLst>
                    <a:ext uri="{9D8B030D-6E8A-4147-A177-3AD203B41FA5}">
                      <a16:colId xmlns:a16="http://schemas.microsoft.com/office/drawing/2014/main" val="1620007802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val="2097392177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19520721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38564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ag…bug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ag…fire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ag…water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ag…steel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5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Steel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18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F6C8EA-EAE4-6CE4-ECE6-BCF1313B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6" y="1409002"/>
            <a:ext cx="5422900" cy="2794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93B006-E18A-D62F-D2C3-26D3B0D62BD6}"/>
              </a:ext>
            </a:extLst>
          </p:cNvPr>
          <p:cNvSpPr/>
          <p:nvPr/>
        </p:nvSpPr>
        <p:spPr>
          <a:xfrm>
            <a:off x="4214651" y="1409001"/>
            <a:ext cx="2742865" cy="1344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3B74B8-96D0-17B5-F529-709F18BC3E1F}"/>
              </a:ext>
            </a:extLst>
          </p:cNvPr>
          <p:cNvSpPr/>
          <p:nvPr/>
        </p:nvSpPr>
        <p:spPr>
          <a:xfrm>
            <a:off x="1292775" y="1093077"/>
            <a:ext cx="6043449" cy="33633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9AB91B-A0B6-FEB6-7F9F-0E15FA2D00B5}"/>
              </a:ext>
            </a:extLst>
          </p:cNvPr>
          <p:cNvSpPr txBox="1"/>
          <p:nvPr/>
        </p:nvSpPr>
        <p:spPr>
          <a:xfrm>
            <a:off x="420415" y="42581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fig, ((ax1, ax2), (ax3, ax4)) = plt.subplots((2, 2))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56F270-5F1F-9DA7-91F4-DA44678D8384}"/>
              </a:ext>
            </a:extLst>
          </p:cNvPr>
          <p:cNvSpPr/>
          <p:nvPr/>
        </p:nvSpPr>
        <p:spPr>
          <a:xfrm>
            <a:off x="1534616" y="1261242"/>
            <a:ext cx="5591400" cy="15660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87BC03-E601-62C2-5EEB-A0AECBF2DF87}"/>
              </a:ext>
            </a:extLst>
          </p:cNvPr>
          <p:cNvSpPr txBox="1"/>
          <p:nvPr/>
        </p:nvSpPr>
        <p:spPr>
          <a:xfrm>
            <a:off x="614946" y="10930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76C7B7B-95B4-B285-FDFB-0CC382BDC6AE}"/>
              </a:ext>
            </a:extLst>
          </p:cNvPr>
          <p:cNvSpPr txBox="1"/>
          <p:nvPr/>
        </p:nvSpPr>
        <p:spPr>
          <a:xfrm>
            <a:off x="1534616" y="12243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(ax1, ax2)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5A38E3-42D4-DE43-7886-022ECD60B0B2}"/>
              </a:ext>
            </a:extLst>
          </p:cNvPr>
          <p:cNvSpPr txBox="1"/>
          <p:nvPr/>
        </p:nvSpPr>
        <p:spPr>
          <a:xfrm>
            <a:off x="6359275" y="1409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ax2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0AAFD4-560C-DEEE-9761-BBE7432A06D1}"/>
              </a:ext>
            </a:extLst>
          </p:cNvPr>
          <p:cNvSpPr txBox="1"/>
          <p:nvPr/>
        </p:nvSpPr>
        <p:spPr>
          <a:xfrm>
            <a:off x="8237655" y="1409000"/>
            <a:ext cx="22252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fig.suptitle(„...“)</a:t>
            </a:r>
          </a:p>
          <a:p>
            <a:endParaRPr lang="de-DE" sz="14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fig.tight_layout()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0A5869-7414-9CB2-9F6C-18288CE7E453}"/>
              </a:ext>
            </a:extLst>
          </p:cNvPr>
          <p:cNvSpPr txBox="1"/>
          <p:nvPr/>
        </p:nvSpPr>
        <p:spPr>
          <a:xfrm>
            <a:off x="8237655" y="2414742"/>
            <a:ext cx="2440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ax4.text()</a:t>
            </a:r>
          </a:p>
          <a:p>
            <a:endParaRPr lang="de-DE" sz="14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ax4.set_xticks()</a:t>
            </a:r>
          </a:p>
          <a:p>
            <a:endParaRPr lang="de-DE" sz="14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ax4.set_xticklabels()</a:t>
            </a:r>
          </a:p>
          <a:p>
            <a:endParaRPr lang="de-DE" sz="14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14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de-DE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ax4.set_title()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B7B1B26-75E9-38B4-2FA0-63951C6FEB61}"/>
              </a:ext>
            </a:extLst>
          </p:cNvPr>
          <p:cNvCxnSpPr>
            <a:stCxn id="7" idx="0"/>
          </p:cNvCxnSpPr>
          <p:nvPr/>
        </p:nvCxnSpPr>
        <p:spPr>
          <a:xfrm>
            <a:off x="4314500" y="1093077"/>
            <a:ext cx="3923155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CC06C2B-806D-940A-4A50-1E3205AD3319}"/>
              </a:ext>
            </a:extLst>
          </p:cNvPr>
          <p:cNvCxnSpPr/>
          <p:nvPr/>
        </p:nvCxnSpPr>
        <p:spPr>
          <a:xfrm>
            <a:off x="7367857" y="1815238"/>
            <a:ext cx="869798" cy="110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74456AE9-02FB-21C3-06D6-83C3298CB171}"/>
              </a:ext>
            </a:extLst>
          </p:cNvPr>
          <p:cNvCxnSpPr>
            <a:cxnSpLocks/>
          </p:cNvCxnSpPr>
          <p:nvPr/>
        </p:nvCxnSpPr>
        <p:spPr>
          <a:xfrm flipV="1">
            <a:off x="6123339" y="2995448"/>
            <a:ext cx="2114316" cy="972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0968C82D-2B57-D0F8-E703-95080EAE82DB}"/>
              </a:ext>
            </a:extLst>
          </p:cNvPr>
          <p:cNvCxnSpPr>
            <a:cxnSpLocks/>
          </p:cNvCxnSpPr>
          <p:nvPr/>
        </p:nvCxnSpPr>
        <p:spPr>
          <a:xfrm flipV="1">
            <a:off x="6709841" y="3459131"/>
            <a:ext cx="1527814" cy="571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8456E04B-2F66-5C2F-7D9D-965F4C145DA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803450" y="4048358"/>
            <a:ext cx="2434205" cy="113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C63631B-CE24-DA69-8A65-87CEA8AA60CB}"/>
              </a:ext>
            </a:extLst>
          </p:cNvPr>
          <p:cNvSpPr txBox="1"/>
          <p:nvPr/>
        </p:nvSpPr>
        <p:spPr>
          <a:xfrm>
            <a:off x="3949798" y="908411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Titel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541E132-0CDB-17F5-D8BC-82B70B8D45B5}"/>
              </a:ext>
            </a:extLst>
          </p:cNvPr>
          <p:cNvSpPr txBox="1"/>
          <p:nvPr/>
        </p:nvSpPr>
        <p:spPr>
          <a:xfrm>
            <a:off x="5368716" y="403071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Titel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64DBD9A-A1CC-4029-8034-F9AD5F60B5D0}"/>
              </a:ext>
            </a:extLst>
          </p:cNvPr>
          <p:cNvSpPr txBox="1"/>
          <p:nvPr/>
        </p:nvSpPr>
        <p:spPr>
          <a:xfrm>
            <a:off x="6294343" y="2846947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Test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7D679F69-AB54-364E-CE05-5D6EBEEFB3F6}"/>
              </a:ext>
            </a:extLst>
          </p:cNvPr>
          <p:cNvCxnSpPr>
            <a:stCxn id="31" idx="3"/>
          </p:cNvCxnSpPr>
          <p:nvPr/>
        </p:nvCxnSpPr>
        <p:spPr>
          <a:xfrm flipV="1">
            <a:off x="6709841" y="2585545"/>
            <a:ext cx="1527814" cy="388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E2419B1-FF48-626A-F6EB-2A4F14C2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67569"/>
              </p:ext>
            </p:extLst>
          </p:nvPr>
        </p:nvGraphicFramePr>
        <p:xfrm>
          <a:off x="724616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A80D36-DB0E-1353-FECB-F4EA584E4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65567"/>
              </p:ext>
            </p:extLst>
          </p:nvPr>
        </p:nvGraphicFramePr>
        <p:xfrm>
          <a:off x="2869718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D84D755-6930-8EFE-28E4-E92C197CBBEE}"/>
              </a:ext>
            </a:extLst>
          </p:cNvPr>
          <p:cNvSpPr txBox="1"/>
          <p:nvPr/>
        </p:nvSpPr>
        <p:spPr>
          <a:xfrm>
            <a:off x="724616" y="15527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inner join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E7024C-4603-AE7F-F5C9-2085BA0934E2}"/>
              </a:ext>
            </a:extLst>
          </p:cNvPr>
          <p:cNvSpPr txBox="1"/>
          <p:nvPr/>
        </p:nvSpPr>
        <p:spPr>
          <a:xfrm>
            <a:off x="2387015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+</a:t>
            </a:r>
            <a:endParaRPr lang="de-DE" b="1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ED28FE6-3315-046A-E6D1-CEBE1CFB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43357"/>
              </p:ext>
            </p:extLst>
          </p:nvPr>
        </p:nvGraphicFramePr>
        <p:xfrm>
          <a:off x="5147934" y="1064626"/>
          <a:ext cx="259026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74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781814702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4CC3CE1-6D0D-0EF2-8D16-F7AAE7770372}"/>
              </a:ext>
            </a:extLst>
          </p:cNvPr>
          <p:cNvSpPr txBox="1"/>
          <p:nvPr/>
        </p:nvSpPr>
        <p:spPr>
          <a:xfrm>
            <a:off x="4566622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=</a:t>
            </a:r>
            <a:endParaRPr lang="de-DE" b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FC963B-0EE5-EF3C-B99C-FB56DD88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64" y="879206"/>
            <a:ext cx="2433636" cy="14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7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E2419B1-FF48-626A-F6EB-2A4F14C2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987"/>
              </p:ext>
            </p:extLst>
          </p:nvPr>
        </p:nvGraphicFramePr>
        <p:xfrm>
          <a:off x="724616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A80D36-DB0E-1353-FECB-F4EA584E4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66570"/>
              </p:ext>
            </p:extLst>
          </p:nvPr>
        </p:nvGraphicFramePr>
        <p:xfrm>
          <a:off x="2869718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D84D755-6930-8EFE-28E4-E92C197CBBEE}"/>
              </a:ext>
            </a:extLst>
          </p:cNvPr>
          <p:cNvSpPr txBox="1"/>
          <p:nvPr/>
        </p:nvSpPr>
        <p:spPr>
          <a:xfrm>
            <a:off x="724616" y="155275"/>
            <a:ext cx="117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left join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E7024C-4603-AE7F-F5C9-2085BA0934E2}"/>
              </a:ext>
            </a:extLst>
          </p:cNvPr>
          <p:cNvSpPr txBox="1"/>
          <p:nvPr/>
        </p:nvSpPr>
        <p:spPr>
          <a:xfrm>
            <a:off x="2387015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+</a:t>
            </a:r>
            <a:endParaRPr lang="de-DE" b="1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ED28FE6-3315-046A-E6D1-CEBE1CFB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0718"/>
              </p:ext>
            </p:extLst>
          </p:nvPr>
        </p:nvGraphicFramePr>
        <p:xfrm>
          <a:off x="5083831" y="697461"/>
          <a:ext cx="259026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74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781814702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4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4CC3CE1-6D0D-0EF2-8D16-F7AAE7770372}"/>
              </a:ext>
            </a:extLst>
          </p:cNvPr>
          <p:cNvSpPr txBox="1"/>
          <p:nvPr/>
        </p:nvSpPr>
        <p:spPr>
          <a:xfrm>
            <a:off x="4566622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=</a:t>
            </a:r>
            <a:endParaRPr lang="de-DE" b="1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1E508F-7B10-A137-78D4-617D262E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42" y="905053"/>
            <a:ext cx="2453410" cy="15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7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E2419B1-FF48-626A-F6EB-2A4F14C22AA9}"/>
              </a:ext>
            </a:extLst>
          </p:cNvPr>
          <p:cNvGraphicFramePr>
            <a:graphicFrameLocks noGrp="1"/>
          </p:cNvGraphicFramePr>
          <p:nvPr/>
        </p:nvGraphicFramePr>
        <p:xfrm>
          <a:off x="724616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A80D36-DB0E-1353-FECB-F4EA584E477A}"/>
              </a:ext>
            </a:extLst>
          </p:cNvPr>
          <p:cNvGraphicFramePr>
            <a:graphicFrameLocks noGrp="1"/>
          </p:cNvGraphicFramePr>
          <p:nvPr/>
        </p:nvGraphicFramePr>
        <p:xfrm>
          <a:off x="2869718" y="693787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D84D755-6930-8EFE-28E4-E92C197CBBEE}"/>
              </a:ext>
            </a:extLst>
          </p:cNvPr>
          <p:cNvSpPr txBox="1"/>
          <p:nvPr/>
        </p:nvSpPr>
        <p:spPr>
          <a:xfrm>
            <a:off x="724616" y="155275"/>
            <a:ext cx="13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right join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E7024C-4603-AE7F-F5C9-2085BA0934E2}"/>
              </a:ext>
            </a:extLst>
          </p:cNvPr>
          <p:cNvSpPr txBox="1"/>
          <p:nvPr/>
        </p:nvSpPr>
        <p:spPr>
          <a:xfrm>
            <a:off x="2387015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+</a:t>
            </a:r>
            <a:endParaRPr lang="de-DE" b="1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ED28FE6-3315-046A-E6D1-CEBE1CFB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28932"/>
              </p:ext>
            </p:extLst>
          </p:nvPr>
        </p:nvGraphicFramePr>
        <p:xfrm>
          <a:off x="5083831" y="697461"/>
          <a:ext cx="259026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74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781814702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4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4CC3CE1-6D0D-0EF2-8D16-F7AAE7770372}"/>
              </a:ext>
            </a:extLst>
          </p:cNvPr>
          <p:cNvSpPr txBox="1"/>
          <p:nvPr/>
        </p:nvSpPr>
        <p:spPr>
          <a:xfrm>
            <a:off x="4566622" y="13900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=</a:t>
            </a:r>
            <a:endParaRPr lang="de-DE" b="1"/>
          </a:p>
        </p:txBody>
      </p:sp>
      <p:pic>
        <p:nvPicPr>
          <p:cNvPr id="5" name="Grafik 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32BF1F89-9008-E4BB-868A-89BE354C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65" y="915129"/>
            <a:ext cx="2562556" cy="14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E2419B1-FF48-626A-F6EB-2A4F14C2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1380"/>
              </p:ext>
            </p:extLst>
          </p:nvPr>
        </p:nvGraphicFramePr>
        <p:xfrm>
          <a:off x="724616" y="915129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A80D36-DB0E-1353-FECB-F4EA584E4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33848"/>
              </p:ext>
            </p:extLst>
          </p:nvPr>
        </p:nvGraphicFramePr>
        <p:xfrm>
          <a:off x="2869718" y="915129"/>
          <a:ext cx="15182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D84D755-6930-8EFE-28E4-E92C197CBBEE}"/>
              </a:ext>
            </a:extLst>
          </p:cNvPr>
          <p:cNvSpPr txBox="1"/>
          <p:nvPr/>
        </p:nvSpPr>
        <p:spPr>
          <a:xfrm>
            <a:off x="724616" y="155275"/>
            <a:ext cx="143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outer join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E7024C-4603-AE7F-F5C9-2085BA0934E2}"/>
              </a:ext>
            </a:extLst>
          </p:cNvPr>
          <p:cNvSpPr txBox="1"/>
          <p:nvPr/>
        </p:nvSpPr>
        <p:spPr>
          <a:xfrm>
            <a:off x="2387015" y="16113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+</a:t>
            </a:r>
            <a:endParaRPr lang="de-DE" b="1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ED28FE6-3315-046A-E6D1-CEBE1CFB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9668"/>
              </p:ext>
            </p:extLst>
          </p:nvPr>
        </p:nvGraphicFramePr>
        <p:xfrm>
          <a:off x="5083831" y="697461"/>
          <a:ext cx="259026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74">
                  <a:extLst>
                    <a:ext uri="{9D8B030D-6E8A-4147-A177-3AD203B41FA5}">
                      <a16:colId xmlns:a16="http://schemas.microsoft.com/office/drawing/2014/main" val="1290056513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781814702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123411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4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5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&lt;NA&gt;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791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4CC3CE1-6D0D-0EF2-8D16-F7AAE7770372}"/>
              </a:ext>
            </a:extLst>
          </p:cNvPr>
          <p:cNvSpPr txBox="1"/>
          <p:nvPr/>
        </p:nvSpPr>
        <p:spPr>
          <a:xfrm>
            <a:off x="4566622" y="16113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=</a:t>
            </a:r>
            <a:endParaRPr lang="de-DE" b="1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FD2366-2999-9EFD-C483-BA6313C6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7" y="1312177"/>
            <a:ext cx="2481652" cy="15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Macintosh PowerPoint</Application>
  <PresentationFormat>Breitbild</PresentationFormat>
  <Paragraphs>343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Boehringer</dc:creator>
  <cp:lastModifiedBy>Stefan Boehringer</cp:lastModifiedBy>
  <cp:revision>16</cp:revision>
  <dcterms:created xsi:type="dcterms:W3CDTF">2022-11-23T18:40:43Z</dcterms:created>
  <dcterms:modified xsi:type="dcterms:W3CDTF">2022-11-29T16:26:37Z</dcterms:modified>
</cp:coreProperties>
</file>