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Klauder" userId="e69a41fbc6c6a0fd" providerId="LiveId" clId="{E114F790-BB9F-4EDC-8EDA-9ACE566C45D2}"/>
    <pc:docChg chg="addSld delSld modSld">
      <pc:chgData name="Julian Klauder" userId="e69a41fbc6c6a0fd" providerId="LiveId" clId="{E114F790-BB9F-4EDC-8EDA-9ACE566C45D2}" dt="2024-02-05T12:47:23.939" v="86" actId="20577"/>
      <pc:docMkLst>
        <pc:docMk/>
      </pc:docMkLst>
      <pc:sldChg chg="modSp mod">
        <pc:chgData name="Julian Klauder" userId="e69a41fbc6c6a0fd" providerId="LiveId" clId="{E114F790-BB9F-4EDC-8EDA-9ACE566C45D2}" dt="2024-02-05T12:47:23.939" v="86" actId="20577"/>
        <pc:sldMkLst>
          <pc:docMk/>
          <pc:sldMk cId="3204236894" sldId="256"/>
        </pc:sldMkLst>
        <pc:spChg chg="mod">
          <ac:chgData name="Julian Klauder" userId="e69a41fbc6c6a0fd" providerId="LiveId" clId="{E114F790-BB9F-4EDC-8EDA-9ACE566C45D2}" dt="2024-02-05T12:47:13.499" v="62" actId="20577"/>
          <ac:spMkLst>
            <pc:docMk/>
            <pc:sldMk cId="3204236894" sldId="256"/>
            <ac:spMk id="2" creationId="{7937F4C8-B622-E6EA-103E-B0F071D9EF84}"/>
          </ac:spMkLst>
        </pc:spChg>
        <pc:spChg chg="mod">
          <ac:chgData name="Julian Klauder" userId="e69a41fbc6c6a0fd" providerId="LiveId" clId="{E114F790-BB9F-4EDC-8EDA-9ACE566C45D2}" dt="2024-02-05T12:47:23.939" v="86" actId="20577"/>
          <ac:spMkLst>
            <pc:docMk/>
            <pc:sldMk cId="3204236894" sldId="256"/>
            <ac:spMk id="3" creationId="{4E53CFF2-231F-AF86-677B-1C2720A5C5CC}"/>
          </ac:spMkLst>
        </pc:spChg>
      </pc:sldChg>
      <pc:sldChg chg="addSp modSp del mod">
        <pc:chgData name="Julian Klauder" userId="e69a41fbc6c6a0fd" providerId="LiveId" clId="{E114F790-BB9F-4EDC-8EDA-9ACE566C45D2}" dt="2024-02-05T12:46:31.947" v="31" actId="47"/>
        <pc:sldMkLst>
          <pc:docMk/>
          <pc:sldMk cId="2421598905" sldId="257"/>
        </pc:sldMkLst>
        <pc:spChg chg="mod">
          <ac:chgData name="Julian Klauder" userId="e69a41fbc6c6a0fd" providerId="LiveId" clId="{E114F790-BB9F-4EDC-8EDA-9ACE566C45D2}" dt="2024-02-05T12:44:47.012" v="29" actId="20577"/>
          <ac:spMkLst>
            <pc:docMk/>
            <pc:sldMk cId="2421598905" sldId="257"/>
            <ac:spMk id="3" creationId="{3723E925-8D26-76F5-FC7D-C03621647FDF}"/>
          </ac:spMkLst>
        </pc:spChg>
        <pc:picChg chg="add mod">
          <ac:chgData name="Julian Klauder" userId="e69a41fbc6c6a0fd" providerId="LiveId" clId="{E114F790-BB9F-4EDC-8EDA-9ACE566C45D2}" dt="2024-02-01T23:30:06.587" v="11" actId="1076"/>
          <ac:picMkLst>
            <pc:docMk/>
            <pc:sldMk cId="2421598905" sldId="257"/>
            <ac:picMk id="5" creationId="{BBC699DF-8318-5121-75D0-E1E6BE4B054D}"/>
          </ac:picMkLst>
        </pc:picChg>
        <pc:picChg chg="mod">
          <ac:chgData name="Julian Klauder" userId="e69a41fbc6c6a0fd" providerId="LiveId" clId="{E114F790-BB9F-4EDC-8EDA-9ACE566C45D2}" dt="2024-02-01T23:26:14.866" v="1" actId="14100"/>
          <ac:picMkLst>
            <pc:docMk/>
            <pc:sldMk cId="2421598905" sldId="257"/>
            <ac:picMk id="7" creationId="{EECBC493-4B5C-F16B-95B2-D7B6CE3C0E58}"/>
          </ac:picMkLst>
        </pc:picChg>
      </pc:sldChg>
      <pc:sldChg chg="del">
        <pc:chgData name="Julian Klauder" userId="e69a41fbc6c6a0fd" providerId="LiveId" clId="{E114F790-BB9F-4EDC-8EDA-9ACE566C45D2}" dt="2024-02-05T12:46:40.109" v="32" actId="47"/>
        <pc:sldMkLst>
          <pc:docMk/>
          <pc:sldMk cId="360816280" sldId="258"/>
        </pc:sldMkLst>
      </pc:sldChg>
      <pc:sldChg chg="modSp mod">
        <pc:chgData name="Julian Klauder" userId="e69a41fbc6c6a0fd" providerId="LiveId" clId="{E114F790-BB9F-4EDC-8EDA-9ACE566C45D2}" dt="2024-02-01T23:30:35.851" v="23" actId="20577"/>
        <pc:sldMkLst>
          <pc:docMk/>
          <pc:sldMk cId="552139949" sldId="260"/>
        </pc:sldMkLst>
        <pc:spChg chg="mod">
          <ac:chgData name="Julian Klauder" userId="e69a41fbc6c6a0fd" providerId="LiveId" clId="{E114F790-BB9F-4EDC-8EDA-9ACE566C45D2}" dt="2024-02-01T23:30:35.851" v="23" actId="20577"/>
          <ac:spMkLst>
            <pc:docMk/>
            <pc:sldMk cId="552139949" sldId="260"/>
            <ac:spMk id="3" creationId="{F8146735-4A09-16BC-3084-9FFED435FC96}"/>
          </ac:spMkLst>
        </pc:spChg>
      </pc:sldChg>
      <pc:sldChg chg="addSp modSp new del mod">
        <pc:chgData name="Julian Klauder" userId="e69a41fbc6c6a0fd" providerId="LiveId" clId="{E114F790-BB9F-4EDC-8EDA-9ACE566C45D2}" dt="2024-02-05T12:45:00.711" v="30" actId="47"/>
        <pc:sldMkLst>
          <pc:docMk/>
          <pc:sldMk cId="1102005194" sldId="264"/>
        </pc:sldMkLst>
        <pc:picChg chg="add mod">
          <ac:chgData name="Julian Klauder" userId="e69a41fbc6c6a0fd" providerId="LiveId" clId="{E114F790-BB9F-4EDC-8EDA-9ACE566C45D2}" dt="2024-02-02T11:20:10.028" v="26" actId="1076"/>
          <ac:picMkLst>
            <pc:docMk/>
            <pc:sldMk cId="1102005194" sldId="264"/>
            <ac:picMk id="5" creationId="{0E790867-5957-7375-61E0-9CE599847D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3A7FBE-D493-1C22-DD89-85D7E5FF17F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359E150-6558-D777-FF2A-86572D7F1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A296902-CF39-142C-458E-4A8FDE9C7A26}"/>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73A564E6-C395-145E-8F14-1FBC7D4864A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DC8465-EAC5-8D1A-F96C-2F0311F076C2}"/>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196533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89125D-9EF9-1C3C-CD94-35110FF7C55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5FB7817-9D87-AA08-D791-A2A3EC7C4D8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F91164-A0CE-94B2-5518-6D17870F23BA}"/>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6F021BCF-5DC9-986E-4CCD-C2E3C8703D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303D5C1-F014-0376-D6B5-3A8EE0D9D9AB}"/>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277686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FE2574-8FD1-9AFC-A685-7BBEB0DDF21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FDD1501-2439-665C-CB6A-A786E124981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AD7593-862C-477E-F6B9-B8972BC150C1}"/>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B592D5FF-4915-0D2C-D7D4-5BB12F34FB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2F95A0-AAC9-1859-1EB7-3AD4EB31A5D9}"/>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130052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CC38C-EC82-3AD3-ED43-C004D6DC98A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4B75F86-BA38-2140-8CDC-43E381540D8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D13E4D-F4BC-2B36-4748-92FF7EC47020}"/>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371D3847-2296-87AF-C7D5-EF9AA803798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4DB6D8-C775-070F-267D-F4B40EB51812}"/>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133445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02B03E-2B2F-CE86-661D-BAE7F5F392E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797ECEE-9A39-A93C-D6B1-13C2DD9D7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001AFCB-A38D-83D8-2002-92A4A7452354}"/>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951D8D69-107C-E60C-AE50-974A38A60A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A1941B-ECAC-EC6A-EED8-AD1B6AE784FC}"/>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62400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388B6-36F7-AE81-5502-3D321888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313E3F0-6763-A3B1-345E-C68D42C7BA9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187C692-B436-9A31-7923-93D880C9F7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DDE4971-3691-7B99-701B-7D75F0CC9895}"/>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6" name="Fußzeilenplatzhalter 5">
            <a:extLst>
              <a:ext uri="{FF2B5EF4-FFF2-40B4-BE49-F238E27FC236}">
                <a16:creationId xmlns:a16="http://schemas.microsoft.com/office/drawing/2014/main" id="{DB893B7D-C41A-AD4F-0853-F5A994F74C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FBF912-83DE-7275-4C65-1892521A5A37}"/>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300136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04F4AF-5AEB-D02D-4C52-02F4A4CE988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7BF311A-A360-3C8F-B4E7-906A6D683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C4801A3-1396-6C4F-273C-231B3F8F604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0EC5B5C-1A3D-2744-50D9-515DF20D1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83FFA5-7DE2-3D39-9416-D8D5CA17880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6E0DF7-192D-60AD-8634-E669E37C9CCA}"/>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8" name="Fußzeilenplatzhalter 7">
            <a:extLst>
              <a:ext uri="{FF2B5EF4-FFF2-40B4-BE49-F238E27FC236}">
                <a16:creationId xmlns:a16="http://schemas.microsoft.com/office/drawing/2014/main" id="{EFDDA57F-4792-5888-FF9B-84AC9436EA3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AAA600B-BCC3-9AE1-E65B-70CC7E046547}"/>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112075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A4EDA-4162-0FEC-5BF9-339B00A0951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49C9F1B-9948-7328-B7A3-495B289ED438}"/>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4" name="Fußzeilenplatzhalter 3">
            <a:extLst>
              <a:ext uri="{FF2B5EF4-FFF2-40B4-BE49-F238E27FC236}">
                <a16:creationId xmlns:a16="http://schemas.microsoft.com/office/drawing/2014/main" id="{EFF7CC5D-DA41-9476-2758-DE9751CB7CF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8C89CB1-5829-72B5-FCDA-84C3119D3107}"/>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428611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B7D2839-B39D-3282-DD6E-59BDC6A3E48C}"/>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3" name="Fußzeilenplatzhalter 2">
            <a:extLst>
              <a:ext uri="{FF2B5EF4-FFF2-40B4-BE49-F238E27FC236}">
                <a16:creationId xmlns:a16="http://schemas.microsoft.com/office/drawing/2014/main" id="{F3D89D5A-A3F9-42AB-020B-A96E347FA3B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FBC3CB8-CD40-79FD-8AF6-BCAB8591AA61}"/>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397633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14B384-60B6-5293-6E78-FD00A6BAE0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12C1B3F-0F3C-BCC9-E51A-899D2F6C6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89B7F93-9A2B-4CD0-57FF-EFCB8C5A1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F91B19D-C66C-2F09-CE2B-9523D4FBC899}"/>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6" name="Fußzeilenplatzhalter 5">
            <a:extLst>
              <a:ext uri="{FF2B5EF4-FFF2-40B4-BE49-F238E27FC236}">
                <a16:creationId xmlns:a16="http://schemas.microsoft.com/office/drawing/2014/main" id="{461D44CC-BC15-1D59-6AE5-C5B1782986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00CB889-DE57-8319-6911-7DD028BEE739}"/>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157046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254E2-8FD3-9E90-3775-6D47CBADB24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2F841BE-31BE-2D72-0554-EE7E39538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5723AC-46AF-F0AC-4FEE-ED439816F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2DDAE5-5CD1-8AA7-424C-EE4693CC3B9C}"/>
              </a:ext>
            </a:extLst>
          </p:cNvPr>
          <p:cNvSpPr>
            <a:spLocks noGrp="1"/>
          </p:cNvSpPr>
          <p:nvPr>
            <p:ph type="dt" sz="half" idx="10"/>
          </p:nvPr>
        </p:nvSpPr>
        <p:spPr/>
        <p:txBody>
          <a:bodyPr/>
          <a:lstStyle/>
          <a:p>
            <a:fld id="{88600DDA-1129-4D54-BBDA-2202E3B94DE5}" type="datetimeFigureOut">
              <a:rPr lang="de-DE" smtClean="0"/>
              <a:t>05.02.2024</a:t>
            </a:fld>
            <a:endParaRPr lang="de-DE"/>
          </a:p>
        </p:txBody>
      </p:sp>
      <p:sp>
        <p:nvSpPr>
          <p:cNvPr id="6" name="Fußzeilenplatzhalter 5">
            <a:extLst>
              <a:ext uri="{FF2B5EF4-FFF2-40B4-BE49-F238E27FC236}">
                <a16:creationId xmlns:a16="http://schemas.microsoft.com/office/drawing/2014/main" id="{BAE83AF6-C246-2DDB-A90C-49C373CED82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242B576-A9BF-6543-20B5-5FC8FC018BEA}"/>
              </a:ext>
            </a:extLst>
          </p:cNvPr>
          <p:cNvSpPr>
            <a:spLocks noGrp="1"/>
          </p:cNvSpPr>
          <p:nvPr>
            <p:ph type="sldNum" sz="quarter" idx="12"/>
          </p:nvPr>
        </p:nvSpPr>
        <p:spPr/>
        <p:txBody>
          <a:bodyPr/>
          <a:lstStyle/>
          <a:p>
            <a:fld id="{AD29188B-AAA8-419B-9B9D-514C50784556}" type="slidenum">
              <a:rPr lang="de-DE" smtClean="0"/>
              <a:t>‹Nr.›</a:t>
            </a:fld>
            <a:endParaRPr lang="de-DE"/>
          </a:p>
        </p:txBody>
      </p:sp>
    </p:spTree>
    <p:extLst>
      <p:ext uri="{BB962C8B-B14F-4D97-AF65-F5344CB8AC3E}">
        <p14:creationId xmlns:p14="http://schemas.microsoft.com/office/powerpoint/2010/main" val="393905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8BA6CA0-36F9-B663-03B0-AD362683E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0663704-74B7-EC8F-D357-08E67839F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671944-2134-E0FD-4180-941E378C5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00DDA-1129-4D54-BBDA-2202E3B94DE5}" type="datetimeFigureOut">
              <a:rPr lang="de-DE" smtClean="0"/>
              <a:t>05.02.2024</a:t>
            </a:fld>
            <a:endParaRPr lang="de-DE"/>
          </a:p>
        </p:txBody>
      </p:sp>
      <p:sp>
        <p:nvSpPr>
          <p:cNvPr id="5" name="Fußzeilenplatzhalter 4">
            <a:extLst>
              <a:ext uri="{FF2B5EF4-FFF2-40B4-BE49-F238E27FC236}">
                <a16:creationId xmlns:a16="http://schemas.microsoft.com/office/drawing/2014/main" id="{157B0B3D-D284-996B-F21A-292733C5E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08FBAEA-3E7C-C471-9D30-60A636449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9188B-AAA8-419B-9B9D-514C50784556}" type="slidenum">
              <a:rPr lang="de-DE" smtClean="0"/>
              <a:t>‹Nr.›</a:t>
            </a:fld>
            <a:endParaRPr lang="de-DE"/>
          </a:p>
        </p:txBody>
      </p:sp>
    </p:spTree>
    <p:extLst>
      <p:ext uri="{BB962C8B-B14F-4D97-AF65-F5344CB8AC3E}">
        <p14:creationId xmlns:p14="http://schemas.microsoft.com/office/powerpoint/2010/main" val="202350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worldbank.org/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7F4C8-B622-E6EA-103E-B0F071D9EF84}"/>
              </a:ext>
            </a:extLst>
          </p:cNvPr>
          <p:cNvSpPr>
            <a:spLocks noGrp="1"/>
          </p:cNvSpPr>
          <p:nvPr>
            <p:ph type="ctrTitle"/>
          </p:nvPr>
        </p:nvSpPr>
        <p:spPr/>
        <p:txBody>
          <a:bodyPr/>
          <a:lstStyle/>
          <a:p>
            <a:r>
              <a:rPr lang="de-DE" dirty="0"/>
              <a:t>BRICS Data Analysis Project</a:t>
            </a:r>
          </a:p>
        </p:txBody>
      </p:sp>
      <p:sp>
        <p:nvSpPr>
          <p:cNvPr id="3" name="Untertitel 2">
            <a:extLst>
              <a:ext uri="{FF2B5EF4-FFF2-40B4-BE49-F238E27FC236}">
                <a16:creationId xmlns:a16="http://schemas.microsoft.com/office/drawing/2014/main" id="{4E53CFF2-231F-AF86-677B-1C2720A5C5CC}"/>
              </a:ext>
            </a:extLst>
          </p:cNvPr>
          <p:cNvSpPr>
            <a:spLocks noGrp="1"/>
          </p:cNvSpPr>
          <p:nvPr>
            <p:ph type="subTitle" idx="1"/>
          </p:nvPr>
        </p:nvSpPr>
        <p:spPr/>
        <p:txBody>
          <a:bodyPr>
            <a:normAutofit/>
          </a:bodyPr>
          <a:lstStyle/>
          <a:p>
            <a:r>
              <a:rPr lang="de-DE" dirty="0"/>
              <a:t>About </a:t>
            </a:r>
            <a:r>
              <a:rPr lang="de-DE" dirty="0" err="1"/>
              <a:t>the</a:t>
            </a:r>
            <a:r>
              <a:rPr lang="de-DE" dirty="0"/>
              <a:t> </a:t>
            </a:r>
            <a:r>
              <a:rPr lang="de-DE" dirty="0" err="1"/>
              <a:t>data</a:t>
            </a:r>
            <a:endParaRPr lang="de-DE" dirty="0"/>
          </a:p>
          <a:p>
            <a:endParaRPr lang="de-DE" dirty="0"/>
          </a:p>
          <a:p>
            <a:r>
              <a:rPr lang="de-DE" dirty="0"/>
              <a:t>Julian Klauder</a:t>
            </a:r>
          </a:p>
        </p:txBody>
      </p:sp>
    </p:spTree>
    <p:extLst>
      <p:ext uri="{BB962C8B-B14F-4D97-AF65-F5344CB8AC3E}">
        <p14:creationId xmlns:p14="http://schemas.microsoft.com/office/powerpoint/2010/main" val="320423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216F25-7663-F843-678D-707C8EF522B1}"/>
              </a:ext>
            </a:extLst>
          </p:cNvPr>
          <p:cNvSpPr>
            <a:spLocks noGrp="1"/>
          </p:cNvSpPr>
          <p:nvPr>
            <p:ph type="title"/>
          </p:nvPr>
        </p:nvSpPr>
        <p:spPr/>
        <p:txBody>
          <a:bodyPr/>
          <a:lstStyle/>
          <a:p>
            <a:r>
              <a:rPr lang="de-DE" dirty="0"/>
              <a:t>Data Source</a:t>
            </a:r>
          </a:p>
        </p:txBody>
      </p:sp>
      <p:sp>
        <p:nvSpPr>
          <p:cNvPr id="3" name="Inhaltsplatzhalter 2">
            <a:extLst>
              <a:ext uri="{FF2B5EF4-FFF2-40B4-BE49-F238E27FC236}">
                <a16:creationId xmlns:a16="http://schemas.microsoft.com/office/drawing/2014/main" id="{9C88397D-2CC2-F810-8FF3-2E6C08F0A6CA}"/>
              </a:ext>
            </a:extLst>
          </p:cNvPr>
          <p:cNvSpPr>
            <a:spLocks noGrp="1"/>
          </p:cNvSpPr>
          <p:nvPr>
            <p:ph idx="1"/>
          </p:nvPr>
        </p:nvSpPr>
        <p:spPr/>
        <p:txBody>
          <a:bodyPr>
            <a:normAutofit fontScale="77500" lnSpcReduction="20000"/>
          </a:bodyPr>
          <a:lstStyle/>
          <a:p>
            <a:pPr marL="0" indent="0">
              <a:buNone/>
            </a:pPr>
            <a:r>
              <a:rPr lang="en-US" dirty="0"/>
              <a:t>The World Bank is the data’s source</a:t>
            </a:r>
          </a:p>
          <a:p>
            <a:pPr algn="l"/>
            <a:r>
              <a:rPr lang="en-US" b="0" i="0" dirty="0">
                <a:solidFill>
                  <a:srgbClr val="50595E"/>
                </a:solidFill>
                <a:effectLst/>
                <a:latin typeface="OpenSans"/>
              </a:rPr>
              <a:t>The mission of the World Bank’s Development Data Group is to provide high-quality national and international statistics to clients within and outside the Bank and to improve the capacity of member countries to produce and use statistical information. As part of the international statistical system, the Data Group works with other organizations on new statistical methods, data collection activities and statistical capacity-building programs.</a:t>
            </a:r>
          </a:p>
          <a:p>
            <a:pPr marL="0" indent="0" algn="l">
              <a:buNone/>
            </a:pPr>
            <a:r>
              <a:rPr lang="en-US" b="0" i="0" dirty="0">
                <a:solidFill>
                  <a:srgbClr val="50595E"/>
                </a:solidFill>
                <a:effectLst/>
                <a:latin typeface="OpenSans"/>
              </a:rPr>
              <a:t>Data collection method</a:t>
            </a:r>
          </a:p>
          <a:p>
            <a:pPr algn="l"/>
            <a:r>
              <a:rPr lang="en-US" b="0" i="0" dirty="0">
                <a:solidFill>
                  <a:srgbClr val="50595E"/>
                </a:solidFill>
                <a:effectLst/>
                <a:latin typeface="OpenSans"/>
              </a:rPr>
              <a:t>Much of the data comes from the statistical </a:t>
            </a:r>
            <a:r>
              <a:rPr lang="en-US" dirty="0">
                <a:solidFill>
                  <a:srgbClr val="50595E"/>
                </a:solidFill>
                <a:latin typeface="OpenSans"/>
              </a:rPr>
              <a:t>systems of member countries, and </a:t>
            </a:r>
            <a:r>
              <a:rPr lang="en-US" b="0" i="0" dirty="0">
                <a:solidFill>
                  <a:srgbClr val="50595E"/>
                </a:solidFill>
                <a:effectLst/>
                <a:latin typeface="OpenSans"/>
              </a:rPr>
              <a:t>the quality of global data depends on how well these national systems perform. The World Bank works to help developing countries improve the capacity, efficiency and effectiveness of national statistical systems. Without better and more comprehensive national data, it is impossible to develop effective policies, monitor the implementation of poverty reduction strategies, or monitor progress towards global goals.</a:t>
            </a:r>
          </a:p>
          <a:p>
            <a:pPr marL="0" indent="0" algn="l">
              <a:buNone/>
            </a:pPr>
            <a:r>
              <a:rPr lang="en-US" b="0" i="0" dirty="0">
                <a:solidFill>
                  <a:srgbClr val="50595E"/>
                </a:solidFill>
                <a:effectLst/>
                <a:latin typeface="OpenSans"/>
                <a:hlinkClick r:id="rId2"/>
              </a:rPr>
              <a:t>https://data.worldbank.org/about</a:t>
            </a:r>
            <a:endParaRPr lang="en-US" b="0" i="0" dirty="0">
              <a:solidFill>
                <a:srgbClr val="50595E"/>
              </a:solidFill>
              <a:effectLst/>
              <a:latin typeface="OpenSans"/>
            </a:endParaRPr>
          </a:p>
          <a:p>
            <a:endParaRPr lang="de-DE" dirty="0"/>
          </a:p>
        </p:txBody>
      </p:sp>
    </p:spTree>
    <p:extLst>
      <p:ext uri="{BB962C8B-B14F-4D97-AF65-F5344CB8AC3E}">
        <p14:creationId xmlns:p14="http://schemas.microsoft.com/office/powerpoint/2010/main" val="210942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93CA5-91DB-F1F2-9478-E15A9605FFAF}"/>
              </a:ext>
            </a:extLst>
          </p:cNvPr>
          <p:cNvSpPr>
            <a:spLocks noGrp="1"/>
          </p:cNvSpPr>
          <p:nvPr>
            <p:ph type="title"/>
          </p:nvPr>
        </p:nvSpPr>
        <p:spPr/>
        <p:txBody>
          <a:bodyPr/>
          <a:lstStyle/>
          <a:p>
            <a:r>
              <a:rPr lang="de-DE" dirty="0"/>
              <a:t>Columns</a:t>
            </a:r>
          </a:p>
        </p:txBody>
      </p:sp>
      <p:sp>
        <p:nvSpPr>
          <p:cNvPr id="3" name="Inhaltsplatzhalter 2">
            <a:extLst>
              <a:ext uri="{FF2B5EF4-FFF2-40B4-BE49-F238E27FC236}">
                <a16:creationId xmlns:a16="http://schemas.microsoft.com/office/drawing/2014/main" id="{F8146735-4A09-16BC-3084-9FFED435FC96}"/>
              </a:ext>
            </a:extLst>
          </p:cNvPr>
          <p:cNvSpPr>
            <a:spLocks noGrp="1"/>
          </p:cNvSpPr>
          <p:nvPr>
            <p:ph idx="1"/>
          </p:nvPr>
        </p:nvSpPr>
        <p:spPr/>
        <p:txBody>
          <a:bodyPr>
            <a:normAutofit fontScale="85000" lnSpcReduction="20000"/>
          </a:bodyPr>
          <a:lstStyle/>
          <a:p>
            <a:pPr marL="0" indent="0">
              <a:buNone/>
            </a:pPr>
            <a:r>
              <a:rPr lang="en-US" dirty="0"/>
              <a:t>Dimensions:</a:t>
            </a:r>
            <a:br>
              <a:rPr lang="en-US" dirty="0"/>
            </a:br>
            <a:r>
              <a:rPr lang="en-US" dirty="0"/>
              <a:t>Country</a:t>
            </a:r>
            <a:br>
              <a:rPr lang="en-US" dirty="0"/>
            </a:br>
            <a:r>
              <a:rPr lang="en-US" dirty="0"/>
              <a:t>Year: from 1999 to 2019</a:t>
            </a:r>
            <a:br>
              <a:rPr lang="en-US" dirty="0"/>
            </a:br>
            <a:r>
              <a:rPr lang="en-US" dirty="0"/>
              <a:t>Continent: names of the different continents</a:t>
            </a:r>
            <a:br>
              <a:rPr lang="en-US" dirty="0"/>
            </a:br>
            <a:r>
              <a:rPr lang="en-US" dirty="0"/>
              <a:t>brics_g7: flag with values: </a:t>
            </a:r>
            <a:r>
              <a:rPr lang="en-US" dirty="0" err="1"/>
              <a:t>brics</a:t>
            </a:r>
            <a:r>
              <a:rPr lang="en-US" dirty="0"/>
              <a:t>, g7, and </a:t>
            </a:r>
            <a:r>
              <a:rPr lang="en-US" dirty="0" err="1"/>
              <a:t>NaN</a:t>
            </a:r>
            <a:endParaRPr lang="en-US" dirty="0"/>
          </a:p>
          <a:p>
            <a:pPr marL="0" indent="0">
              <a:buNone/>
            </a:pPr>
            <a:r>
              <a:rPr lang="en-US" dirty="0"/>
              <a:t>Measures:</a:t>
            </a:r>
            <a:br>
              <a:rPr lang="en-US" dirty="0"/>
            </a:br>
            <a:r>
              <a:rPr lang="en-US" dirty="0"/>
              <a:t>Life Expectancy</a:t>
            </a:r>
            <a:br>
              <a:rPr lang="en-US" dirty="0"/>
            </a:br>
            <a:r>
              <a:rPr lang="en-US" dirty="0"/>
              <a:t>Population</a:t>
            </a:r>
            <a:br>
              <a:rPr lang="en-US" dirty="0"/>
            </a:br>
            <a:r>
              <a:rPr lang="en-US" dirty="0"/>
              <a:t>CO2 emissions</a:t>
            </a:r>
            <a:br>
              <a:rPr lang="en-US" dirty="0"/>
            </a:br>
            <a:r>
              <a:rPr lang="en-US" dirty="0"/>
              <a:t>Health expenditure</a:t>
            </a:r>
            <a:br>
              <a:rPr lang="en-US" dirty="0"/>
            </a:br>
            <a:r>
              <a:rPr lang="en-US" dirty="0"/>
              <a:t>Forest area</a:t>
            </a:r>
            <a:br>
              <a:rPr lang="en-US" dirty="0"/>
            </a:br>
            <a:r>
              <a:rPr lang="en-US" dirty="0"/>
              <a:t>GDP per capita</a:t>
            </a:r>
            <a:br>
              <a:rPr lang="en-US" dirty="0"/>
            </a:br>
            <a:r>
              <a:rPr lang="en-US" dirty="0"/>
              <a:t>Individuals using the Internet</a:t>
            </a:r>
            <a:br>
              <a:rPr lang="en-US" dirty="0"/>
            </a:br>
            <a:r>
              <a:rPr lang="en-US" dirty="0"/>
              <a:t>Military expenditure</a:t>
            </a:r>
            <a:br>
              <a:rPr lang="en-US" dirty="0"/>
            </a:br>
            <a:r>
              <a:rPr lang="en-US" dirty="0"/>
              <a:t>Beer consumption per capita</a:t>
            </a:r>
            <a:endParaRPr lang="de-DE" dirty="0"/>
          </a:p>
        </p:txBody>
      </p:sp>
    </p:spTree>
    <p:extLst>
      <p:ext uri="{BB962C8B-B14F-4D97-AF65-F5344CB8AC3E}">
        <p14:creationId xmlns:p14="http://schemas.microsoft.com/office/powerpoint/2010/main" val="55213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B00F5-1F76-1927-820B-336223568F8E}"/>
              </a:ext>
            </a:extLst>
          </p:cNvPr>
          <p:cNvSpPr>
            <a:spLocks noGrp="1"/>
          </p:cNvSpPr>
          <p:nvPr>
            <p:ph type="title"/>
          </p:nvPr>
        </p:nvSpPr>
        <p:spPr/>
        <p:txBody>
          <a:bodyPr/>
          <a:lstStyle/>
          <a:p>
            <a:r>
              <a:rPr lang="de-DE" dirty="0"/>
              <a:t>Data </a:t>
            </a:r>
            <a:r>
              <a:rPr lang="de-DE" dirty="0" err="1"/>
              <a:t>Completeness</a:t>
            </a:r>
            <a:r>
              <a:rPr lang="de-DE" dirty="0"/>
              <a:t> Check</a:t>
            </a:r>
          </a:p>
        </p:txBody>
      </p:sp>
      <p:pic>
        <p:nvPicPr>
          <p:cNvPr id="5" name="Inhaltsplatzhalter 4">
            <a:extLst>
              <a:ext uri="{FF2B5EF4-FFF2-40B4-BE49-F238E27FC236}">
                <a16:creationId xmlns:a16="http://schemas.microsoft.com/office/drawing/2014/main" id="{6E0AB8B8-EAFE-92E9-02B0-79F277810FA9}"/>
              </a:ext>
            </a:extLst>
          </p:cNvPr>
          <p:cNvPicPr>
            <a:picLocks noGrp="1" noChangeAspect="1"/>
          </p:cNvPicPr>
          <p:nvPr>
            <p:ph idx="1"/>
          </p:nvPr>
        </p:nvPicPr>
        <p:blipFill>
          <a:blip r:embed="rId2"/>
          <a:stretch>
            <a:fillRect/>
          </a:stretch>
        </p:blipFill>
        <p:spPr>
          <a:xfrm>
            <a:off x="1406012" y="1690688"/>
            <a:ext cx="9104671" cy="4747038"/>
          </a:xfrm>
        </p:spPr>
      </p:pic>
    </p:spTree>
    <p:extLst>
      <p:ext uri="{BB962C8B-B14F-4D97-AF65-F5344CB8AC3E}">
        <p14:creationId xmlns:p14="http://schemas.microsoft.com/office/powerpoint/2010/main" val="329036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23BC6B-026E-ED03-9283-AA7280750E49}"/>
              </a:ext>
            </a:extLst>
          </p:cNvPr>
          <p:cNvSpPr>
            <a:spLocks noGrp="1"/>
          </p:cNvSpPr>
          <p:nvPr>
            <p:ph type="title"/>
          </p:nvPr>
        </p:nvSpPr>
        <p:spPr/>
        <p:txBody>
          <a:bodyPr/>
          <a:lstStyle/>
          <a:p>
            <a:r>
              <a:rPr lang="de-DE" dirty="0"/>
              <a:t>Data Profile </a:t>
            </a:r>
          </a:p>
        </p:txBody>
      </p:sp>
      <p:pic>
        <p:nvPicPr>
          <p:cNvPr id="4" name="Inhaltsplatzhalter 3" descr="Ein Bild, das Text, Schrift, Zahl, Reihe enthält.&#10;&#10;Automatisch generierte Beschreibung">
            <a:extLst>
              <a:ext uri="{FF2B5EF4-FFF2-40B4-BE49-F238E27FC236}">
                <a16:creationId xmlns:a16="http://schemas.microsoft.com/office/drawing/2014/main" id="{3A143114-36CA-5A65-C183-405735297EFF}"/>
              </a:ext>
            </a:extLst>
          </p:cNvPr>
          <p:cNvPicPr>
            <a:picLocks noGrp="1" noChangeAspect="1"/>
          </p:cNvPicPr>
          <p:nvPr>
            <p:ph idx="1"/>
          </p:nvPr>
        </p:nvPicPr>
        <p:blipFill>
          <a:blip r:embed="rId2"/>
          <a:stretch>
            <a:fillRect/>
          </a:stretch>
        </p:blipFill>
        <p:spPr>
          <a:xfrm>
            <a:off x="943424" y="2025003"/>
            <a:ext cx="10410376" cy="2807993"/>
          </a:xfrm>
          <a:prstGeom prst="rect">
            <a:avLst/>
          </a:prstGeom>
        </p:spPr>
      </p:pic>
      <p:pic>
        <p:nvPicPr>
          <p:cNvPr id="7" name="Grafik 6">
            <a:extLst>
              <a:ext uri="{FF2B5EF4-FFF2-40B4-BE49-F238E27FC236}">
                <a16:creationId xmlns:a16="http://schemas.microsoft.com/office/drawing/2014/main" id="{CFC11161-EFFE-1A62-8AA4-A66A1BE1B8A6}"/>
              </a:ext>
            </a:extLst>
          </p:cNvPr>
          <p:cNvPicPr>
            <a:picLocks noChangeAspect="1"/>
          </p:cNvPicPr>
          <p:nvPr/>
        </p:nvPicPr>
        <p:blipFill>
          <a:blip r:embed="rId3"/>
          <a:stretch>
            <a:fillRect/>
          </a:stretch>
        </p:blipFill>
        <p:spPr>
          <a:xfrm>
            <a:off x="6863858" y="5250815"/>
            <a:ext cx="4282440" cy="1242060"/>
          </a:xfrm>
          <a:prstGeom prst="rect">
            <a:avLst/>
          </a:prstGeom>
        </p:spPr>
      </p:pic>
    </p:spTree>
    <p:extLst>
      <p:ext uri="{BB962C8B-B14F-4D97-AF65-F5344CB8AC3E}">
        <p14:creationId xmlns:p14="http://schemas.microsoft.com/office/powerpoint/2010/main" val="283141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B86BF-DA4A-302C-4769-F8E9C9E51A01}"/>
              </a:ext>
            </a:extLst>
          </p:cNvPr>
          <p:cNvSpPr>
            <a:spLocks noGrp="1"/>
          </p:cNvSpPr>
          <p:nvPr>
            <p:ph type="title"/>
          </p:nvPr>
        </p:nvSpPr>
        <p:spPr/>
        <p:txBody>
          <a:bodyPr/>
          <a:lstStyle/>
          <a:p>
            <a:r>
              <a:rPr lang="de-DE" dirty="0" err="1"/>
              <a:t>Limitations</a:t>
            </a:r>
            <a:endParaRPr lang="de-DE" dirty="0"/>
          </a:p>
        </p:txBody>
      </p:sp>
      <p:sp>
        <p:nvSpPr>
          <p:cNvPr id="3" name="Inhaltsplatzhalter 2">
            <a:extLst>
              <a:ext uri="{FF2B5EF4-FFF2-40B4-BE49-F238E27FC236}">
                <a16:creationId xmlns:a16="http://schemas.microsoft.com/office/drawing/2014/main" id="{AFC92F93-5EC6-CAAA-3F5C-42CD61CA31F4}"/>
              </a:ext>
            </a:extLst>
          </p:cNvPr>
          <p:cNvSpPr>
            <a:spLocks noGrp="1"/>
          </p:cNvSpPr>
          <p:nvPr>
            <p:ph idx="1"/>
          </p:nvPr>
        </p:nvSpPr>
        <p:spPr/>
        <p:txBody>
          <a:bodyPr/>
          <a:lstStyle/>
          <a:p>
            <a:r>
              <a:rPr lang="en-US" b="0" i="0" dirty="0">
                <a:solidFill>
                  <a:srgbClr val="50595E"/>
                </a:solidFill>
                <a:effectLst/>
                <a:latin typeface="OpenSans"/>
              </a:rPr>
              <a:t>Much of the data comes from the statistical </a:t>
            </a:r>
            <a:r>
              <a:rPr lang="en-US" dirty="0">
                <a:solidFill>
                  <a:srgbClr val="50595E"/>
                </a:solidFill>
                <a:latin typeface="OpenSans"/>
              </a:rPr>
              <a:t>systems of member countries, and </a:t>
            </a:r>
            <a:r>
              <a:rPr lang="en-US" b="0" i="0" dirty="0">
                <a:solidFill>
                  <a:srgbClr val="50595E"/>
                </a:solidFill>
                <a:effectLst/>
                <a:latin typeface="OpenSans"/>
              </a:rPr>
              <a:t>the quality of global data depends on how well these national systems perform.</a:t>
            </a:r>
            <a:endParaRPr lang="de-DE" dirty="0"/>
          </a:p>
        </p:txBody>
      </p:sp>
    </p:spTree>
    <p:extLst>
      <p:ext uri="{BB962C8B-B14F-4D97-AF65-F5344CB8AC3E}">
        <p14:creationId xmlns:p14="http://schemas.microsoft.com/office/powerpoint/2010/main" val="117325923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Breitbild</PresentationFormat>
  <Paragraphs>17</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OpenSans</vt:lpstr>
      <vt:lpstr>Office</vt:lpstr>
      <vt:lpstr>BRICS Data Analysis Project</vt:lpstr>
      <vt:lpstr>Data Source</vt:lpstr>
      <vt:lpstr>Columns</vt:lpstr>
      <vt:lpstr>Data Completeness Check</vt:lpstr>
      <vt:lpstr>Data Profile </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BRICS</dc:title>
  <dc:creator>Julian Klauder</dc:creator>
  <cp:lastModifiedBy>Julian Klauder</cp:lastModifiedBy>
  <cp:revision>2</cp:revision>
  <dcterms:created xsi:type="dcterms:W3CDTF">2024-01-04T21:28:37Z</dcterms:created>
  <dcterms:modified xsi:type="dcterms:W3CDTF">2024-02-05T12:47:30Z</dcterms:modified>
</cp:coreProperties>
</file>