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0.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16.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17.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18.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19.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20.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21.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8" r:id="rId1"/>
  </p:sldMasterIdLst>
  <p:notesMasterIdLst>
    <p:notesMasterId r:id="rId23"/>
  </p:notesMasterIdLst>
  <p:sldIdLst>
    <p:sldId id="256" r:id="rId2"/>
    <p:sldId id="258" r:id="rId3"/>
    <p:sldId id="278" r:id="rId4"/>
    <p:sldId id="260" r:id="rId5"/>
    <p:sldId id="272" r:id="rId6"/>
    <p:sldId id="288" r:id="rId7"/>
    <p:sldId id="279" r:id="rId8"/>
    <p:sldId id="283" r:id="rId9"/>
    <p:sldId id="284" r:id="rId10"/>
    <p:sldId id="276" r:id="rId11"/>
    <p:sldId id="282" r:id="rId12"/>
    <p:sldId id="281" r:id="rId13"/>
    <p:sldId id="259" r:id="rId14"/>
    <p:sldId id="275" r:id="rId15"/>
    <p:sldId id="287" r:id="rId16"/>
    <p:sldId id="277" r:id="rId17"/>
    <p:sldId id="285" r:id="rId18"/>
    <p:sldId id="289" r:id="rId19"/>
    <p:sldId id="290" r:id="rId20"/>
    <p:sldId id="291"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81542" autoAdjust="0"/>
  </p:normalViewPr>
  <p:slideViewPr>
    <p:cSldViewPr snapToGrid="0" snapToObjects="1">
      <p:cViewPr varScale="1">
        <p:scale>
          <a:sx n="53" d="100"/>
          <a:sy n="53" d="100"/>
        </p:scale>
        <p:origin x="12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2462-5A09-7342-BD5C-A6E7941D307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D8F8027-D5BD-234B-803D-0A4D20D7018F}">
      <dgm:prSet custT="1"/>
      <dgm:spPr/>
      <dgm:t>
        <a:bodyPr/>
        <a:lstStyle/>
        <a:p>
          <a:pPr algn="ctr" rtl="0"/>
          <a:r>
            <a:rPr lang="en-US" sz="5400" dirty="0"/>
            <a:t>Multi Level Authentication</a:t>
          </a:r>
          <a:br>
            <a:rPr lang="en-US" sz="5400" dirty="0"/>
          </a:br>
          <a:r>
            <a:rPr lang="en-US" sz="5400" dirty="0"/>
            <a:t>Web A</a:t>
          </a:r>
          <a:r>
            <a:rPr lang="en-IE" sz="5400" dirty="0"/>
            <a:t>pplication</a:t>
          </a:r>
          <a:r>
            <a:rPr lang="en-US" sz="5400" dirty="0"/>
            <a:t> </a:t>
          </a:r>
        </a:p>
      </dgm:t>
    </dgm:pt>
    <dgm:pt modelId="{00EE5DC7-32BA-6047-A126-3AB5B795AA21}" type="parTrans" cxnId="{8BC56B60-996A-A943-9C63-A8EDABF96EA2}">
      <dgm:prSet/>
      <dgm:spPr/>
      <dgm:t>
        <a:bodyPr/>
        <a:lstStyle/>
        <a:p>
          <a:endParaRPr lang="en-US"/>
        </a:p>
      </dgm:t>
    </dgm:pt>
    <dgm:pt modelId="{E0512AA6-6054-324F-8C1B-C6CE6241A7E2}" type="sibTrans" cxnId="{8BC56B60-996A-A943-9C63-A8EDABF96EA2}">
      <dgm:prSet/>
      <dgm:spPr/>
      <dgm:t>
        <a:bodyPr/>
        <a:lstStyle/>
        <a:p>
          <a:endParaRPr lang="en-US"/>
        </a:p>
      </dgm:t>
    </dgm:pt>
    <dgm:pt modelId="{F692D865-D3FD-E041-8B7F-8E96163CA235}" type="pres">
      <dgm:prSet presAssocID="{A54A2462-5A09-7342-BD5C-A6E7941D307B}" presName="linear" presStyleCnt="0">
        <dgm:presLayoutVars>
          <dgm:animLvl val="lvl"/>
          <dgm:resizeHandles val="exact"/>
        </dgm:presLayoutVars>
      </dgm:prSet>
      <dgm:spPr/>
    </dgm:pt>
    <dgm:pt modelId="{5F3A8FD5-8942-6D46-B496-A3F876E904ED}" type="pres">
      <dgm:prSet presAssocID="{5D8F8027-D5BD-234B-803D-0A4D20D7018F}" presName="parentText" presStyleLbl="node1" presStyleIdx="0" presStyleCnt="1">
        <dgm:presLayoutVars>
          <dgm:chMax val="0"/>
          <dgm:bulletEnabled val="1"/>
        </dgm:presLayoutVars>
      </dgm:prSet>
      <dgm:spPr/>
    </dgm:pt>
  </dgm:ptLst>
  <dgm:cxnLst>
    <dgm:cxn modelId="{8BC56B60-996A-A943-9C63-A8EDABF96EA2}" srcId="{A54A2462-5A09-7342-BD5C-A6E7941D307B}" destId="{5D8F8027-D5BD-234B-803D-0A4D20D7018F}" srcOrd="0" destOrd="0" parTransId="{00EE5DC7-32BA-6047-A126-3AB5B795AA21}" sibTransId="{E0512AA6-6054-324F-8C1B-C6CE6241A7E2}"/>
    <dgm:cxn modelId="{2AA41642-9C08-394A-BA03-EA30791FE8AF}" type="presOf" srcId="{A54A2462-5A09-7342-BD5C-A6E7941D307B}" destId="{F692D865-D3FD-E041-8B7F-8E96163CA235}" srcOrd="0" destOrd="0" presId="urn:microsoft.com/office/officeart/2005/8/layout/vList2"/>
    <dgm:cxn modelId="{B6A1ABF0-A11A-7F4C-9D85-315ABCB47D7D}" type="presOf" srcId="{5D8F8027-D5BD-234B-803D-0A4D20D7018F}" destId="{5F3A8FD5-8942-6D46-B496-A3F876E904ED}" srcOrd="0" destOrd="0" presId="urn:microsoft.com/office/officeart/2005/8/layout/vList2"/>
    <dgm:cxn modelId="{87094D2E-96E5-E140-AC3D-A82ADC2C95DC}" type="presParOf" srcId="{F692D865-D3FD-E041-8B7F-8E96163CA235}" destId="{5F3A8FD5-8942-6D46-B496-A3F876E904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r>
            <a:rPr lang="en-IE" sz="2400" dirty="0"/>
            <a:t>1) Increasing amount of personal digital data</a:t>
          </a:r>
        </a:p>
        <a:p>
          <a:r>
            <a:rPr lang="en-IE" sz="2400" dirty="0"/>
            <a:t>2) Passwords can be cracked</a:t>
          </a:r>
        </a:p>
        <a:p>
          <a:r>
            <a:rPr lang="en-IE" sz="2400" dirty="0"/>
            <a:t>3) Pin codes can be stolen</a:t>
          </a:r>
        </a:p>
        <a:p>
          <a:r>
            <a:rPr lang="en-IE" sz="2400" dirty="0"/>
            <a:t>4) Secret questions may include public knowledge</a:t>
          </a:r>
        </a:p>
        <a:p>
          <a:r>
            <a:rPr lang="en-IE" sz="2400" dirty="0"/>
            <a:t>5) Social engineering combined with any of the above</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Y="801307" custLinFactNeighborY="6280">
        <dgm:presLayoutVars>
          <dgm:chMax val="0"/>
          <dgm:bulletEnabled val="1"/>
        </dgm:presLayoutVars>
      </dgm:prSet>
      <dgm:spPr/>
    </dgm:pt>
  </dgm:ptLst>
  <dgm:cxnLst>
    <dgm:cxn modelId="{B236C430-807C-417A-B72E-A9D91B05A80A}" type="presOf" srcId="{4411EA66-C77C-0546-BB14-6D81BD38C954}" destId="{7057CA16-0BBD-A044-B2A6-25AB59F85837}" srcOrd="0" destOrd="0" presId="urn:microsoft.com/office/officeart/2005/8/layout/vList2"/>
    <dgm:cxn modelId="{14BF2C97-8EBC-4D3D-90BE-9F7D2A6D9B3E}"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5D6AD1F0-E348-40F3-908D-61BD0A5BC557}"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dgm:spPr/>
      <dgm:t>
        <a:bodyPr/>
        <a:lstStyle/>
        <a:p>
          <a:r>
            <a:rPr lang="en-US" dirty="0"/>
            <a:t>Objective</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0" custLinFactNeighborY="6693">
        <dgm:presLayoutVars>
          <dgm:chMax val="0"/>
          <dgm:bulletEnabled val="1"/>
        </dgm:presLayoutVars>
      </dgm:prSet>
      <dgm:spPr/>
    </dgm:pt>
  </dgm:ptLst>
  <dgm:cxnLst>
    <dgm:cxn modelId="{D2ABC02A-4C45-9C49-BF46-F29BA98B1E76}" type="presOf" srcId="{5099BF9F-FF7A-BF4D-A4FF-380C096A7830}" destId="{13D77DAD-C110-1E47-ACAE-B4BDBB18F6BC}" srcOrd="0" destOrd="0" presId="urn:microsoft.com/office/officeart/2005/8/layout/vList2"/>
    <dgm:cxn modelId="{60763642-B24C-3540-A556-DE954578780F}"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4DEF7DE-6CAF-AB45-B4C2-E06FC231D9A3}"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dirty="0"/>
            <a:t>1) Create a Web application with </a:t>
          </a:r>
          <a:r>
            <a:rPr lang="en-IE" sz="2400" b="1" u="none" dirty="0"/>
            <a:t>Multi-factor </a:t>
          </a:r>
          <a:r>
            <a:rPr lang="en-US" sz="2400" b="1" u="none" dirty="0"/>
            <a:t>Authentication</a:t>
          </a:r>
        </a:p>
        <a:p>
          <a:r>
            <a:rPr lang="en-US" sz="2400" dirty="0"/>
            <a:t>2) Capability </a:t>
          </a:r>
          <a:r>
            <a:rPr lang="en-IE" sz="2400" dirty="0"/>
            <a:t>to meet the CIA (Confidentiality, Integrity Accessibility) principles</a:t>
          </a:r>
        </a:p>
        <a:p>
          <a:r>
            <a:rPr lang="en-IE" sz="2400" dirty="0"/>
            <a:t>3) Combine </a:t>
          </a:r>
          <a:r>
            <a:rPr lang="en-IE" sz="2400" b="1" dirty="0"/>
            <a:t>programming skills</a:t>
          </a:r>
          <a:r>
            <a:rPr lang="en-IE" sz="2400" b="0" dirty="0"/>
            <a:t> with </a:t>
          </a:r>
          <a:r>
            <a:rPr lang="en-IE" sz="2400" b="1" dirty="0"/>
            <a:t>theory </a:t>
          </a:r>
          <a:r>
            <a:rPr lang="en-IE" sz="2400" b="0" dirty="0"/>
            <a:t>about security, be </a:t>
          </a:r>
          <a:r>
            <a:rPr lang="en-IE" sz="2400" b="1" dirty="0"/>
            <a:t>creative</a:t>
          </a:r>
          <a:r>
            <a:rPr lang="en-IE" sz="2400" b="0" dirty="0"/>
            <a:t> and </a:t>
          </a:r>
          <a:r>
            <a:rPr lang="en-IE" sz="2400" b="1" dirty="0"/>
            <a:t>learn new things</a:t>
          </a:r>
          <a:r>
            <a:rPr lang="en-IE" sz="2400" b="0" dirty="0"/>
            <a:t> about existing and new technology.</a:t>
          </a:r>
          <a:endParaRPr lang="en-IE" sz="24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Y="801307" custLinFactNeighborX="4585" custLinFactNeighborY="25757">
        <dgm:presLayoutVars>
          <dgm:chMax val="0"/>
          <dgm:bulletEnabled val="1"/>
        </dgm:presLayoutVars>
      </dgm:prSet>
      <dgm:spPr/>
    </dgm:pt>
  </dgm:ptLst>
  <dgm:cxnLst>
    <dgm:cxn modelId="{CBD80545-F2A5-B243-9EC8-8B66147A7B0C}" type="presOf" srcId="{5099BF9F-FF7A-BF4D-A4FF-380C096A7830}" destId="{13D77DAD-C110-1E47-ACAE-B4BDBB18F6BC}" srcOrd="0" destOrd="0" presId="urn:microsoft.com/office/officeart/2005/8/layout/vList2"/>
    <dgm:cxn modelId="{CA724E70-E658-9240-9B92-41DE0AD91BAE}"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124C421-29D7-114A-8D6E-27C88446E36E}"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dgm:spPr/>
      <dgm:t>
        <a:bodyPr/>
        <a:lstStyle/>
        <a:p>
          <a:r>
            <a:rPr lang="en-US" dirty="0"/>
            <a:t>Technologies</a:t>
          </a:r>
          <a:r>
            <a:rPr lang="en-US" baseline="0" dirty="0"/>
            <a:t> Used </a:t>
          </a:r>
          <a:endParaRPr lang="en-US"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8818" custLinFactNeighborY="4356">
        <dgm:presLayoutVars>
          <dgm:chMax val="0"/>
          <dgm:bulletEnabled val="1"/>
        </dgm:presLayoutVars>
      </dgm:prSet>
      <dgm:spPr/>
    </dgm:pt>
  </dgm:ptLst>
  <dgm:cxnLst>
    <dgm:cxn modelId="{A6FCE725-30F5-4BAD-B726-6E1C445C4988}"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247C69F4-51D9-4CC5-9029-8AE74688A34F}" type="presOf" srcId="{4411EA66-C77C-0546-BB14-6D81BD38C954}" destId="{7057CA16-0BBD-A044-B2A6-25AB59F85837}" srcOrd="0" destOrd="0" presId="urn:microsoft.com/office/officeart/2005/8/layout/vList2"/>
    <dgm:cxn modelId="{E441097D-EE19-4338-A1D6-9F7C7A3E7010}"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2400" dirty="0"/>
            <a:t>1) Ubuntu Linux 12.04 Virtual Machine,1 CPU 2GB</a:t>
          </a:r>
        </a:p>
        <a:p>
          <a:r>
            <a:rPr lang="en-US" sz="2400" dirty="0"/>
            <a:t>2) Glass Fish 4.1.1 Open Source Application Server</a:t>
          </a:r>
        </a:p>
        <a:p>
          <a:r>
            <a:rPr lang="en-US" sz="2400" dirty="0"/>
            <a:t>3) MySQL Database</a:t>
          </a:r>
        </a:p>
        <a:p>
          <a:r>
            <a:rPr lang="en-US" sz="2400" baseline="0" dirty="0"/>
            <a:t>4) Open Source Asterisk PBX to initiate phone call</a:t>
          </a:r>
        </a:p>
        <a:p>
          <a:r>
            <a:rPr lang="en-US" sz="2400" baseline="0" dirty="0"/>
            <a:t>5) NetBeans IDE</a:t>
          </a:r>
        </a:p>
        <a:p>
          <a:r>
            <a:rPr lang="en-US" sz="2400" baseline="0" dirty="0"/>
            <a:t>6) SSL (Secure Socket Layer 256bits encryption)</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Y="473282" custLinFactNeighborX="0" custLinFactNeighborY="4854">
        <dgm:presLayoutVars>
          <dgm:chMax val="0"/>
          <dgm:bulletEnabled val="1"/>
        </dgm:presLayoutVars>
      </dgm:prSet>
      <dgm:spPr/>
    </dgm:pt>
  </dgm:ptLst>
  <dgm:cxnLst>
    <dgm:cxn modelId="{4F14B468-2E25-45CB-933E-B7C9D75E2ABF}" type="presOf" srcId="{5099BF9F-FF7A-BF4D-A4FF-380C096A7830}" destId="{13D77DAD-C110-1E47-ACAE-B4BDBB18F6BC}" srcOrd="0" destOrd="0" presId="urn:microsoft.com/office/officeart/2005/8/layout/vList2"/>
    <dgm:cxn modelId="{3A4B6F94-0863-4A5A-919F-D6168CFFC95A}"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BBE110C5-8156-4BA1-A3FC-D26AA57107A3}"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dgm:spPr/>
      <dgm:t>
        <a:bodyPr/>
        <a:lstStyle/>
        <a:p>
          <a:r>
            <a:rPr lang="en-US" dirty="0"/>
            <a:t>Overview</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4409" custLinFactNeighborY="4356">
        <dgm:presLayoutVars>
          <dgm:chMax val="0"/>
          <dgm:bulletEnabled val="1"/>
        </dgm:presLayoutVars>
      </dgm:prSet>
      <dgm:spPr/>
    </dgm:pt>
  </dgm:ptLst>
  <dgm:cxnLst>
    <dgm:cxn modelId="{EC345B64-6726-4ABD-8038-F21CC1EAC842}" type="presOf" srcId="{5099BF9F-FF7A-BF4D-A4FF-380C096A7830}" destId="{13D77DAD-C110-1E47-ACAE-B4BDBB18F6BC}" srcOrd="0" destOrd="0" presId="urn:microsoft.com/office/officeart/2005/8/layout/vList2"/>
    <dgm:cxn modelId="{D32F5E9C-B9FD-40AD-904F-AD8A7D3284CB}"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8C581834-A404-44FA-9060-5E120E7F1E3D}"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Lst>
  <dgm:cxnLst>
    <dgm:cxn modelId="{01196F96-3AC1-4A98-92FC-7AB8D0340771}" type="presOf" srcId="{1250F74D-57E4-294A-80D6-B4A44B41170A}" destId="{15C13C75-895D-A040-AE9C-E64B46F7878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1C03050-9E1F-384D-9401-6EE7F928EA8C}">
      <dgm:prSet custT="1"/>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pPr algn="ctr" rtl="0"/>
          <a:r>
            <a:rPr lang="en-US" sz="2400" dirty="0"/>
            <a:t>Implementation</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51713" custLinFactNeighborY="42986">
        <dgm:presLayoutVars>
          <dgm:chMax val="0"/>
          <dgm:bulletEnabled val="1"/>
        </dgm:presLayoutVars>
      </dgm:prSet>
      <dgm:spPr/>
    </dgm:pt>
  </dgm:ptLst>
  <dgm:cxnLst>
    <dgm:cxn modelId="{2DB60E1A-DBFA-4FC9-B8EC-EB14FE241B4B}" type="presOf" srcId="{1250F74D-57E4-294A-80D6-B4A44B41170A}" destId="{15C13C75-895D-A040-AE9C-E64B46F7878E}" srcOrd="0" destOrd="0" presId="urn:microsoft.com/office/officeart/2005/8/layout/vList2"/>
    <dgm:cxn modelId="{7F5EF265-168E-CE45-9736-8CEE6BF9843D}" srcId="{1250F74D-57E4-294A-80D6-B4A44B41170A}" destId="{31C03050-9E1F-384D-9401-6EE7F928EA8C}" srcOrd="0" destOrd="0" parTransId="{D4CF3CE5-4C03-2047-BFA5-060AD589114B}" sibTransId="{059D9D30-5E2B-8B43-9B3B-9105067D6D1D}"/>
    <dgm:cxn modelId="{417627A8-DB3E-4750-80DA-6895CDDCA8C4}" type="presOf" srcId="{31C03050-9E1F-384D-9401-6EE7F928EA8C}" destId="{5E16A548-6092-8B4A-B843-46213CCAD115}" srcOrd="0" destOrd="0" presId="urn:microsoft.com/office/officeart/2005/8/layout/vList2"/>
    <dgm:cxn modelId="{2115C8B1-53B1-4A2E-86BC-6F6FA034CFCA}"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1C03050-9E1F-384D-9401-6EE7F928EA8C}">
      <dgm:prSet custT="1"/>
      <dgm:spPr>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pPr algn="ctr" rtl="0"/>
          <a:r>
            <a:rPr lang="en-US" sz="1800" dirty="0"/>
            <a:t>Security Examples</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22016" custLinFactNeighborY="691">
        <dgm:presLayoutVars>
          <dgm:chMax val="0"/>
          <dgm:bulletEnabled val="1"/>
        </dgm:presLayoutVars>
      </dgm:prSet>
      <dgm:spPr/>
    </dgm:pt>
  </dgm:ptLst>
  <dgm:cxnLst>
    <dgm:cxn modelId="{18632B35-AED8-4C9C-96A6-6AF671EF82FC}" type="presOf" srcId="{31C03050-9E1F-384D-9401-6EE7F928EA8C}" destId="{5E16A548-6092-8B4A-B843-46213CCAD115}" srcOrd="0" destOrd="0" presId="urn:microsoft.com/office/officeart/2005/8/layout/vList2"/>
    <dgm:cxn modelId="{7F5EF265-168E-CE45-9736-8CEE6BF9843D}" srcId="{1250F74D-57E4-294A-80D6-B4A44B41170A}" destId="{31C03050-9E1F-384D-9401-6EE7F928EA8C}" srcOrd="0" destOrd="0" parTransId="{D4CF3CE5-4C03-2047-BFA5-060AD589114B}" sibTransId="{059D9D30-5E2B-8B43-9B3B-9105067D6D1D}"/>
    <dgm:cxn modelId="{172226B2-8DAE-45A9-921F-2FD494DE35EF}" type="presOf" srcId="{1250F74D-57E4-294A-80D6-B4A44B41170A}" destId="{15C13C75-895D-A040-AE9C-E64B46F7878E}" srcOrd="0" destOrd="0" presId="urn:microsoft.com/office/officeart/2005/8/layout/vList2"/>
    <dgm:cxn modelId="{F177731E-9064-45DF-814C-D3AF16754828}"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Lst>
  <dgm:cxnLst>
    <dgm:cxn modelId="{86B3560E-DEB8-46B8-B3D7-ECBD98B22C2D}" type="presOf" srcId="{1250F74D-57E4-294A-80D6-B4A44B41170A}" destId="{15C13C75-895D-A040-AE9C-E64B46F7878E}"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565372-4EBF-F343-8EAE-4445BC9319B0}"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en-US"/>
        </a:p>
      </dgm:t>
    </dgm:pt>
    <dgm:pt modelId="{3016D699-437B-844E-B182-AAEA6D0DA5A4}" type="pres">
      <dgm:prSet presAssocID="{64565372-4EBF-F343-8EAE-4445BC9319B0}" presName="linear" presStyleCnt="0">
        <dgm:presLayoutVars>
          <dgm:animLvl val="lvl"/>
          <dgm:resizeHandles val="exact"/>
        </dgm:presLayoutVars>
      </dgm:prSet>
      <dgm:spPr/>
    </dgm:pt>
  </dgm:ptLst>
  <dgm:cxnLst>
    <dgm:cxn modelId="{91471D1C-DA43-1A45-AF80-8F6EF85CCE4A}" type="presOf" srcId="{64565372-4EBF-F343-8EAE-4445BC9319B0}" destId="{3016D699-437B-844E-B182-AAEA6D0DA5A4}"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*.html , *.jsp</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34378" custLinFactNeighborY="32262">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8AB58D54-F87F-468B-B3CD-81B90DFCC94E}" type="presOf" srcId="{31C03050-9E1F-384D-9401-6EE7F928EA8C}" destId="{5E16A548-6092-8B4A-B843-46213CCAD115}" srcOrd="0" destOrd="0" presId="urn:microsoft.com/office/officeart/2005/8/layout/vList2"/>
    <dgm:cxn modelId="{1B084DE6-25CC-494D-B641-01EC59E9A455}" type="presOf" srcId="{1250F74D-57E4-294A-80D6-B4A44B41170A}" destId="{15C13C75-895D-A040-AE9C-E64B46F7878E}" srcOrd="0" destOrd="0" presId="urn:microsoft.com/office/officeart/2005/8/layout/vList2"/>
    <dgm:cxn modelId="{16FA3BDC-03A7-4AE6-AC60-FF021FA2A5F6}"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Java Servlets</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ScaleY="265988" custLinFactNeighborX="-14657" custLinFactNeighborY="-22653">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078449D3-8FBC-4710-A076-8A2604FEE8A5}" type="presOf" srcId="{1250F74D-57E4-294A-80D6-B4A44B41170A}" destId="{15C13C75-895D-A040-AE9C-E64B46F7878E}" srcOrd="0" destOrd="0" presId="urn:microsoft.com/office/officeart/2005/8/layout/vList2"/>
    <dgm:cxn modelId="{82EB06E9-3D63-4543-A0B8-8BF6C09E7522}" type="presOf" srcId="{31C03050-9E1F-384D-9401-6EE7F928EA8C}" destId="{5E16A548-6092-8B4A-B843-46213CCAD115}" srcOrd="0" destOrd="0" presId="urn:microsoft.com/office/officeart/2005/8/layout/vList2"/>
    <dgm:cxn modelId="{47B7FF6F-9D8E-4EAE-854B-0AE0763EE683}"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Validate I/O </a:t>
          </a:r>
        </a:p>
        <a:p>
          <a:pPr algn="ctr" rtl="0"/>
          <a:r>
            <a:rPr lang="en-US" sz="1400" b="1" dirty="0">
              <a:solidFill>
                <a:schemeClr val="bg1"/>
              </a:solidFill>
            </a:rPr>
            <a:t>e.g. restrict char length on login form</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ScaleY="176655" custLinFactNeighborX="-13586" custLinFactNeighborY="-3526">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CF8E3D58-DCF4-4BCC-A17A-F7CEDAA07288}" type="presOf" srcId="{31C03050-9E1F-384D-9401-6EE7F928EA8C}" destId="{5E16A548-6092-8B4A-B843-46213CCAD115}" srcOrd="0" destOrd="0" presId="urn:microsoft.com/office/officeart/2005/8/layout/vList2"/>
    <dgm:cxn modelId="{D6D3AF87-6A89-411F-85FD-9B7CFDE81720}" type="presOf" srcId="{1250F74D-57E4-294A-80D6-B4A44B41170A}" destId="{15C13C75-895D-A040-AE9C-E64B46F7878E}" srcOrd="0" destOrd="0" presId="urn:microsoft.com/office/officeart/2005/8/layout/vList2"/>
    <dgm:cxn modelId="{7C1BC805-E4CD-4475-898A-DC601FAB32CD}"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ctr"/>
          <a:r>
            <a:rPr lang="en-US" sz="4000" dirty="0"/>
            <a:t>Registration</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Y="-49">
        <dgm:presLayoutVars>
          <dgm:chMax val="0"/>
          <dgm:bulletEnabled val="1"/>
        </dgm:presLayoutVars>
      </dgm:prSet>
      <dgm:spPr/>
    </dgm:pt>
  </dgm:ptLst>
  <dgm:cxnLst>
    <dgm:cxn modelId="{1A46C807-C3FA-49DC-B334-FE6997E81A51}" type="presOf" srcId="{4411EA66-C77C-0546-BB14-6D81BD38C954}" destId="{7057CA16-0BBD-A044-B2A6-25AB59F85837}" srcOrd="0" destOrd="0" presId="urn:microsoft.com/office/officeart/2005/8/layout/vList2"/>
    <dgm:cxn modelId="{048F5221-C567-4754-A50B-122776938C4D}"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98AECC5-EA9D-486F-8BF3-A0A131C00C50}"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pPr algn="ctr">
            <a:lnSpc>
              <a:spcPct val="200000"/>
            </a:lnSpc>
          </a:pPr>
          <a:r>
            <a:rPr lang="en-US" sz="2400" dirty="0"/>
            <a:t>Method of encryption SHA-256</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Y="100000" custLinFactNeighborY="126795">
        <dgm:presLayoutVars>
          <dgm:chMax val="0"/>
          <dgm:bulletEnabled val="1"/>
        </dgm:presLayoutVars>
      </dgm:prSet>
      <dgm:spPr/>
    </dgm:pt>
  </dgm:ptLst>
  <dgm:cxnLst>
    <dgm:cxn modelId="{8BB7D69F-91BE-6D40-A88F-D5F430A069AB}" srcId="{4411EA66-C77C-0546-BB14-6D81BD38C954}" destId="{5099BF9F-FF7A-BF4D-A4FF-380C096A7830}" srcOrd="0" destOrd="0" parTransId="{770BC166-A87E-EF42-AF1A-838A92A3C8C2}" sibTransId="{0F635D89-D6C9-1B48-B77F-6FF70426A433}"/>
    <dgm:cxn modelId="{65FC56A5-E49E-4F40-B4B2-D24D55AA2E55}" type="presOf" srcId="{4411EA66-C77C-0546-BB14-6D81BD38C954}" destId="{7057CA16-0BBD-A044-B2A6-25AB59F85837}" srcOrd="0" destOrd="0" presId="urn:microsoft.com/office/officeart/2005/8/layout/vList2"/>
    <dgm:cxn modelId="{03DF53E4-DD3C-4DED-9BD1-9FAC4DDE0F8B}" type="presOf" srcId="{5099BF9F-FF7A-BF4D-A4FF-380C096A7830}" destId="{13D77DAD-C110-1E47-ACAE-B4BDBB18F6BC}" srcOrd="0" destOrd="0" presId="urn:microsoft.com/office/officeart/2005/8/layout/vList2"/>
    <dgm:cxn modelId="{F67F1181-05BA-40AA-9D21-4BD253D43503}"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ctr"/>
          <a:r>
            <a:rPr lang="en-US" sz="4000" dirty="0"/>
            <a:t>Registration security</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Y="-49">
        <dgm:presLayoutVars>
          <dgm:chMax val="0"/>
          <dgm:bulletEnabled val="1"/>
        </dgm:presLayoutVars>
      </dgm:prSet>
      <dgm:spPr/>
    </dgm:pt>
  </dgm:ptLst>
  <dgm:cxnLst>
    <dgm:cxn modelId="{5B7FC020-A0ED-456A-9489-FBB0FBB577CC}" type="presOf" srcId="{5099BF9F-FF7A-BF4D-A4FF-380C096A7830}" destId="{13D77DAD-C110-1E47-ACAE-B4BDBB18F6BC}" srcOrd="0" destOrd="0" presId="urn:microsoft.com/office/officeart/2005/8/layout/vList2"/>
    <dgm:cxn modelId="{F9556945-A4FC-433A-AEF1-028FD93CB410}"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98F82D81-1C13-4B7B-86EB-3D8F583202FF}"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pPr algn="ctr">
            <a:lnSpc>
              <a:spcPct val="200000"/>
            </a:lnSpc>
          </a:pPr>
          <a:r>
            <a:rPr lang="en-US" sz="2400" dirty="0"/>
            <a:t>Method of encryption SHA-256</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Y="100000" custLinFactNeighborY="126795">
        <dgm:presLayoutVars>
          <dgm:chMax val="0"/>
          <dgm:bulletEnabled val="1"/>
        </dgm:presLayoutVars>
      </dgm:prSet>
      <dgm:spPr/>
    </dgm:pt>
  </dgm:ptLst>
  <dgm:cxnLst>
    <dgm:cxn modelId="{8BB7D69F-91BE-6D40-A88F-D5F430A069AB}" srcId="{4411EA66-C77C-0546-BB14-6D81BD38C954}" destId="{5099BF9F-FF7A-BF4D-A4FF-380C096A7830}" srcOrd="0" destOrd="0" parTransId="{770BC166-A87E-EF42-AF1A-838A92A3C8C2}" sibTransId="{0F635D89-D6C9-1B48-B77F-6FF70426A433}"/>
    <dgm:cxn modelId="{3EDCABA1-B4BF-446D-8ECC-9D48809164B0}" type="presOf" srcId="{4411EA66-C77C-0546-BB14-6D81BD38C954}" destId="{7057CA16-0BBD-A044-B2A6-25AB59F85837}" srcOrd="0" destOrd="0" presId="urn:microsoft.com/office/officeart/2005/8/layout/vList2"/>
    <dgm:cxn modelId="{056093F4-EE00-4EA2-8A99-5E7271FB61F6}" type="presOf" srcId="{5099BF9F-FF7A-BF4D-A4FF-380C096A7830}" destId="{13D77DAD-C110-1E47-ACAE-B4BDBB18F6BC}" srcOrd="0" destOrd="0" presId="urn:microsoft.com/office/officeart/2005/8/layout/vList2"/>
    <dgm:cxn modelId="{F7B9476C-7893-414C-97B0-43ADCA2D0065}"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ctr"/>
          <a:r>
            <a:rPr lang="en-US" sz="4000" dirty="0"/>
            <a:t>1st Authentication Factor</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Y="-49">
        <dgm:presLayoutVars>
          <dgm:chMax val="0"/>
          <dgm:bulletEnabled val="1"/>
        </dgm:presLayoutVars>
      </dgm:prSet>
      <dgm:spPr/>
    </dgm:pt>
  </dgm:ptLst>
  <dgm:cxnLst>
    <dgm:cxn modelId="{55066B6F-3EE0-444A-BF2E-AD222D432632}" type="presOf" srcId="{4411EA66-C77C-0546-BB14-6D81BD38C954}" destId="{7057CA16-0BBD-A044-B2A6-25AB59F85837}" srcOrd="0" destOrd="0" presId="urn:microsoft.com/office/officeart/2005/8/layout/vList2"/>
    <dgm:cxn modelId="{CE2F5E73-9F46-45FD-8A97-369DF0F494BB}"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25380F8D-7F4E-4EAC-B3C4-C3846AEC098E}"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pPr algn="ctr">
            <a:lnSpc>
              <a:spcPct val="200000"/>
            </a:lnSpc>
          </a:pPr>
          <a:r>
            <a:rPr lang="en-US" sz="2400" dirty="0"/>
            <a:t>Method of encryption SHA-256</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Y="100000" custLinFactNeighborY="126795">
        <dgm:presLayoutVars>
          <dgm:chMax val="0"/>
          <dgm:bulletEnabled val="1"/>
        </dgm:presLayoutVars>
      </dgm:prSet>
      <dgm:spPr/>
    </dgm:pt>
  </dgm:ptLst>
  <dgm:cxnLst>
    <dgm:cxn modelId="{8BB7D69F-91BE-6D40-A88F-D5F430A069AB}" srcId="{4411EA66-C77C-0546-BB14-6D81BD38C954}" destId="{5099BF9F-FF7A-BF4D-A4FF-380C096A7830}" srcOrd="0" destOrd="0" parTransId="{770BC166-A87E-EF42-AF1A-838A92A3C8C2}" sibTransId="{0F635D89-D6C9-1B48-B77F-6FF70426A433}"/>
    <dgm:cxn modelId="{8A4FDEC5-D534-4FCA-8730-8675345D350B}" type="presOf" srcId="{5099BF9F-FF7A-BF4D-A4FF-380C096A7830}" destId="{13D77DAD-C110-1E47-ACAE-B4BDBB18F6BC}" srcOrd="0" destOrd="0" presId="urn:microsoft.com/office/officeart/2005/8/layout/vList2"/>
    <dgm:cxn modelId="{56E593CF-3DD1-4DF0-ADF0-03EA259CA114}" type="presOf" srcId="{4411EA66-C77C-0546-BB14-6D81BD38C954}" destId="{7057CA16-0BBD-A044-B2A6-25AB59F85837}" srcOrd="0" destOrd="0" presId="urn:microsoft.com/office/officeart/2005/8/layout/vList2"/>
    <dgm:cxn modelId="{E900DC44-1C3A-49DA-9FA2-242CB0474701}"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ctr"/>
          <a:r>
            <a:rPr lang="en-US" sz="4000" dirty="0"/>
            <a:t>Session control</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Y="-49">
        <dgm:presLayoutVars>
          <dgm:chMax val="0"/>
          <dgm:bulletEnabled val="1"/>
        </dgm:presLayoutVars>
      </dgm:prSet>
      <dgm:spPr/>
    </dgm:pt>
  </dgm:ptLst>
  <dgm:cxnLst>
    <dgm:cxn modelId="{E1622474-4630-4F54-8922-1781149CEC0F}"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8CDAB4E0-16E4-490C-A09B-B789F2736B82}" type="presOf" srcId="{5099BF9F-FF7A-BF4D-A4FF-380C096A7830}" destId="{13D77DAD-C110-1E47-ACAE-B4BDBB18F6BC}" srcOrd="0" destOrd="0" presId="urn:microsoft.com/office/officeart/2005/8/layout/vList2"/>
    <dgm:cxn modelId="{63CF0AA9-0912-475B-95A6-D7743285972A}"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4A2462-5A09-7342-BD5C-A6E7941D307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D8F8027-D5BD-234B-803D-0A4D20D7018F}">
      <dgm:prSet/>
      <dgm:spPr/>
      <dgm:t>
        <a:bodyPr/>
        <a:lstStyle/>
        <a:p>
          <a:pPr rtl="0"/>
          <a:r>
            <a:rPr lang="en-US" dirty="0"/>
            <a:t>Vinit Date</a:t>
          </a:r>
        </a:p>
      </dgm:t>
    </dgm:pt>
    <dgm:pt modelId="{E0512AA6-6054-324F-8C1B-C6CE6241A7E2}" type="sibTrans" cxnId="{8BC56B60-996A-A943-9C63-A8EDABF96EA2}">
      <dgm:prSet/>
      <dgm:spPr/>
      <dgm:t>
        <a:bodyPr/>
        <a:lstStyle/>
        <a:p>
          <a:endParaRPr lang="en-US"/>
        </a:p>
      </dgm:t>
    </dgm:pt>
    <dgm:pt modelId="{00EE5DC7-32BA-6047-A126-3AB5B795AA21}" type="parTrans" cxnId="{8BC56B60-996A-A943-9C63-A8EDABF96EA2}">
      <dgm:prSet/>
      <dgm:spPr/>
      <dgm:t>
        <a:bodyPr/>
        <a:lstStyle/>
        <a:p>
          <a:endParaRPr lang="en-US"/>
        </a:p>
      </dgm:t>
    </dgm:pt>
    <dgm:pt modelId="{F692D865-D3FD-E041-8B7F-8E96163CA235}" type="pres">
      <dgm:prSet presAssocID="{A54A2462-5A09-7342-BD5C-A6E7941D307B}" presName="linear" presStyleCnt="0">
        <dgm:presLayoutVars>
          <dgm:animLvl val="lvl"/>
          <dgm:resizeHandles val="exact"/>
        </dgm:presLayoutVars>
      </dgm:prSet>
      <dgm:spPr/>
    </dgm:pt>
    <dgm:pt modelId="{5F3A8FD5-8942-6D46-B496-A3F876E904ED}" type="pres">
      <dgm:prSet presAssocID="{5D8F8027-D5BD-234B-803D-0A4D20D7018F}" presName="parentText" presStyleLbl="node1" presStyleIdx="0" presStyleCnt="1" custLinFactNeighborX="23279" custLinFactNeighborY="2315">
        <dgm:presLayoutVars>
          <dgm:chMax val="0"/>
          <dgm:bulletEnabled val="1"/>
        </dgm:presLayoutVars>
      </dgm:prSet>
      <dgm:spPr/>
    </dgm:pt>
  </dgm:ptLst>
  <dgm:cxnLst>
    <dgm:cxn modelId="{8BC56B60-996A-A943-9C63-A8EDABF96EA2}" srcId="{A54A2462-5A09-7342-BD5C-A6E7941D307B}" destId="{5D8F8027-D5BD-234B-803D-0A4D20D7018F}" srcOrd="0" destOrd="0" parTransId="{00EE5DC7-32BA-6047-A126-3AB5B795AA21}" sibTransId="{E0512AA6-6054-324F-8C1B-C6CE6241A7E2}"/>
    <dgm:cxn modelId="{77AB53A3-5467-CB42-864A-79365A2896DA}" type="presOf" srcId="{5D8F8027-D5BD-234B-803D-0A4D20D7018F}" destId="{5F3A8FD5-8942-6D46-B496-A3F876E904ED}" srcOrd="0" destOrd="0" presId="urn:microsoft.com/office/officeart/2005/8/layout/vList2"/>
    <dgm:cxn modelId="{D5E143CE-49D1-CF41-BDE6-2C6E77D9FDB0}" type="presOf" srcId="{A54A2462-5A09-7342-BD5C-A6E7941D307B}" destId="{F692D865-D3FD-E041-8B7F-8E96163CA235}" srcOrd="0" destOrd="0" presId="urn:microsoft.com/office/officeart/2005/8/layout/vList2"/>
    <dgm:cxn modelId="{211178D9-09DF-FF41-BB1E-C01C25F1AF34}" type="presParOf" srcId="{F692D865-D3FD-E041-8B7F-8E96163CA235}" destId="{5F3A8FD5-8942-6D46-B496-A3F876E904ED}"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pPr algn="ctr">
            <a:lnSpc>
              <a:spcPct val="200000"/>
            </a:lnSpc>
          </a:pPr>
          <a:r>
            <a:rPr lang="en-US" sz="2400" dirty="0"/>
            <a:t>Method of encryption SHA-256</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Y="100000" custLinFactNeighborY="126795">
        <dgm:presLayoutVars>
          <dgm:chMax val="0"/>
          <dgm:bulletEnabled val="1"/>
        </dgm:presLayoutVars>
      </dgm:prSet>
      <dgm:spPr/>
    </dgm:pt>
  </dgm:ptLst>
  <dgm:cxnLst>
    <dgm:cxn modelId="{DFA53754-C516-4D3B-95C9-72838B303499}" type="presOf" srcId="{5099BF9F-FF7A-BF4D-A4FF-380C096A7830}" destId="{13D77DAD-C110-1E47-ACAE-B4BDBB18F6BC}" srcOrd="0" destOrd="0" presId="urn:microsoft.com/office/officeart/2005/8/layout/vList2"/>
    <dgm:cxn modelId="{E6BC8196-2F13-459E-A111-01D6C740525C}"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51FC84CB-2A32-4203-8B3D-86348E92B38E}"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ctr"/>
          <a:r>
            <a:rPr lang="en-US" sz="4000" dirty="0"/>
            <a:t>1st Authentication Factor</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Y="-49">
        <dgm:presLayoutVars>
          <dgm:chMax val="0"/>
          <dgm:bulletEnabled val="1"/>
        </dgm:presLayoutVars>
      </dgm:prSet>
      <dgm:spPr/>
    </dgm:pt>
  </dgm:ptLst>
  <dgm:cxnLst>
    <dgm:cxn modelId="{8BB7D69F-91BE-6D40-A88F-D5F430A069AB}" srcId="{4411EA66-C77C-0546-BB14-6D81BD38C954}" destId="{5099BF9F-FF7A-BF4D-A4FF-380C096A7830}" srcOrd="0" destOrd="0" parTransId="{770BC166-A87E-EF42-AF1A-838A92A3C8C2}" sibTransId="{0F635D89-D6C9-1B48-B77F-6FF70426A433}"/>
    <dgm:cxn modelId="{7EBB8FEC-7866-456C-A04E-B70A3546B7E5}" type="presOf" srcId="{4411EA66-C77C-0546-BB14-6D81BD38C954}" destId="{7057CA16-0BBD-A044-B2A6-25AB59F85837}" srcOrd="0" destOrd="0" presId="urn:microsoft.com/office/officeart/2005/8/layout/vList2"/>
    <dgm:cxn modelId="{40BFE8FD-1395-48A8-ADD6-3C312CE55365}" type="presOf" srcId="{5099BF9F-FF7A-BF4D-A4FF-380C096A7830}" destId="{13D77DAD-C110-1E47-ACAE-B4BDBB18F6BC}" srcOrd="0" destOrd="0" presId="urn:microsoft.com/office/officeart/2005/8/layout/vList2"/>
    <dgm:cxn modelId="{E7DDAC40-FDA3-45B7-B9A9-327DE8ABE3AA}"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nchor="ctr"/>
        <a:lstStyle/>
        <a:p>
          <a:pPr algn="ctr">
            <a:lnSpc>
              <a:spcPct val="200000"/>
            </a:lnSpc>
          </a:pPr>
          <a:r>
            <a:rPr lang="en-US" sz="2400" dirty="0"/>
            <a:t>Method of encryption SHA-256</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Y="100000" custLinFactNeighborY="126795">
        <dgm:presLayoutVars>
          <dgm:chMax val="0"/>
          <dgm:bulletEnabled val="1"/>
        </dgm:presLayoutVars>
      </dgm:prSet>
      <dgm:spPr/>
    </dgm:pt>
  </dgm:ptLst>
  <dgm:cxnLst>
    <dgm:cxn modelId="{1DC24B60-87DF-4DEF-BFA0-A44953053704}" type="presOf" srcId="{5099BF9F-FF7A-BF4D-A4FF-380C096A7830}" destId="{13D77DAD-C110-1E47-ACAE-B4BDBB18F6BC}" srcOrd="0" destOrd="0" presId="urn:microsoft.com/office/officeart/2005/8/layout/vList2"/>
    <dgm:cxn modelId="{B4B70782-0DFB-409A-9CEB-E53AE46C84C7}"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0854B5EE-75FE-4D60-9A32-004C3EBD46ED}"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The Second factor of authentication</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4249" custLinFactNeighborY="531">
        <dgm:presLayoutVars>
          <dgm:chMax val="0"/>
          <dgm:bulletEnabled val="1"/>
        </dgm:presLayoutVars>
      </dgm:prSet>
      <dgm:spPr/>
    </dgm:pt>
  </dgm:ptLst>
  <dgm:cxnLst>
    <dgm:cxn modelId="{C95E7114-8572-594B-9223-87C31ABD416E}" type="presOf" srcId="{5099BF9F-FF7A-BF4D-A4FF-380C096A7830}" destId="{13D77DAD-C110-1E47-ACAE-B4BDBB18F6BC}" srcOrd="0" destOrd="0" presId="urn:microsoft.com/office/officeart/2005/8/layout/vList2"/>
    <dgm:cxn modelId="{4BA20C82-9A2A-5444-BEFE-97493D32C511}"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7C4BD42C-8417-B341-BBDE-F833625F879E}"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2400" dirty="0"/>
            <a:t> Confirmation Phone Code Via Voice</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X="7724" custLinFactNeighborY="82490">
        <dgm:presLayoutVars>
          <dgm:chMax val="0"/>
          <dgm:bulletEnabled val="1"/>
        </dgm:presLayoutVars>
      </dgm:prSet>
      <dgm:spPr/>
    </dgm:pt>
  </dgm:ptLst>
  <dgm:cxnLst>
    <dgm:cxn modelId="{0917EB6A-41EE-CF4E-9B8A-77AF09E9FE6D}"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84BBE8AA-CC09-4847-A79A-80AB9484057A}" type="presOf" srcId="{5099BF9F-FF7A-BF4D-A4FF-380C096A7830}" destId="{13D77DAD-C110-1E47-ACAE-B4BDBB18F6BC}" srcOrd="0" destOrd="0" presId="urn:microsoft.com/office/officeart/2005/8/layout/vList2"/>
    <dgm:cxn modelId="{BE28204C-C3B7-A847-8900-2296F95B55B9}"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dgm:spPr/>
      <dgm:t>
        <a:bodyPr/>
        <a:lstStyle/>
        <a:p>
          <a:r>
            <a:rPr lang="en-US" dirty="0"/>
            <a:t>System Architecture</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4409" custLinFactNeighborY="4356">
        <dgm:presLayoutVars>
          <dgm:chMax val="0"/>
          <dgm:bulletEnabled val="1"/>
        </dgm:presLayoutVars>
      </dgm:prSet>
      <dgm:spPr/>
    </dgm:pt>
  </dgm:ptLst>
  <dgm:cxnLst>
    <dgm:cxn modelId="{36F64C5B-C1D7-43FA-9614-31BC6F63E90C}" type="presOf" srcId="{5099BF9F-FF7A-BF4D-A4FF-380C096A7830}" destId="{13D77DAD-C110-1E47-ACAE-B4BDBB18F6BC}" srcOrd="0" destOrd="0" presId="urn:microsoft.com/office/officeart/2005/8/layout/vList2"/>
    <dgm:cxn modelId="{3926E989-3F12-413D-8503-B23E2FEE7E18}"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6893801D-D737-4365-B039-225641A9CF12}"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Lst>
  <dgm:cxnLst>
    <dgm:cxn modelId="{002770A9-B43C-4396-95D2-676346B85398}" type="presOf" srcId="{1250F74D-57E4-294A-80D6-B4A44B41170A}" destId="{15C13C75-895D-A040-AE9C-E64B46F7878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1C03050-9E1F-384D-9401-6EE7F928EA8C}">
      <dgm:prSet custT="1"/>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pPr algn="ctr" rtl="0"/>
          <a:r>
            <a:rPr lang="en-US" sz="2400" dirty="0"/>
            <a:t>Implementation</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51713" custLinFactNeighborY="42986">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9B6ACABC-60ED-444C-B54F-EB4ECF28FAAB}" type="presOf" srcId="{31C03050-9E1F-384D-9401-6EE7F928EA8C}" destId="{5E16A548-6092-8B4A-B843-46213CCAD115}" srcOrd="0" destOrd="0" presId="urn:microsoft.com/office/officeart/2005/8/layout/vList2"/>
    <dgm:cxn modelId="{ED3F63F8-BE83-4E89-9CDB-FF37C03A6B24}" type="presOf" srcId="{1250F74D-57E4-294A-80D6-B4A44B41170A}" destId="{15C13C75-895D-A040-AE9C-E64B46F7878E}" srcOrd="0" destOrd="0" presId="urn:microsoft.com/office/officeart/2005/8/layout/vList2"/>
    <dgm:cxn modelId="{3761E139-8566-49B1-A5D8-6659B53A3856}"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1C03050-9E1F-384D-9401-6EE7F928EA8C}">
      <dgm:prSet custT="1"/>
      <dgm:spPr>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pPr algn="ctr" rtl="0"/>
          <a:r>
            <a:rPr lang="en-US" sz="1800" dirty="0"/>
            <a:t>Security Examples</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22016" custLinFactNeighborY="691">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FFD2557C-AD33-454F-AA53-F330ECBAD6C3}" type="presOf" srcId="{1250F74D-57E4-294A-80D6-B4A44B41170A}" destId="{15C13C75-895D-A040-AE9C-E64B46F7878E}" srcOrd="0" destOrd="0" presId="urn:microsoft.com/office/officeart/2005/8/layout/vList2"/>
    <dgm:cxn modelId="{9BB050CD-E8EB-463D-9069-47B3770C5A3E}" type="presOf" srcId="{31C03050-9E1F-384D-9401-6EE7F928EA8C}" destId="{5E16A548-6092-8B4A-B843-46213CCAD115}" srcOrd="0" destOrd="0" presId="urn:microsoft.com/office/officeart/2005/8/layout/vList2"/>
    <dgm:cxn modelId="{86650C56-C224-4A15-9A00-51E3103768A6}"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Lst>
  <dgm:cxnLst>
    <dgm:cxn modelId="{111CB912-E5BD-41AE-988E-6C0FBC0FACBC}" type="presOf" srcId="{1250F74D-57E4-294A-80D6-B4A44B41170A}" destId="{15C13C75-895D-A040-AE9C-E64B46F7878E}"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4A2462-5A09-7342-BD5C-A6E7941D307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D8F8027-D5BD-234B-803D-0A4D20D7018F}">
      <dgm:prSet/>
      <dgm:spPr/>
      <dgm:t>
        <a:bodyPr/>
        <a:lstStyle/>
        <a:p>
          <a:pPr rtl="0"/>
          <a:r>
            <a:rPr lang="en-US" dirty="0"/>
            <a:t>Carl Mohn</a:t>
          </a:r>
        </a:p>
      </dgm:t>
    </dgm:pt>
    <dgm:pt modelId="{E0512AA6-6054-324F-8C1B-C6CE6241A7E2}" type="sibTrans" cxnId="{8BC56B60-996A-A943-9C63-A8EDABF96EA2}">
      <dgm:prSet/>
      <dgm:spPr/>
      <dgm:t>
        <a:bodyPr/>
        <a:lstStyle/>
        <a:p>
          <a:endParaRPr lang="en-US"/>
        </a:p>
      </dgm:t>
    </dgm:pt>
    <dgm:pt modelId="{00EE5DC7-32BA-6047-A126-3AB5B795AA21}" type="parTrans" cxnId="{8BC56B60-996A-A943-9C63-A8EDABF96EA2}">
      <dgm:prSet/>
      <dgm:spPr/>
      <dgm:t>
        <a:bodyPr/>
        <a:lstStyle/>
        <a:p>
          <a:endParaRPr lang="en-US"/>
        </a:p>
      </dgm:t>
    </dgm:pt>
    <dgm:pt modelId="{F692D865-D3FD-E041-8B7F-8E96163CA235}" type="pres">
      <dgm:prSet presAssocID="{A54A2462-5A09-7342-BD5C-A6E7941D307B}" presName="linear" presStyleCnt="0">
        <dgm:presLayoutVars>
          <dgm:animLvl val="lvl"/>
          <dgm:resizeHandles val="exact"/>
        </dgm:presLayoutVars>
      </dgm:prSet>
      <dgm:spPr/>
    </dgm:pt>
    <dgm:pt modelId="{5F3A8FD5-8942-6D46-B496-A3F876E904ED}" type="pres">
      <dgm:prSet presAssocID="{5D8F8027-D5BD-234B-803D-0A4D20D7018F}" presName="parentText" presStyleLbl="node1" presStyleIdx="0" presStyleCnt="1" custLinFactNeighborX="28002" custLinFactNeighborY="-25672">
        <dgm:presLayoutVars>
          <dgm:chMax val="0"/>
          <dgm:bulletEnabled val="1"/>
        </dgm:presLayoutVars>
      </dgm:prSet>
      <dgm:spPr/>
    </dgm:pt>
  </dgm:ptLst>
  <dgm:cxnLst>
    <dgm:cxn modelId="{8BC56B60-996A-A943-9C63-A8EDABF96EA2}" srcId="{A54A2462-5A09-7342-BD5C-A6E7941D307B}" destId="{5D8F8027-D5BD-234B-803D-0A4D20D7018F}" srcOrd="0" destOrd="0" parTransId="{00EE5DC7-32BA-6047-A126-3AB5B795AA21}" sibTransId="{E0512AA6-6054-324F-8C1B-C6CE6241A7E2}"/>
    <dgm:cxn modelId="{6026568B-8F1F-0A40-A2A8-06A2B808078C}" type="presOf" srcId="{A54A2462-5A09-7342-BD5C-A6E7941D307B}" destId="{F692D865-D3FD-E041-8B7F-8E96163CA235}" srcOrd="0" destOrd="0" presId="urn:microsoft.com/office/officeart/2005/8/layout/vList2"/>
    <dgm:cxn modelId="{3F2C6397-E978-2E43-9B88-829C3A6DB445}" type="presOf" srcId="{5D8F8027-D5BD-234B-803D-0A4D20D7018F}" destId="{5F3A8FD5-8942-6D46-B496-A3F876E904ED}" srcOrd="0" destOrd="0" presId="urn:microsoft.com/office/officeart/2005/8/layout/vList2"/>
    <dgm:cxn modelId="{28B816B7-4C64-0141-9107-6B0375EF73EB}" type="presParOf" srcId="{F692D865-D3FD-E041-8B7F-8E96163CA235}" destId="{5F3A8FD5-8942-6D46-B496-A3F876E904ED}"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*.html , *.jsp</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LinFactNeighborX="-34378" custLinFactNeighborY="32262">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9E583C49-1F72-4FA5-84C6-ED95BD0A5D90}" type="presOf" srcId="{1250F74D-57E4-294A-80D6-B4A44B41170A}" destId="{15C13C75-895D-A040-AE9C-E64B46F7878E}" srcOrd="0" destOrd="0" presId="urn:microsoft.com/office/officeart/2005/8/layout/vList2"/>
    <dgm:cxn modelId="{002589A3-2068-46E3-8996-2FD7487BCB2C}" type="presOf" srcId="{31C03050-9E1F-384D-9401-6EE7F928EA8C}" destId="{5E16A548-6092-8B4A-B843-46213CCAD115}" srcOrd="0" destOrd="0" presId="urn:microsoft.com/office/officeart/2005/8/layout/vList2"/>
    <dgm:cxn modelId="{E91E301A-0105-4A03-9D92-895E21ECB7B5}"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Java Servlets</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ScaleY="265988" custLinFactNeighborX="-14657" custLinFactNeighborY="-22653">
        <dgm:presLayoutVars>
          <dgm:chMax val="0"/>
          <dgm:bulletEnabled val="1"/>
        </dgm:presLayoutVars>
      </dgm:prSet>
      <dgm:spPr/>
    </dgm:pt>
  </dgm:ptLst>
  <dgm:cxnLst>
    <dgm:cxn modelId="{7F5EF265-168E-CE45-9736-8CEE6BF9843D}" srcId="{1250F74D-57E4-294A-80D6-B4A44B41170A}" destId="{31C03050-9E1F-384D-9401-6EE7F928EA8C}" srcOrd="0" destOrd="0" parTransId="{D4CF3CE5-4C03-2047-BFA5-060AD589114B}" sibTransId="{059D9D30-5E2B-8B43-9B3B-9105067D6D1D}"/>
    <dgm:cxn modelId="{55E4C8A7-AA4E-4F49-9265-5A102EC013B4}" type="presOf" srcId="{31C03050-9E1F-384D-9401-6EE7F928EA8C}" destId="{5E16A548-6092-8B4A-B843-46213CCAD115}" srcOrd="0" destOrd="0" presId="urn:microsoft.com/office/officeart/2005/8/layout/vList2"/>
    <dgm:cxn modelId="{73CA68F5-9AC9-4B24-A20D-5E72FC83A4E9}" type="presOf" srcId="{1250F74D-57E4-294A-80D6-B4A44B41170A}" destId="{15C13C75-895D-A040-AE9C-E64B46F7878E}" srcOrd="0" destOrd="0" presId="urn:microsoft.com/office/officeart/2005/8/layout/vList2"/>
    <dgm:cxn modelId="{00F319C9-2F00-455C-9924-5DC44A36353E}"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250F74D-57E4-294A-80D6-B4A44B41170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1C03050-9E1F-384D-9401-6EE7F928EA8C}">
      <dgm:prSet custT="1"/>
      <dgm:spPr>
        <a:solidFill>
          <a:schemeClr val="accent1">
            <a:lumMod val="75000"/>
          </a:schemeClr>
        </a:solidFill>
      </dgm:spPr>
      <dgm:t>
        <a:bodyPr/>
        <a:lstStyle/>
        <a:p>
          <a:pPr algn="ctr" rtl="0"/>
          <a:r>
            <a:rPr lang="en-US" sz="2000" b="1" dirty="0">
              <a:solidFill>
                <a:schemeClr val="bg1"/>
              </a:solidFill>
            </a:rPr>
            <a:t>Validate I/O </a:t>
          </a:r>
        </a:p>
        <a:p>
          <a:pPr algn="ctr" rtl="0"/>
          <a:r>
            <a:rPr lang="en-US" sz="1400" b="1" dirty="0">
              <a:solidFill>
                <a:schemeClr val="bg1"/>
              </a:solidFill>
            </a:rPr>
            <a:t>e.g. restrict char length on login form</a:t>
          </a:r>
        </a:p>
      </dgm:t>
    </dgm:pt>
    <dgm:pt modelId="{D4CF3CE5-4C03-2047-BFA5-060AD589114B}" type="parTrans" cxnId="{7F5EF265-168E-CE45-9736-8CEE6BF9843D}">
      <dgm:prSet/>
      <dgm:spPr/>
      <dgm:t>
        <a:bodyPr/>
        <a:lstStyle/>
        <a:p>
          <a:endParaRPr lang="en-US"/>
        </a:p>
      </dgm:t>
    </dgm:pt>
    <dgm:pt modelId="{059D9D30-5E2B-8B43-9B3B-9105067D6D1D}" type="sibTrans" cxnId="{7F5EF265-168E-CE45-9736-8CEE6BF9843D}">
      <dgm:prSet/>
      <dgm:spPr/>
      <dgm:t>
        <a:bodyPr/>
        <a:lstStyle/>
        <a:p>
          <a:endParaRPr lang="en-US"/>
        </a:p>
      </dgm:t>
    </dgm:pt>
    <dgm:pt modelId="{15C13C75-895D-A040-AE9C-E64B46F7878E}" type="pres">
      <dgm:prSet presAssocID="{1250F74D-57E4-294A-80D6-B4A44B41170A}" presName="linear" presStyleCnt="0">
        <dgm:presLayoutVars>
          <dgm:animLvl val="lvl"/>
          <dgm:resizeHandles val="exact"/>
        </dgm:presLayoutVars>
      </dgm:prSet>
      <dgm:spPr/>
    </dgm:pt>
    <dgm:pt modelId="{5E16A548-6092-8B4A-B843-46213CCAD115}" type="pres">
      <dgm:prSet presAssocID="{31C03050-9E1F-384D-9401-6EE7F928EA8C}" presName="parentText" presStyleLbl="node1" presStyleIdx="0" presStyleCnt="1" custScaleY="176655" custLinFactNeighborX="-13586" custLinFactNeighborY="-3526">
        <dgm:presLayoutVars>
          <dgm:chMax val="0"/>
          <dgm:bulletEnabled val="1"/>
        </dgm:presLayoutVars>
      </dgm:prSet>
      <dgm:spPr/>
    </dgm:pt>
  </dgm:ptLst>
  <dgm:cxnLst>
    <dgm:cxn modelId="{301A2803-01E9-4B4A-AD37-21ED9D11D305}" type="presOf" srcId="{1250F74D-57E4-294A-80D6-B4A44B41170A}" destId="{15C13C75-895D-A040-AE9C-E64B46F7878E}" srcOrd="0" destOrd="0" presId="urn:microsoft.com/office/officeart/2005/8/layout/vList2"/>
    <dgm:cxn modelId="{7F5EF265-168E-CE45-9736-8CEE6BF9843D}" srcId="{1250F74D-57E4-294A-80D6-B4A44B41170A}" destId="{31C03050-9E1F-384D-9401-6EE7F928EA8C}" srcOrd="0" destOrd="0" parTransId="{D4CF3CE5-4C03-2047-BFA5-060AD589114B}" sibTransId="{059D9D30-5E2B-8B43-9B3B-9105067D6D1D}"/>
    <dgm:cxn modelId="{C46FCE54-B44A-4D04-9070-3476D0CDC440}" type="presOf" srcId="{31C03050-9E1F-384D-9401-6EE7F928EA8C}" destId="{5E16A548-6092-8B4A-B843-46213CCAD115}" srcOrd="0" destOrd="0" presId="urn:microsoft.com/office/officeart/2005/8/layout/vList2"/>
    <dgm:cxn modelId="{CA7B0B1E-2B04-468F-A112-3413CDD758F7}" type="presParOf" srcId="{15C13C75-895D-A040-AE9C-E64B46F7878E}" destId="{5E16A548-6092-8B4A-B843-46213CCAD115}" srcOrd="0" destOrd="0" presId="urn:microsoft.com/office/officeart/2005/8/layout/vList2"/>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Architecture outlined</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EEC54F27-51BA-4246-B4F7-D219B8B02187}" type="presOf" srcId="{4411EA66-C77C-0546-BB14-6D81BD38C954}" destId="{7057CA16-0BBD-A044-B2A6-25AB59F85837}" srcOrd="0" destOrd="0" presId="urn:microsoft.com/office/officeart/2005/8/layout/vList2"/>
    <dgm:cxn modelId="{A554C935-0C6A-8F4F-9DC3-9AC29E1F9D57}"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D6558135-B942-B946-BA3B-E157222C39F9}"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b="1" dirty="0"/>
            <a:t>The presentation layer</a:t>
          </a:r>
          <a:r>
            <a:rPr lang="en-IE" sz="2400" dirty="0"/>
            <a:t> </a:t>
          </a:r>
        </a:p>
        <a:p>
          <a:r>
            <a:rPr lang="en-IE" sz="2400" dirty="0"/>
            <a:t>GUI frontend  - control threats by:</a:t>
          </a:r>
        </a:p>
        <a:p>
          <a:r>
            <a:rPr lang="en-IE" sz="2400" dirty="0"/>
            <a:t>1) Performing user input validation</a:t>
          </a:r>
        </a:p>
        <a:p>
          <a:r>
            <a:rPr lang="en-IE" sz="2400" dirty="0"/>
            <a:t>2) Session control</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D3EEE972-6FF3-E74D-AE29-1EC0490AD26C}" type="presOf" srcId="{4411EA66-C77C-0546-BB14-6D81BD38C954}" destId="{7057CA16-0BBD-A044-B2A6-25AB59F85837}" srcOrd="0" destOrd="0" presId="urn:microsoft.com/office/officeart/2005/8/layout/vList2"/>
    <dgm:cxn modelId="{CEE22776-62CE-254C-801B-D9472281BFAF}"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D426BF0-3432-2147-9004-03AAA4892FD0}"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Architecture outlined: </a:t>
          </a:r>
          <a:r>
            <a:rPr lang="en-IE" sz="4000" b="1" dirty="0"/>
            <a:t>Application layer </a:t>
          </a:r>
          <a:endParaRPr lang="en-US" sz="40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8BB7D69F-91BE-6D40-A88F-D5F430A069AB}" srcId="{4411EA66-C77C-0546-BB14-6D81BD38C954}" destId="{5099BF9F-FF7A-BF4D-A4FF-380C096A7830}" srcOrd="0" destOrd="0" parTransId="{770BC166-A87E-EF42-AF1A-838A92A3C8C2}" sibTransId="{0F635D89-D6C9-1B48-B77F-6FF70426A433}"/>
    <dgm:cxn modelId="{C7171FC0-5EE7-4DA5-8144-55CA051E1F54}" type="presOf" srcId="{4411EA66-C77C-0546-BB14-6D81BD38C954}" destId="{7057CA16-0BBD-A044-B2A6-25AB59F85837}" srcOrd="0" destOrd="0" presId="urn:microsoft.com/office/officeart/2005/8/layout/vList2"/>
    <dgm:cxn modelId="{3F624AC5-7944-46FA-9B46-30A4C30C7627}" type="presOf" srcId="{5099BF9F-FF7A-BF4D-A4FF-380C096A7830}" destId="{13D77DAD-C110-1E47-ACAE-B4BDBB18F6BC}" srcOrd="0" destOrd="0" presId="urn:microsoft.com/office/officeart/2005/8/layout/vList2"/>
    <dgm:cxn modelId="{951C1234-88F1-4989-82D9-17681707C6C7}"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dirty="0"/>
            <a:t>1) Business logic for authentication</a:t>
          </a:r>
        </a:p>
        <a:p>
          <a:r>
            <a:rPr lang="en-IE" sz="2400" dirty="0"/>
            <a:t>2) Java Servlets for security of the application layer</a:t>
          </a:r>
        </a:p>
        <a:p>
          <a:r>
            <a:rPr lang="en-IE" sz="2400" dirty="0"/>
            <a:t>3) Single session ID, managed by server side cookies. </a:t>
          </a:r>
        </a:p>
        <a:p>
          <a:r>
            <a:rPr lang="en-IE" sz="2400" dirty="0"/>
            <a:t>4) Encrypt information before saving/retrieving from database.</a:t>
          </a:r>
        </a:p>
        <a:p>
          <a:r>
            <a:rPr lang="en-IE" sz="2400" dirty="0"/>
            <a:t>5) Use Prepared Statements for SQL queries. </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15534A47-6755-44B6-AEF3-4F22A059059A}" type="presOf" srcId="{4411EA66-C77C-0546-BB14-6D81BD38C954}" destId="{7057CA16-0BBD-A044-B2A6-25AB59F85837}" srcOrd="0" destOrd="0" presId="urn:microsoft.com/office/officeart/2005/8/layout/vList2"/>
    <dgm:cxn modelId="{0B29EA87-1F42-4164-B5E7-8D54F4973FFB}"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B21F669E-E839-4F33-995E-75AB22EC0A0E}"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Architecture outlined: </a:t>
          </a:r>
          <a:r>
            <a:rPr lang="en-IE" sz="4000" b="1" dirty="0"/>
            <a:t>Helper layer </a:t>
          </a:r>
          <a:endParaRPr lang="en-US" sz="40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ED5B285C-152E-4BB8-A292-B50BE01424F8}" type="presOf" srcId="{5099BF9F-FF7A-BF4D-A4FF-380C096A7830}" destId="{13D77DAD-C110-1E47-ACAE-B4BDBB18F6BC}" srcOrd="0" destOrd="0" presId="urn:microsoft.com/office/officeart/2005/8/layout/vList2"/>
    <dgm:cxn modelId="{43259D43-47BA-45D9-AFF6-8300BA343B17}"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4DFD9D0-3FC9-4C47-94B2-DB7C53C1731A}"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l"/>
          <a:r>
            <a:rPr lang="en-IE" sz="2400" b="1" dirty="0"/>
            <a:t>OTP generator</a:t>
          </a:r>
          <a:r>
            <a:rPr lang="en-IE" sz="2400" dirty="0"/>
            <a:t> : 4 digit </a:t>
          </a:r>
          <a:r>
            <a:rPr lang="en-IE" sz="2400" b="1" dirty="0"/>
            <a:t>O</a:t>
          </a:r>
          <a:r>
            <a:rPr lang="en-IE" sz="2400" dirty="0"/>
            <a:t>ne </a:t>
          </a:r>
          <a:r>
            <a:rPr lang="en-IE" sz="2400" b="1" dirty="0"/>
            <a:t>T</a:t>
          </a:r>
          <a:r>
            <a:rPr lang="en-IE" sz="2400" dirty="0"/>
            <a:t>ime </a:t>
          </a:r>
          <a:r>
            <a:rPr lang="en-IE" sz="2400" b="1" dirty="0"/>
            <a:t>P</a:t>
          </a:r>
          <a:r>
            <a:rPr lang="en-IE" sz="2400" dirty="0"/>
            <a:t>assword. </a:t>
          </a:r>
        </a:p>
        <a:p>
          <a:pPr algn="l"/>
          <a:r>
            <a:rPr lang="en-IE" sz="2400" dirty="0"/>
            <a:t>The password is picked by third party application  </a:t>
          </a:r>
        </a:p>
        <a:p>
          <a:pPr algn="l"/>
          <a:r>
            <a:rPr lang="en-IE" sz="2400" dirty="0"/>
            <a:t>Conveyed to the user with a voice call. </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3BEA7831-954D-445E-9F77-3AD843E5DE05}"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B56D95DF-9D2A-4AAB-97FA-91B696139E9B}" type="presOf" srcId="{5099BF9F-FF7A-BF4D-A4FF-380C096A7830}" destId="{13D77DAD-C110-1E47-ACAE-B4BDBB18F6BC}" srcOrd="0" destOrd="0" presId="urn:microsoft.com/office/officeart/2005/8/layout/vList2"/>
    <dgm:cxn modelId="{3B01BD7C-CEF2-4167-B2B8-53F33B67CC84}"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b="1" dirty="0"/>
            <a:t>Encryption helper : </a:t>
          </a:r>
          <a:endParaRPr lang="en-IE" sz="2400" dirty="0"/>
        </a:p>
        <a:p>
          <a:r>
            <a:rPr lang="en-IE" sz="2400" dirty="0"/>
            <a:t>User information </a:t>
          </a:r>
          <a:r>
            <a:rPr lang="en-IE" sz="2400" dirty="0">
              <a:sym typeface="Wingdings" panose="05000000000000000000" pitchFamily="2" charset="2"/>
            </a:rPr>
            <a:t></a:t>
          </a:r>
          <a:r>
            <a:rPr lang="en-IE" sz="2400" dirty="0"/>
            <a:t> SHA-256 hash </a:t>
          </a:r>
        </a:p>
        <a:p>
          <a:r>
            <a:rPr lang="en-IE" sz="2400" dirty="0"/>
            <a:t>Only the hash is stored in database ensuring security for data at rest. </a:t>
          </a:r>
        </a:p>
        <a:p>
          <a:r>
            <a:rPr lang="en-IE" sz="2400" dirty="0"/>
            <a:t>The sample application deals with two table objects </a:t>
          </a:r>
          <a:r>
            <a:rPr lang="en-IE" sz="2400" u="sng" dirty="0"/>
            <a:t>user</a:t>
          </a:r>
          <a:r>
            <a:rPr lang="en-IE" sz="2400" dirty="0"/>
            <a:t> and </a:t>
          </a:r>
          <a:r>
            <a:rPr lang="en-IE" sz="2400" u="sng" dirty="0"/>
            <a:t>session</a:t>
          </a:r>
          <a:r>
            <a:rPr lang="en-IE" sz="2400" dirty="0"/>
            <a:t>.</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3B2C292B-F674-4CB6-BE39-E7235CB9F933}" type="presOf" srcId="{4411EA66-C77C-0546-BB14-6D81BD38C954}" destId="{7057CA16-0BBD-A044-B2A6-25AB59F85837}" srcOrd="0" destOrd="0" presId="urn:microsoft.com/office/officeart/2005/8/layout/vList2"/>
    <dgm:cxn modelId="{C6606981-153E-45DB-A684-1D62956FE6E1}"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BF61A5FE-F1F6-4C51-8CDE-D4ED04007F32}"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4A2462-5A09-7342-BD5C-A6E7941D307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D8F8027-D5BD-234B-803D-0A4D20D7018F}">
      <dgm:prSet/>
      <dgm:spPr/>
      <dgm:t>
        <a:bodyPr/>
        <a:lstStyle/>
        <a:p>
          <a:pPr rtl="0"/>
          <a:r>
            <a:rPr lang="en-US" dirty="0"/>
            <a:t>Rajeeva Revankar</a:t>
          </a:r>
        </a:p>
      </dgm:t>
    </dgm:pt>
    <dgm:pt modelId="{E0512AA6-6054-324F-8C1B-C6CE6241A7E2}" type="sibTrans" cxnId="{8BC56B60-996A-A943-9C63-A8EDABF96EA2}">
      <dgm:prSet/>
      <dgm:spPr/>
      <dgm:t>
        <a:bodyPr/>
        <a:lstStyle/>
        <a:p>
          <a:endParaRPr lang="en-US"/>
        </a:p>
      </dgm:t>
    </dgm:pt>
    <dgm:pt modelId="{00EE5DC7-32BA-6047-A126-3AB5B795AA21}" type="parTrans" cxnId="{8BC56B60-996A-A943-9C63-A8EDABF96EA2}">
      <dgm:prSet/>
      <dgm:spPr/>
      <dgm:t>
        <a:bodyPr/>
        <a:lstStyle/>
        <a:p>
          <a:endParaRPr lang="en-US"/>
        </a:p>
      </dgm:t>
    </dgm:pt>
    <dgm:pt modelId="{F692D865-D3FD-E041-8B7F-8E96163CA235}" type="pres">
      <dgm:prSet presAssocID="{A54A2462-5A09-7342-BD5C-A6E7941D307B}" presName="linear" presStyleCnt="0">
        <dgm:presLayoutVars>
          <dgm:animLvl val="lvl"/>
          <dgm:resizeHandles val="exact"/>
        </dgm:presLayoutVars>
      </dgm:prSet>
      <dgm:spPr/>
    </dgm:pt>
    <dgm:pt modelId="{5F3A8FD5-8942-6D46-B496-A3F876E904ED}" type="pres">
      <dgm:prSet presAssocID="{5D8F8027-D5BD-234B-803D-0A4D20D7018F}" presName="parentText" presStyleLbl="node1" presStyleIdx="0" presStyleCnt="1" custLinFactNeighborX="35738" custLinFactNeighborY="31339">
        <dgm:presLayoutVars>
          <dgm:chMax val="0"/>
          <dgm:bulletEnabled val="1"/>
        </dgm:presLayoutVars>
      </dgm:prSet>
      <dgm:spPr/>
    </dgm:pt>
  </dgm:ptLst>
  <dgm:cxnLst>
    <dgm:cxn modelId="{F31BE512-B196-8D4D-9C56-F6B993B20F61}" type="presOf" srcId="{5D8F8027-D5BD-234B-803D-0A4D20D7018F}" destId="{5F3A8FD5-8942-6D46-B496-A3F876E904ED}" srcOrd="0" destOrd="0" presId="urn:microsoft.com/office/officeart/2005/8/layout/vList2"/>
    <dgm:cxn modelId="{8BC56B60-996A-A943-9C63-A8EDABF96EA2}" srcId="{A54A2462-5A09-7342-BD5C-A6E7941D307B}" destId="{5D8F8027-D5BD-234B-803D-0A4D20D7018F}" srcOrd="0" destOrd="0" parTransId="{00EE5DC7-32BA-6047-A126-3AB5B795AA21}" sibTransId="{E0512AA6-6054-324F-8C1B-C6CE6241A7E2}"/>
    <dgm:cxn modelId="{5D7716D8-27AC-E941-9CCF-17C7F46AFAE2}" type="presOf" srcId="{A54A2462-5A09-7342-BD5C-A6E7941D307B}" destId="{F692D865-D3FD-E041-8B7F-8E96163CA235}" srcOrd="0" destOrd="0" presId="urn:microsoft.com/office/officeart/2005/8/layout/vList2"/>
    <dgm:cxn modelId="{F4FF1D0D-7EB8-0F4A-8AFA-D987D5ECC7AC}" type="presParOf" srcId="{F692D865-D3FD-E041-8B7F-8E96163CA235}" destId="{5F3A8FD5-8942-6D46-B496-A3F876E904ED}"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Architecture outlined: </a:t>
          </a:r>
          <a:r>
            <a:rPr lang="en-IE" sz="4000" b="1" dirty="0"/>
            <a:t>Helper layer </a:t>
          </a:r>
          <a:endParaRPr lang="en-US" sz="40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37D5C88F-A703-4EDF-9EAA-BA43F60EC847}"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9EAC64CD-A522-423C-9AD6-D66D0158D6F1}" type="presOf" srcId="{4411EA66-C77C-0546-BB14-6D81BD38C954}" destId="{7057CA16-0BBD-A044-B2A6-25AB59F85837}" srcOrd="0" destOrd="0" presId="urn:microsoft.com/office/officeart/2005/8/layout/vList2"/>
    <dgm:cxn modelId="{B37A8BAD-D5A6-48D2-9E1D-BCDAD900E017}"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l"/>
          <a:r>
            <a:rPr lang="en-IE" sz="2400" b="1" dirty="0"/>
            <a:t>Database Connection and Query engine</a:t>
          </a:r>
        </a:p>
        <a:p>
          <a:pPr algn="l"/>
          <a:r>
            <a:rPr lang="en-IE" sz="2400" dirty="0"/>
            <a:t>The Query engine </a:t>
          </a:r>
          <a:r>
            <a:rPr lang="en-IE" sz="2400" dirty="0">
              <a:sym typeface="Wingdings" panose="05000000000000000000" pitchFamily="2" charset="2"/>
            </a:rPr>
            <a:t></a:t>
          </a:r>
          <a:r>
            <a:rPr lang="en-IE" sz="2400" dirty="0"/>
            <a:t> connection to database</a:t>
          </a:r>
        </a:p>
        <a:p>
          <a:pPr algn="l"/>
          <a:r>
            <a:rPr lang="en-IE" sz="2400" dirty="0"/>
            <a:t>DDL or DML requests to database.</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3F566D50-8942-42A6-90CD-45ECC15E3B3E}"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283258B8-EE56-4C77-B666-203C17A5D3BF}" type="presOf" srcId="{5099BF9F-FF7A-BF4D-A4FF-380C096A7830}" destId="{13D77DAD-C110-1E47-ACAE-B4BDBB18F6BC}" srcOrd="0" destOrd="0" presId="urn:microsoft.com/office/officeart/2005/8/layout/vList2"/>
    <dgm:cxn modelId="{61AC6E14-2E92-46AE-AE44-3290C1A00473}"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b="1" dirty="0"/>
            <a:t>Glassfish Application Server</a:t>
          </a:r>
          <a:endParaRPr lang="en-IE" sz="2400" dirty="0"/>
        </a:p>
        <a:p>
          <a:r>
            <a:rPr lang="en-IE" sz="2400" dirty="0"/>
            <a:t>The framework for the application.</a:t>
          </a:r>
        </a:p>
        <a:p>
          <a:r>
            <a:rPr lang="en-IE" sz="2400" dirty="0"/>
            <a:t>The connections are provided over SSL using self-signed certificate. </a:t>
          </a:r>
          <a:r>
            <a:rPr lang="en-IE" sz="2400" dirty="0">
              <a:sym typeface="Wingdings" panose="05000000000000000000" pitchFamily="2" charset="2"/>
            </a:rPr>
            <a:t></a:t>
          </a:r>
          <a:endParaRPr lang="en-IE" sz="2400" dirty="0"/>
        </a:p>
        <a:p>
          <a:r>
            <a:rPr lang="en-IE" sz="2400" dirty="0"/>
            <a:t>In-flight data encrypted for enhanced security.</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33995">
        <dgm:presLayoutVars>
          <dgm:chMax val="0"/>
          <dgm:bulletEnabled val="1"/>
        </dgm:presLayoutVars>
      </dgm:prSet>
      <dgm:spPr/>
    </dgm:pt>
  </dgm:ptLst>
  <dgm:cxnLst>
    <dgm:cxn modelId="{0D83CD13-13B4-4C37-AD8C-274683C46E78}"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ACDD1FD0-F102-4E91-A828-5E5354D22CA1}" type="presOf" srcId="{4411EA66-C77C-0546-BB14-6D81BD38C954}" destId="{7057CA16-0BBD-A044-B2A6-25AB59F85837}" srcOrd="0" destOrd="0" presId="urn:microsoft.com/office/officeart/2005/8/layout/vList2"/>
    <dgm:cxn modelId="{8343446F-5207-4F44-BE5F-91FEF66B106B}"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000" dirty="0"/>
            <a:t>Architecture outlined: </a:t>
          </a:r>
          <a:r>
            <a:rPr lang="en-IE" sz="4000" b="1" dirty="0"/>
            <a:t>Helper layer </a:t>
          </a:r>
          <a:endParaRPr lang="en-US" sz="40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3C9DBB00-6148-45F9-879C-F6C875B7950D}" type="presOf" srcId="{5099BF9F-FF7A-BF4D-A4FF-380C096A7830}" destId="{13D77DAD-C110-1E47-ACAE-B4BDBB18F6BC}" srcOrd="0" destOrd="0" presId="urn:microsoft.com/office/officeart/2005/8/layout/vList2"/>
    <dgm:cxn modelId="{E0B0EE13-0CDE-4A4C-85B3-31856024EFCD}"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9D11822F-C0D3-4A4B-8EA4-EEE27384B772}"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b="1" dirty="0"/>
            <a:t>Plugin to deliver OTP via voice call</a:t>
          </a:r>
          <a:endParaRPr lang="en-IE" sz="2400" dirty="0"/>
        </a:p>
        <a:p>
          <a:r>
            <a:rPr lang="en-IE" sz="2400" dirty="0"/>
            <a:t>1) Open source software PBX called Asterisk </a:t>
          </a:r>
        </a:p>
        <a:p>
          <a:r>
            <a:rPr lang="en-IE" sz="2400" dirty="0"/>
            <a:t>2) Asterisk is provided with the phone number and associated OTP to make the phone call. </a:t>
          </a:r>
        </a:p>
        <a:p>
          <a:r>
            <a:rPr lang="en-IE" sz="2400" dirty="0"/>
            <a:t>3) The actual phone call is carried over by many of commercial sip providers one of famous one in Ireland is blueface.ie </a:t>
          </a:r>
        </a:p>
        <a:p>
          <a:r>
            <a:rPr lang="en-IE" sz="2400" dirty="0"/>
            <a:t>4) The Asterisk server sits in DMZ zone and is not user accessible.</a:t>
          </a:r>
        </a:p>
      </dgm:t>
    </dgm:pt>
    <dgm:pt modelId="{0F635D89-D6C9-1B48-B77F-6FF70426A433}" type="sibTrans" cxnId="{8BB7D69F-91BE-6D40-A88F-D5F430A069AB}">
      <dgm:prSet/>
      <dgm:spPr/>
      <dgm:t>
        <a:bodyPr/>
        <a:lstStyle/>
        <a:p>
          <a:endParaRPr lang="en-US"/>
        </a:p>
      </dgm:t>
    </dgm:pt>
    <dgm:pt modelId="{770BC166-A87E-EF42-AF1A-838A92A3C8C2}" type="par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984622" custLinFactNeighborY="11973">
        <dgm:presLayoutVars>
          <dgm:chMax val="0"/>
          <dgm:bulletEnabled val="1"/>
        </dgm:presLayoutVars>
      </dgm:prSet>
      <dgm:spPr/>
    </dgm:pt>
  </dgm:ptLst>
  <dgm:cxnLst>
    <dgm:cxn modelId="{D360AA49-ED81-4B6F-9E69-437E4DE9DCBB}" type="presOf" srcId="{5099BF9F-FF7A-BF4D-A4FF-380C096A7830}" destId="{13D77DAD-C110-1E47-ACAE-B4BDBB18F6BC}" srcOrd="0" destOrd="0" presId="urn:microsoft.com/office/officeart/2005/8/layout/vList2"/>
    <dgm:cxn modelId="{CDC67B8D-953C-42A5-BFA6-3245DE49CCD2}"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C39378C7-B601-4E48-909F-9FE3894A0B4F}"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3600" dirty="0"/>
            <a:t>Conclusion</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Y="20412" custLinFactNeighborX="0" custLinFactNeighborY="100000">
        <dgm:presLayoutVars>
          <dgm:chMax val="0"/>
          <dgm:bulletEnabled val="1"/>
        </dgm:presLayoutVars>
      </dgm:prSet>
      <dgm:spPr/>
    </dgm:pt>
  </dgm:ptLst>
  <dgm:cxnLst>
    <dgm:cxn modelId="{5A60D59E-2DB1-8E4D-889E-2147C723FE88}"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6816F5A1-DA19-294A-85DF-0BC210CD039D}" type="presOf" srcId="{5099BF9F-FF7A-BF4D-A4FF-380C096A7830}" destId="{13D77DAD-C110-1E47-ACAE-B4BDBB18F6BC}" srcOrd="0" destOrd="0" presId="urn:microsoft.com/office/officeart/2005/8/layout/vList2"/>
    <dgm:cxn modelId="{A99E8D3B-5F70-FE4F-A8F8-FDE1D9AB0DDD}"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pPr algn="l"/>
          <a:r>
            <a:rPr lang="en-US" sz="2400" dirty="0"/>
            <a:t>Education value for team.</a:t>
          </a:r>
        </a:p>
        <a:p>
          <a:pPr algn="l"/>
          <a:r>
            <a:rPr lang="en-IE" sz="2400" dirty="0"/>
            <a:t>Multi-factor authentication is most of all a highly effective deterrent.</a:t>
          </a:r>
          <a:endParaRPr lang="en-US" sz="2400" dirty="0"/>
        </a:p>
        <a:p>
          <a:pPr algn="l"/>
          <a:r>
            <a:rPr lang="en-US" sz="2400" dirty="0"/>
            <a:t>MFA can be secure but will be slow</a:t>
          </a:r>
        </a:p>
        <a:p>
          <a:pPr algn="l"/>
          <a:endParaRPr lang="en-US" sz="24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X="108987" custScaleY="845132" custLinFactY="59796" custLinFactNeighborX="732" custLinFactNeighborY="100000">
        <dgm:presLayoutVars>
          <dgm:chMax val="0"/>
          <dgm:bulletEnabled val="1"/>
        </dgm:presLayoutVars>
      </dgm:prSet>
      <dgm:spPr/>
    </dgm:pt>
  </dgm:ptLst>
  <dgm:cxnLst>
    <dgm:cxn modelId="{53B0A40C-0D3C-1F4A-B9C1-2654A3B4CAD3}"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C69B10B9-F08C-CC4B-8364-1F2DC0EA1526}" type="presOf" srcId="{5099BF9F-FF7A-BF4D-A4FF-380C096A7830}" destId="{13D77DAD-C110-1E47-ACAE-B4BDBB18F6BC}" srcOrd="0" destOrd="0" presId="urn:microsoft.com/office/officeart/2005/8/layout/vList2"/>
    <dgm:cxn modelId="{8CCB62DD-F636-3B42-BFC9-9ADE38DBE30F}"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4A2462-5A09-7342-BD5C-A6E7941D307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D8F8027-D5BD-234B-803D-0A4D20D7018F}">
      <dgm:prSet/>
      <dgm:spPr/>
      <dgm:t>
        <a:bodyPr/>
        <a:lstStyle/>
        <a:p>
          <a:pPr rtl="0"/>
          <a:r>
            <a:rPr lang="en-US" dirty="0"/>
            <a:t>Benjamin Adeline</a:t>
          </a:r>
        </a:p>
      </dgm:t>
    </dgm:pt>
    <dgm:pt modelId="{E0512AA6-6054-324F-8C1B-C6CE6241A7E2}" type="sibTrans" cxnId="{8BC56B60-996A-A943-9C63-A8EDABF96EA2}">
      <dgm:prSet/>
      <dgm:spPr/>
      <dgm:t>
        <a:bodyPr/>
        <a:lstStyle/>
        <a:p>
          <a:endParaRPr lang="en-US"/>
        </a:p>
      </dgm:t>
    </dgm:pt>
    <dgm:pt modelId="{00EE5DC7-32BA-6047-A126-3AB5B795AA21}" type="parTrans" cxnId="{8BC56B60-996A-A943-9C63-A8EDABF96EA2}">
      <dgm:prSet/>
      <dgm:spPr/>
      <dgm:t>
        <a:bodyPr/>
        <a:lstStyle/>
        <a:p>
          <a:endParaRPr lang="en-US"/>
        </a:p>
      </dgm:t>
    </dgm:pt>
    <dgm:pt modelId="{F692D865-D3FD-E041-8B7F-8E96163CA235}" type="pres">
      <dgm:prSet presAssocID="{A54A2462-5A09-7342-BD5C-A6E7941D307B}" presName="linear" presStyleCnt="0">
        <dgm:presLayoutVars>
          <dgm:animLvl val="lvl"/>
          <dgm:resizeHandles val="exact"/>
        </dgm:presLayoutVars>
      </dgm:prSet>
      <dgm:spPr/>
    </dgm:pt>
    <dgm:pt modelId="{5F3A8FD5-8942-6D46-B496-A3F876E904ED}" type="pres">
      <dgm:prSet presAssocID="{5D8F8027-D5BD-234B-803D-0A4D20D7018F}" presName="parentText" presStyleLbl="node1" presStyleIdx="0" presStyleCnt="1" custLinFactX="-28719" custLinFactY="-86574" custLinFactNeighborX="-100000" custLinFactNeighborY="-100000">
        <dgm:presLayoutVars>
          <dgm:chMax val="0"/>
          <dgm:bulletEnabled val="1"/>
        </dgm:presLayoutVars>
      </dgm:prSet>
      <dgm:spPr/>
    </dgm:pt>
  </dgm:ptLst>
  <dgm:cxnLst>
    <dgm:cxn modelId="{61268C38-163C-864B-B341-A0D3035F9295}" type="presOf" srcId="{5D8F8027-D5BD-234B-803D-0A4D20D7018F}" destId="{5F3A8FD5-8942-6D46-B496-A3F876E904ED}" srcOrd="0" destOrd="0" presId="urn:microsoft.com/office/officeart/2005/8/layout/vList2"/>
    <dgm:cxn modelId="{8BC56B60-996A-A943-9C63-A8EDABF96EA2}" srcId="{A54A2462-5A09-7342-BD5C-A6E7941D307B}" destId="{5D8F8027-D5BD-234B-803D-0A4D20D7018F}" srcOrd="0" destOrd="0" parTransId="{00EE5DC7-32BA-6047-A126-3AB5B795AA21}" sibTransId="{E0512AA6-6054-324F-8C1B-C6CE6241A7E2}"/>
    <dgm:cxn modelId="{DEB6D97B-B59F-8740-AEBC-3315C4199FD3}" type="presOf" srcId="{A54A2462-5A09-7342-BD5C-A6E7941D307B}" destId="{F692D865-D3FD-E041-8B7F-8E96163CA235}" srcOrd="0" destOrd="0" presId="urn:microsoft.com/office/officeart/2005/8/layout/vList2"/>
    <dgm:cxn modelId="{67483E52-B2BE-9446-B969-66C278596C30}" type="presParOf" srcId="{F692D865-D3FD-E041-8B7F-8E96163CA235}" destId="{5F3A8FD5-8942-6D46-B496-A3F876E904ED}"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US" sz="4800" dirty="0"/>
            <a:t>What is Multi-factor Authentication?</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0" custLinFactNeighborY="-23380">
        <dgm:presLayoutVars>
          <dgm:chMax val="0"/>
          <dgm:bulletEnabled val="1"/>
        </dgm:presLayoutVars>
      </dgm:prSet>
      <dgm:spPr/>
    </dgm:pt>
  </dgm:ptLst>
  <dgm:cxnLst>
    <dgm:cxn modelId="{AFC92A38-8A79-614B-94E3-B0592AEBB9C1}"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1FB4D2C5-E62D-C74E-AD37-4121FAB3C682}" type="presOf" srcId="{4411EA66-C77C-0546-BB14-6D81BD38C954}" destId="{7057CA16-0BBD-A044-B2A6-25AB59F85837}" srcOrd="0" destOrd="0" presId="urn:microsoft.com/office/officeart/2005/8/layout/vList2"/>
    <dgm:cxn modelId="{95D0D3BE-65F2-C048-8CB1-7DAD9121B56B}"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custT="1"/>
      <dgm:spPr/>
      <dgm:t>
        <a:bodyPr/>
        <a:lstStyle/>
        <a:p>
          <a:r>
            <a:rPr lang="en-IE" sz="2400" dirty="0"/>
            <a:t>The use of one form of identification from </a:t>
          </a:r>
          <a:r>
            <a:rPr lang="en-IE" sz="2400" b="1" u="none" dirty="0"/>
            <a:t>each</a:t>
          </a:r>
          <a:r>
            <a:rPr lang="en-IE" sz="2400" dirty="0"/>
            <a:t> of the 3 categories of authentication.</a:t>
          </a:r>
        </a:p>
        <a:p>
          <a:endParaRPr lang="en-IE" sz="2400" dirty="0"/>
        </a:p>
        <a:p>
          <a:r>
            <a:rPr lang="en-IE" sz="2400" dirty="0"/>
            <a:t>1) Knowledge (something </a:t>
          </a:r>
          <a:r>
            <a:rPr lang="en-IE" sz="2400" b="1" dirty="0"/>
            <a:t>I know) </a:t>
          </a:r>
        </a:p>
        <a:p>
          <a:r>
            <a:rPr lang="en-IE" sz="2400" dirty="0"/>
            <a:t>2) Possession (something </a:t>
          </a:r>
          <a:r>
            <a:rPr lang="en-IE" sz="2400" b="1" dirty="0"/>
            <a:t>I have)</a:t>
          </a:r>
          <a:endParaRPr lang="en-IE" sz="2400" dirty="0"/>
        </a:p>
        <a:p>
          <a:r>
            <a:rPr lang="en-IE" sz="2400" dirty="0"/>
            <a:t>3) Inherence (something </a:t>
          </a:r>
          <a:r>
            <a:rPr lang="en-IE" sz="2400" b="1" dirty="0"/>
            <a:t>I am)</a:t>
          </a:r>
          <a:endParaRPr lang="en-US" sz="2400" dirty="0"/>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ScaleY="658331" custLinFactNeighborX="0" custLinFactNeighborY="4854">
        <dgm:presLayoutVars>
          <dgm:chMax val="0"/>
          <dgm:bulletEnabled val="1"/>
        </dgm:presLayoutVars>
      </dgm:prSet>
      <dgm:spPr/>
    </dgm:pt>
  </dgm:ptLst>
  <dgm:cxnLst>
    <dgm:cxn modelId="{28BDD566-FBE2-3649-9402-268F6D55A3AD}" type="presOf" srcId="{4411EA66-C77C-0546-BB14-6D81BD38C954}" destId="{7057CA16-0BBD-A044-B2A6-25AB59F85837}"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A0EDCCD0-87B2-344C-9539-3987186F4ABA}" type="presOf" srcId="{5099BF9F-FF7A-BF4D-A4FF-380C096A7830}" destId="{13D77DAD-C110-1E47-ACAE-B4BDBB18F6BC}" srcOrd="0" destOrd="0" presId="urn:microsoft.com/office/officeart/2005/8/layout/vList2"/>
    <dgm:cxn modelId="{FF7531A0-476F-7940-8551-DBEB269FDF97}"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11EA66-C77C-0546-BB14-6D81BD38C95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099BF9F-FF7A-BF4D-A4FF-380C096A7830}">
      <dgm:prSet/>
      <dgm:spPr/>
      <dgm:t>
        <a:bodyPr/>
        <a:lstStyle/>
        <a:p>
          <a:r>
            <a:rPr lang="en-US" dirty="0"/>
            <a:t>Why Multi-factor</a:t>
          </a:r>
        </a:p>
      </dgm:t>
    </dgm:pt>
    <dgm:pt modelId="{770BC166-A87E-EF42-AF1A-838A92A3C8C2}" type="parTrans" cxnId="{8BB7D69F-91BE-6D40-A88F-D5F430A069AB}">
      <dgm:prSet/>
      <dgm:spPr/>
      <dgm:t>
        <a:bodyPr/>
        <a:lstStyle/>
        <a:p>
          <a:endParaRPr lang="en-US"/>
        </a:p>
      </dgm:t>
    </dgm:pt>
    <dgm:pt modelId="{0F635D89-D6C9-1B48-B77F-6FF70426A433}" type="sibTrans" cxnId="{8BB7D69F-91BE-6D40-A88F-D5F430A069AB}">
      <dgm:prSet/>
      <dgm:spPr/>
      <dgm:t>
        <a:bodyPr/>
        <a:lstStyle/>
        <a:p>
          <a:endParaRPr lang="en-US"/>
        </a:p>
      </dgm:t>
    </dgm:pt>
    <dgm:pt modelId="{7057CA16-0BBD-A044-B2A6-25AB59F85837}" type="pres">
      <dgm:prSet presAssocID="{4411EA66-C77C-0546-BB14-6D81BD38C954}" presName="linear" presStyleCnt="0">
        <dgm:presLayoutVars>
          <dgm:animLvl val="lvl"/>
          <dgm:resizeHandles val="exact"/>
        </dgm:presLayoutVars>
      </dgm:prSet>
      <dgm:spPr/>
    </dgm:pt>
    <dgm:pt modelId="{13D77DAD-C110-1E47-ACAE-B4BDBB18F6BC}" type="pres">
      <dgm:prSet presAssocID="{5099BF9F-FF7A-BF4D-A4FF-380C096A7830}" presName="parentText" presStyleLbl="node1" presStyleIdx="0" presStyleCnt="1" custLinFactNeighborX="0" custLinFactNeighborY="6693">
        <dgm:presLayoutVars>
          <dgm:chMax val="0"/>
          <dgm:bulletEnabled val="1"/>
        </dgm:presLayoutVars>
      </dgm:prSet>
      <dgm:spPr/>
    </dgm:pt>
  </dgm:ptLst>
  <dgm:cxnLst>
    <dgm:cxn modelId="{1536866B-1C11-4769-A3E9-8CA600AF5B8F}" type="presOf" srcId="{4411EA66-C77C-0546-BB14-6D81BD38C954}" destId="{7057CA16-0BBD-A044-B2A6-25AB59F85837}" srcOrd="0" destOrd="0" presId="urn:microsoft.com/office/officeart/2005/8/layout/vList2"/>
    <dgm:cxn modelId="{EAE80F7D-C7EA-4E9E-B368-8C2B4E68673B}" type="presOf" srcId="{5099BF9F-FF7A-BF4D-A4FF-380C096A7830}" destId="{13D77DAD-C110-1E47-ACAE-B4BDBB18F6BC}" srcOrd="0" destOrd="0" presId="urn:microsoft.com/office/officeart/2005/8/layout/vList2"/>
    <dgm:cxn modelId="{8BB7D69F-91BE-6D40-A88F-D5F430A069AB}" srcId="{4411EA66-C77C-0546-BB14-6D81BD38C954}" destId="{5099BF9F-FF7A-BF4D-A4FF-380C096A7830}" srcOrd="0" destOrd="0" parTransId="{770BC166-A87E-EF42-AF1A-838A92A3C8C2}" sibTransId="{0F635D89-D6C9-1B48-B77F-6FF70426A433}"/>
    <dgm:cxn modelId="{678D674D-289E-4D26-97F1-7E597C5F38B8}" type="presParOf" srcId="{7057CA16-0BBD-A044-B2A6-25AB59F85837}" destId="{13D77DAD-C110-1E47-ACAE-B4BDBB18F6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A8FD5-8942-6D46-B496-A3F876E904ED}">
      <dsp:nvSpPr>
        <dsp:cNvPr id="0" name=""/>
        <dsp:cNvSpPr/>
      </dsp:nvSpPr>
      <dsp:spPr>
        <a:xfrm>
          <a:off x="0" y="243399"/>
          <a:ext cx="10001250" cy="212940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rtl="0">
            <a:lnSpc>
              <a:spcPct val="90000"/>
            </a:lnSpc>
            <a:spcBef>
              <a:spcPct val="0"/>
            </a:spcBef>
            <a:spcAft>
              <a:spcPct val="35000"/>
            </a:spcAft>
            <a:buNone/>
          </a:pPr>
          <a:r>
            <a:rPr lang="en-US" sz="5400" kern="1200" dirty="0"/>
            <a:t>Multi Level Authentication</a:t>
          </a:r>
          <a:br>
            <a:rPr lang="en-US" sz="5400" kern="1200" dirty="0"/>
          </a:br>
          <a:r>
            <a:rPr lang="en-US" sz="5400" kern="1200" dirty="0"/>
            <a:t>Web A</a:t>
          </a:r>
          <a:r>
            <a:rPr lang="en-IE" sz="5400" kern="1200" dirty="0"/>
            <a:t>pplication</a:t>
          </a:r>
          <a:r>
            <a:rPr lang="en-US" sz="5400" kern="1200" dirty="0"/>
            <a:t> </a:t>
          </a:r>
        </a:p>
      </dsp:txBody>
      <dsp:txXfrm>
        <a:off x="103949" y="347348"/>
        <a:ext cx="9793352" cy="19215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4344"/>
          <a:ext cx="10305511" cy="4443995"/>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kern="1200" dirty="0"/>
            <a:t>1) Increasing amount of personal digital data</a:t>
          </a:r>
        </a:p>
        <a:p>
          <a:pPr marL="0" lvl="0" indent="0" algn="l" defTabSz="1066800">
            <a:lnSpc>
              <a:spcPct val="90000"/>
            </a:lnSpc>
            <a:spcBef>
              <a:spcPct val="0"/>
            </a:spcBef>
            <a:spcAft>
              <a:spcPct val="35000"/>
            </a:spcAft>
            <a:buNone/>
          </a:pPr>
          <a:r>
            <a:rPr lang="en-IE" sz="2400" kern="1200" dirty="0"/>
            <a:t>2) Passwords can be cracked</a:t>
          </a:r>
        </a:p>
        <a:p>
          <a:pPr marL="0" lvl="0" indent="0" algn="l" defTabSz="1066800">
            <a:lnSpc>
              <a:spcPct val="90000"/>
            </a:lnSpc>
            <a:spcBef>
              <a:spcPct val="0"/>
            </a:spcBef>
            <a:spcAft>
              <a:spcPct val="35000"/>
            </a:spcAft>
            <a:buNone/>
          </a:pPr>
          <a:r>
            <a:rPr lang="en-IE" sz="2400" kern="1200" dirty="0"/>
            <a:t>3) Pin codes can be stolen</a:t>
          </a:r>
        </a:p>
        <a:p>
          <a:pPr marL="0" lvl="0" indent="0" algn="l" defTabSz="1066800">
            <a:lnSpc>
              <a:spcPct val="90000"/>
            </a:lnSpc>
            <a:spcBef>
              <a:spcPct val="0"/>
            </a:spcBef>
            <a:spcAft>
              <a:spcPct val="35000"/>
            </a:spcAft>
            <a:buNone/>
          </a:pPr>
          <a:r>
            <a:rPr lang="en-IE" sz="2400" kern="1200" dirty="0"/>
            <a:t>4) Secret questions may include public knowledge</a:t>
          </a:r>
        </a:p>
        <a:p>
          <a:pPr marL="0" lvl="0" indent="0" algn="l" defTabSz="1066800">
            <a:lnSpc>
              <a:spcPct val="90000"/>
            </a:lnSpc>
            <a:spcBef>
              <a:spcPct val="0"/>
            </a:spcBef>
            <a:spcAft>
              <a:spcPct val="35000"/>
            </a:spcAft>
            <a:buNone/>
          </a:pPr>
          <a:r>
            <a:rPr lang="en-IE" sz="2400" kern="1200" dirty="0"/>
            <a:t>5) Social engineering combined with any of the above</a:t>
          </a:r>
        </a:p>
      </dsp:txBody>
      <dsp:txXfrm>
        <a:off x="216938" y="221282"/>
        <a:ext cx="9871635" cy="40101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21680"/>
          <a:ext cx="9971404" cy="13431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Objective</a:t>
          </a:r>
        </a:p>
      </dsp:txBody>
      <dsp:txXfrm>
        <a:off x="65568" y="87248"/>
        <a:ext cx="9840268" cy="12120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339907"/>
          <a:ext cx="10305511" cy="402743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kern="1200" dirty="0"/>
            <a:t>1) Create a Web application with </a:t>
          </a:r>
          <a:r>
            <a:rPr lang="en-IE" sz="2400" b="1" u="none" kern="1200" dirty="0"/>
            <a:t>Multi-factor </a:t>
          </a:r>
          <a:r>
            <a:rPr lang="en-US" sz="2400" b="1" u="none" kern="1200" dirty="0"/>
            <a:t>Authentication</a:t>
          </a:r>
        </a:p>
        <a:p>
          <a:pPr marL="0" lvl="0" indent="0" algn="l" defTabSz="1066800">
            <a:lnSpc>
              <a:spcPct val="90000"/>
            </a:lnSpc>
            <a:spcBef>
              <a:spcPct val="0"/>
            </a:spcBef>
            <a:spcAft>
              <a:spcPct val="35000"/>
            </a:spcAft>
            <a:buNone/>
          </a:pPr>
          <a:r>
            <a:rPr lang="en-US" sz="2400" kern="1200" dirty="0"/>
            <a:t>2) Capability </a:t>
          </a:r>
          <a:r>
            <a:rPr lang="en-IE" sz="2400" kern="1200" dirty="0"/>
            <a:t>to meet the CIA (Confidentiality, Integrity Accessibility) principles</a:t>
          </a:r>
        </a:p>
        <a:p>
          <a:pPr marL="0" lvl="0" indent="0" algn="l" defTabSz="1066800">
            <a:lnSpc>
              <a:spcPct val="90000"/>
            </a:lnSpc>
            <a:spcBef>
              <a:spcPct val="0"/>
            </a:spcBef>
            <a:spcAft>
              <a:spcPct val="35000"/>
            </a:spcAft>
            <a:buNone/>
          </a:pPr>
          <a:r>
            <a:rPr lang="en-IE" sz="2400" kern="1200" dirty="0"/>
            <a:t>3) Combine </a:t>
          </a:r>
          <a:r>
            <a:rPr lang="en-IE" sz="2400" b="1" kern="1200" dirty="0"/>
            <a:t>programming skills</a:t>
          </a:r>
          <a:r>
            <a:rPr lang="en-IE" sz="2400" b="0" kern="1200" dirty="0"/>
            <a:t> with </a:t>
          </a:r>
          <a:r>
            <a:rPr lang="en-IE" sz="2400" b="1" kern="1200" dirty="0"/>
            <a:t>theory </a:t>
          </a:r>
          <a:r>
            <a:rPr lang="en-IE" sz="2400" b="0" kern="1200" dirty="0"/>
            <a:t>about security, be </a:t>
          </a:r>
          <a:r>
            <a:rPr lang="en-IE" sz="2400" b="1" kern="1200" dirty="0"/>
            <a:t>creative</a:t>
          </a:r>
          <a:r>
            <a:rPr lang="en-IE" sz="2400" b="0" kern="1200" dirty="0"/>
            <a:t> and </a:t>
          </a:r>
          <a:r>
            <a:rPr lang="en-IE" sz="2400" b="1" kern="1200" dirty="0"/>
            <a:t>learn new things</a:t>
          </a:r>
          <a:r>
            <a:rPr lang="en-IE" sz="2400" b="0" kern="1200" dirty="0"/>
            <a:t> about existing and new technology.</a:t>
          </a:r>
          <a:endParaRPr lang="en-IE" sz="2400" kern="1200" dirty="0"/>
        </a:p>
      </dsp:txBody>
      <dsp:txXfrm>
        <a:off x="196603" y="536510"/>
        <a:ext cx="9912305" cy="36342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9439"/>
          <a:ext cx="9971404" cy="153504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Technologies</a:t>
          </a:r>
          <a:r>
            <a:rPr lang="en-US" sz="6400" kern="1200" baseline="0" dirty="0"/>
            <a:t> Used </a:t>
          </a:r>
          <a:endParaRPr lang="en-US" sz="6400" kern="1200" dirty="0"/>
        </a:p>
      </dsp:txBody>
      <dsp:txXfrm>
        <a:off x="74934" y="94373"/>
        <a:ext cx="9821536" cy="138517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25164"/>
          <a:ext cx="9971404" cy="3872394"/>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 Ubuntu Linux 12.04 Virtual Machine,1 CPU 2GB</a:t>
          </a:r>
        </a:p>
        <a:p>
          <a:pPr marL="0" lvl="0" indent="0" algn="l" defTabSz="1066800">
            <a:lnSpc>
              <a:spcPct val="90000"/>
            </a:lnSpc>
            <a:spcBef>
              <a:spcPct val="0"/>
            </a:spcBef>
            <a:spcAft>
              <a:spcPct val="35000"/>
            </a:spcAft>
            <a:buNone/>
          </a:pPr>
          <a:r>
            <a:rPr lang="en-US" sz="2400" kern="1200" dirty="0"/>
            <a:t>2) Glass Fish 4.1.1 Open Source Application Server</a:t>
          </a:r>
        </a:p>
        <a:p>
          <a:pPr marL="0" lvl="0" indent="0" algn="l" defTabSz="1066800">
            <a:lnSpc>
              <a:spcPct val="90000"/>
            </a:lnSpc>
            <a:spcBef>
              <a:spcPct val="0"/>
            </a:spcBef>
            <a:spcAft>
              <a:spcPct val="35000"/>
            </a:spcAft>
            <a:buNone/>
          </a:pPr>
          <a:r>
            <a:rPr lang="en-US" sz="2400" kern="1200" dirty="0"/>
            <a:t>3) MySQL Database</a:t>
          </a:r>
        </a:p>
        <a:p>
          <a:pPr marL="0" lvl="0" indent="0" algn="l" defTabSz="1066800">
            <a:lnSpc>
              <a:spcPct val="90000"/>
            </a:lnSpc>
            <a:spcBef>
              <a:spcPct val="0"/>
            </a:spcBef>
            <a:spcAft>
              <a:spcPct val="35000"/>
            </a:spcAft>
            <a:buNone/>
          </a:pPr>
          <a:r>
            <a:rPr lang="en-US" sz="2400" kern="1200" baseline="0" dirty="0"/>
            <a:t>4) Open Source Asterisk PBX to initiate phone call</a:t>
          </a:r>
        </a:p>
        <a:p>
          <a:pPr marL="0" lvl="0" indent="0" algn="l" defTabSz="1066800">
            <a:lnSpc>
              <a:spcPct val="90000"/>
            </a:lnSpc>
            <a:spcBef>
              <a:spcPct val="0"/>
            </a:spcBef>
            <a:spcAft>
              <a:spcPct val="35000"/>
            </a:spcAft>
            <a:buNone/>
          </a:pPr>
          <a:r>
            <a:rPr lang="en-US" sz="2400" kern="1200" baseline="0" dirty="0"/>
            <a:t>5) NetBeans IDE</a:t>
          </a:r>
        </a:p>
        <a:p>
          <a:pPr marL="0" lvl="0" indent="0" algn="l" defTabSz="1066800">
            <a:lnSpc>
              <a:spcPct val="90000"/>
            </a:lnSpc>
            <a:spcBef>
              <a:spcPct val="0"/>
            </a:spcBef>
            <a:spcAft>
              <a:spcPct val="35000"/>
            </a:spcAft>
            <a:buNone/>
          </a:pPr>
          <a:r>
            <a:rPr lang="en-US" sz="2400" kern="1200" baseline="0" dirty="0"/>
            <a:t>6) SSL (Secure Socket Layer 256bits encryption)</a:t>
          </a:r>
        </a:p>
      </dsp:txBody>
      <dsp:txXfrm>
        <a:off x="189035" y="314199"/>
        <a:ext cx="9593334" cy="34943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9439"/>
          <a:ext cx="9971404" cy="153504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Overview</a:t>
          </a:r>
        </a:p>
      </dsp:txBody>
      <dsp:txXfrm>
        <a:off x="74934" y="94373"/>
        <a:ext cx="9821536" cy="13851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291"/>
          <a:ext cx="2413562" cy="55529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Implementation</a:t>
          </a:r>
        </a:p>
      </dsp:txBody>
      <dsp:txXfrm>
        <a:off x="27107" y="27398"/>
        <a:ext cx="2359348" cy="5010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10103"/>
          <a:ext cx="2635529" cy="542880"/>
        </a:xfrm>
        <a:prstGeom prst="roundRect">
          <a:avLst/>
        </a:prstGeom>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Security Examples</a:t>
          </a:r>
        </a:p>
      </dsp:txBody>
      <dsp:txXfrm>
        <a:off x="26501" y="36604"/>
        <a:ext cx="2582527" cy="4898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8720"/>
          <a:ext cx="2144402" cy="711360"/>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*.html , *.jsp</a:t>
          </a:r>
        </a:p>
      </dsp:txBody>
      <dsp:txXfrm>
        <a:off x="34726" y="43446"/>
        <a:ext cx="2074950" cy="64190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1867"/>
          <a:ext cx="2247451" cy="668439"/>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Java Servlets</a:t>
          </a:r>
        </a:p>
      </dsp:txBody>
      <dsp:txXfrm>
        <a:off x="32631" y="34498"/>
        <a:ext cx="2182189" cy="60317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202170"/>
          <a:ext cx="2001392" cy="629777"/>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Validate I/O </a:t>
          </a:r>
        </a:p>
        <a:p>
          <a:pPr marL="0" lvl="0" indent="0" algn="ctr" defTabSz="889000" rtl="0">
            <a:lnSpc>
              <a:spcPct val="90000"/>
            </a:lnSpc>
            <a:spcBef>
              <a:spcPct val="0"/>
            </a:spcBef>
            <a:spcAft>
              <a:spcPct val="35000"/>
            </a:spcAft>
            <a:buNone/>
          </a:pPr>
          <a:r>
            <a:rPr lang="en-US" sz="1400" b="1" kern="1200" dirty="0">
              <a:solidFill>
                <a:schemeClr val="bg1"/>
              </a:solidFill>
            </a:rPr>
            <a:t>e.g. restrict char length on login form</a:t>
          </a:r>
        </a:p>
      </dsp:txBody>
      <dsp:txXfrm>
        <a:off x="30743" y="232913"/>
        <a:ext cx="1939906" cy="56829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708745" cy="79637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Registration</a:t>
          </a:r>
        </a:p>
      </dsp:txBody>
      <dsp:txXfrm>
        <a:off x="38876" y="38876"/>
        <a:ext cx="9630993" cy="7186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38"/>
          <a:ext cx="6246906" cy="582063"/>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200000"/>
            </a:lnSpc>
            <a:spcBef>
              <a:spcPct val="0"/>
            </a:spcBef>
            <a:spcAft>
              <a:spcPct val="35000"/>
            </a:spcAft>
            <a:buNone/>
          </a:pPr>
          <a:r>
            <a:rPr lang="en-US" sz="2400" kern="1200" dirty="0"/>
            <a:t>Method of encryption SHA-256</a:t>
          </a:r>
        </a:p>
      </dsp:txBody>
      <dsp:txXfrm>
        <a:off x="28414" y="29552"/>
        <a:ext cx="6190078" cy="5252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708745" cy="79637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Registration security</a:t>
          </a:r>
        </a:p>
      </dsp:txBody>
      <dsp:txXfrm>
        <a:off x="38876" y="38876"/>
        <a:ext cx="9630993" cy="7186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38"/>
          <a:ext cx="6246906" cy="582063"/>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200000"/>
            </a:lnSpc>
            <a:spcBef>
              <a:spcPct val="0"/>
            </a:spcBef>
            <a:spcAft>
              <a:spcPct val="35000"/>
            </a:spcAft>
            <a:buNone/>
          </a:pPr>
          <a:r>
            <a:rPr lang="en-US" sz="2400" kern="1200" dirty="0"/>
            <a:t>Method of encryption SHA-256</a:t>
          </a:r>
        </a:p>
      </dsp:txBody>
      <dsp:txXfrm>
        <a:off x="28414" y="29552"/>
        <a:ext cx="6190078" cy="525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708745" cy="79637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1st Authentication Factor</a:t>
          </a:r>
        </a:p>
      </dsp:txBody>
      <dsp:txXfrm>
        <a:off x="38876" y="38876"/>
        <a:ext cx="9630993" cy="7186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38"/>
          <a:ext cx="6246906" cy="582063"/>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200000"/>
            </a:lnSpc>
            <a:spcBef>
              <a:spcPct val="0"/>
            </a:spcBef>
            <a:spcAft>
              <a:spcPct val="35000"/>
            </a:spcAft>
            <a:buNone/>
          </a:pPr>
          <a:r>
            <a:rPr lang="en-US" sz="2400" kern="1200" dirty="0"/>
            <a:t>Method of encryption SHA-256</a:t>
          </a:r>
        </a:p>
      </dsp:txBody>
      <dsp:txXfrm>
        <a:off x="28414" y="29552"/>
        <a:ext cx="6190078" cy="525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708745" cy="79637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Session control</a:t>
          </a:r>
        </a:p>
      </dsp:txBody>
      <dsp:txXfrm>
        <a:off x="38876" y="38876"/>
        <a:ext cx="9630993" cy="718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A8FD5-8942-6D46-B496-A3F876E904ED}">
      <dsp:nvSpPr>
        <dsp:cNvPr id="0" name=""/>
        <dsp:cNvSpPr/>
      </dsp:nvSpPr>
      <dsp:spPr>
        <a:xfrm>
          <a:off x="0" y="18852"/>
          <a:ext cx="2000996" cy="359774"/>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Vinit Date</a:t>
          </a:r>
        </a:p>
      </dsp:txBody>
      <dsp:txXfrm>
        <a:off x="17563" y="36415"/>
        <a:ext cx="1965870" cy="32464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38"/>
          <a:ext cx="6246906" cy="582063"/>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200000"/>
            </a:lnSpc>
            <a:spcBef>
              <a:spcPct val="0"/>
            </a:spcBef>
            <a:spcAft>
              <a:spcPct val="35000"/>
            </a:spcAft>
            <a:buNone/>
          </a:pPr>
          <a:r>
            <a:rPr lang="en-US" sz="2400" kern="1200" dirty="0"/>
            <a:t>Method of encryption SHA-256</a:t>
          </a:r>
        </a:p>
      </dsp:txBody>
      <dsp:txXfrm>
        <a:off x="28414" y="29552"/>
        <a:ext cx="6190078" cy="5252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708745" cy="79637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1st Authentication Factor</a:t>
          </a:r>
        </a:p>
      </dsp:txBody>
      <dsp:txXfrm>
        <a:off x="38876" y="38876"/>
        <a:ext cx="9630993" cy="71862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38"/>
          <a:ext cx="6246906" cy="582063"/>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200000"/>
            </a:lnSpc>
            <a:spcBef>
              <a:spcPct val="0"/>
            </a:spcBef>
            <a:spcAft>
              <a:spcPct val="35000"/>
            </a:spcAft>
            <a:buNone/>
          </a:pPr>
          <a:r>
            <a:rPr lang="en-US" sz="2400" kern="1200" dirty="0"/>
            <a:t>Method of encryption SHA-256</a:t>
          </a:r>
        </a:p>
      </dsp:txBody>
      <dsp:txXfrm>
        <a:off x="28414" y="29552"/>
        <a:ext cx="6190078" cy="5252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The Second factor of authentication</a:t>
          </a:r>
        </a:p>
      </dsp:txBody>
      <dsp:txXfrm>
        <a:off x="53002" y="64522"/>
        <a:ext cx="9826663" cy="97975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2142"/>
          <a:ext cx="6084916" cy="109513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 Confirmation Phone Code Via Voice</a:t>
          </a:r>
        </a:p>
      </dsp:txBody>
      <dsp:txXfrm>
        <a:off x="53460" y="55602"/>
        <a:ext cx="5977996" cy="98821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9439"/>
          <a:ext cx="9971404" cy="153504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System Architecture</a:t>
          </a:r>
        </a:p>
      </dsp:txBody>
      <dsp:txXfrm>
        <a:off x="74934" y="94373"/>
        <a:ext cx="9821536" cy="138517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291"/>
          <a:ext cx="2413562" cy="55529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Implementation</a:t>
          </a:r>
        </a:p>
      </dsp:txBody>
      <dsp:txXfrm>
        <a:off x="27107" y="27398"/>
        <a:ext cx="2359348" cy="50107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10103"/>
          <a:ext cx="2635529" cy="542880"/>
        </a:xfrm>
        <a:prstGeom prst="roundRect">
          <a:avLst/>
        </a:prstGeom>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Security Examples</a:t>
          </a:r>
        </a:p>
      </dsp:txBody>
      <dsp:txXfrm>
        <a:off x="26501" y="36604"/>
        <a:ext cx="2582527" cy="48987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A8FD5-8942-6D46-B496-A3F876E904ED}">
      <dsp:nvSpPr>
        <dsp:cNvPr id="0" name=""/>
        <dsp:cNvSpPr/>
      </dsp:nvSpPr>
      <dsp:spPr>
        <a:xfrm>
          <a:off x="0" y="0"/>
          <a:ext cx="2000996" cy="359774"/>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Carl Mohn</a:t>
          </a:r>
        </a:p>
      </dsp:txBody>
      <dsp:txXfrm>
        <a:off x="17563" y="17563"/>
        <a:ext cx="1965870" cy="32464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8720"/>
          <a:ext cx="2144402" cy="711360"/>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*.html , *.jsp</a:t>
          </a:r>
        </a:p>
      </dsp:txBody>
      <dsp:txXfrm>
        <a:off x="34726" y="43446"/>
        <a:ext cx="2074950" cy="64190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1867"/>
          <a:ext cx="2247451" cy="668439"/>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Java Servlets</a:t>
          </a:r>
        </a:p>
      </dsp:txBody>
      <dsp:txXfrm>
        <a:off x="32631" y="34498"/>
        <a:ext cx="2182189" cy="60317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A548-6092-8B4A-B843-46213CCAD115}">
      <dsp:nvSpPr>
        <dsp:cNvPr id="0" name=""/>
        <dsp:cNvSpPr/>
      </dsp:nvSpPr>
      <dsp:spPr>
        <a:xfrm>
          <a:off x="0" y="202170"/>
          <a:ext cx="2001392" cy="629777"/>
        </a:xfrm>
        <a:prstGeom prst="roundRect">
          <a:avLst/>
        </a:prstGeom>
        <a:solidFill>
          <a:schemeClr val="accent1">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Validate I/O </a:t>
          </a:r>
        </a:p>
        <a:p>
          <a:pPr marL="0" lvl="0" indent="0" algn="ctr" defTabSz="889000" rtl="0">
            <a:lnSpc>
              <a:spcPct val="90000"/>
            </a:lnSpc>
            <a:spcBef>
              <a:spcPct val="0"/>
            </a:spcBef>
            <a:spcAft>
              <a:spcPct val="35000"/>
            </a:spcAft>
            <a:buNone/>
          </a:pPr>
          <a:r>
            <a:rPr lang="en-US" sz="1400" b="1" kern="1200" dirty="0">
              <a:solidFill>
                <a:schemeClr val="bg1"/>
              </a:solidFill>
            </a:rPr>
            <a:t>e.g. restrict char length on login form</a:t>
          </a:r>
        </a:p>
      </dsp:txBody>
      <dsp:txXfrm>
        <a:off x="30743" y="232913"/>
        <a:ext cx="1939906" cy="56829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Architecture outlined</a:t>
          </a:r>
        </a:p>
      </dsp:txBody>
      <dsp:txXfrm>
        <a:off x="53002" y="64522"/>
        <a:ext cx="9826663" cy="97975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9932667"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The presentation layer</a:t>
          </a:r>
          <a:r>
            <a:rPr lang="en-IE" sz="2400" kern="1200" dirty="0"/>
            <a:t> </a:t>
          </a:r>
        </a:p>
        <a:p>
          <a:pPr marL="0" lvl="0" indent="0" algn="l" defTabSz="1066800">
            <a:lnSpc>
              <a:spcPct val="90000"/>
            </a:lnSpc>
            <a:spcBef>
              <a:spcPct val="0"/>
            </a:spcBef>
            <a:spcAft>
              <a:spcPct val="35000"/>
            </a:spcAft>
            <a:buNone/>
          </a:pPr>
          <a:r>
            <a:rPr lang="en-IE" sz="2400" kern="1200" dirty="0"/>
            <a:t>GUI frontend  - control threats by:</a:t>
          </a:r>
        </a:p>
        <a:p>
          <a:pPr marL="0" lvl="0" indent="0" algn="l" defTabSz="1066800">
            <a:lnSpc>
              <a:spcPct val="90000"/>
            </a:lnSpc>
            <a:spcBef>
              <a:spcPct val="0"/>
            </a:spcBef>
            <a:spcAft>
              <a:spcPct val="35000"/>
            </a:spcAft>
            <a:buNone/>
          </a:pPr>
          <a:r>
            <a:rPr lang="en-IE" sz="2400" kern="1200" dirty="0"/>
            <a:t>1) Performing user input validation</a:t>
          </a:r>
        </a:p>
        <a:p>
          <a:pPr marL="0" lvl="0" indent="0" algn="l" defTabSz="1066800">
            <a:lnSpc>
              <a:spcPct val="90000"/>
            </a:lnSpc>
            <a:spcBef>
              <a:spcPct val="0"/>
            </a:spcBef>
            <a:spcAft>
              <a:spcPct val="35000"/>
            </a:spcAft>
            <a:buNone/>
          </a:pPr>
          <a:r>
            <a:rPr lang="en-IE" sz="2400" kern="1200" dirty="0"/>
            <a:t>2) Session control</a:t>
          </a:r>
        </a:p>
      </dsp:txBody>
      <dsp:txXfrm>
        <a:off x="213841" y="222409"/>
        <a:ext cx="9504985" cy="395286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Architecture outlined: </a:t>
          </a:r>
          <a:r>
            <a:rPr lang="en-IE" sz="4000" b="1" kern="1200" dirty="0"/>
            <a:t>Application layer </a:t>
          </a:r>
          <a:endParaRPr lang="en-US" sz="4000" kern="1200" dirty="0"/>
        </a:p>
      </dsp:txBody>
      <dsp:txXfrm>
        <a:off x="53002" y="64522"/>
        <a:ext cx="9826663" cy="97975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9932667"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kern="1200" dirty="0"/>
            <a:t>1) Business logic for authentication</a:t>
          </a:r>
        </a:p>
        <a:p>
          <a:pPr marL="0" lvl="0" indent="0" algn="l" defTabSz="1066800">
            <a:lnSpc>
              <a:spcPct val="90000"/>
            </a:lnSpc>
            <a:spcBef>
              <a:spcPct val="0"/>
            </a:spcBef>
            <a:spcAft>
              <a:spcPct val="35000"/>
            </a:spcAft>
            <a:buNone/>
          </a:pPr>
          <a:r>
            <a:rPr lang="en-IE" sz="2400" kern="1200" dirty="0"/>
            <a:t>2) Java Servlets for security of the application layer</a:t>
          </a:r>
        </a:p>
        <a:p>
          <a:pPr marL="0" lvl="0" indent="0" algn="l" defTabSz="1066800">
            <a:lnSpc>
              <a:spcPct val="90000"/>
            </a:lnSpc>
            <a:spcBef>
              <a:spcPct val="0"/>
            </a:spcBef>
            <a:spcAft>
              <a:spcPct val="35000"/>
            </a:spcAft>
            <a:buNone/>
          </a:pPr>
          <a:r>
            <a:rPr lang="en-IE" sz="2400" kern="1200" dirty="0"/>
            <a:t>3) Single session ID, managed by server side cookies. </a:t>
          </a:r>
        </a:p>
        <a:p>
          <a:pPr marL="0" lvl="0" indent="0" algn="l" defTabSz="1066800">
            <a:lnSpc>
              <a:spcPct val="90000"/>
            </a:lnSpc>
            <a:spcBef>
              <a:spcPct val="0"/>
            </a:spcBef>
            <a:spcAft>
              <a:spcPct val="35000"/>
            </a:spcAft>
            <a:buNone/>
          </a:pPr>
          <a:r>
            <a:rPr lang="en-IE" sz="2400" kern="1200" dirty="0"/>
            <a:t>4) Encrypt information before saving/retrieving from database.</a:t>
          </a:r>
        </a:p>
        <a:p>
          <a:pPr marL="0" lvl="0" indent="0" algn="l" defTabSz="1066800">
            <a:lnSpc>
              <a:spcPct val="90000"/>
            </a:lnSpc>
            <a:spcBef>
              <a:spcPct val="0"/>
            </a:spcBef>
            <a:spcAft>
              <a:spcPct val="35000"/>
            </a:spcAft>
            <a:buNone/>
          </a:pPr>
          <a:r>
            <a:rPr lang="en-IE" sz="2400" kern="1200" dirty="0"/>
            <a:t>5) Use Prepared Statements for SQL queries. </a:t>
          </a:r>
        </a:p>
      </dsp:txBody>
      <dsp:txXfrm>
        <a:off x="213841" y="222409"/>
        <a:ext cx="9504985" cy="395286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Architecture outlined: </a:t>
          </a:r>
          <a:r>
            <a:rPr lang="en-IE" sz="4000" b="1" kern="1200" dirty="0"/>
            <a:t>Helper layer </a:t>
          </a:r>
          <a:endParaRPr lang="en-US" sz="4000" kern="1200" dirty="0"/>
        </a:p>
      </dsp:txBody>
      <dsp:txXfrm>
        <a:off x="53002" y="64522"/>
        <a:ext cx="9826663" cy="97975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4679546"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OTP generator</a:t>
          </a:r>
          <a:r>
            <a:rPr lang="en-IE" sz="2400" kern="1200" dirty="0"/>
            <a:t> : 4 digit </a:t>
          </a:r>
          <a:r>
            <a:rPr lang="en-IE" sz="2400" b="1" kern="1200" dirty="0"/>
            <a:t>O</a:t>
          </a:r>
          <a:r>
            <a:rPr lang="en-IE" sz="2400" kern="1200" dirty="0"/>
            <a:t>ne </a:t>
          </a:r>
          <a:r>
            <a:rPr lang="en-IE" sz="2400" b="1" kern="1200" dirty="0"/>
            <a:t>T</a:t>
          </a:r>
          <a:r>
            <a:rPr lang="en-IE" sz="2400" kern="1200" dirty="0"/>
            <a:t>ime </a:t>
          </a:r>
          <a:r>
            <a:rPr lang="en-IE" sz="2400" b="1" kern="1200" dirty="0"/>
            <a:t>P</a:t>
          </a:r>
          <a:r>
            <a:rPr lang="en-IE" sz="2400" kern="1200" dirty="0"/>
            <a:t>assword. </a:t>
          </a:r>
        </a:p>
        <a:p>
          <a:pPr marL="0" lvl="0" indent="0" algn="l" defTabSz="1066800">
            <a:lnSpc>
              <a:spcPct val="90000"/>
            </a:lnSpc>
            <a:spcBef>
              <a:spcPct val="0"/>
            </a:spcBef>
            <a:spcAft>
              <a:spcPct val="35000"/>
            </a:spcAft>
            <a:buNone/>
          </a:pPr>
          <a:r>
            <a:rPr lang="en-IE" sz="2400" kern="1200" dirty="0"/>
            <a:t>The password is picked by third party application  </a:t>
          </a:r>
        </a:p>
        <a:p>
          <a:pPr marL="0" lvl="0" indent="0" algn="l" defTabSz="1066800">
            <a:lnSpc>
              <a:spcPct val="90000"/>
            </a:lnSpc>
            <a:spcBef>
              <a:spcPct val="0"/>
            </a:spcBef>
            <a:spcAft>
              <a:spcPct val="35000"/>
            </a:spcAft>
            <a:buNone/>
          </a:pPr>
          <a:r>
            <a:rPr lang="en-IE" sz="2400" kern="1200" dirty="0"/>
            <a:t>Conveyed to the user with a voice call. </a:t>
          </a:r>
        </a:p>
      </dsp:txBody>
      <dsp:txXfrm>
        <a:off x="213841" y="222409"/>
        <a:ext cx="4251864" cy="395286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5070243"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Encryption helper : </a:t>
          </a:r>
          <a:endParaRPr lang="en-IE" sz="2400" kern="1200" dirty="0"/>
        </a:p>
        <a:p>
          <a:pPr marL="0" lvl="0" indent="0" algn="l" defTabSz="1066800">
            <a:lnSpc>
              <a:spcPct val="90000"/>
            </a:lnSpc>
            <a:spcBef>
              <a:spcPct val="0"/>
            </a:spcBef>
            <a:spcAft>
              <a:spcPct val="35000"/>
            </a:spcAft>
            <a:buNone/>
          </a:pPr>
          <a:r>
            <a:rPr lang="en-IE" sz="2400" kern="1200" dirty="0"/>
            <a:t>User information </a:t>
          </a:r>
          <a:r>
            <a:rPr lang="en-IE" sz="2400" kern="1200" dirty="0">
              <a:sym typeface="Wingdings" panose="05000000000000000000" pitchFamily="2" charset="2"/>
            </a:rPr>
            <a:t></a:t>
          </a:r>
          <a:r>
            <a:rPr lang="en-IE" sz="2400" kern="1200" dirty="0"/>
            <a:t> SHA-256 hash </a:t>
          </a:r>
        </a:p>
        <a:p>
          <a:pPr marL="0" lvl="0" indent="0" algn="l" defTabSz="1066800">
            <a:lnSpc>
              <a:spcPct val="90000"/>
            </a:lnSpc>
            <a:spcBef>
              <a:spcPct val="0"/>
            </a:spcBef>
            <a:spcAft>
              <a:spcPct val="35000"/>
            </a:spcAft>
            <a:buNone/>
          </a:pPr>
          <a:r>
            <a:rPr lang="en-IE" sz="2400" kern="1200" dirty="0"/>
            <a:t>Only the hash is stored in database ensuring security for data at rest. </a:t>
          </a:r>
        </a:p>
        <a:p>
          <a:pPr marL="0" lvl="0" indent="0" algn="l" defTabSz="1066800">
            <a:lnSpc>
              <a:spcPct val="90000"/>
            </a:lnSpc>
            <a:spcBef>
              <a:spcPct val="0"/>
            </a:spcBef>
            <a:spcAft>
              <a:spcPct val="35000"/>
            </a:spcAft>
            <a:buNone/>
          </a:pPr>
          <a:r>
            <a:rPr lang="en-IE" sz="2400" kern="1200" dirty="0"/>
            <a:t>The sample application deals with two table objects </a:t>
          </a:r>
          <a:r>
            <a:rPr lang="en-IE" sz="2400" u="sng" kern="1200" dirty="0"/>
            <a:t>user</a:t>
          </a:r>
          <a:r>
            <a:rPr lang="en-IE" sz="2400" kern="1200" dirty="0"/>
            <a:t> and </a:t>
          </a:r>
          <a:r>
            <a:rPr lang="en-IE" sz="2400" u="sng" kern="1200" dirty="0"/>
            <a:t>session</a:t>
          </a:r>
          <a:r>
            <a:rPr lang="en-IE" sz="2400" kern="1200" dirty="0"/>
            <a:t>.</a:t>
          </a:r>
        </a:p>
      </dsp:txBody>
      <dsp:txXfrm>
        <a:off x="213841" y="222409"/>
        <a:ext cx="4642561" cy="39528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A8FD5-8942-6D46-B496-A3F876E904ED}">
      <dsp:nvSpPr>
        <dsp:cNvPr id="0" name=""/>
        <dsp:cNvSpPr/>
      </dsp:nvSpPr>
      <dsp:spPr>
        <a:xfrm>
          <a:off x="0" y="21048"/>
          <a:ext cx="2000996" cy="359774"/>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Rajeeva Revankar</a:t>
          </a:r>
        </a:p>
      </dsp:txBody>
      <dsp:txXfrm>
        <a:off x="17563" y="38611"/>
        <a:ext cx="1965870" cy="32464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Architecture outlined: </a:t>
          </a:r>
          <a:r>
            <a:rPr lang="en-IE" sz="4000" b="1" kern="1200" dirty="0"/>
            <a:t>Helper layer </a:t>
          </a:r>
          <a:endParaRPr lang="en-US" sz="4000" kern="1200" dirty="0"/>
        </a:p>
      </dsp:txBody>
      <dsp:txXfrm>
        <a:off x="53002" y="64522"/>
        <a:ext cx="9826663" cy="979756"/>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4679546"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Database Connection and Query engine</a:t>
          </a:r>
        </a:p>
        <a:p>
          <a:pPr marL="0" lvl="0" indent="0" algn="l" defTabSz="1066800">
            <a:lnSpc>
              <a:spcPct val="90000"/>
            </a:lnSpc>
            <a:spcBef>
              <a:spcPct val="0"/>
            </a:spcBef>
            <a:spcAft>
              <a:spcPct val="35000"/>
            </a:spcAft>
            <a:buNone/>
          </a:pPr>
          <a:r>
            <a:rPr lang="en-IE" sz="2400" kern="1200" dirty="0"/>
            <a:t>The Query engine </a:t>
          </a:r>
          <a:r>
            <a:rPr lang="en-IE" sz="2400" kern="1200" dirty="0">
              <a:sym typeface="Wingdings" panose="05000000000000000000" pitchFamily="2" charset="2"/>
            </a:rPr>
            <a:t></a:t>
          </a:r>
          <a:r>
            <a:rPr lang="en-IE" sz="2400" kern="1200" dirty="0"/>
            <a:t> connection to database</a:t>
          </a:r>
        </a:p>
        <a:p>
          <a:pPr marL="0" lvl="0" indent="0" algn="l" defTabSz="1066800">
            <a:lnSpc>
              <a:spcPct val="90000"/>
            </a:lnSpc>
            <a:spcBef>
              <a:spcPct val="0"/>
            </a:spcBef>
            <a:spcAft>
              <a:spcPct val="35000"/>
            </a:spcAft>
            <a:buNone/>
          </a:pPr>
          <a:r>
            <a:rPr lang="en-IE" sz="2400" kern="1200" dirty="0"/>
            <a:t>DDL or DML requests to database.</a:t>
          </a:r>
        </a:p>
      </dsp:txBody>
      <dsp:txXfrm>
        <a:off x="213841" y="222409"/>
        <a:ext cx="4251864" cy="395286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5070243"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Glassfish Application Server</a:t>
          </a:r>
          <a:endParaRPr lang="en-IE" sz="2400" kern="1200" dirty="0"/>
        </a:p>
        <a:p>
          <a:pPr marL="0" lvl="0" indent="0" algn="l" defTabSz="1066800">
            <a:lnSpc>
              <a:spcPct val="90000"/>
            </a:lnSpc>
            <a:spcBef>
              <a:spcPct val="0"/>
            </a:spcBef>
            <a:spcAft>
              <a:spcPct val="35000"/>
            </a:spcAft>
            <a:buNone/>
          </a:pPr>
          <a:r>
            <a:rPr lang="en-IE" sz="2400" kern="1200" dirty="0"/>
            <a:t>The framework for the application.</a:t>
          </a:r>
        </a:p>
        <a:p>
          <a:pPr marL="0" lvl="0" indent="0" algn="l" defTabSz="1066800">
            <a:lnSpc>
              <a:spcPct val="90000"/>
            </a:lnSpc>
            <a:spcBef>
              <a:spcPct val="0"/>
            </a:spcBef>
            <a:spcAft>
              <a:spcPct val="35000"/>
            </a:spcAft>
            <a:buNone/>
          </a:pPr>
          <a:r>
            <a:rPr lang="en-IE" sz="2400" kern="1200" dirty="0"/>
            <a:t>The connections are provided over SSL using self-signed certificate. </a:t>
          </a:r>
          <a:r>
            <a:rPr lang="en-IE" sz="2400" kern="1200" dirty="0">
              <a:sym typeface="Wingdings" panose="05000000000000000000" pitchFamily="2" charset="2"/>
            </a:rPr>
            <a:t></a:t>
          </a:r>
          <a:endParaRPr lang="en-IE" sz="2400" kern="1200" dirty="0"/>
        </a:p>
        <a:p>
          <a:pPr marL="0" lvl="0" indent="0" algn="l" defTabSz="1066800">
            <a:lnSpc>
              <a:spcPct val="90000"/>
            </a:lnSpc>
            <a:spcBef>
              <a:spcPct val="0"/>
            </a:spcBef>
            <a:spcAft>
              <a:spcPct val="35000"/>
            </a:spcAft>
            <a:buNone/>
          </a:pPr>
          <a:r>
            <a:rPr lang="en-IE" sz="2400" kern="1200" dirty="0"/>
            <a:t>In-flight data encrypted for enhanced security.</a:t>
          </a:r>
        </a:p>
      </dsp:txBody>
      <dsp:txXfrm>
        <a:off x="213841" y="222409"/>
        <a:ext cx="4642561" cy="3952869"/>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Architecture outlined: </a:t>
          </a:r>
          <a:r>
            <a:rPr lang="en-IE" sz="4000" b="1" kern="1200" dirty="0"/>
            <a:t>Helper layer </a:t>
          </a:r>
          <a:endParaRPr lang="en-US" sz="4000" kern="1200" dirty="0"/>
        </a:p>
      </dsp:txBody>
      <dsp:txXfrm>
        <a:off x="53002" y="64522"/>
        <a:ext cx="9826663" cy="97975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8568"/>
          <a:ext cx="9932667" cy="4380551"/>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b="1" kern="1200" dirty="0"/>
            <a:t>Plugin to deliver OTP via voice call</a:t>
          </a:r>
          <a:endParaRPr lang="en-IE" sz="2400" kern="1200" dirty="0"/>
        </a:p>
        <a:p>
          <a:pPr marL="0" lvl="0" indent="0" algn="l" defTabSz="1066800">
            <a:lnSpc>
              <a:spcPct val="90000"/>
            </a:lnSpc>
            <a:spcBef>
              <a:spcPct val="0"/>
            </a:spcBef>
            <a:spcAft>
              <a:spcPct val="35000"/>
            </a:spcAft>
            <a:buNone/>
          </a:pPr>
          <a:r>
            <a:rPr lang="en-IE" sz="2400" kern="1200" dirty="0"/>
            <a:t>1) Open source software PBX called Asterisk </a:t>
          </a:r>
        </a:p>
        <a:p>
          <a:pPr marL="0" lvl="0" indent="0" algn="l" defTabSz="1066800">
            <a:lnSpc>
              <a:spcPct val="90000"/>
            </a:lnSpc>
            <a:spcBef>
              <a:spcPct val="0"/>
            </a:spcBef>
            <a:spcAft>
              <a:spcPct val="35000"/>
            </a:spcAft>
            <a:buNone/>
          </a:pPr>
          <a:r>
            <a:rPr lang="en-IE" sz="2400" kern="1200" dirty="0"/>
            <a:t>2) Asterisk is provided with the phone number and associated OTP to make the phone call. </a:t>
          </a:r>
        </a:p>
        <a:p>
          <a:pPr marL="0" lvl="0" indent="0" algn="l" defTabSz="1066800">
            <a:lnSpc>
              <a:spcPct val="90000"/>
            </a:lnSpc>
            <a:spcBef>
              <a:spcPct val="0"/>
            </a:spcBef>
            <a:spcAft>
              <a:spcPct val="35000"/>
            </a:spcAft>
            <a:buNone/>
          </a:pPr>
          <a:r>
            <a:rPr lang="en-IE" sz="2400" kern="1200" dirty="0"/>
            <a:t>3) The actual phone call is carried over by many of commercial sip providers one of famous one in Ireland is blueface.ie </a:t>
          </a:r>
        </a:p>
        <a:p>
          <a:pPr marL="0" lvl="0" indent="0" algn="l" defTabSz="1066800">
            <a:lnSpc>
              <a:spcPct val="90000"/>
            </a:lnSpc>
            <a:spcBef>
              <a:spcPct val="0"/>
            </a:spcBef>
            <a:spcAft>
              <a:spcPct val="35000"/>
            </a:spcAft>
            <a:buNone/>
          </a:pPr>
          <a:r>
            <a:rPr lang="en-IE" sz="2400" kern="1200" dirty="0"/>
            <a:t>4) The Asterisk server sits in DMZ zone and is not user accessible.</a:t>
          </a:r>
        </a:p>
      </dsp:txBody>
      <dsp:txXfrm>
        <a:off x="213841" y="222409"/>
        <a:ext cx="9504985" cy="3952869"/>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11520"/>
          <a:ext cx="9932667" cy="10857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Conclusion</a:t>
          </a:r>
        </a:p>
      </dsp:txBody>
      <dsp:txXfrm>
        <a:off x="53002" y="64522"/>
        <a:ext cx="9826663" cy="979756"/>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7922"/>
          <a:ext cx="9453068" cy="4050355"/>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Education value for team.</a:t>
          </a:r>
        </a:p>
        <a:p>
          <a:pPr marL="0" lvl="0" indent="0" algn="l" defTabSz="1066800">
            <a:lnSpc>
              <a:spcPct val="90000"/>
            </a:lnSpc>
            <a:spcBef>
              <a:spcPct val="0"/>
            </a:spcBef>
            <a:spcAft>
              <a:spcPct val="35000"/>
            </a:spcAft>
            <a:buNone/>
          </a:pPr>
          <a:r>
            <a:rPr lang="en-IE" sz="2400" kern="1200" dirty="0"/>
            <a:t>Multi-factor authentication is most of all a highly effective deterrent.</a:t>
          </a:r>
          <a:endParaRPr lang="en-US" sz="2400" kern="1200" dirty="0"/>
        </a:p>
        <a:p>
          <a:pPr marL="0" lvl="0" indent="0" algn="l" defTabSz="1066800">
            <a:lnSpc>
              <a:spcPct val="90000"/>
            </a:lnSpc>
            <a:spcBef>
              <a:spcPct val="0"/>
            </a:spcBef>
            <a:spcAft>
              <a:spcPct val="35000"/>
            </a:spcAft>
            <a:buNone/>
          </a:pPr>
          <a:r>
            <a:rPr lang="en-US" sz="2400" kern="1200" dirty="0"/>
            <a:t>MFA can be secure but will be slow</a:t>
          </a:r>
        </a:p>
        <a:p>
          <a:pPr marL="0" lvl="0" indent="0" algn="l" defTabSz="1066800">
            <a:lnSpc>
              <a:spcPct val="90000"/>
            </a:lnSpc>
            <a:spcBef>
              <a:spcPct val="0"/>
            </a:spcBef>
            <a:spcAft>
              <a:spcPct val="35000"/>
            </a:spcAft>
            <a:buNone/>
          </a:pPr>
          <a:endParaRPr lang="en-US" sz="2400" kern="1200" dirty="0"/>
        </a:p>
      </dsp:txBody>
      <dsp:txXfrm>
        <a:off x="197722" y="205644"/>
        <a:ext cx="9057624" cy="36549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A8FD5-8942-6D46-B496-A3F876E904ED}">
      <dsp:nvSpPr>
        <dsp:cNvPr id="0" name=""/>
        <dsp:cNvSpPr/>
      </dsp:nvSpPr>
      <dsp:spPr>
        <a:xfrm>
          <a:off x="0" y="0"/>
          <a:ext cx="2000996" cy="359774"/>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Benjamin Adeline</a:t>
          </a:r>
        </a:p>
      </dsp:txBody>
      <dsp:txXfrm>
        <a:off x="17563" y="17563"/>
        <a:ext cx="1965870" cy="324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0"/>
          <a:ext cx="9971404" cy="121680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is Multi-factor Authentication?</a:t>
          </a:r>
        </a:p>
      </dsp:txBody>
      <dsp:txXfrm>
        <a:off x="59399" y="59399"/>
        <a:ext cx="9852606"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4583"/>
          <a:ext cx="6086963" cy="468933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E" sz="2400" kern="1200" dirty="0"/>
            <a:t>The use of one form of identification from </a:t>
          </a:r>
          <a:r>
            <a:rPr lang="en-IE" sz="2400" b="1" u="none" kern="1200" dirty="0"/>
            <a:t>each</a:t>
          </a:r>
          <a:r>
            <a:rPr lang="en-IE" sz="2400" kern="1200" dirty="0"/>
            <a:t> of the 3 categories of authentication.</a:t>
          </a:r>
        </a:p>
        <a:p>
          <a:pPr marL="0" lvl="0" indent="0" algn="l" defTabSz="1066800">
            <a:lnSpc>
              <a:spcPct val="90000"/>
            </a:lnSpc>
            <a:spcBef>
              <a:spcPct val="0"/>
            </a:spcBef>
            <a:spcAft>
              <a:spcPct val="35000"/>
            </a:spcAft>
            <a:buNone/>
          </a:pPr>
          <a:endParaRPr lang="en-IE" sz="2400" kern="1200" dirty="0"/>
        </a:p>
        <a:p>
          <a:pPr marL="0" lvl="0" indent="0" algn="l" defTabSz="1066800">
            <a:lnSpc>
              <a:spcPct val="90000"/>
            </a:lnSpc>
            <a:spcBef>
              <a:spcPct val="0"/>
            </a:spcBef>
            <a:spcAft>
              <a:spcPct val="35000"/>
            </a:spcAft>
            <a:buNone/>
          </a:pPr>
          <a:r>
            <a:rPr lang="en-IE" sz="2400" kern="1200" dirty="0"/>
            <a:t>1) Knowledge (something </a:t>
          </a:r>
          <a:r>
            <a:rPr lang="en-IE" sz="2400" b="1" kern="1200" dirty="0"/>
            <a:t>I know) </a:t>
          </a:r>
        </a:p>
        <a:p>
          <a:pPr marL="0" lvl="0" indent="0" algn="l" defTabSz="1066800">
            <a:lnSpc>
              <a:spcPct val="90000"/>
            </a:lnSpc>
            <a:spcBef>
              <a:spcPct val="0"/>
            </a:spcBef>
            <a:spcAft>
              <a:spcPct val="35000"/>
            </a:spcAft>
            <a:buNone/>
          </a:pPr>
          <a:r>
            <a:rPr lang="en-IE" sz="2400" kern="1200" dirty="0"/>
            <a:t>2) Possession (something </a:t>
          </a:r>
          <a:r>
            <a:rPr lang="en-IE" sz="2400" b="1" kern="1200" dirty="0"/>
            <a:t>I have)</a:t>
          </a:r>
          <a:endParaRPr lang="en-IE" sz="2400" kern="1200" dirty="0"/>
        </a:p>
        <a:p>
          <a:pPr marL="0" lvl="0" indent="0" algn="l" defTabSz="1066800">
            <a:lnSpc>
              <a:spcPct val="90000"/>
            </a:lnSpc>
            <a:spcBef>
              <a:spcPct val="0"/>
            </a:spcBef>
            <a:spcAft>
              <a:spcPct val="35000"/>
            </a:spcAft>
            <a:buNone/>
          </a:pPr>
          <a:r>
            <a:rPr lang="en-IE" sz="2400" kern="1200" dirty="0"/>
            <a:t>3) Inherence (something </a:t>
          </a:r>
          <a:r>
            <a:rPr lang="en-IE" sz="2400" b="1" kern="1200" dirty="0"/>
            <a:t>I am)</a:t>
          </a:r>
          <a:endParaRPr lang="en-US" sz="2400" kern="1200" dirty="0"/>
        </a:p>
      </dsp:txBody>
      <dsp:txXfrm>
        <a:off x="228915" y="233498"/>
        <a:ext cx="5629133" cy="42315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77DAD-C110-1E47-ACAE-B4BDBB18F6BC}">
      <dsp:nvSpPr>
        <dsp:cNvPr id="0" name=""/>
        <dsp:cNvSpPr/>
      </dsp:nvSpPr>
      <dsp:spPr>
        <a:xfrm>
          <a:off x="0" y="21680"/>
          <a:ext cx="9971404" cy="134316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Why Multi-factor</a:t>
          </a:r>
        </a:p>
      </dsp:txBody>
      <dsp:txXfrm>
        <a:off x="65568" y="87248"/>
        <a:ext cx="9840268" cy="12120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932F9-7707-934B-82EF-43B9CF1F17F5}" type="datetimeFigureOut">
              <a:rPr lang="en-US" smtClean="0"/>
              <a:t>7/22/2017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A9826-07B5-3444-9197-26B68C33819C}" type="slidenum">
              <a:rPr lang="en-US" smtClean="0"/>
              <a:t>‹#›</a:t>
            </a:fld>
            <a:endParaRPr lang="en-US" dirty="0"/>
          </a:p>
        </p:txBody>
      </p:sp>
    </p:spTree>
    <p:extLst>
      <p:ext uri="{BB962C8B-B14F-4D97-AF65-F5344CB8AC3E}">
        <p14:creationId xmlns:p14="http://schemas.microsoft.com/office/powerpoint/2010/main" val="128365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asterisk.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blueface.i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1</a:t>
            </a:fld>
            <a:endParaRPr lang="en-US" dirty="0"/>
          </a:p>
        </p:txBody>
      </p:sp>
    </p:spTree>
    <p:extLst>
      <p:ext uri="{BB962C8B-B14F-4D97-AF65-F5344CB8AC3E}">
        <p14:creationId xmlns:p14="http://schemas.microsoft.com/office/powerpoint/2010/main" val="746917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10</a:t>
            </a:fld>
            <a:endParaRPr lang="en-US" dirty="0"/>
          </a:p>
        </p:txBody>
      </p:sp>
    </p:spTree>
    <p:extLst>
      <p:ext uri="{BB962C8B-B14F-4D97-AF65-F5344CB8AC3E}">
        <p14:creationId xmlns:p14="http://schemas.microsoft.com/office/powerpoint/2010/main" val="1272792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11</a:t>
            </a:fld>
            <a:endParaRPr lang="en-US" dirty="0"/>
          </a:p>
        </p:txBody>
      </p:sp>
    </p:spTree>
    <p:extLst>
      <p:ext uri="{BB962C8B-B14F-4D97-AF65-F5344CB8AC3E}">
        <p14:creationId xmlns:p14="http://schemas.microsoft.com/office/powerpoint/2010/main" val="661873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12</a:t>
            </a:fld>
            <a:endParaRPr lang="en-US" dirty="0"/>
          </a:p>
        </p:txBody>
      </p:sp>
    </p:spTree>
    <p:extLst>
      <p:ext uri="{BB962C8B-B14F-4D97-AF65-F5344CB8AC3E}">
        <p14:creationId xmlns:p14="http://schemas.microsoft.com/office/powerpoint/2010/main" val="173696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Creates</a:t>
            </a:r>
            <a:r>
              <a:rPr lang="en-US" baseline="0" dirty="0"/>
              <a:t> an OTP and calls your phone</a:t>
            </a:r>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13</a:t>
            </a:fld>
            <a:endParaRPr lang="en-US" dirty="0"/>
          </a:p>
        </p:txBody>
      </p:sp>
    </p:spTree>
    <p:extLst>
      <p:ext uri="{BB962C8B-B14F-4D97-AF65-F5344CB8AC3E}">
        <p14:creationId xmlns:p14="http://schemas.microsoft.com/office/powerpoint/2010/main" val="29998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DA9826-07B5-3444-9197-26B68C33819C}" type="slidenum">
              <a:rPr lang="en-US" smtClean="0"/>
              <a:t>14</a:t>
            </a:fld>
            <a:endParaRPr lang="en-US" dirty="0"/>
          </a:p>
        </p:txBody>
      </p:sp>
    </p:spTree>
    <p:extLst>
      <p:ext uri="{BB962C8B-B14F-4D97-AF65-F5344CB8AC3E}">
        <p14:creationId xmlns:p14="http://schemas.microsoft.com/office/powerpoint/2010/main" val="289198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DA9826-07B5-3444-9197-26B68C33819C}" type="slidenum">
              <a:rPr lang="en-US" smtClean="0"/>
              <a:t>15</a:t>
            </a:fld>
            <a:endParaRPr lang="en-US" dirty="0"/>
          </a:p>
        </p:txBody>
      </p:sp>
    </p:spTree>
    <p:extLst>
      <p:ext uri="{BB962C8B-B14F-4D97-AF65-F5344CB8AC3E}">
        <p14:creationId xmlns:p14="http://schemas.microsoft.com/office/powerpoint/2010/main" val="95919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E" sz="1200" dirty="0"/>
              <a:t>is the GUI frontend interacting with users web browser. It consists *.html and *.jsp the Java Server pages. </a:t>
            </a:r>
          </a:p>
          <a:p>
            <a:pPr lvl="0"/>
            <a:r>
              <a:rPr lang="en-IE" sz="1200" dirty="0"/>
              <a:t>The presentation layer attempts to control threats by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preventing browser cache ensuring that data is available for valid user and session.</a:t>
            </a:r>
            <a:endParaRPr lang="en-US" sz="1200" b="0" dirty="0"/>
          </a:p>
          <a:p>
            <a:pPr lvl="0"/>
            <a:endParaRPr lang="en-IE" sz="1200" dirty="0"/>
          </a:p>
        </p:txBody>
      </p:sp>
      <p:sp>
        <p:nvSpPr>
          <p:cNvPr id="4" name="Slide Number Placeholder 3"/>
          <p:cNvSpPr>
            <a:spLocks noGrp="1"/>
          </p:cNvSpPr>
          <p:nvPr>
            <p:ph type="sldNum" sz="quarter" idx="10"/>
          </p:nvPr>
        </p:nvSpPr>
        <p:spPr/>
        <p:txBody>
          <a:bodyPr/>
          <a:lstStyle/>
          <a:p>
            <a:fld id="{B5DA9826-07B5-3444-9197-26B68C33819C}" type="slidenum">
              <a:rPr lang="en-US" smtClean="0"/>
              <a:t>16</a:t>
            </a:fld>
            <a:endParaRPr lang="en-US" dirty="0"/>
          </a:p>
        </p:txBody>
      </p:sp>
    </p:spTree>
    <p:extLst>
      <p:ext uri="{BB962C8B-B14F-4D97-AF65-F5344CB8AC3E}">
        <p14:creationId xmlns:p14="http://schemas.microsoft.com/office/powerpoint/2010/main" val="1708385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E" sz="1200" b="1" dirty="0"/>
              <a:t>Application layer </a:t>
            </a:r>
          </a:p>
          <a:p>
            <a:pPr lvl="0"/>
            <a:r>
              <a:rPr lang="en-IE" sz="1200" dirty="0"/>
              <a:t>business logic for authentication. The steps are to obtain user name and the password, followed by validation of user phone using one-time password (OTP). The layer is represented by Java Servlets. For security the application layer</a:t>
            </a:r>
          </a:p>
          <a:p>
            <a:pPr lvl="0"/>
            <a:r>
              <a:rPr lang="en-IE" sz="1200" dirty="0"/>
              <a:t>Contains the application web pages to a single session ID. The session is managed on server side by server side cookies. </a:t>
            </a:r>
          </a:p>
          <a:p>
            <a:pPr lvl="0"/>
            <a:r>
              <a:rPr lang="en-IE" sz="1200" dirty="0"/>
              <a:t>Encrypt any user identifiable information before saving/retrieving from database.</a:t>
            </a:r>
          </a:p>
          <a:p>
            <a:pPr lvl="0"/>
            <a:r>
              <a:rPr lang="en-IE" sz="1200" dirty="0"/>
              <a:t>Use Prepared Statements for SQL queries. This is to counter SQL injection threats.</a:t>
            </a:r>
          </a:p>
        </p:txBody>
      </p:sp>
      <p:sp>
        <p:nvSpPr>
          <p:cNvPr id="4" name="Slide Number Placeholder 3"/>
          <p:cNvSpPr>
            <a:spLocks noGrp="1"/>
          </p:cNvSpPr>
          <p:nvPr>
            <p:ph type="sldNum" sz="quarter" idx="10"/>
          </p:nvPr>
        </p:nvSpPr>
        <p:spPr/>
        <p:txBody>
          <a:bodyPr/>
          <a:lstStyle/>
          <a:p>
            <a:fld id="{B5DA9826-07B5-3444-9197-26B68C33819C}" type="slidenum">
              <a:rPr lang="en-US" smtClean="0"/>
              <a:t>17</a:t>
            </a:fld>
            <a:endParaRPr lang="en-US" dirty="0"/>
          </a:p>
        </p:txBody>
      </p:sp>
    </p:spTree>
    <p:extLst>
      <p:ext uri="{BB962C8B-B14F-4D97-AF65-F5344CB8AC3E}">
        <p14:creationId xmlns:p14="http://schemas.microsoft.com/office/powerpoint/2010/main" val="137121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E" sz="1200" b="1" dirty="0"/>
              <a:t>Helper layer </a:t>
            </a:r>
          </a:p>
          <a:p>
            <a:pPr lvl="0"/>
            <a:r>
              <a:rPr lang="en-IE" sz="1200" b="1" dirty="0"/>
              <a:t>OTP generator</a:t>
            </a:r>
            <a:r>
              <a:rPr lang="en-IE" sz="1200" dirty="0"/>
              <a:t> : The OTP Generator generates 4 digit one time password. This password is unique to session for a user The password is picked by third party application  ( asterisk soft pbx) and conveyed to the user with a voice call. </a:t>
            </a:r>
          </a:p>
          <a:p>
            <a:pPr lvl="0"/>
            <a:r>
              <a:rPr lang="en-IE" sz="1200" b="1" dirty="0"/>
              <a:t>Encryption helper : </a:t>
            </a:r>
            <a:endParaRPr lang="en-IE" sz="1200" dirty="0"/>
          </a:p>
          <a:p>
            <a:pPr lvl="0"/>
            <a:r>
              <a:rPr lang="en-IE" sz="1200" dirty="0"/>
              <a:t>All user identifiable information like username , password, session is converted in SHA-256 hash by the encryption helper. Only the hash is stored in database ensuring security for data at rest. The sample application deals with two table objects user and session.</a:t>
            </a:r>
          </a:p>
          <a:p>
            <a:pPr lvl="0"/>
            <a:endParaRPr lang="en-IE" sz="1200" dirty="0"/>
          </a:p>
        </p:txBody>
      </p:sp>
      <p:sp>
        <p:nvSpPr>
          <p:cNvPr id="4" name="Slide Number Placeholder 3"/>
          <p:cNvSpPr>
            <a:spLocks noGrp="1"/>
          </p:cNvSpPr>
          <p:nvPr>
            <p:ph type="sldNum" sz="quarter" idx="10"/>
          </p:nvPr>
        </p:nvSpPr>
        <p:spPr/>
        <p:txBody>
          <a:bodyPr/>
          <a:lstStyle/>
          <a:p>
            <a:fld id="{B5DA9826-07B5-3444-9197-26B68C33819C}" type="slidenum">
              <a:rPr lang="en-US" smtClean="0"/>
              <a:t>18</a:t>
            </a:fld>
            <a:endParaRPr lang="en-US" dirty="0"/>
          </a:p>
        </p:txBody>
      </p:sp>
    </p:spTree>
    <p:extLst>
      <p:ext uri="{BB962C8B-B14F-4D97-AF65-F5344CB8AC3E}">
        <p14:creationId xmlns:p14="http://schemas.microsoft.com/office/powerpoint/2010/main" val="286692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Database Connection and Query engine :</a:t>
            </a:r>
            <a:r>
              <a:rPr lang="en-IE" sz="1200" kern="1200" dirty="0">
                <a:solidFill>
                  <a:schemeClr val="tx1"/>
                </a:solidFill>
                <a:effectLst/>
                <a:latin typeface="+mn-lt"/>
                <a:ea typeface="+mn-ea"/>
                <a:cs typeface="+mn-cs"/>
              </a:rPr>
              <a:t> The Query engine takes care of connection to database and aiding DDL or DML requests to database.</a:t>
            </a:r>
          </a:p>
          <a:p>
            <a:r>
              <a:rPr lang="en-IE" sz="1200" b="1" kern="1200" dirty="0">
                <a:solidFill>
                  <a:schemeClr val="tx1"/>
                </a:solidFill>
                <a:effectLst/>
                <a:latin typeface="+mn-lt"/>
                <a:ea typeface="+mn-ea"/>
                <a:cs typeface="+mn-cs"/>
              </a:rPr>
              <a:t>Glassfish Application Server</a:t>
            </a: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Glassfish Application server provides framework for application. The connections are provided over SSL using self-signed certificate.  This ensures in-flight data encryption for enhanced security.</a:t>
            </a:r>
          </a:p>
        </p:txBody>
      </p:sp>
      <p:sp>
        <p:nvSpPr>
          <p:cNvPr id="4" name="Slide Number Placeholder 3"/>
          <p:cNvSpPr>
            <a:spLocks noGrp="1"/>
          </p:cNvSpPr>
          <p:nvPr>
            <p:ph type="sldNum" sz="quarter" idx="10"/>
          </p:nvPr>
        </p:nvSpPr>
        <p:spPr/>
        <p:txBody>
          <a:bodyPr/>
          <a:lstStyle/>
          <a:p>
            <a:fld id="{B5DA9826-07B5-3444-9197-26B68C33819C}" type="slidenum">
              <a:rPr lang="en-US" smtClean="0"/>
              <a:t>19</a:t>
            </a:fld>
            <a:endParaRPr lang="en-US" dirty="0"/>
          </a:p>
        </p:txBody>
      </p:sp>
    </p:spTree>
    <p:extLst>
      <p:ext uri="{BB962C8B-B14F-4D97-AF65-F5344CB8AC3E}">
        <p14:creationId xmlns:p14="http://schemas.microsoft.com/office/powerpoint/2010/main" val="104346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second image to Mobile. Expand  explanation of Inheritance to include Challenge Response as Well.</a:t>
            </a:r>
          </a:p>
          <a:p>
            <a:pPr lvl="0"/>
            <a:r>
              <a:rPr lang="en-IE" sz="1200" dirty="0"/>
              <a:t>SOMETHING YOU KNOW: User Login Screen: username and password</a:t>
            </a:r>
          </a:p>
          <a:p>
            <a:pPr lvl="0"/>
            <a:r>
              <a:rPr lang="en-IE" sz="1200" dirty="0"/>
              <a:t>SOMETHING YOU HAVE: </a:t>
            </a:r>
            <a:r>
              <a:rPr lang="en-US" sz="1200" dirty="0"/>
              <a:t>Voice </a:t>
            </a:r>
            <a:r>
              <a:rPr lang="en-IE" sz="1200" dirty="0"/>
              <a:t>Call</a:t>
            </a:r>
            <a:r>
              <a:rPr lang="en-US" sz="1200" dirty="0"/>
              <a:t> with OTP</a:t>
            </a:r>
            <a:endParaRPr lang="en-IE" sz="1200" dirty="0"/>
          </a:p>
          <a:p>
            <a:pPr lvl="0"/>
            <a:r>
              <a:rPr lang="en-IE" sz="1200" dirty="0"/>
              <a:t>SOMETHING YOU </a:t>
            </a:r>
            <a:r>
              <a:rPr lang="en-US" sz="1200" dirty="0"/>
              <a:t>ARE: Iris eye, finger print, voice</a:t>
            </a:r>
            <a:r>
              <a:rPr lang="en-US" sz="1200" baseline="0" dirty="0"/>
              <a:t> recognition... - biometrics</a:t>
            </a:r>
            <a:endParaRPr lang="en-IE" sz="1200" dirty="0"/>
          </a:p>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2</a:t>
            </a:fld>
            <a:endParaRPr lang="en-US" dirty="0"/>
          </a:p>
        </p:txBody>
      </p:sp>
    </p:spTree>
    <p:extLst>
      <p:ext uri="{BB962C8B-B14F-4D97-AF65-F5344CB8AC3E}">
        <p14:creationId xmlns:p14="http://schemas.microsoft.com/office/powerpoint/2010/main" val="3051233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E" sz="1200" b="1" dirty="0"/>
              <a:t>Plugin to deliver OTP via voice call</a:t>
            </a:r>
            <a:endParaRPr lang="en-IE" sz="1200" dirty="0"/>
          </a:p>
          <a:p>
            <a:pPr lvl="0"/>
            <a:r>
              <a:rPr lang="en-IE" sz="1200" dirty="0"/>
              <a:t>The plugin is developed around open source software </a:t>
            </a:r>
            <a:r>
              <a:rPr lang="en-IE" sz="1200" b="1" i="0" kern="1200" dirty="0">
                <a:solidFill>
                  <a:schemeClr val="tx1"/>
                </a:solidFill>
                <a:effectLst/>
                <a:latin typeface="+mn-lt"/>
                <a:ea typeface="+mn-ea"/>
                <a:cs typeface="+mn-cs"/>
              </a:rPr>
              <a:t>Private Branch Exchange </a:t>
            </a:r>
            <a:r>
              <a:rPr lang="en-IE" sz="1200" dirty="0"/>
              <a:t>called asterisk (</a:t>
            </a:r>
            <a:r>
              <a:rPr lang="en-IE" sz="1200" dirty="0">
                <a:hlinkClick r:id="rId3"/>
              </a:rPr>
              <a:t>http://www.asterisk.org/)</a:t>
            </a:r>
            <a:r>
              <a:rPr lang="en-IE" sz="1200" dirty="0"/>
              <a:t> . asterisk is provided with the phone number and associated OTP to make the phone call. The actual phone call is carried over by many of commercial sip providers one of famous one in Ireland is blueface.ie (</a:t>
            </a:r>
            <a:r>
              <a:rPr lang="en-IE" sz="1200" dirty="0">
                <a:hlinkClick r:id="rId4"/>
              </a:rPr>
              <a:t>www.blueface.ie)</a:t>
            </a:r>
            <a:r>
              <a:rPr lang="en-IE" sz="1200" dirty="0"/>
              <a:t>.</a:t>
            </a:r>
          </a:p>
          <a:p>
            <a:pPr lvl="0"/>
            <a:r>
              <a:rPr lang="en-IE" sz="1200" dirty="0"/>
              <a:t>The asterisk server sits in DMZ zone and is not user accessible .</a:t>
            </a:r>
          </a:p>
        </p:txBody>
      </p:sp>
      <p:sp>
        <p:nvSpPr>
          <p:cNvPr id="4" name="Slide Number Placeholder 3"/>
          <p:cNvSpPr>
            <a:spLocks noGrp="1"/>
          </p:cNvSpPr>
          <p:nvPr>
            <p:ph type="sldNum" sz="quarter" idx="10"/>
          </p:nvPr>
        </p:nvSpPr>
        <p:spPr/>
        <p:txBody>
          <a:bodyPr/>
          <a:lstStyle/>
          <a:p>
            <a:fld id="{B5DA9826-07B5-3444-9197-26B68C33819C}" type="slidenum">
              <a:rPr lang="en-US" smtClean="0"/>
              <a:t>20</a:t>
            </a:fld>
            <a:endParaRPr lang="en-US" dirty="0"/>
          </a:p>
        </p:txBody>
      </p:sp>
    </p:spTree>
    <p:extLst>
      <p:ext uri="{BB962C8B-B14F-4D97-AF65-F5344CB8AC3E}">
        <p14:creationId xmlns:p14="http://schemas.microsoft.com/office/powerpoint/2010/main" val="2604252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21</a:t>
            </a:fld>
            <a:endParaRPr lang="en-US" dirty="0"/>
          </a:p>
        </p:txBody>
      </p:sp>
    </p:spTree>
    <p:extLst>
      <p:ext uri="{BB962C8B-B14F-4D97-AF65-F5344CB8AC3E}">
        <p14:creationId xmlns:p14="http://schemas.microsoft.com/office/powerpoint/2010/main" val="206709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are creating a(POC)  MFA for Web Application. </a:t>
            </a:r>
          </a:p>
        </p:txBody>
      </p:sp>
      <p:sp>
        <p:nvSpPr>
          <p:cNvPr id="4" name="Slide Number Placeholder 3"/>
          <p:cNvSpPr>
            <a:spLocks noGrp="1"/>
          </p:cNvSpPr>
          <p:nvPr>
            <p:ph type="sldNum" sz="quarter" idx="10"/>
          </p:nvPr>
        </p:nvSpPr>
        <p:spPr/>
        <p:txBody>
          <a:bodyPr/>
          <a:lstStyle/>
          <a:p>
            <a:fld id="{B5DA9826-07B5-3444-9197-26B68C33819C}" type="slidenum">
              <a:rPr lang="en-US" smtClean="0"/>
              <a:t>3</a:t>
            </a:fld>
            <a:endParaRPr lang="en-US" dirty="0"/>
          </a:p>
        </p:txBody>
      </p:sp>
    </p:spTree>
    <p:extLst>
      <p:ext uri="{BB962C8B-B14F-4D97-AF65-F5344CB8AC3E}">
        <p14:creationId xmlns:p14="http://schemas.microsoft.com/office/powerpoint/2010/main" val="111725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B5DA9826-07B5-3444-9197-26B68C33819C}" type="slidenum">
              <a:rPr lang="en-US" smtClean="0"/>
              <a:t>4</a:t>
            </a:fld>
            <a:endParaRPr lang="en-US" dirty="0"/>
          </a:p>
        </p:txBody>
      </p:sp>
    </p:spTree>
    <p:extLst>
      <p:ext uri="{BB962C8B-B14F-4D97-AF65-F5344CB8AC3E}">
        <p14:creationId xmlns:p14="http://schemas.microsoft.com/office/powerpoint/2010/main" val="354103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Need to tidy this slide with look and feel like previous one.</a:t>
            </a:r>
          </a:p>
        </p:txBody>
      </p:sp>
      <p:sp>
        <p:nvSpPr>
          <p:cNvPr id="4" name="Slide Number Placeholder 3"/>
          <p:cNvSpPr>
            <a:spLocks noGrp="1"/>
          </p:cNvSpPr>
          <p:nvPr>
            <p:ph type="sldNum" sz="quarter" idx="10"/>
          </p:nvPr>
        </p:nvSpPr>
        <p:spPr/>
        <p:txBody>
          <a:bodyPr/>
          <a:lstStyle/>
          <a:p>
            <a:fld id="{B5DA9826-07B5-3444-9197-26B68C33819C}" type="slidenum">
              <a:rPr lang="en-US" smtClean="0"/>
              <a:t>5</a:t>
            </a:fld>
            <a:endParaRPr lang="en-US" dirty="0"/>
          </a:p>
        </p:txBody>
      </p:sp>
    </p:spTree>
    <p:extLst>
      <p:ext uri="{BB962C8B-B14F-4D97-AF65-F5344CB8AC3E}">
        <p14:creationId xmlns:p14="http://schemas.microsoft.com/office/powerpoint/2010/main" val="399881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FOR VINIT : Decision</a:t>
            </a:r>
            <a:r>
              <a:rPr lang="en-IE" kern="1200" dirty="0">
                <a:effectLst/>
                <a:latin typeface="+mn-lt"/>
                <a:ea typeface="+mn-ea"/>
                <a:cs typeface="+mn-cs"/>
              </a:rPr>
              <a:t> Tree + “k-means clustering” </a:t>
            </a:r>
            <a:r>
              <a:rPr lang="en-IE" kern="1200" dirty="0">
                <a:effectLst/>
                <a:latin typeface="+mn-lt"/>
                <a:ea typeface="+mn-ea"/>
                <a:cs typeface="+mn-cs"/>
                <a:sym typeface="Wingdings" panose="05000000000000000000" pitchFamily="2" charset="2"/>
              </a:rPr>
              <a:t> </a:t>
            </a:r>
            <a:r>
              <a:rPr lang="en-IE" kern="1200" dirty="0">
                <a:effectLst/>
                <a:latin typeface="+mn-lt"/>
                <a:ea typeface="+mn-ea"/>
                <a:cs typeface="+mn-cs"/>
              </a:rPr>
              <a:t>(from Signal Processing</a:t>
            </a:r>
            <a:r>
              <a:rPr lang="en-IE" kern="1200" baseline="0" dirty="0">
                <a:effectLst/>
                <a:latin typeface="+mn-lt"/>
                <a:ea typeface="+mn-ea"/>
                <a:cs typeface="+mn-cs"/>
              </a:rPr>
              <a:t> = cluster analysis in data mining)</a:t>
            </a:r>
          </a:p>
          <a:p>
            <a:r>
              <a:rPr lang="en-IE" sz="1200" kern="1200" baseline="0" dirty="0">
                <a:solidFill>
                  <a:schemeClr val="tx1"/>
                </a:solidFill>
                <a:effectLst/>
                <a:latin typeface="+mn-lt"/>
                <a:ea typeface="+mn-ea"/>
                <a:cs typeface="+mn-cs"/>
              </a:rPr>
              <a:t>Deviations from association rules</a:t>
            </a:r>
          </a:p>
          <a:p>
            <a:r>
              <a:rPr lang="en-IE" sz="1200" kern="1200" baseline="0" dirty="0">
                <a:solidFill>
                  <a:schemeClr val="tx1"/>
                </a:solidFill>
                <a:effectLst/>
                <a:latin typeface="+mn-lt"/>
                <a:ea typeface="+mn-ea"/>
                <a:cs typeface="+mn-cs"/>
              </a:rPr>
              <a:t>Fuzzy logic</a:t>
            </a:r>
          </a:p>
        </p:txBody>
      </p:sp>
      <p:sp>
        <p:nvSpPr>
          <p:cNvPr id="4" name="Slide Number Placeholder 3"/>
          <p:cNvSpPr>
            <a:spLocks noGrp="1"/>
          </p:cNvSpPr>
          <p:nvPr>
            <p:ph type="sldNum" sz="quarter" idx="10"/>
          </p:nvPr>
        </p:nvSpPr>
        <p:spPr/>
        <p:txBody>
          <a:bodyPr/>
          <a:lstStyle/>
          <a:p>
            <a:fld id="{B5DA9826-07B5-3444-9197-26B68C33819C}" type="slidenum">
              <a:rPr lang="en-US" smtClean="0"/>
              <a:t>6</a:t>
            </a:fld>
            <a:endParaRPr lang="en-US" dirty="0"/>
          </a:p>
        </p:txBody>
      </p:sp>
    </p:spTree>
    <p:extLst>
      <p:ext uri="{BB962C8B-B14F-4D97-AF65-F5344CB8AC3E}">
        <p14:creationId xmlns:p14="http://schemas.microsoft.com/office/powerpoint/2010/main" val="220228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DA9826-07B5-3444-9197-26B68C33819C}" type="slidenum">
              <a:rPr lang="en-US" smtClean="0"/>
              <a:t>7</a:t>
            </a:fld>
            <a:endParaRPr lang="en-US" dirty="0"/>
          </a:p>
        </p:txBody>
      </p:sp>
    </p:spTree>
    <p:extLst>
      <p:ext uri="{BB962C8B-B14F-4D97-AF65-F5344CB8AC3E}">
        <p14:creationId xmlns:p14="http://schemas.microsoft.com/office/powerpoint/2010/main" val="147302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Phone number is not encrypted</a:t>
            </a:r>
          </a:p>
        </p:txBody>
      </p:sp>
      <p:sp>
        <p:nvSpPr>
          <p:cNvPr id="4" name="Slide Number Placeholder 3"/>
          <p:cNvSpPr>
            <a:spLocks noGrp="1"/>
          </p:cNvSpPr>
          <p:nvPr>
            <p:ph type="sldNum" sz="quarter" idx="10"/>
          </p:nvPr>
        </p:nvSpPr>
        <p:spPr/>
        <p:txBody>
          <a:bodyPr/>
          <a:lstStyle/>
          <a:p>
            <a:fld id="{B5DA9826-07B5-3444-9197-26B68C33819C}" type="slidenum">
              <a:rPr lang="en-US" smtClean="0"/>
              <a:t>8</a:t>
            </a:fld>
            <a:endParaRPr lang="en-US" dirty="0"/>
          </a:p>
        </p:txBody>
      </p:sp>
    </p:spTree>
    <p:extLst>
      <p:ext uri="{BB962C8B-B14F-4D97-AF65-F5344CB8AC3E}">
        <p14:creationId xmlns:p14="http://schemas.microsoft.com/office/powerpoint/2010/main" val="135338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9826-07B5-3444-9197-26B68C33819C}" type="slidenum">
              <a:rPr lang="en-US" smtClean="0"/>
              <a:t>9</a:t>
            </a:fld>
            <a:endParaRPr lang="en-US" dirty="0"/>
          </a:p>
        </p:txBody>
      </p:sp>
    </p:spTree>
    <p:extLst>
      <p:ext uri="{BB962C8B-B14F-4D97-AF65-F5344CB8AC3E}">
        <p14:creationId xmlns:p14="http://schemas.microsoft.com/office/powerpoint/2010/main" val="149252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3A8201A-5661-3941-AAC0-91CD8DEA548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84CF8-1297-694A-A4A5-AB98FF6CE38C}" type="datetimeFigureOut">
              <a:rPr lang="en-US" smtClean="0"/>
              <a:t>7/22/2017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13A8201A-5661-3941-AAC0-91CD8DEA548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D84CF8-1297-694A-A4A5-AB98FF6CE38C}" type="datetimeFigureOut">
              <a:rPr lang="en-US" smtClean="0"/>
              <a:t>7/22/2017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A8201A-5661-3941-AAC0-91CD8DEA5480}" type="slidenum">
              <a:rPr lang="en-US" smtClean="0"/>
              <a:t>‹#›</a:t>
            </a:fld>
            <a:endParaRPr lang="en-US" dirty="0"/>
          </a:p>
        </p:txBody>
      </p:sp>
    </p:spTree>
    <p:extLst>
      <p:ext uri="{BB962C8B-B14F-4D97-AF65-F5344CB8AC3E}">
        <p14:creationId xmlns:p14="http://schemas.microsoft.com/office/powerpoint/2010/main" val="105676728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image" Target="../media/image6.JPG"/><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7.JPG"/><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2.xml"/><Relationship Id="rId13" Type="http://schemas.openxmlformats.org/officeDocument/2006/relationships/image" Target="../media/image8.JPG"/><Relationship Id="rId3" Type="http://schemas.openxmlformats.org/officeDocument/2006/relationships/diagramData" Target="../diagrams/data31.xml"/><Relationship Id="rId7" Type="http://schemas.microsoft.com/office/2007/relationships/diagramDrawing" Target="../diagrams/drawing31.xml"/><Relationship Id="rId12" Type="http://schemas.microsoft.com/office/2007/relationships/diagramDrawing" Target="../diagrams/drawing3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0" Type="http://schemas.openxmlformats.org/officeDocument/2006/relationships/diagramQuickStyle" Target="../diagrams/quickStyle32.xml"/><Relationship Id="rId4" Type="http://schemas.openxmlformats.org/officeDocument/2006/relationships/diagramLayout" Target="../diagrams/layout31.xml"/><Relationship Id="rId9" Type="http://schemas.openxmlformats.org/officeDocument/2006/relationships/diagramLayout" Target="../diagrams/layout3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4.xml"/><Relationship Id="rId13" Type="http://schemas.openxmlformats.org/officeDocument/2006/relationships/image" Target="../media/image9.JPG"/><Relationship Id="rId3" Type="http://schemas.openxmlformats.org/officeDocument/2006/relationships/diagramData" Target="../diagrams/data33.xml"/><Relationship Id="rId7" Type="http://schemas.microsoft.com/office/2007/relationships/diagramDrawing" Target="../diagrams/drawing33.xml"/><Relationship Id="rId12" Type="http://schemas.microsoft.com/office/2007/relationships/diagramDrawing" Target="../diagrams/drawing3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3.xml"/><Relationship Id="rId11" Type="http://schemas.openxmlformats.org/officeDocument/2006/relationships/diagramColors" Target="../diagrams/colors34.xml"/><Relationship Id="rId5" Type="http://schemas.openxmlformats.org/officeDocument/2006/relationships/diagramQuickStyle" Target="../diagrams/quickStyle33.xml"/><Relationship Id="rId10" Type="http://schemas.openxmlformats.org/officeDocument/2006/relationships/diagramQuickStyle" Target="../diagrams/quickStyle34.xml"/><Relationship Id="rId4" Type="http://schemas.openxmlformats.org/officeDocument/2006/relationships/diagramLayout" Target="../diagrams/layout33.xml"/><Relationship Id="rId9" Type="http://schemas.openxmlformats.org/officeDocument/2006/relationships/diagramLayout" Target="../diagrams/layout3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7.xml"/><Relationship Id="rId13" Type="http://schemas.openxmlformats.org/officeDocument/2006/relationships/diagramData" Target="../diagrams/data38.xml"/><Relationship Id="rId18" Type="http://schemas.openxmlformats.org/officeDocument/2006/relationships/diagramData" Target="../diagrams/data39.xml"/><Relationship Id="rId26" Type="http://schemas.openxmlformats.org/officeDocument/2006/relationships/diagramColors" Target="../diagrams/colors40.xml"/><Relationship Id="rId3" Type="http://schemas.openxmlformats.org/officeDocument/2006/relationships/diagramData" Target="../diagrams/data36.xml"/><Relationship Id="rId21" Type="http://schemas.openxmlformats.org/officeDocument/2006/relationships/diagramColors" Target="../diagrams/colors39.xml"/><Relationship Id="rId34" Type="http://schemas.openxmlformats.org/officeDocument/2006/relationships/diagramLayout" Target="../diagrams/layout42.xml"/><Relationship Id="rId7" Type="http://schemas.microsoft.com/office/2007/relationships/diagramDrawing" Target="../diagrams/drawing36.xml"/><Relationship Id="rId12" Type="http://schemas.microsoft.com/office/2007/relationships/diagramDrawing" Target="../diagrams/drawing37.xml"/><Relationship Id="rId17" Type="http://schemas.microsoft.com/office/2007/relationships/diagramDrawing" Target="../diagrams/drawing38.xml"/><Relationship Id="rId25" Type="http://schemas.openxmlformats.org/officeDocument/2006/relationships/diagramQuickStyle" Target="../diagrams/quickStyle40.xml"/><Relationship Id="rId33" Type="http://schemas.openxmlformats.org/officeDocument/2006/relationships/diagramData" Target="../diagrams/data42.xml"/><Relationship Id="rId38" Type="http://schemas.openxmlformats.org/officeDocument/2006/relationships/audio" Target="../media/audio1.bin"/><Relationship Id="rId2" Type="http://schemas.openxmlformats.org/officeDocument/2006/relationships/notesSlide" Target="../notesSlides/notesSlide15.xml"/><Relationship Id="rId16" Type="http://schemas.openxmlformats.org/officeDocument/2006/relationships/diagramColors" Target="../diagrams/colors38.xml"/><Relationship Id="rId20" Type="http://schemas.openxmlformats.org/officeDocument/2006/relationships/diagramQuickStyle" Target="../diagrams/quickStyle39.xml"/><Relationship Id="rId29" Type="http://schemas.openxmlformats.org/officeDocument/2006/relationships/diagramLayout" Target="../diagrams/layout41.xml"/><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diagramColors" Target="../diagrams/colors37.xml"/><Relationship Id="rId24" Type="http://schemas.openxmlformats.org/officeDocument/2006/relationships/diagramLayout" Target="../diagrams/layout40.xml"/><Relationship Id="rId32" Type="http://schemas.microsoft.com/office/2007/relationships/diagramDrawing" Target="../diagrams/drawing41.xml"/><Relationship Id="rId37" Type="http://schemas.microsoft.com/office/2007/relationships/diagramDrawing" Target="../diagrams/drawing42.xml"/><Relationship Id="rId5" Type="http://schemas.openxmlformats.org/officeDocument/2006/relationships/diagramQuickStyle" Target="../diagrams/quickStyle36.xml"/><Relationship Id="rId15" Type="http://schemas.openxmlformats.org/officeDocument/2006/relationships/diagramQuickStyle" Target="../diagrams/quickStyle38.xml"/><Relationship Id="rId23" Type="http://schemas.openxmlformats.org/officeDocument/2006/relationships/diagramData" Target="../diagrams/data40.xml"/><Relationship Id="rId28" Type="http://schemas.openxmlformats.org/officeDocument/2006/relationships/diagramData" Target="../diagrams/data41.xml"/><Relationship Id="rId36" Type="http://schemas.openxmlformats.org/officeDocument/2006/relationships/diagramColors" Target="../diagrams/colors42.xml"/><Relationship Id="rId10" Type="http://schemas.openxmlformats.org/officeDocument/2006/relationships/diagramQuickStyle" Target="../diagrams/quickStyle37.xml"/><Relationship Id="rId19" Type="http://schemas.openxmlformats.org/officeDocument/2006/relationships/diagramLayout" Target="../diagrams/layout39.xml"/><Relationship Id="rId31" Type="http://schemas.openxmlformats.org/officeDocument/2006/relationships/diagramColors" Target="../diagrams/colors41.xml"/><Relationship Id="rId4" Type="http://schemas.openxmlformats.org/officeDocument/2006/relationships/diagramLayout" Target="../diagrams/layout36.xml"/><Relationship Id="rId9" Type="http://schemas.openxmlformats.org/officeDocument/2006/relationships/diagramLayout" Target="../diagrams/layout37.xml"/><Relationship Id="rId14" Type="http://schemas.openxmlformats.org/officeDocument/2006/relationships/diagramLayout" Target="../diagrams/layout38.xml"/><Relationship Id="rId22" Type="http://schemas.microsoft.com/office/2007/relationships/diagramDrawing" Target="../diagrams/drawing39.xml"/><Relationship Id="rId27" Type="http://schemas.microsoft.com/office/2007/relationships/diagramDrawing" Target="../diagrams/drawing40.xml"/><Relationship Id="rId30" Type="http://schemas.openxmlformats.org/officeDocument/2006/relationships/diagramQuickStyle" Target="../diagrams/quickStyle41.xml"/><Relationship Id="rId35" Type="http://schemas.openxmlformats.org/officeDocument/2006/relationships/diagramQuickStyle" Target="../diagrams/quickStyle4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4.xml"/><Relationship Id="rId3" Type="http://schemas.openxmlformats.org/officeDocument/2006/relationships/diagramData" Target="../diagrams/data43.xml"/><Relationship Id="rId7" Type="http://schemas.microsoft.com/office/2007/relationships/diagramDrawing" Target="../diagrams/drawing43.xml"/><Relationship Id="rId12" Type="http://schemas.microsoft.com/office/2007/relationships/diagramDrawing" Target="../diagrams/drawing4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diagramColors" Target="../diagrams/colors44.xml"/><Relationship Id="rId5" Type="http://schemas.openxmlformats.org/officeDocument/2006/relationships/diagramQuickStyle" Target="../diagrams/quickStyle43.xml"/><Relationship Id="rId10" Type="http://schemas.openxmlformats.org/officeDocument/2006/relationships/diagramQuickStyle" Target="../diagrams/quickStyle44.xml"/><Relationship Id="rId4" Type="http://schemas.openxmlformats.org/officeDocument/2006/relationships/diagramLayout" Target="../diagrams/layout43.xml"/><Relationship Id="rId9" Type="http://schemas.openxmlformats.org/officeDocument/2006/relationships/diagramLayout" Target="../diagrams/layout44.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46.xml"/><Relationship Id="rId3" Type="http://schemas.openxmlformats.org/officeDocument/2006/relationships/diagramData" Target="../diagrams/data45.xml"/><Relationship Id="rId7" Type="http://schemas.microsoft.com/office/2007/relationships/diagramDrawing" Target="../diagrams/drawing45.xml"/><Relationship Id="rId12" Type="http://schemas.microsoft.com/office/2007/relationships/diagramDrawing" Target="../diagrams/drawing4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5.xml"/><Relationship Id="rId11" Type="http://schemas.openxmlformats.org/officeDocument/2006/relationships/diagramColors" Target="../diagrams/colors46.xml"/><Relationship Id="rId5" Type="http://schemas.openxmlformats.org/officeDocument/2006/relationships/diagramQuickStyle" Target="../diagrams/quickStyle45.xml"/><Relationship Id="rId10" Type="http://schemas.openxmlformats.org/officeDocument/2006/relationships/diagramQuickStyle" Target="../diagrams/quickStyle46.xml"/><Relationship Id="rId4" Type="http://schemas.openxmlformats.org/officeDocument/2006/relationships/diagramLayout" Target="../diagrams/layout45.xml"/><Relationship Id="rId9" Type="http://schemas.openxmlformats.org/officeDocument/2006/relationships/diagramLayout" Target="../diagrams/layout46.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8.xml"/><Relationship Id="rId13" Type="http://schemas.openxmlformats.org/officeDocument/2006/relationships/diagramData" Target="../diagrams/data49.xml"/><Relationship Id="rId3" Type="http://schemas.openxmlformats.org/officeDocument/2006/relationships/diagramData" Target="../diagrams/data47.xml"/><Relationship Id="rId7" Type="http://schemas.microsoft.com/office/2007/relationships/diagramDrawing" Target="../diagrams/drawing47.xml"/><Relationship Id="rId12" Type="http://schemas.microsoft.com/office/2007/relationships/diagramDrawing" Target="../diagrams/drawing48.xml"/><Relationship Id="rId17" Type="http://schemas.microsoft.com/office/2007/relationships/diagramDrawing" Target="../diagrams/drawing49.xml"/><Relationship Id="rId2" Type="http://schemas.openxmlformats.org/officeDocument/2006/relationships/notesSlide" Target="../notesSlides/notesSlide18.xml"/><Relationship Id="rId16" Type="http://schemas.openxmlformats.org/officeDocument/2006/relationships/diagramColors" Target="../diagrams/colors49.xml"/><Relationship Id="rId1" Type="http://schemas.openxmlformats.org/officeDocument/2006/relationships/slideLayout" Target="../slideLayouts/slideLayout2.xml"/><Relationship Id="rId6" Type="http://schemas.openxmlformats.org/officeDocument/2006/relationships/diagramColors" Target="../diagrams/colors47.xml"/><Relationship Id="rId11" Type="http://schemas.openxmlformats.org/officeDocument/2006/relationships/diagramColors" Target="../diagrams/colors48.xml"/><Relationship Id="rId5" Type="http://schemas.openxmlformats.org/officeDocument/2006/relationships/diagramQuickStyle" Target="../diagrams/quickStyle47.xml"/><Relationship Id="rId15" Type="http://schemas.openxmlformats.org/officeDocument/2006/relationships/diagramQuickStyle" Target="../diagrams/quickStyle49.xml"/><Relationship Id="rId10" Type="http://schemas.openxmlformats.org/officeDocument/2006/relationships/diagramQuickStyle" Target="../diagrams/quickStyle48.xml"/><Relationship Id="rId4" Type="http://schemas.openxmlformats.org/officeDocument/2006/relationships/diagramLayout" Target="../diagrams/layout47.xml"/><Relationship Id="rId9" Type="http://schemas.openxmlformats.org/officeDocument/2006/relationships/diagramLayout" Target="../diagrams/layout48.xml"/><Relationship Id="rId14" Type="http://schemas.openxmlformats.org/officeDocument/2006/relationships/diagramLayout" Target="../diagrams/layout49.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51.xml"/><Relationship Id="rId13" Type="http://schemas.openxmlformats.org/officeDocument/2006/relationships/diagramData" Target="../diagrams/data52.xml"/><Relationship Id="rId3" Type="http://schemas.openxmlformats.org/officeDocument/2006/relationships/diagramData" Target="../diagrams/data50.xml"/><Relationship Id="rId7" Type="http://schemas.microsoft.com/office/2007/relationships/diagramDrawing" Target="../diagrams/drawing50.xml"/><Relationship Id="rId12" Type="http://schemas.microsoft.com/office/2007/relationships/diagramDrawing" Target="../diagrams/drawing51.xml"/><Relationship Id="rId17" Type="http://schemas.microsoft.com/office/2007/relationships/diagramDrawing" Target="../diagrams/drawing52.xml"/><Relationship Id="rId2" Type="http://schemas.openxmlformats.org/officeDocument/2006/relationships/notesSlide" Target="../notesSlides/notesSlide19.xml"/><Relationship Id="rId16" Type="http://schemas.openxmlformats.org/officeDocument/2006/relationships/diagramColors" Target="../diagrams/colors52.xml"/><Relationship Id="rId1" Type="http://schemas.openxmlformats.org/officeDocument/2006/relationships/slideLayout" Target="../slideLayouts/slideLayout2.xml"/><Relationship Id="rId6" Type="http://schemas.openxmlformats.org/officeDocument/2006/relationships/diagramColors" Target="../diagrams/colors50.xml"/><Relationship Id="rId11" Type="http://schemas.openxmlformats.org/officeDocument/2006/relationships/diagramColors" Target="../diagrams/colors51.xml"/><Relationship Id="rId5" Type="http://schemas.openxmlformats.org/officeDocument/2006/relationships/diagramQuickStyle" Target="../diagrams/quickStyle50.xml"/><Relationship Id="rId15" Type="http://schemas.openxmlformats.org/officeDocument/2006/relationships/diagramQuickStyle" Target="../diagrams/quickStyle52.xml"/><Relationship Id="rId10" Type="http://schemas.openxmlformats.org/officeDocument/2006/relationships/diagramQuickStyle" Target="../diagrams/quickStyle51.xml"/><Relationship Id="rId4" Type="http://schemas.openxmlformats.org/officeDocument/2006/relationships/diagramLayout" Target="../diagrams/layout50.xml"/><Relationship Id="rId9" Type="http://schemas.openxmlformats.org/officeDocument/2006/relationships/diagramLayout" Target="../diagrams/layout51.xml"/><Relationship Id="rId14" Type="http://schemas.openxmlformats.org/officeDocument/2006/relationships/diagramLayout" Target="../diagrams/layout5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tiff"/><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54.xml"/><Relationship Id="rId3" Type="http://schemas.openxmlformats.org/officeDocument/2006/relationships/diagramData" Target="../diagrams/data53.xml"/><Relationship Id="rId7" Type="http://schemas.microsoft.com/office/2007/relationships/diagramDrawing" Target="../diagrams/drawing53.xml"/><Relationship Id="rId12" Type="http://schemas.microsoft.com/office/2007/relationships/diagramDrawing" Target="../diagrams/drawing5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3.xml"/><Relationship Id="rId11" Type="http://schemas.openxmlformats.org/officeDocument/2006/relationships/diagramColors" Target="../diagrams/colors54.xml"/><Relationship Id="rId5" Type="http://schemas.openxmlformats.org/officeDocument/2006/relationships/diagramQuickStyle" Target="../diagrams/quickStyle53.xml"/><Relationship Id="rId10" Type="http://schemas.openxmlformats.org/officeDocument/2006/relationships/diagramQuickStyle" Target="../diagrams/quickStyle54.xml"/><Relationship Id="rId4" Type="http://schemas.openxmlformats.org/officeDocument/2006/relationships/diagramLayout" Target="../diagrams/layout53.xml"/><Relationship Id="rId9" Type="http://schemas.openxmlformats.org/officeDocument/2006/relationships/diagramLayout" Target="../diagrams/layout5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6.xml"/><Relationship Id="rId3" Type="http://schemas.openxmlformats.org/officeDocument/2006/relationships/diagramData" Target="../diagrams/data55.xml"/><Relationship Id="rId7" Type="http://schemas.microsoft.com/office/2007/relationships/diagramDrawing" Target="../diagrams/drawing55.xml"/><Relationship Id="rId12" Type="http://schemas.microsoft.com/office/2007/relationships/diagramDrawing" Target="../diagrams/drawing5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5.xml"/><Relationship Id="rId11" Type="http://schemas.openxmlformats.org/officeDocument/2006/relationships/diagramColors" Target="../diagrams/colors56.xml"/><Relationship Id="rId5" Type="http://schemas.openxmlformats.org/officeDocument/2006/relationships/diagramQuickStyle" Target="../diagrams/quickStyle55.xml"/><Relationship Id="rId10" Type="http://schemas.openxmlformats.org/officeDocument/2006/relationships/diagramQuickStyle" Target="../diagrams/quickStyle56.xml"/><Relationship Id="rId4" Type="http://schemas.openxmlformats.org/officeDocument/2006/relationships/diagramLayout" Target="../diagrams/layout55.xml"/><Relationship Id="rId9" Type="http://schemas.openxmlformats.org/officeDocument/2006/relationships/diagramLayout" Target="../diagrams/layout5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18" Type="http://schemas.openxmlformats.org/officeDocument/2006/relationships/diagramData" Target="../diagrams/data19.xml"/><Relationship Id="rId26" Type="http://schemas.openxmlformats.org/officeDocument/2006/relationships/diagramColors" Target="../diagrams/colors20.xml"/><Relationship Id="rId3" Type="http://schemas.openxmlformats.org/officeDocument/2006/relationships/diagramData" Target="../diagrams/data16.xml"/><Relationship Id="rId21" Type="http://schemas.openxmlformats.org/officeDocument/2006/relationships/diagramColors" Target="../diagrams/colors19.xml"/><Relationship Id="rId34" Type="http://schemas.openxmlformats.org/officeDocument/2006/relationships/diagramLayout" Target="../diagrams/layout22.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5" Type="http://schemas.openxmlformats.org/officeDocument/2006/relationships/diagramQuickStyle" Target="../diagrams/quickStyle20.xml"/><Relationship Id="rId33" Type="http://schemas.openxmlformats.org/officeDocument/2006/relationships/diagramData" Target="../diagrams/data22.xml"/><Relationship Id="rId38" Type="http://schemas.openxmlformats.org/officeDocument/2006/relationships/audio" Target="../media/audio1.bin"/><Relationship Id="rId2" Type="http://schemas.openxmlformats.org/officeDocument/2006/relationships/notesSlide" Target="../notesSlides/notesSlide7.xml"/><Relationship Id="rId16" Type="http://schemas.openxmlformats.org/officeDocument/2006/relationships/diagramColors" Target="../diagrams/colors18.xml"/><Relationship Id="rId20" Type="http://schemas.openxmlformats.org/officeDocument/2006/relationships/diagramQuickStyle" Target="../diagrams/quickStyle19.xml"/><Relationship Id="rId29" Type="http://schemas.openxmlformats.org/officeDocument/2006/relationships/diagramLayout" Target="../diagrams/layout21.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24" Type="http://schemas.openxmlformats.org/officeDocument/2006/relationships/diagramLayout" Target="../diagrams/layout20.xml"/><Relationship Id="rId32" Type="http://schemas.microsoft.com/office/2007/relationships/diagramDrawing" Target="../diagrams/drawing21.xml"/><Relationship Id="rId37" Type="http://schemas.microsoft.com/office/2007/relationships/diagramDrawing" Target="../diagrams/drawing22.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23" Type="http://schemas.openxmlformats.org/officeDocument/2006/relationships/diagramData" Target="../diagrams/data20.xml"/><Relationship Id="rId28" Type="http://schemas.openxmlformats.org/officeDocument/2006/relationships/diagramData" Target="../diagrams/data21.xml"/><Relationship Id="rId36" Type="http://schemas.openxmlformats.org/officeDocument/2006/relationships/diagramColors" Target="../diagrams/colors22.xml"/><Relationship Id="rId10" Type="http://schemas.openxmlformats.org/officeDocument/2006/relationships/diagramQuickStyle" Target="../diagrams/quickStyle17.xml"/><Relationship Id="rId19" Type="http://schemas.openxmlformats.org/officeDocument/2006/relationships/diagramLayout" Target="../diagrams/layout19.xml"/><Relationship Id="rId31" Type="http://schemas.openxmlformats.org/officeDocument/2006/relationships/diagramColors" Target="../diagrams/colors21.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 Id="rId22" Type="http://schemas.microsoft.com/office/2007/relationships/diagramDrawing" Target="../diagrams/drawing19.xml"/><Relationship Id="rId27" Type="http://schemas.microsoft.com/office/2007/relationships/diagramDrawing" Target="../diagrams/drawing20.xml"/><Relationship Id="rId30" Type="http://schemas.openxmlformats.org/officeDocument/2006/relationships/diagramQuickStyle" Target="../diagrams/quickStyle21.xml"/><Relationship Id="rId35" Type="http://schemas.openxmlformats.org/officeDocument/2006/relationships/diagramQuickStyle" Target="../diagrams/quickStyle2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image" Target="../media/image4.JPG"/><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6.xml"/><Relationship Id="rId13" Type="http://schemas.openxmlformats.org/officeDocument/2006/relationships/image" Target="../media/image5.JPG"/><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99111106"/>
              </p:ext>
            </p:extLst>
          </p:nvPr>
        </p:nvGraphicFramePr>
        <p:xfrm>
          <a:off x="2071688" y="1466036"/>
          <a:ext cx="10001250" cy="2616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915971234"/>
              </p:ext>
            </p:extLst>
          </p:nvPr>
        </p:nvGraphicFramePr>
        <p:xfrm>
          <a:off x="4515377" y="3996267"/>
          <a:ext cx="6987645" cy="13885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4854803" y="4677093"/>
            <a:ext cx="5109328" cy="369332"/>
          </a:xfrm>
          <a:prstGeom prst="rect">
            <a:avLst/>
          </a:prstGeom>
          <a:noFill/>
        </p:spPr>
        <p:txBody>
          <a:bodyPr wrap="square" rtlCol="0">
            <a:spAutoFit/>
          </a:bodyPr>
          <a:lstStyle/>
          <a:p>
            <a:endParaRPr lang="en-US" dirty="0"/>
          </a:p>
        </p:txBody>
      </p:sp>
      <p:graphicFrame>
        <p:nvGraphicFramePr>
          <p:cNvPr id="9" name="Diagram 8"/>
          <p:cNvGraphicFramePr/>
          <p:nvPr>
            <p:extLst>
              <p:ext uri="{D42A27DB-BD31-4B8C-83A1-F6EECF244321}">
                <p14:modId xmlns:p14="http://schemas.microsoft.com/office/powerpoint/2010/main" val="781125852"/>
              </p:ext>
            </p:extLst>
          </p:nvPr>
        </p:nvGraphicFramePr>
        <p:xfrm>
          <a:off x="5295351" y="4608925"/>
          <a:ext cx="2000996" cy="38082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p:cNvGraphicFramePr/>
          <p:nvPr>
            <p:extLst>
              <p:ext uri="{D42A27DB-BD31-4B8C-83A1-F6EECF244321}">
                <p14:modId xmlns:p14="http://schemas.microsoft.com/office/powerpoint/2010/main" val="1142365199"/>
              </p:ext>
            </p:extLst>
          </p:nvPr>
        </p:nvGraphicFramePr>
        <p:xfrm>
          <a:off x="7334116" y="4608925"/>
          <a:ext cx="2000996" cy="38082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Diagram 10"/>
          <p:cNvGraphicFramePr/>
          <p:nvPr>
            <p:extLst>
              <p:ext uri="{D42A27DB-BD31-4B8C-83A1-F6EECF244321}">
                <p14:modId xmlns:p14="http://schemas.microsoft.com/office/powerpoint/2010/main" val="1789983946"/>
              </p:ext>
            </p:extLst>
          </p:nvPr>
        </p:nvGraphicFramePr>
        <p:xfrm>
          <a:off x="5289068" y="5000745"/>
          <a:ext cx="2000996" cy="380823"/>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2" name="Diagram 11"/>
          <p:cNvGraphicFramePr/>
          <p:nvPr>
            <p:extLst>
              <p:ext uri="{D42A27DB-BD31-4B8C-83A1-F6EECF244321}">
                <p14:modId xmlns:p14="http://schemas.microsoft.com/office/powerpoint/2010/main" val="2031011676"/>
              </p:ext>
            </p:extLst>
          </p:nvPr>
        </p:nvGraphicFramePr>
        <p:xfrm>
          <a:off x="7336254" y="5030597"/>
          <a:ext cx="2000996" cy="380823"/>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13" name="Group 12">
            <a:extLst>
              <a:ext uri="{FF2B5EF4-FFF2-40B4-BE49-F238E27FC236}">
                <a16:creationId xmlns:a16="http://schemas.microsoft.com/office/drawing/2014/main" id="{B614D80C-F5FC-4021-A9AD-39A661BE9112}"/>
              </a:ext>
            </a:extLst>
          </p:cNvPr>
          <p:cNvGrpSpPr/>
          <p:nvPr/>
        </p:nvGrpSpPr>
        <p:grpSpPr>
          <a:xfrm>
            <a:off x="3314700" y="0"/>
            <a:ext cx="7036307" cy="1020793"/>
            <a:chOff x="0" y="18852"/>
            <a:chExt cx="2000996" cy="359774"/>
          </a:xfrm>
          <a:scene3d>
            <a:camera prst="orthographicFront"/>
            <a:lightRig rig="flat" dir="t"/>
          </a:scene3d>
        </p:grpSpPr>
        <p:sp>
          <p:nvSpPr>
            <p:cNvPr id="14" name="Rectangle: Rounded Corners 13">
              <a:extLst>
                <a:ext uri="{FF2B5EF4-FFF2-40B4-BE49-F238E27FC236}">
                  <a16:creationId xmlns:a16="http://schemas.microsoft.com/office/drawing/2014/main" id="{C3B2A40B-6DBF-4360-BE7E-73BBCC24C99C}"/>
                </a:ext>
              </a:extLst>
            </p:cNvPr>
            <p:cNvSpPr/>
            <p:nvPr/>
          </p:nvSpPr>
          <p:spPr>
            <a:xfrm>
              <a:off x="0" y="18852"/>
              <a:ext cx="2000996" cy="35977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ectangle: Rounded Corners 4">
              <a:extLst>
                <a:ext uri="{FF2B5EF4-FFF2-40B4-BE49-F238E27FC236}">
                  <a16:creationId xmlns:a16="http://schemas.microsoft.com/office/drawing/2014/main" id="{11BCC45A-E0D9-45EA-9EC4-761611EF0C57}"/>
                </a:ext>
              </a:extLst>
            </p:cNvPr>
            <p:cNvSpPr txBox="1"/>
            <p:nvPr/>
          </p:nvSpPr>
          <p:spPr>
            <a:xfrm>
              <a:off x="17563" y="36415"/>
              <a:ext cx="1965870" cy="3246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4000" b="1" kern="1200" dirty="0"/>
                <a:t>Project Group: Cyber-SWAT</a:t>
              </a:r>
            </a:p>
          </p:txBody>
        </p:sp>
      </p:grpSp>
    </p:spTree>
    <p:extLst>
      <p:ext uri="{BB962C8B-B14F-4D97-AF65-F5344CB8AC3E}">
        <p14:creationId xmlns:p14="http://schemas.microsoft.com/office/powerpoint/2010/main" val="158098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05404132"/>
              </p:ext>
            </p:extLst>
          </p:nvPr>
        </p:nvGraphicFramePr>
        <p:xfrm>
          <a:off x="1795548" y="203744"/>
          <a:ext cx="9708745" cy="7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76493469"/>
              </p:ext>
            </p:extLst>
          </p:nvPr>
        </p:nvGraphicFramePr>
        <p:xfrm>
          <a:off x="3582894" y="6018415"/>
          <a:ext cx="6246906" cy="58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363287"/>
            <a:ext cx="12192000" cy="4076279"/>
          </a:xfrm>
          <a:prstGeom prst="rect">
            <a:avLst/>
          </a:prstGeom>
        </p:spPr>
      </p:pic>
    </p:spTree>
    <p:extLst>
      <p:ext uri="{BB962C8B-B14F-4D97-AF65-F5344CB8AC3E}">
        <p14:creationId xmlns:p14="http://schemas.microsoft.com/office/powerpoint/2010/main" val="49776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8261865"/>
              </p:ext>
            </p:extLst>
          </p:nvPr>
        </p:nvGraphicFramePr>
        <p:xfrm>
          <a:off x="1795548" y="203744"/>
          <a:ext cx="9708745" cy="7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76493469"/>
              </p:ext>
            </p:extLst>
          </p:nvPr>
        </p:nvGraphicFramePr>
        <p:xfrm>
          <a:off x="3582894" y="6018415"/>
          <a:ext cx="6246906" cy="58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5547" y="1890364"/>
            <a:ext cx="9708745" cy="2864515"/>
          </a:xfrm>
          <a:prstGeom prst="rect">
            <a:avLst/>
          </a:prstGeom>
        </p:spPr>
      </p:pic>
    </p:spTree>
    <p:extLst>
      <p:ext uri="{BB962C8B-B14F-4D97-AF65-F5344CB8AC3E}">
        <p14:creationId xmlns:p14="http://schemas.microsoft.com/office/powerpoint/2010/main" val="188265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05404132"/>
              </p:ext>
            </p:extLst>
          </p:nvPr>
        </p:nvGraphicFramePr>
        <p:xfrm>
          <a:off x="1795548" y="203744"/>
          <a:ext cx="9708745" cy="7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76493469"/>
              </p:ext>
            </p:extLst>
          </p:nvPr>
        </p:nvGraphicFramePr>
        <p:xfrm>
          <a:off x="3582894" y="6018415"/>
          <a:ext cx="6246906" cy="58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5548" y="2128590"/>
            <a:ext cx="9708745" cy="1944646"/>
          </a:xfrm>
          <a:prstGeom prst="rect">
            <a:avLst/>
          </a:prstGeom>
        </p:spPr>
      </p:pic>
    </p:spTree>
    <p:extLst>
      <p:ext uri="{BB962C8B-B14F-4D97-AF65-F5344CB8AC3E}">
        <p14:creationId xmlns:p14="http://schemas.microsoft.com/office/powerpoint/2010/main" val="260209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4735089"/>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165920387"/>
              </p:ext>
            </p:extLst>
          </p:nvPr>
        </p:nvGraphicFramePr>
        <p:xfrm>
          <a:off x="3474720" y="5536276"/>
          <a:ext cx="6084916" cy="10972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1626" y="1885950"/>
            <a:ext cx="9932668" cy="3086100"/>
          </a:xfrm>
          <a:prstGeom prst="rect">
            <a:avLst/>
          </a:prstGeom>
        </p:spPr>
      </p:pic>
    </p:spTree>
    <p:extLst>
      <p:ext uri="{BB962C8B-B14F-4D97-AF65-F5344CB8AC3E}">
        <p14:creationId xmlns:p14="http://schemas.microsoft.com/office/powerpoint/2010/main" val="92146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92136191"/>
              </p:ext>
            </p:extLst>
          </p:nvPr>
        </p:nvGraphicFramePr>
        <p:xfrm>
          <a:off x="1531621" y="1965613"/>
          <a:ext cx="9971404" cy="1554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506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5595384"/>
              </p:ext>
            </p:extLst>
          </p:nvPr>
        </p:nvGraphicFramePr>
        <p:xfrm>
          <a:off x="1524000" y="435770"/>
          <a:ext cx="1543050" cy="290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246897" y="250430"/>
            <a:ext cx="11573477" cy="6195168"/>
            <a:chOff x="228155" y="726282"/>
            <a:chExt cx="11573477" cy="6195168"/>
          </a:xfrm>
        </p:grpSpPr>
        <p:sp>
          <p:nvSpPr>
            <p:cNvPr id="6" name="Rounded Rectangle 4"/>
            <p:cNvSpPr/>
            <p:nvPr/>
          </p:nvSpPr>
          <p:spPr>
            <a:xfrm>
              <a:off x="228155" y="4312149"/>
              <a:ext cx="9405015" cy="15680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Helper</a:t>
              </a:r>
            </a:p>
            <a:p>
              <a:pPr lvl="0" defTabSz="800100" rtl="0">
                <a:lnSpc>
                  <a:spcPct val="90000"/>
                </a:lnSpc>
                <a:spcBef>
                  <a:spcPct val="0"/>
                </a:spcBef>
                <a:spcAft>
                  <a:spcPct val="35000"/>
                </a:spcAft>
              </a:pPr>
              <a:r>
                <a:rPr lang="en-US" dirty="0"/>
                <a:t> Layer</a:t>
              </a:r>
              <a:endParaRPr lang="en-US" sz="1800" kern="1200" dirty="0"/>
            </a:p>
          </p:txBody>
        </p:sp>
        <p:sp>
          <p:nvSpPr>
            <p:cNvPr id="7" name="Rounded Rectangle 4"/>
            <p:cNvSpPr/>
            <p:nvPr/>
          </p:nvSpPr>
          <p:spPr>
            <a:xfrm>
              <a:off x="228155" y="3078274"/>
              <a:ext cx="9405015" cy="11198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Application</a:t>
              </a:r>
            </a:p>
            <a:p>
              <a:pPr lvl="0" defTabSz="800100" rtl="0">
                <a:lnSpc>
                  <a:spcPct val="90000"/>
                </a:lnSpc>
                <a:spcBef>
                  <a:spcPct val="0"/>
                </a:spcBef>
                <a:spcAft>
                  <a:spcPct val="35000"/>
                </a:spcAft>
              </a:pPr>
              <a:r>
                <a:rPr lang="en-US" dirty="0"/>
                <a:t> Layer</a:t>
              </a:r>
              <a:endParaRPr lang="en-US" sz="1800" kern="1200" dirty="0"/>
            </a:p>
          </p:txBody>
        </p:sp>
        <p:sp>
          <p:nvSpPr>
            <p:cNvPr id="8" name="Rounded Rectangle 4"/>
            <p:cNvSpPr/>
            <p:nvPr/>
          </p:nvSpPr>
          <p:spPr>
            <a:xfrm>
              <a:off x="230332" y="1847836"/>
              <a:ext cx="9405015" cy="11198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Presentation</a:t>
              </a:r>
            </a:p>
            <a:p>
              <a:pPr lvl="0" defTabSz="800100" rtl="0">
                <a:lnSpc>
                  <a:spcPct val="90000"/>
                </a:lnSpc>
                <a:spcBef>
                  <a:spcPct val="0"/>
                </a:spcBef>
                <a:spcAft>
                  <a:spcPct val="35000"/>
                </a:spcAft>
              </a:pPr>
              <a:r>
                <a:rPr lang="en-US" dirty="0"/>
                <a:t> Layer</a:t>
              </a:r>
              <a:endParaRPr lang="en-US" sz="1800" kern="1200" dirty="0"/>
            </a:p>
          </p:txBody>
        </p:sp>
        <p:graphicFrame>
          <p:nvGraphicFramePr>
            <p:cNvPr id="9" name="Diagram 8"/>
            <p:cNvGraphicFramePr/>
            <p:nvPr>
              <p:extLst>
                <p:ext uri="{D42A27DB-BD31-4B8C-83A1-F6EECF244321}">
                  <p14:modId xmlns:p14="http://schemas.microsoft.com/office/powerpoint/2010/main" val="1081487647"/>
                </p:ext>
              </p:extLst>
            </p:nvPr>
          </p:nvGraphicFramePr>
          <p:xfrm>
            <a:off x="1565245" y="1309638"/>
            <a:ext cx="2413562" cy="5555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784071698"/>
                </p:ext>
              </p:extLst>
            </p:nvPr>
          </p:nvGraphicFramePr>
          <p:xfrm>
            <a:off x="5009882" y="1296555"/>
            <a:ext cx="2635530" cy="5555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extLst>
                <p:ext uri="{D42A27DB-BD31-4B8C-83A1-F6EECF244321}">
                  <p14:modId xmlns:p14="http://schemas.microsoft.com/office/powerpoint/2010/main" val="1652820802"/>
                </p:ext>
              </p:extLst>
            </p:nvPr>
          </p:nvGraphicFramePr>
          <p:xfrm>
            <a:off x="310412" y="1325676"/>
            <a:ext cx="1543050" cy="5432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Diagram 11"/>
            <p:cNvGraphicFramePr/>
            <p:nvPr>
              <p:extLst>
                <p:ext uri="{D42A27DB-BD31-4B8C-83A1-F6EECF244321}">
                  <p14:modId xmlns:p14="http://schemas.microsoft.com/office/powerpoint/2010/main" val="1959384263"/>
                </p:ext>
              </p:extLst>
            </p:nvPr>
          </p:nvGraphicFramePr>
          <p:xfrm>
            <a:off x="1662498" y="2114211"/>
            <a:ext cx="2144402" cy="72008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3" name="Diagram 12"/>
            <p:cNvGraphicFramePr/>
            <p:nvPr>
              <p:extLst>
                <p:ext uri="{D42A27DB-BD31-4B8C-83A1-F6EECF244321}">
                  <p14:modId xmlns:p14="http://schemas.microsoft.com/office/powerpoint/2010/main" val="1709287156"/>
                </p:ext>
              </p:extLst>
            </p:nvPr>
          </p:nvGraphicFramePr>
          <p:xfrm>
            <a:off x="1731356" y="3167817"/>
            <a:ext cx="2247451" cy="786031"/>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14" name="Group 13"/>
            <p:cNvGrpSpPr/>
            <p:nvPr/>
          </p:nvGrpSpPr>
          <p:grpSpPr>
            <a:xfrm>
              <a:off x="3723167" y="4526870"/>
              <a:ext cx="1443947" cy="984998"/>
              <a:chOff x="0" y="-256640"/>
              <a:chExt cx="2554512" cy="2038007"/>
            </a:xfrm>
            <a:scene3d>
              <a:camera prst="orthographicFront"/>
              <a:lightRig rig="flat" dir="t"/>
            </a:scene3d>
          </p:grpSpPr>
          <p:sp>
            <p:nvSpPr>
              <p:cNvPr id="52" name="Rounded Rectangle 51"/>
              <p:cNvSpPr/>
              <p:nvPr/>
            </p:nvSpPr>
            <p:spPr>
              <a:xfrm>
                <a:off x="0" y="8720"/>
                <a:ext cx="2554512" cy="143767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53"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MySQL DB  </a:t>
                </a:r>
              </a:p>
              <a:p>
                <a:pPr lvl="0" algn="ctr" defTabSz="889000" rtl="0">
                  <a:lnSpc>
                    <a:spcPct val="90000"/>
                  </a:lnSpc>
                  <a:spcBef>
                    <a:spcPct val="0"/>
                  </a:spcBef>
                  <a:spcAft>
                    <a:spcPct val="35000"/>
                  </a:spcAft>
                </a:pPr>
                <a:r>
                  <a:rPr lang="en-US" sz="1600" b="1" dirty="0">
                    <a:solidFill>
                      <a:schemeClr val="bg1"/>
                    </a:solidFill>
                  </a:rPr>
                  <a:t>Connector</a:t>
                </a:r>
              </a:p>
            </p:txBody>
          </p:sp>
        </p:grpSp>
        <p:grpSp>
          <p:nvGrpSpPr>
            <p:cNvPr id="15" name="Group 14"/>
            <p:cNvGrpSpPr/>
            <p:nvPr/>
          </p:nvGrpSpPr>
          <p:grpSpPr>
            <a:xfrm>
              <a:off x="1717795" y="5173325"/>
              <a:ext cx="1406630" cy="749153"/>
              <a:chOff x="-82996" y="270119"/>
              <a:chExt cx="2554512" cy="2038007"/>
            </a:xfrm>
            <a:scene3d>
              <a:camera prst="orthographicFront"/>
              <a:lightRig rig="flat" dir="t"/>
            </a:scene3d>
          </p:grpSpPr>
          <p:sp>
            <p:nvSpPr>
              <p:cNvPr id="50" name="Rounded Rectangle 49"/>
              <p:cNvSpPr/>
              <p:nvPr/>
            </p:nvSpPr>
            <p:spPr>
              <a:xfrm>
                <a:off x="-82996" y="456838"/>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51" name="Rounded Rectangle 4"/>
              <p:cNvSpPr/>
              <p:nvPr/>
            </p:nvSpPr>
            <p:spPr>
              <a:xfrm>
                <a:off x="-19750" y="270119"/>
                <a:ext cx="2485061"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Encryption Helper</a:t>
                </a:r>
              </a:p>
            </p:txBody>
          </p:sp>
        </p:grpSp>
        <p:grpSp>
          <p:nvGrpSpPr>
            <p:cNvPr id="16" name="Group 15"/>
            <p:cNvGrpSpPr/>
            <p:nvPr/>
          </p:nvGrpSpPr>
          <p:grpSpPr>
            <a:xfrm>
              <a:off x="1686557" y="4455850"/>
              <a:ext cx="1408069" cy="504111"/>
              <a:chOff x="-25282" y="357057"/>
              <a:chExt cx="2597664" cy="1684279"/>
            </a:xfrm>
            <a:scene3d>
              <a:camera prst="orthographicFront"/>
              <a:lightRig rig="flat" dir="t"/>
            </a:scene3d>
          </p:grpSpPr>
          <p:sp>
            <p:nvSpPr>
              <p:cNvPr id="48" name="Rounded Rectangle 47"/>
              <p:cNvSpPr/>
              <p:nvPr/>
            </p:nvSpPr>
            <p:spPr>
              <a:xfrm>
                <a:off x="-25282" y="357057"/>
                <a:ext cx="2554512" cy="1684279"/>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9" name="Rounded Rectangle 4"/>
              <p:cNvSpPr/>
              <p:nvPr/>
            </p:nvSpPr>
            <p:spPr>
              <a:xfrm>
                <a:off x="87322" y="594341"/>
                <a:ext cx="2485060" cy="119307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OTP Generator</a:t>
                </a:r>
              </a:p>
            </p:txBody>
          </p:sp>
        </p:grpSp>
        <p:graphicFrame>
          <p:nvGraphicFramePr>
            <p:cNvPr id="17" name="Diagram 16"/>
            <p:cNvGraphicFramePr/>
            <p:nvPr>
              <p:extLst>
                <p:ext uri="{D42A27DB-BD31-4B8C-83A1-F6EECF244321}">
                  <p14:modId xmlns:p14="http://schemas.microsoft.com/office/powerpoint/2010/main" val="3063992111"/>
                </p:ext>
              </p:extLst>
            </p:nvPr>
          </p:nvGraphicFramePr>
          <p:xfrm>
            <a:off x="5305686" y="1955350"/>
            <a:ext cx="2001392" cy="105926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pSp>
          <p:nvGrpSpPr>
            <p:cNvPr id="18" name="Group 17"/>
            <p:cNvGrpSpPr/>
            <p:nvPr/>
          </p:nvGrpSpPr>
          <p:grpSpPr>
            <a:xfrm>
              <a:off x="6008745" y="5938916"/>
              <a:ext cx="1932665" cy="892885"/>
              <a:chOff x="0" y="0"/>
              <a:chExt cx="3384375" cy="892885"/>
            </a:xfrm>
            <a:scene3d>
              <a:camera prst="orthographicFront"/>
              <a:lightRig rig="flat" dir="t"/>
            </a:scene3d>
          </p:grpSpPr>
          <p:sp>
            <p:nvSpPr>
              <p:cNvPr id="46" name="Rounded Rectangle 45"/>
              <p:cNvSpPr/>
              <p:nvPr/>
            </p:nvSpPr>
            <p:spPr>
              <a:xfrm>
                <a:off x="0" y="0"/>
                <a:ext cx="3384375" cy="89288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7" name="Rounded Rectangle 4"/>
              <p:cNvSpPr/>
              <p:nvPr/>
            </p:nvSpPr>
            <p:spPr>
              <a:xfrm>
                <a:off x="43587" y="43587"/>
                <a:ext cx="3297201" cy="80571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400" b="1" kern="1200" dirty="0">
                    <a:solidFill>
                      <a:schemeClr val="bg1"/>
                    </a:solidFill>
                  </a:rPr>
                  <a:t>SSL  network communication</a:t>
                </a:r>
                <a:r>
                  <a:rPr lang="en-US" sz="1400" b="1" dirty="0">
                    <a:solidFill>
                      <a:schemeClr val="bg1"/>
                    </a:solidFill>
                  </a:rPr>
                  <a:t>.</a:t>
                </a:r>
                <a:endParaRPr lang="en-US" sz="1400" b="1" kern="1200" dirty="0">
                  <a:solidFill>
                    <a:schemeClr val="bg1"/>
                  </a:solidFill>
                </a:endParaRPr>
              </a:p>
            </p:txBody>
          </p:sp>
        </p:grpSp>
        <p:grpSp>
          <p:nvGrpSpPr>
            <p:cNvPr id="19" name="Group 18"/>
            <p:cNvGrpSpPr/>
            <p:nvPr/>
          </p:nvGrpSpPr>
          <p:grpSpPr>
            <a:xfrm>
              <a:off x="9773610" y="1939920"/>
              <a:ext cx="1899637" cy="954769"/>
              <a:chOff x="34725" y="-256640"/>
              <a:chExt cx="2739670" cy="2038007"/>
            </a:xfrm>
            <a:scene3d>
              <a:camera prst="orthographicFront"/>
              <a:lightRig rig="flat" dir="t"/>
            </a:scene3d>
          </p:grpSpPr>
          <p:sp>
            <p:nvSpPr>
              <p:cNvPr id="44" name="Rounded Rectangle 43"/>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5"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Third party VoIP provider</a:t>
                </a:r>
              </a:p>
            </p:txBody>
          </p:sp>
        </p:grpSp>
        <p:sp>
          <p:nvSpPr>
            <p:cNvPr id="20" name="Can 19"/>
            <p:cNvSpPr/>
            <p:nvPr/>
          </p:nvSpPr>
          <p:spPr>
            <a:xfrm>
              <a:off x="6159476" y="4434708"/>
              <a:ext cx="534964" cy="738618"/>
            </a:xfrm>
            <a:prstGeom prst="can">
              <a:avLst>
                <a:gd name="adj" fmla="val 568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292912" y="5966681"/>
              <a:ext cx="5487735" cy="954769"/>
              <a:chOff x="0" y="-256640"/>
              <a:chExt cx="2554512" cy="2038007"/>
            </a:xfrm>
            <a:scene3d>
              <a:camera prst="orthographicFront"/>
              <a:lightRig rig="flat" dir="t"/>
            </a:scene3d>
          </p:grpSpPr>
          <p:sp>
            <p:nvSpPr>
              <p:cNvPr id="42" name="Rounded Rectangle 41"/>
              <p:cNvSpPr/>
              <p:nvPr/>
            </p:nvSpPr>
            <p:spPr>
              <a:xfrm>
                <a:off x="0" y="8720"/>
                <a:ext cx="2554512" cy="143767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3"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Glassfish Application Server</a:t>
                </a:r>
              </a:p>
            </p:txBody>
          </p:sp>
        </p:grpSp>
        <p:grpSp>
          <p:nvGrpSpPr>
            <p:cNvPr id="22" name="Group 21"/>
            <p:cNvGrpSpPr/>
            <p:nvPr/>
          </p:nvGrpSpPr>
          <p:grpSpPr>
            <a:xfrm>
              <a:off x="9801685" y="4162639"/>
              <a:ext cx="1899637" cy="954769"/>
              <a:chOff x="34725" y="-256640"/>
              <a:chExt cx="2739670" cy="2038007"/>
            </a:xfrm>
            <a:scene3d>
              <a:camera prst="orthographicFront"/>
              <a:lightRig rig="flat" dir="t"/>
            </a:scene3d>
          </p:grpSpPr>
          <p:sp>
            <p:nvSpPr>
              <p:cNvPr id="40" name="Rounded Rectangle 39"/>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1"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Call Initiator Script</a:t>
                </a:r>
              </a:p>
            </p:txBody>
          </p:sp>
        </p:grpSp>
        <p:grpSp>
          <p:nvGrpSpPr>
            <p:cNvPr id="23" name="Group 22"/>
            <p:cNvGrpSpPr/>
            <p:nvPr/>
          </p:nvGrpSpPr>
          <p:grpSpPr>
            <a:xfrm>
              <a:off x="9901995" y="3017827"/>
              <a:ext cx="1899637" cy="954769"/>
              <a:chOff x="34725" y="-256640"/>
              <a:chExt cx="2739670" cy="2038007"/>
            </a:xfrm>
            <a:scene3d>
              <a:camera prst="orthographicFront"/>
              <a:lightRig rig="flat" dir="t"/>
            </a:scene3d>
          </p:grpSpPr>
          <p:sp>
            <p:nvSpPr>
              <p:cNvPr id="38" name="Rounded Rectangle 37"/>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39"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Soft PBX Asterisk</a:t>
                </a:r>
              </a:p>
            </p:txBody>
          </p:sp>
        </p:grpSp>
        <p:sp>
          <p:nvSpPr>
            <p:cNvPr id="24" name="Action Button: Sound 23">
              <a:hlinkClick r:id="" action="ppaction://noaction" highlightClick="1">
                <a:snd r:embed="rId38" name="Applause.wav"/>
              </a:hlinkClick>
            </p:cNvPr>
            <p:cNvSpPr/>
            <p:nvPr/>
          </p:nvSpPr>
          <p:spPr>
            <a:xfrm>
              <a:off x="9990267" y="726282"/>
              <a:ext cx="644890" cy="698163"/>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p:nvPr/>
          </p:nvCxnSpPr>
          <p:spPr>
            <a:xfrm flipH="1" flipV="1">
              <a:off x="10625280" y="2744787"/>
              <a:ext cx="9877" cy="4274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61328" y="3892862"/>
              <a:ext cx="45719" cy="21865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036780" y="4683842"/>
              <a:ext cx="371358" cy="461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090678" y="5420446"/>
              <a:ext cx="391972"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V="1">
              <a:off x="3459364" y="5094549"/>
              <a:ext cx="258877"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4"/>
            <p:cNvSpPr/>
            <p:nvPr/>
          </p:nvSpPr>
          <p:spPr>
            <a:xfrm>
              <a:off x="5237018" y="5216912"/>
              <a:ext cx="3906303" cy="414529"/>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MySQL DB  Encrypted columns</a:t>
              </a:r>
            </a:p>
          </p:txBody>
        </p:sp>
        <p:sp>
          <p:nvSpPr>
            <p:cNvPr id="31" name="Rectangle 30"/>
            <p:cNvSpPr/>
            <p:nvPr/>
          </p:nvSpPr>
          <p:spPr>
            <a:xfrm flipH="1">
              <a:off x="5126955" y="4883963"/>
              <a:ext cx="1006850"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5458086" y="3348014"/>
              <a:ext cx="1932665" cy="892885"/>
              <a:chOff x="0" y="0"/>
              <a:chExt cx="3384375" cy="892885"/>
            </a:xfrm>
            <a:scene3d>
              <a:camera prst="orthographicFront"/>
              <a:lightRig rig="flat" dir="t"/>
            </a:scene3d>
          </p:grpSpPr>
          <p:sp>
            <p:nvSpPr>
              <p:cNvPr id="36" name="Rounded Rectangle 35"/>
              <p:cNvSpPr/>
              <p:nvPr/>
            </p:nvSpPr>
            <p:spPr>
              <a:xfrm>
                <a:off x="0" y="0"/>
                <a:ext cx="3384375" cy="89288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37" name="Rounded Rectangle 4"/>
              <p:cNvSpPr/>
              <p:nvPr/>
            </p:nvSpPr>
            <p:spPr>
              <a:xfrm>
                <a:off x="43587" y="43587"/>
                <a:ext cx="3297201" cy="80571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400" b="1" kern="1200" dirty="0">
                    <a:solidFill>
                      <a:schemeClr val="bg1"/>
                    </a:solidFill>
                  </a:rPr>
                  <a:t>Prepared statement</a:t>
                </a:r>
              </a:p>
              <a:p>
                <a:pPr lvl="0" algn="ctr" defTabSz="889000" rtl="0">
                  <a:lnSpc>
                    <a:spcPct val="90000"/>
                  </a:lnSpc>
                  <a:spcBef>
                    <a:spcPct val="0"/>
                  </a:spcBef>
                  <a:spcAft>
                    <a:spcPct val="35000"/>
                  </a:spcAft>
                </a:pPr>
                <a:r>
                  <a:rPr lang="en-US" sz="1400" b="1" dirty="0">
                    <a:solidFill>
                      <a:schemeClr val="bg1"/>
                    </a:solidFill>
                  </a:rPr>
                  <a:t>Encrypted DB.</a:t>
                </a:r>
                <a:endParaRPr lang="en-US" sz="1400" b="1" kern="1200" dirty="0">
                  <a:solidFill>
                    <a:schemeClr val="bg1"/>
                  </a:solidFill>
                </a:endParaRPr>
              </a:p>
            </p:txBody>
          </p:sp>
        </p:grpSp>
        <p:cxnSp>
          <p:nvCxnSpPr>
            <p:cNvPr id="33" name="Straight Arrow Connector 32"/>
            <p:cNvCxnSpPr/>
            <p:nvPr/>
          </p:nvCxnSpPr>
          <p:spPr>
            <a:xfrm flipV="1">
              <a:off x="10030380" y="1424445"/>
              <a:ext cx="0" cy="53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635157" y="3814489"/>
              <a:ext cx="0" cy="4264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Left Arrow 34"/>
            <p:cNvSpPr/>
            <p:nvPr/>
          </p:nvSpPr>
          <p:spPr>
            <a:xfrm>
              <a:off x="6739496" y="4655121"/>
              <a:ext cx="3162498" cy="18525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970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58185182"/>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911601053"/>
              </p:ext>
            </p:extLst>
          </p:nvPr>
        </p:nvGraphicFramePr>
        <p:xfrm>
          <a:off x="1571626" y="1645920"/>
          <a:ext cx="9932668"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651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8659790"/>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953377725"/>
              </p:ext>
            </p:extLst>
          </p:nvPr>
        </p:nvGraphicFramePr>
        <p:xfrm>
          <a:off x="1571626" y="1645920"/>
          <a:ext cx="9932668"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8900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79489205"/>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79565547"/>
              </p:ext>
            </p:extLst>
          </p:nvPr>
        </p:nvGraphicFramePr>
        <p:xfrm>
          <a:off x="1571626" y="1645920"/>
          <a:ext cx="4679546"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2924701341"/>
              </p:ext>
            </p:extLst>
          </p:nvPr>
        </p:nvGraphicFramePr>
        <p:xfrm>
          <a:off x="6434051" y="1645920"/>
          <a:ext cx="5070244" cy="4389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94949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79489205"/>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518893454"/>
              </p:ext>
            </p:extLst>
          </p:nvPr>
        </p:nvGraphicFramePr>
        <p:xfrm>
          <a:off x="1571626" y="1645920"/>
          <a:ext cx="4679546"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3025775553"/>
              </p:ext>
            </p:extLst>
          </p:nvPr>
        </p:nvGraphicFramePr>
        <p:xfrm>
          <a:off x="6434051" y="1645920"/>
          <a:ext cx="5070244" cy="4389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72840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8154503"/>
              </p:ext>
            </p:extLst>
          </p:nvPr>
        </p:nvGraphicFramePr>
        <p:xfrm>
          <a:off x="1531621" y="552449"/>
          <a:ext cx="9971404" cy="1554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951478547"/>
              </p:ext>
            </p:extLst>
          </p:nvPr>
        </p:nvGraphicFramePr>
        <p:xfrm>
          <a:off x="5416062" y="2164078"/>
          <a:ext cx="6086963" cy="46939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AutoShape 2" descr="mage result for passwor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 name="Picture 8"/>
          <p:cNvPicPr>
            <a:picLocks noChangeAspect="1"/>
          </p:cNvPicPr>
          <p:nvPr/>
        </p:nvPicPr>
        <p:blipFill>
          <a:blip r:embed="rId13"/>
          <a:stretch>
            <a:fillRect/>
          </a:stretch>
        </p:blipFill>
        <p:spPr>
          <a:xfrm>
            <a:off x="1295400" y="2306937"/>
            <a:ext cx="1978271" cy="1318847"/>
          </a:xfrm>
          <a:prstGeom prst="rect">
            <a:avLst/>
          </a:prstGeom>
        </p:spPr>
      </p:pic>
      <p:pic>
        <p:nvPicPr>
          <p:cNvPr id="3" name="Picture 5" descr="http://ezonm.thealida.com/data/board/uploads/guest/1435191860_221.jpg"/>
          <p:cNvPicPr>
            <a:picLocks noChangeAspect="1"/>
          </p:cNvPicPr>
          <p:nvPr/>
        </p:nvPicPr>
        <p:blipFill>
          <a:blip r:embed="rId14"/>
          <a:stretch>
            <a:fillRect/>
          </a:stretch>
        </p:blipFill>
        <p:spPr>
          <a:xfrm>
            <a:off x="2562225" y="3716833"/>
            <a:ext cx="1668463" cy="1581066"/>
          </a:xfrm>
          <a:prstGeom prst="rect">
            <a:avLst/>
          </a:prstGeom>
        </p:spPr>
      </p:pic>
    </p:spTree>
    <p:extLst>
      <p:ext uri="{BB962C8B-B14F-4D97-AF65-F5344CB8AC3E}">
        <p14:creationId xmlns:p14="http://schemas.microsoft.com/office/powerpoint/2010/main" val="211148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8285535"/>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447117477"/>
              </p:ext>
            </p:extLst>
          </p:nvPr>
        </p:nvGraphicFramePr>
        <p:xfrm>
          <a:off x="1571626" y="1645920"/>
          <a:ext cx="9932668"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0890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74513395"/>
              </p:ext>
            </p:extLst>
          </p:nvPr>
        </p:nvGraphicFramePr>
        <p:xfrm>
          <a:off x="1571626" y="434341"/>
          <a:ext cx="9932668" cy="1097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122781349"/>
              </p:ext>
            </p:extLst>
          </p:nvPr>
        </p:nvGraphicFramePr>
        <p:xfrm>
          <a:off x="1861456" y="2237014"/>
          <a:ext cx="9453069" cy="40582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5017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531621" y="552449"/>
          <a:ext cx="9971404" cy="136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59096942"/>
              </p:ext>
            </p:extLst>
          </p:nvPr>
        </p:nvGraphicFramePr>
        <p:xfrm>
          <a:off x="1531621" y="2022800"/>
          <a:ext cx="10305511" cy="44483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523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56458091"/>
              </p:ext>
            </p:extLst>
          </p:nvPr>
        </p:nvGraphicFramePr>
        <p:xfrm>
          <a:off x="1531621" y="552449"/>
          <a:ext cx="9971404" cy="136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182914585"/>
              </p:ext>
            </p:extLst>
          </p:nvPr>
        </p:nvGraphicFramePr>
        <p:xfrm>
          <a:off x="1531621" y="2022800"/>
          <a:ext cx="10305511" cy="44483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3166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7996396"/>
              </p:ext>
            </p:extLst>
          </p:nvPr>
        </p:nvGraphicFramePr>
        <p:xfrm>
          <a:off x="1531621" y="552449"/>
          <a:ext cx="9971404" cy="1554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629724442"/>
              </p:ext>
            </p:extLst>
          </p:nvPr>
        </p:nvGraphicFramePr>
        <p:xfrm>
          <a:off x="1531620" y="2164078"/>
          <a:ext cx="9971404" cy="40432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0008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52904180"/>
              </p:ext>
            </p:extLst>
          </p:nvPr>
        </p:nvGraphicFramePr>
        <p:xfrm>
          <a:off x="1531621" y="1965613"/>
          <a:ext cx="9971404" cy="1554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121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5595384"/>
              </p:ext>
            </p:extLst>
          </p:nvPr>
        </p:nvGraphicFramePr>
        <p:xfrm>
          <a:off x="1524000" y="435770"/>
          <a:ext cx="1543050" cy="290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246897" y="250430"/>
            <a:ext cx="11573477" cy="6195168"/>
            <a:chOff x="228155" y="726282"/>
            <a:chExt cx="11573477" cy="6195168"/>
          </a:xfrm>
        </p:grpSpPr>
        <p:sp>
          <p:nvSpPr>
            <p:cNvPr id="6" name="Rounded Rectangle 4"/>
            <p:cNvSpPr/>
            <p:nvPr/>
          </p:nvSpPr>
          <p:spPr>
            <a:xfrm>
              <a:off x="228155" y="4312149"/>
              <a:ext cx="9405015" cy="15680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Helper</a:t>
              </a:r>
            </a:p>
            <a:p>
              <a:pPr lvl="0" defTabSz="800100" rtl="0">
                <a:lnSpc>
                  <a:spcPct val="90000"/>
                </a:lnSpc>
                <a:spcBef>
                  <a:spcPct val="0"/>
                </a:spcBef>
                <a:spcAft>
                  <a:spcPct val="35000"/>
                </a:spcAft>
              </a:pPr>
              <a:r>
                <a:rPr lang="en-US" dirty="0"/>
                <a:t> Layer</a:t>
              </a:r>
              <a:endParaRPr lang="en-US" sz="1800" kern="1200" dirty="0"/>
            </a:p>
          </p:txBody>
        </p:sp>
        <p:sp>
          <p:nvSpPr>
            <p:cNvPr id="7" name="Rounded Rectangle 4"/>
            <p:cNvSpPr/>
            <p:nvPr/>
          </p:nvSpPr>
          <p:spPr>
            <a:xfrm>
              <a:off x="228155" y="3078274"/>
              <a:ext cx="9405015" cy="11198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Application</a:t>
              </a:r>
            </a:p>
            <a:p>
              <a:pPr lvl="0" defTabSz="800100" rtl="0">
                <a:lnSpc>
                  <a:spcPct val="90000"/>
                </a:lnSpc>
                <a:spcBef>
                  <a:spcPct val="0"/>
                </a:spcBef>
                <a:spcAft>
                  <a:spcPct val="35000"/>
                </a:spcAft>
              </a:pPr>
              <a:r>
                <a:rPr lang="en-US" dirty="0"/>
                <a:t> Layer</a:t>
              </a:r>
              <a:endParaRPr lang="en-US" sz="1800" kern="1200" dirty="0"/>
            </a:p>
          </p:txBody>
        </p:sp>
        <p:sp>
          <p:nvSpPr>
            <p:cNvPr id="8" name="Rounded Rectangle 4"/>
            <p:cNvSpPr/>
            <p:nvPr/>
          </p:nvSpPr>
          <p:spPr>
            <a:xfrm>
              <a:off x="230332" y="1847836"/>
              <a:ext cx="9405015" cy="11198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68580" tIns="68580" rIns="68580" bIns="68580" numCol="1" spcCol="1270" anchor="ctr" anchorCtr="0">
              <a:noAutofit/>
            </a:bodyPr>
            <a:lstStyle/>
            <a:p>
              <a:pPr lvl="0" defTabSz="800100" rtl="0">
                <a:lnSpc>
                  <a:spcPct val="90000"/>
                </a:lnSpc>
                <a:spcBef>
                  <a:spcPct val="0"/>
                </a:spcBef>
                <a:spcAft>
                  <a:spcPct val="35000"/>
                </a:spcAft>
              </a:pPr>
              <a:r>
                <a:rPr lang="en-US" dirty="0"/>
                <a:t>Presentation</a:t>
              </a:r>
            </a:p>
            <a:p>
              <a:pPr lvl="0" defTabSz="800100" rtl="0">
                <a:lnSpc>
                  <a:spcPct val="90000"/>
                </a:lnSpc>
                <a:spcBef>
                  <a:spcPct val="0"/>
                </a:spcBef>
                <a:spcAft>
                  <a:spcPct val="35000"/>
                </a:spcAft>
              </a:pPr>
              <a:r>
                <a:rPr lang="en-US" dirty="0"/>
                <a:t> Layer</a:t>
              </a:r>
              <a:endParaRPr lang="en-US" sz="1800" kern="1200" dirty="0"/>
            </a:p>
          </p:txBody>
        </p:sp>
        <p:graphicFrame>
          <p:nvGraphicFramePr>
            <p:cNvPr id="9" name="Diagram 8"/>
            <p:cNvGraphicFramePr/>
            <p:nvPr>
              <p:extLst>
                <p:ext uri="{D42A27DB-BD31-4B8C-83A1-F6EECF244321}">
                  <p14:modId xmlns:p14="http://schemas.microsoft.com/office/powerpoint/2010/main" val="1081487647"/>
                </p:ext>
              </p:extLst>
            </p:nvPr>
          </p:nvGraphicFramePr>
          <p:xfrm>
            <a:off x="1565245" y="1309638"/>
            <a:ext cx="2413562" cy="5555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784071698"/>
                </p:ext>
              </p:extLst>
            </p:nvPr>
          </p:nvGraphicFramePr>
          <p:xfrm>
            <a:off x="5009882" y="1296555"/>
            <a:ext cx="2635530" cy="5555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extLst>
                <p:ext uri="{D42A27DB-BD31-4B8C-83A1-F6EECF244321}">
                  <p14:modId xmlns:p14="http://schemas.microsoft.com/office/powerpoint/2010/main" val="1652820802"/>
                </p:ext>
              </p:extLst>
            </p:nvPr>
          </p:nvGraphicFramePr>
          <p:xfrm>
            <a:off x="310412" y="1325676"/>
            <a:ext cx="1543050" cy="5432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Diagram 11"/>
            <p:cNvGraphicFramePr/>
            <p:nvPr>
              <p:extLst>
                <p:ext uri="{D42A27DB-BD31-4B8C-83A1-F6EECF244321}">
                  <p14:modId xmlns:p14="http://schemas.microsoft.com/office/powerpoint/2010/main" val="1959384263"/>
                </p:ext>
              </p:extLst>
            </p:nvPr>
          </p:nvGraphicFramePr>
          <p:xfrm>
            <a:off x="1662498" y="2114211"/>
            <a:ext cx="2144402" cy="72008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3" name="Diagram 12"/>
            <p:cNvGraphicFramePr/>
            <p:nvPr>
              <p:extLst>
                <p:ext uri="{D42A27DB-BD31-4B8C-83A1-F6EECF244321}">
                  <p14:modId xmlns:p14="http://schemas.microsoft.com/office/powerpoint/2010/main" val="1709287156"/>
                </p:ext>
              </p:extLst>
            </p:nvPr>
          </p:nvGraphicFramePr>
          <p:xfrm>
            <a:off x="1731356" y="3167817"/>
            <a:ext cx="2247451" cy="786031"/>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14" name="Group 13"/>
            <p:cNvGrpSpPr/>
            <p:nvPr/>
          </p:nvGrpSpPr>
          <p:grpSpPr>
            <a:xfrm>
              <a:off x="3723167" y="4526870"/>
              <a:ext cx="1443947" cy="984998"/>
              <a:chOff x="0" y="-256640"/>
              <a:chExt cx="2554512" cy="2038007"/>
            </a:xfrm>
            <a:scene3d>
              <a:camera prst="orthographicFront"/>
              <a:lightRig rig="flat" dir="t"/>
            </a:scene3d>
          </p:grpSpPr>
          <p:sp>
            <p:nvSpPr>
              <p:cNvPr id="52" name="Rounded Rectangle 51"/>
              <p:cNvSpPr/>
              <p:nvPr/>
            </p:nvSpPr>
            <p:spPr>
              <a:xfrm>
                <a:off x="0" y="8720"/>
                <a:ext cx="2554512" cy="143767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53"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MySQL DB  </a:t>
                </a:r>
              </a:p>
              <a:p>
                <a:pPr lvl="0" algn="ctr" defTabSz="889000" rtl="0">
                  <a:lnSpc>
                    <a:spcPct val="90000"/>
                  </a:lnSpc>
                  <a:spcBef>
                    <a:spcPct val="0"/>
                  </a:spcBef>
                  <a:spcAft>
                    <a:spcPct val="35000"/>
                  </a:spcAft>
                </a:pPr>
                <a:r>
                  <a:rPr lang="en-US" sz="1600" b="1" dirty="0">
                    <a:solidFill>
                      <a:schemeClr val="bg1"/>
                    </a:solidFill>
                  </a:rPr>
                  <a:t>Connector</a:t>
                </a:r>
              </a:p>
            </p:txBody>
          </p:sp>
        </p:grpSp>
        <p:grpSp>
          <p:nvGrpSpPr>
            <p:cNvPr id="15" name="Group 14"/>
            <p:cNvGrpSpPr/>
            <p:nvPr/>
          </p:nvGrpSpPr>
          <p:grpSpPr>
            <a:xfrm>
              <a:off x="1717795" y="5173325"/>
              <a:ext cx="1406630" cy="749153"/>
              <a:chOff x="-82996" y="270119"/>
              <a:chExt cx="2554512" cy="2038007"/>
            </a:xfrm>
            <a:scene3d>
              <a:camera prst="orthographicFront"/>
              <a:lightRig rig="flat" dir="t"/>
            </a:scene3d>
          </p:grpSpPr>
          <p:sp>
            <p:nvSpPr>
              <p:cNvPr id="50" name="Rounded Rectangle 49"/>
              <p:cNvSpPr/>
              <p:nvPr/>
            </p:nvSpPr>
            <p:spPr>
              <a:xfrm>
                <a:off x="-82996" y="456838"/>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51" name="Rounded Rectangle 4"/>
              <p:cNvSpPr/>
              <p:nvPr/>
            </p:nvSpPr>
            <p:spPr>
              <a:xfrm>
                <a:off x="-19750" y="270119"/>
                <a:ext cx="2485061"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Encryption Helper</a:t>
                </a:r>
              </a:p>
            </p:txBody>
          </p:sp>
        </p:grpSp>
        <p:grpSp>
          <p:nvGrpSpPr>
            <p:cNvPr id="16" name="Group 15"/>
            <p:cNvGrpSpPr/>
            <p:nvPr/>
          </p:nvGrpSpPr>
          <p:grpSpPr>
            <a:xfrm>
              <a:off x="1686557" y="4455850"/>
              <a:ext cx="1408069" cy="504111"/>
              <a:chOff x="-25282" y="357057"/>
              <a:chExt cx="2597664" cy="1684279"/>
            </a:xfrm>
            <a:scene3d>
              <a:camera prst="orthographicFront"/>
              <a:lightRig rig="flat" dir="t"/>
            </a:scene3d>
          </p:grpSpPr>
          <p:sp>
            <p:nvSpPr>
              <p:cNvPr id="48" name="Rounded Rectangle 47"/>
              <p:cNvSpPr/>
              <p:nvPr/>
            </p:nvSpPr>
            <p:spPr>
              <a:xfrm>
                <a:off x="-25282" y="357057"/>
                <a:ext cx="2554512" cy="1684279"/>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9" name="Rounded Rectangle 4"/>
              <p:cNvSpPr/>
              <p:nvPr/>
            </p:nvSpPr>
            <p:spPr>
              <a:xfrm>
                <a:off x="87322" y="594341"/>
                <a:ext cx="2485060" cy="119307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OTP Generator</a:t>
                </a:r>
              </a:p>
            </p:txBody>
          </p:sp>
        </p:grpSp>
        <p:graphicFrame>
          <p:nvGraphicFramePr>
            <p:cNvPr id="17" name="Diagram 16"/>
            <p:cNvGraphicFramePr/>
            <p:nvPr>
              <p:extLst>
                <p:ext uri="{D42A27DB-BD31-4B8C-83A1-F6EECF244321}">
                  <p14:modId xmlns:p14="http://schemas.microsoft.com/office/powerpoint/2010/main" val="3063992111"/>
                </p:ext>
              </p:extLst>
            </p:nvPr>
          </p:nvGraphicFramePr>
          <p:xfrm>
            <a:off x="5305686" y="1955350"/>
            <a:ext cx="2001392" cy="105926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pSp>
          <p:nvGrpSpPr>
            <p:cNvPr id="18" name="Group 17"/>
            <p:cNvGrpSpPr/>
            <p:nvPr/>
          </p:nvGrpSpPr>
          <p:grpSpPr>
            <a:xfrm>
              <a:off x="6008745" y="5938916"/>
              <a:ext cx="1932665" cy="892885"/>
              <a:chOff x="0" y="0"/>
              <a:chExt cx="3384375" cy="892885"/>
            </a:xfrm>
            <a:scene3d>
              <a:camera prst="orthographicFront"/>
              <a:lightRig rig="flat" dir="t"/>
            </a:scene3d>
          </p:grpSpPr>
          <p:sp>
            <p:nvSpPr>
              <p:cNvPr id="46" name="Rounded Rectangle 45"/>
              <p:cNvSpPr/>
              <p:nvPr/>
            </p:nvSpPr>
            <p:spPr>
              <a:xfrm>
                <a:off x="0" y="0"/>
                <a:ext cx="3384375" cy="89288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7" name="Rounded Rectangle 4"/>
              <p:cNvSpPr/>
              <p:nvPr/>
            </p:nvSpPr>
            <p:spPr>
              <a:xfrm>
                <a:off x="43587" y="43587"/>
                <a:ext cx="3297201" cy="80571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400" b="1" kern="1200" dirty="0">
                    <a:solidFill>
                      <a:schemeClr val="bg1"/>
                    </a:solidFill>
                  </a:rPr>
                  <a:t>SSL  network communication</a:t>
                </a:r>
                <a:r>
                  <a:rPr lang="en-US" sz="1400" b="1" dirty="0">
                    <a:solidFill>
                      <a:schemeClr val="bg1"/>
                    </a:solidFill>
                  </a:rPr>
                  <a:t>.</a:t>
                </a:r>
                <a:endParaRPr lang="en-US" sz="1400" b="1" kern="1200" dirty="0">
                  <a:solidFill>
                    <a:schemeClr val="bg1"/>
                  </a:solidFill>
                </a:endParaRPr>
              </a:p>
            </p:txBody>
          </p:sp>
        </p:grpSp>
        <p:grpSp>
          <p:nvGrpSpPr>
            <p:cNvPr id="19" name="Group 18"/>
            <p:cNvGrpSpPr/>
            <p:nvPr/>
          </p:nvGrpSpPr>
          <p:grpSpPr>
            <a:xfrm>
              <a:off x="9773610" y="1939920"/>
              <a:ext cx="1899637" cy="954769"/>
              <a:chOff x="34725" y="-256640"/>
              <a:chExt cx="2739670" cy="2038007"/>
            </a:xfrm>
            <a:scene3d>
              <a:camera prst="orthographicFront"/>
              <a:lightRig rig="flat" dir="t"/>
            </a:scene3d>
          </p:grpSpPr>
          <p:sp>
            <p:nvSpPr>
              <p:cNvPr id="44" name="Rounded Rectangle 43"/>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5"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Third party VoIP provider</a:t>
                </a:r>
              </a:p>
            </p:txBody>
          </p:sp>
        </p:grpSp>
        <p:sp>
          <p:nvSpPr>
            <p:cNvPr id="20" name="Can 19"/>
            <p:cNvSpPr/>
            <p:nvPr/>
          </p:nvSpPr>
          <p:spPr>
            <a:xfrm>
              <a:off x="6159476" y="4434708"/>
              <a:ext cx="534964" cy="738618"/>
            </a:xfrm>
            <a:prstGeom prst="can">
              <a:avLst>
                <a:gd name="adj" fmla="val 568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292912" y="5966681"/>
              <a:ext cx="5487735" cy="954769"/>
              <a:chOff x="0" y="-256640"/>
              <a:chExt cx="2554512" cy="2038007"/>
            </a:xfrm>
            <a:scene3d>
              <a:camera prst="orthographicFront"/>
              <a:lightRig rig="flat" dir="t"/>
            </a:scene3d>
          </p:grpSpPr>
          <p:sp>
            <p:nvSpPr>
              <p:cNvPr id="42" name="Rounded Rectangle 41"/>
              <p:cNvSpPr/>
              <p:nvPr/>
            </p:nvSpPr>
            <p:spPr>
              <a:xfrm>
                <a:off x="0" y="8720"/>
                <a:ext cx="2554512" cy="143767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3"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Glassfish Application Server</a:t>
                </a:r>
              </a:p>
            </p:txBody>
          </p:sp>
        </p:grpSp>
        <p:grpSp>
          <p:nvGrpSpPr>
            <p:cNvPr id="22" name="Group 21"/>
            <p:cNvGrpSpPr/>
            <p:nvPr/>
          </p:nvGrpSpPr>
          <p:grpSpPr>
            <a:xfrm>
              <a:off x="9801685" y="4162639"/>
              <a:ext cx="1899637" cy="954769"/>
              <a:chOff x="34725" y="-256640"/>
              <a:chExt cx="2739670" cy="2038007"/>
            </a:xfrm>
            <a:scene3d>
              <a:camera prst="orthographicFront"/>
              <a:lightRig rig="flat" dir="t"/>
            </a:scene3d>
          </p:grpSpPr>
          <p:sp>
            <p:nvSpPr>
              <p:cNvPr id="40" name="Rounded Rectangle 39"/>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41"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Call Initiator Script</a:t>
                </a:r>
              </a:p>
            </p:txBody>
          </p:sp>
        </p:grpSp>
        <p:grpSp>
          <p:nvGrpSpPr>
            <p:cNvPr id="23" name="Group 22"/>
            <p:cNvGrpSpPr/>
            <p:nvPr/>
          </p:nvGrpSpPr>
          <p:grpSpPr>
            <a:xfrm>
              <a:off x="9901995" y="3017827"/>
              <a:ext cx="1899637" cy="954769"/>
              <a:chOff x="34725" y="-256640"/>
              <a:chExt cx="2739670" cy="2038007"/>
            </a:xfrm>
            <a:scene3d>
              <a:camera prst="orthographicFront"/>
              <a:lightRig rig="flat" dir="t"/>
            </a:scene3d>
          </p:grpSpPr>
          <p:sp>
            <p:nvSpPr>
              <p:cNvPr id="38" name="Rounded Rectangle 37"/>
              <p:cNvSpPr/>
              <p:nvPr/>
            </p:nvSpPr>
            <p:spPr>
              <a:xfrm>
                <a:off x="219883" y="6205"/>
                <a:ext cx="2554512" cy="1437674"/>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39" name="Rounded Rectangle 4"/>
              <p:cNvSpPr/>
              <p:nvPr/>
            </p:nvSpPr>
            <p:spPr>
              <a:xfrm>
                <a:off x="34725" y="-256640"/>
                <a:ext cx="2485060" cy="203800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Soft PBX Asterisk</a:t>
                </a:r>
              </a:p>
            </p:txBody>
          </p:sp>
        </p:grpSp>
        <p:sp>
          <p:nvSpPr>
            <p:cNvPr id="24" name="Action Button: Sound 23">
              <a:hlinkClick r:id="" action="ppaction://noaction" highlightClick="1">
                <a:snd r:embed="rId38" name="Applause.wav"/>
              </a:hlinkClick>
            </p:cNvPr>
            <p:cNvSpPr/>
            <p:nvPr/>
          </p:nvSpPr>
          <p:spPr>
            <a:xfrm>
              <a:off x="9990267" y="726282"/>
              <a:ext cx="644890" cy="698163"/>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p:nvPr/>
          </p:nvCxnSpPr>
          <p:spPr>
            <a:xfrm flipH="1" flipV="1">
              <a:off x="10625280" y="2744787"/>
              <a:ext cx="9877" cy="4274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61328" y="3892862"/>
              <a:ext cx="45719" cy="21865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036780" y="4683842"/>
              <a:ext cx="371358" cy="461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090678" y="5420446"/>
              <a:ext cx="391972"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V="1">
              <a:off x="3459364" y="5094549"/>
              <a:ext cx="258877"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4"/>
            <p:cNvSpPr/>
            <p:nvPr/>
          </p:nvSpPr>
          <p:spPr>
            <a:xfrm>
              <a:off x="5237018" y="5216912"/>
              <a:ext cx="3906303" cy="414529"/>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600" b="1" dirty="0">
                  <a:solidFill>
                    <a:schemeClr val="bg1"/>
                  </a:solidFill>
                </a:rPr>
                <a:t>MySQL DB  Encrypted columns</a:t>
              </a:r>
            </a:p>
          </p:txBody>
        </p:sp>
        <p:sp>
          <p:nvSpPr>
            <p:cNvPr id="31" name="Rectangle 30"/>
            <p:cNvSpPr/>
            <p:nvPr/>
          </p:nvSpPr>
          <p:spPr>
            <a:xfrm flipH="1">
              <a:off x="5126955" y="4883963"/>
              <a:ext cx="1006850"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5458086" y="3348014"/>
              <a:ext cx="1932665" cy="892885"/>
              <a:chOff x="0" y="0"/>
              <a:chExt cx="3384375" cy="892885"/>
            </a:xfrm>
            <a:scene3d>
              <a:camera prst="orthographicFront"/>
              <a:lightRig rig="flat" dir="t"/>
            </a:scene3d>
          </p:grpSpPr>
          <p:sp>
            <p:nvSpPr>
              <p:cNvPr id="36" name="Rounded Rectangle 35"/>
              <p:cNvSpPr/>
              <p:nvPr/>
            </p:nvSpPr>
            <p:spPr>
              <a:xfrm>
                <a:off x="0" y="0"/>
                <a:ext cx="3384375" cy="892885"/>
              </a:xfrm>
              <a:prstGeom prst="roundRect">
                <a:avLst/>
              </a:prstGeom>
              <a:solidFill>
                <a:schemeClr val="accent1">
                  <a:lumMod val="75000"/>
                </a:schemeClr>
              </a:solidFill>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sp>
          <p:sp>
            <p:nvSpPr>
              <p:cNvPr id="37" name="Rounded Rectangle 4"/>
              <p:cNvSpPr/>
              <p:nvPr/>
            </p:nvSpPr>
            <p:spPr>
              <a:xfrm>
                <a:off x="43587" y="43587"/>
                <a:ext cx="3297201" cy="80571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1400" b="1" kern="1200" dirty="0">
                    <a:solidFill>
                      <a:schemeClr val="bg1"/>
                    </a:solidFill>
                  </a:rPr>
                  <a:t>Prepared statement</a:t>
                </a:r>
              </a:p>
              <a:p>
                <a:pPr lvl="0" algn="ctr" defTabSz="889000" rtl="0">
                  <a:lnSpc>
                    <a:spcPct val="90000"/>
                  </a:lnSpc>
                  <a:spcBef>
                    <a:spcPct val="0"/>
                  </a:spcBef>
                  <a:spcAft>
                    <a:spcPct val="35000"/>
                  </a:spcAft>
                </a:pPr>
                <a:r>
                  <a:rPr lang="en-US" sz="1400" b="1" dirty="0">
                    <a:solidFill>
                      <a:schemeClr val="bg1"/>
                    </a:solidFill>
                  </a:rPr>
                  <a:t>Encrypted DB.</a:t>
                </a:r>
                <a:endParaRPr lang="en-US" sz="1400" b="1" kern="1200" dirty="0">
                  <a:solidFill>
                    <a:schemeClr val="bg1"/>
                  </a:solidFill>
                </a:endParaRPr>
              </a:p>
            </p:txBody>
          </p:sp>
        </p:grpSp>
        <p:cxnSp>
          <p:nvCxnSpPr>
            <p:cNvPr id="33" name="Straight Arrow Connector 32"/>
            <p:cNvCxnSpPr/>
            <p:nvPr/>
          </p:nvCxnSpPr>
          <p:spPr>
            <a:xfrm flipV="1">
              <a:off x="10030380" y="1424445"/>
              <a:ext cx="0" cy="53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635157" y="3814489"/>
              <a:ext cx="0" cy="4264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Left Arrow 34"/>
            <p:cNvSpPr/>
            <p:nvPr/>
          </p:nvSpPr>
          <p:spPr>
            <a:xfrm>
              <a:off x="6739496" y="4655121"/>
              <a:ext cx="3162498" cy="18525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378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11852024"/>
              </p:ext>
            </p:extLst>
          </p:nvPr>
        </p:nvGraphicFramePr>
        <p:xfrm>
          <a:off x="1795548" y="203744"/>
          <a:ext cx="9708745" cy="7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76493469"/>
              </p:ext>
            </p:extLst>
          </p:nvPr>
        </p:nvGraphicFramePr>
        <p:xfrm>
          <a:off x="3582894" y="6018415"/>
          <a:ext cx="6246906" cy="58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4095" y="1317913"/>
            <a:ext cx="9391650" cy="4500996"/>
          </a:xfrm>
          <a:prstGeom prst="rect">
            <a:avLst/>
          </a:prstGeom>
        </p:spPr>
      </p:pic>
    </p:spTree>
    <p:extLst>
      <p:ext uri="{BB962C8B-B14F-4D97-AF65-F5344CB8AC3E}">
        <p14:creationId xmlns:p14="http://schemas.microsoft.com/office/powerpoint/2010/main" val="427623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62134774"/>
              </p:ext>
            </p:extLst>
          </p:nvPr>
        </p:nvGraphicFramePr>
        <p:xfrm>
          <a:off x="1795548" y="203744"/>
          <a:ext cx="9708745" cy="7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676493469"/>
              </p:ext>
            </p:extLst>
          </p:nvPr>
        </p:nvGraphicFramePr>
        <p:xfrm>
          <a:off x="3582894" y="6018415"/>
          <a:ext cx="6246906" cy="58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9541" y="1927340"/>
            <a:ext cx="10237916" cy="3010420"/>
          </a:xfrm>
          <a:prstGeom prst="rect">
            <a:avLst/>
          </a:prstGeom>
        </p:spPr>
      </p:pic>
    </p:spTree>
    <p:extLst>
      <p:ext uri="{BB962C8B-B14F-4D97-AF65-F5344CB8AC3E}">
        <p14:creationId xmlns:p14="http://schemas.microsoft.com/office/powerpoint/2010/main" val="80394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6156</TotalTime>
  <Words>1084</Words>
  <Application>Microsoft Office PowerPoint</Application>
  <PresentationFormat>Widescreen</PresentationFormat>
  <Paragraphs>178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VINIT Date</dc:creator>
  <cp:lastModifiedBy>rajeeva823</cp:lastModifiedBy>
  <cp:revision>265</cp:revision>
  <dcterms:created xsi:type="dcterms:W3CDTF">2017-06-14T10:46:34Z</dcterms:created>
  <dcterms:modified xsi:type="dcterms:W3CDTF">2017-07-22T12:37:03Z</dcterms:modified>
</cp:coreProperties>
</file>