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84"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5" r:id="rId30"/>
    <p:sldId id="28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2" autoAdjust="0"/>
    <p:restoredTop sz="94660"/>
  </p:normalViewPr>
  <p:slideViewPr>
    <p:cSldViewPr snapToGrid="0">
      <p:cViewPr varScale="1">
        <p:scale>
          <a:sx n="116" d="100"/>
          <a:sy n="116" d="100"/>
        </p:scale>
        <p:origin x="102" y="3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AEDEC170-FE74-46D3-95F6-64B523252ADB}" type="datetimeFigureOut">
              <a:rPr lang="en-US" smtClean="0"/>
              <a:t>1/19/2015</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4BBE4638-E2EC-4225-99A6-ED9919B4A32E}" type="slidenum">
              <a:rPr lang="en-US" smtClean="0"/>
              <a:t>‹#›</a:t>
            </a:fld>
            <a:endParaRPr lang="en-US"/>
          </a:p>
        </p:txBody>
      </p:sp>
    </p:spTree>
    <p:extLst>
      <p:ext uri="{BB962C8B-B14F-4D97-AF65-F5344CB8AC3E}">
        <p14:creationId xmlns:p14="http://schemas.microsoft.com/office/powerpoint/2010/main" val="2278910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DEC170-FE74-46D3-95F6-64B523252ADB}" type="datetimeFigureOut">
              <a:rPr lang="en-US" smtClean="0"/>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BE4638-E2EC-4225-99A6-ED9919B4A32E}" type="slidenum">
              <a:rPr lang="en-US" smtClean="0"/>
              <a:t>‹#›</a:t>
            </a:fld>
            <a:endParaRPr lang="en-US"/>
          </a:p>
        </p:txBody>
      </p:sp>
    </p:spTree>
    <p:extLst>
      <p:ext uri="{BB962C8B-B14F-4D97-AF65-F5344CB8AC3E}">
        <p14:creationId xmlns:p14="http://schemas.microsoft.com/office/powerpoint/2010/main" val="1866438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EDEC170-FE74-46D3-95F6-64B523252ADB}" type="datetimeFigureOut">
              <a:rPr lang="en-US" smtClean="0"/>
              <a:t>1/19/2015</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4BBE4638-E2EC-4225-99A6-ED9919B4A32E}" type="slidenum">
              <a:rPr lang="en-US" smtClean="0"/>
              <a:t>‹#›</a:t>
            </a:fld>
            <a:endParaRPr lang="en-US"/>
          </a:p>
        </p:txBody>
      </p:sp>
    </p:spTree>
    <p:extLst>
      <p:ext uri="{BB962C8B-B14F-4D97-AF65-F5344CB8AC3E}">
        <p14:creationId xmlns:p14="http://schemas.microsoft.com/office/powerpoint/2010/main" val="124897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EDEC170-FE74-46D3-95F6-64B523252ADB}" type="datetimeFigureOut">
              <a:rPr lang="en-US" smtClean="0"/>
              <a:t>1/19/2015</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4BBE4638-E2EC-4225-99A6-ED9919B4A32E}"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508260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AEDEC170-FE74-46D3-95F6-64B523252ADB}" type="datetimeFigureOut">
              <a:rPr lang="en-US" smtClean="0"/>
              <a:t>1/19/2015</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4BBE4638-E2EC-4225-99A6-ED9919B4A32E}" type="slidenum">
              <a:rPr lang="en-US" smtClean="0"/>
              <a:t>‹#›</a:t>
            </a:fld>
            <a:endParaRPr lang="en-US"/>
          </a:p>
        </p:txBody>
      </p:sp>
    </p:spTree>
    <p:extLst>
      <p:ext uri="{BB962C8B-B14F-4D97-AF65-F5344CB8AC3E}">
        <p14:creationId xmlns:p14="http://schemas.microsoft.com/office/powerpoint/2010/main" val="7307173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AEDEC170-FE74-46D3-95F6-64B523252ADB}" type="datetimeFigureOut">
              <a:rPr lang="en-US" smtClean="0"/>
              <a:t>1/19/2015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BE4638-E2EC-4225-99A6-ED9919B4A32E}" type="slidenum">
              <a:rPr lang="en-US" smtClean="0"/>
              <a:t>‹#›</a:t>
            </a:fld>
            <a:endParaRPr lang="en-US"/>
          </a:p>
        </p:txBody>
      </p:sp>
    </p:spTree>
    <p:extLst>
      <p:ext uri="{BB962C8B-B14F-4D97-AF65-F5344CB8AC3E}">
        <p14:creationId xmlns:p14="http://schemas.microsoft.com/office/powerpoint/2010/main" val="18091275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AEDEC170-FE74-46D3-95F6-64B523252ADB}" type="datetimeFigureOut">
              <a:rPr lang="en-US" smtClean="0"/>
              <a:t>1/19/2015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BE4638-E2EC-4225-99A6-ED9919B4A32E}" type="slidenum">
              <a:rPr lang="en-US" smtClean="0"/>
              <a:t>‹#›</a:t>
            </a:fld>
            <a:endParaRPr lang="en-US"/>
          </a:p>
        </p:txBody>
      </p:sp>
    </p:spTree>
    <p:extLst>
      <p:ext uri="{BB962C8B-B14F-4D97-AF65-F5344CB8AC3E}">
        <p14:creationId xmlns:p14="http://schemas.microsoft.com/office/powerpoint/2010/main" val="28079789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DEC170-FE74-46D3-95F6-64B523252ADB}"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E4638-E2EC-4225-99A6-ED9919B4A32E}" type="slidenum">
              <a:rPr lang="en-US" smtClean="0"/>
              <a:t>‹#›</a:t>
            </a:fld>
            <a:endParaRPr lang="en-US"/>
          </a:p>
        </p:txBody>
      </p:sp>
    </p:spTree>
    <p:extLst>
      <p:ext uri="{BB962C8B-B14F-4D97-AF65-F5344CB8AC3E}">
        <p14:creationId xmlns:p14="http://schemas.microsoft.com/office/powerpoint/2010/main" val="7018090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AEDEC170-FE74-46D3-95F6-64B523252ADB}" type="datetimeFigureOut">
              <a:rPr lang="en-US" smtClean="0"/>
              <a:t>1/19/2015</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4BBE4638-E2EC-4225-99A6-ED9919B4A32E}" type="slidenum">
              <a:rPr lang="en-US" smtClean="0"/>
              <a:t>‹#›</a:t>
            </a:fld>
            <a:endParaRPr lang="en-US"/>
          </a:p>
        </p:txBody>
      </p:sp>
    </p:spTree>
    <p:extLst>
      <p:ext uri="{BB962C8B-B14F-4D97-AF65-F5344CB8AC3E}">
        <p14:creationId xmlns:p14="http://schemas.microsoft.com/office/powerpoint/2010/main" val="257026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DEC170-FE74-46D3-95F6-64B523252ADB}"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E4638-E2EC-4225-99A6-ED9919B4A32E}" type="slidenum">
              <a:rPr lang="en-US" smtClean="0"/>
              <a:t>‹#›</a:t>
            </a:fld>
            <a:endParaRPr lang="en-US"/>
          </a:p>
        </p:txBody>
      </p:sp>
    </p:spTree>
    <p:extLst>
      <p:ext uri="{BB962C8B-B14F-4D97-AF65-F5344CB8AC3E}">
        <p14:creationId xmlns:p14="http://schemas.microsoft.com/office/powerpoint/2010/main" val="2064024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AEDEC170-FE74-46D3-95F6-64B523252ADB}" type="datetimeFigureOut">
              <a:rPr lang="en-US" smtClean="0"/>
              <a:t>1/19/2015</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4BBE4638-E2EC-4225-99A6-ED9919B4A32E}" type="slidenum">
              <a:rPr lang="en-US" smtClean="0"/>
              <a:t>‹#›</a:t>
            </a:fld>
            <a:endParaRPr lang="en-US"/>
          </a:p>
        </p:txBody>
      </p:sp>
    </p:spTree>
    <p:extLst>
      <p:ext uri="{BB962C8B-B14F-4D97-AF65-F5344CB8AC3E}">
        <p14:creationId xmlns:p14="http://schemas.microsoft.com/office/powerpoint/2010/main" val="2754452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EDEC170-FE74-46D3-95F6-64B523252ADB}" type="datetimeFigureOut">
              <a:rPr lang="en-US" smtClean="0"/>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BE4638-E2EC-4225-99A6-ED9919B4A32E}" type="slidenum">
              <a:rPr lang="en-US" smtClean="0"/>
              <a:t>‹#›</a:t>
            </a:fld>
            <a:endParaRPr lang="en-US"/>
          </a:p>
        </p:txBody>
      </p:sp>
    </p:spTree>
    <p:extLst>
      <p:ext uri="{BB962C8B-B14F-4D97-AF65-F5344CB8AC3E}">
        <p14:creationId xmlns:p14="http://schemas.microsoft.com/office/powerpoint/2010/main" val="1627906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EDEC170-FE74-46D3-95F6-64B523252ADB}" type="datetimeFigureOut">
              <a:rPr lang="en-US" smtClean="0"/>
              <a:t>1/19/2015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BE4638-E2EC-4225-99A6-ED9919B4A32E}" type="slidenum">
              <a:rPr lang="en-US" smtClean="0"/>
              <a:t>‹#›</a:t>
            </a:fld>
            <a:endParaRPr lang="en-US"/>
          </a:p>
        </p:txBody>
      </p:sp>
    </p:spTree>
    <p:extLst>
      <p:ext uri="{BB962C8B-B14F-4D97-AF65-F5344CB8AC3E}">
        <p14:creationId xmlns:p14="http://schemas.microsoft.com/office/powerpoint/2010/main" val="991323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EDEC170-FE74-46D3-95F6-64B523252ADB}" type="datetimeFigureOut">
              <a:rPr lang="en-US" smtClean="0"/>
              <a:t>1/19/2015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BE4638-E2EC-4225-99A6-ED9919B4A32E}" type="slidenum">
              <a:rPr lang="en-US" smtClean="0"/>
              <a:t>‹#›</a:t>
            </a:fld>
            <a:endParaRPr lang="en-US"/>
          </a:p>
        </p:txBody>
      </p:sp>
    </p:spTree>
    <p:extLst>
      <p:ext uri="{BB962C8B-B14F-4D97-AF65-F5344CB8AC3E}">
        <p14:creationId xmlns:p14="http://schemas.microsoft.com/office/powerpoint/2010/main" val="3722561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DEC170-FE74-46D3-95F6-64B523252ADB}" type="datetimeFigureOut">
              <a:rPr lang="en-US" smtClean="0"/>
              <a:t>1/19/2015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BE4638-E2EC-4225-99A6-ED9919B4A32E}" type="slidenum">
              <a:rPr lang="en-US" smtClean="0"/>
              <a:t>‹#›</a:t>
            </a:fld>
            <a:endParaRPr lang="en-US"/>
          </a:p>
        </p:txBody>
      </p:sp>
    </p:spTree>
    <p:extLst>
      <p:ext uri="{BB962C8B-B14F-4D97-AF65-F5344CB8AC3E}">
        <p14:creationId xmlns:p14="http://schemas.microsoft.com/office/powerpoint/2010/main" val="4017074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DEC170-FE74-46D3-95F6-64B523252ADB}" type="datetimeFigureOut">
              <a:rPr lang="en-US" smtClean="0"/>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BE4638-E2EC-4225-99A6-ED9919B4A32E}" type="slidenum">
              <a:rPr lang="en-US" smtClean="0"/>
              <a:t>‹#›</a:t>
            </a:fld>
            <a:endParaRPr lang="en-US"/>
          </a:p>
        </p:txBody>
      </p:sp>
    </p:spTree>
    <p:extLst>
      <p:ext uri="{BB962C8B-B14F-4D97-AF65-F5344CB8AC3E}">
        <p14:creationId xmlns:p14="http://schemas.microsoft.com/office/powerpoint/2010/main" val="1007256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DEC170-FE74-46D3-95F6-64B523252ADB}" type="datetimeFigureOut">
              <a:rPr lang="en-US" smtClean="0"/>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BE4638-E2EC-4225-99A6-ED9919B4A32E}" type="slidenum">
              <a:rPr lang="en-US" smtClean="0"/>
              <a:t>‹#›</a:t>
            </a:fld>
            <a:endParaRPr lang="en-US"/>
          </a:p>
        </p:txBody>
      </p:sp>
    </p:spTree>
    <p:extLst>
      <p:ext uri="{BB962C8B-B14F-4D97-AF65-F5344CB8AC3E}">
        <p14:creationId xmlns:p14="http://schemas.microsoft.com/office/powerpoint/2010/main" val="2365112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EDEC170-FE74-46D3-95F6-64B523252ADB}" type="datetimeFigureOut">
              <a:rPr lang="en-US" smtClean="0"/>
              <a:t>1/19/2015</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BBE4638-E2EC-4225-99A6-ED9919B4A32E}" type="slidenum">
              <a:rPr lang="en-US" smtClean="0"/>
              <a:t>‹#›</a:t>
            </a:fld>
            <a:endParaRPr lang="en-US"/>
          </a:p>
        </p:txBody>
      </p:sp>
    </p:spTree>
    <p:extLst>
      <p:ext uri="{BB962C8B-B14F-4D97-AF65-F5344CB8AC3E}">
        <p14:creationId xmlns:p14="http://schemas.microsoft.com/office/powerpoint/2010/main" val="2338904076"/>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youtube.com/watch?v=H0pS5UnVa2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simontylercousins.net/journal/2013/2/22/does-the-language-you-choose-make-a-difference.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en.wikipedia.org/wiki/United_States_customary_units"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342768"/>
            <a:ext cx="9144000" cy="2285733"/>
          </a:xfrm>
        </p:spPr>
        <p:txBody>
          <a:bodyPr>
            <a:normAutofit/>
          </a:bodyPr>
          <a:lstStyle/>
          <a:p>
            <a:r>
              <a:rPr lang="en-US" dirty="0" smtClean="0"/>
              <a:t>An Intro to F# For The C# Developer</a:t>
            </a:r>
            <a:endParaRPr lang="en-US" dirty="0"/>
          </a:p>
        </p:txBody>
      </p:sp>
      <p:sp>
        <p:nvSpPr>
          <p:cNvPr id="3" name="Subtitle 2"/>
          <p:cNvSpPr>
            <a:spLocks noGrp="1"/>
          </p:cNvSpPr>
          <p:nvPr>
            <p:ph type="subTitle" idx="1"/>
          </p:nvPr>
        </p:nvSpPr>
        <p:spPr/>
        <p:txBody>
          <a:bodyPr/>
          <a:lstStyle/>
          <a:p>
            <a:r>
              <a:rPr lang="en-US" dirty="0" smtClean="0"/>
              <a:t>Part 1</a:t>
            </a:r>
            <a:endParaRPr lang="en-US" dirty="0"/>
          </a:p>
        </p:txBody>
      </p:sp>
      <p:sp>
        <p:nvSpPr>
          <p:cNvPr id="4" name="TextBox 3"/>
          <p:cNvSpPr txBox="1"/>
          <p:nvPr/>
        </p:nvSpPr>
        <p:spPr>
          <a:xfrm>
            <a:off x="2875005" y="4777946"/>
            <a:ext cx="8005718" cy="1754326"/>
          </a:xfrm>
          <a:prstGeom prst="rect">
            <a:avLst/>
          </a:prstGeom>
          <a:noFill/>
        </p:spPr>
        <p:txBody>
          <a:bodyPr wrap="none" rtlCol="0">
            <a:spAutoFit/>
          </a:bodyPr>
          <a:lstStyle/>
          <a:p>
            <a:pPr marL="285750" indent="-285750">
              <a:buFont typeface="Arial" panose="020B0604020202020204" pitchFamily="34" charset="0"/>
              <a:buChar char="•"/>
            </a:pPr>
            <a:r>
              <a:rPr lang="en-US" dirty="0" smtClean="0"/>
              <a:t>This presentation has ben adapted from a presentation by </a:t>
            </a:r>
          </a:p>
          <a:p>
            <a:r>
              <a:rPr lang="en-US" dirty="0" smtClean="0"/>
              <a:t>     </a:t>
            </a:r>
            <a:r>
              <a:rPr lang="en-US" dirty="0" smtClean="0">
                <a:hlinkClick r:id="rId2"/>
              </a:rPr>
              <a:t>Mathias </a:t>
            </a:r>
            <a:r>
              <a:rPr lang="en-US" dirty="0" err="1" smtClean="0">
                <a:hlinkClick r:id="rId2"/>
              </a:rPr>
              <a:t>Brandewinder</a:t>
            </a:r>
            <a:r>
              <a:rPr lang="en-US" dirty="0" smtClean="0">
                <a:hlinkClick r:id="rId2"/>
              </a:rPr>
              <a:t> </a:t>
            </a:r>
            <a:r>
              <a:rPr lang="en-US" dirty="0" smtClean="0"/>
              <a:t>to the San Francisco F# Users Group</a:t>
            </a:r>
          </a:p>
          <a:p>
            <a:r>
              <a:rPr lang="en-US" dirty="0"/>
              <a:t> </a:t>
            </a:r>
            <a:r>
              <a:rPr lang="en-US" dirty="0" smtClean="0"/>
              <a:t>    </a:t>
            </a:r>
          </a:p>
          <a:p>
            <a:pPr marL="285750" indent="-285750">
              <a:buFont typeface="Arial" panose="020B0604020202020204" pitchFamily="34" charset="0"/>
              <a:buChar char="•"/>
            </a:pPr>
            <a:r>
              <a:rPr lang="en-US" dirty="0" smtClean="0"/>
              <a:t>I am not a cat person so I have replaces his cute kitten photos with </a:t>
            </a:r>
          </a:p>
          <a:p>
            <a:r>
              <a:rPr lang="en-US" dirty="0" smtClean="0"/>
              <a:t>     Labrador Retrievers</a:t>
            </a:r>
          </a:p>
          <a:p>
            <a:endParaRPr lang="en-US" dirty="0"/>
          </a:p>
        </p:txBody>
      </p:sp>
    </p:spTree>
    <p:extLst>
      <p:ext uri="{BB962C8B-B14F-4D97-AF65-F5344CB8AC3E}">
        <p14:creationId xmlns:p14="http://schemas.microsoft.com/office/powerpoint/2010/main" val="35954175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Discriminated Unions</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580804" y="2193925"/>
            <a:ext cx="5030391" cy="4024313"/>
          </a:xfrm>
        </p:spPr>
      </p:pic>
    </p:spTree>
    <p:extLst>
      <p:ext uri="{BB962C8B-B14F-4D97-AF65-F5344CB8AC3E}">
        <p14:creationId xmlns:p14="http://schemas.microsoft.com/office/powerpoint/2010/main" val="3520842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did we see?</a:t>
            </a:r>
          </a:p>
        </p:txBody>
      </p:sp>
      <p:sp>
        <p:nvSpPr>
          <p:cNvPr id="3" name="Content Placeholder 2"/>
          <p:cNvSpPr>
            <a:spLocks noGrp="1"/>
          </p:cNvSpPr>
          <p:nvPr>
            <p:ph idx="1"/>
          </p:nvPr>
        </p:nvSpPr>
        <p:spPr/>
        <p:txBody>
          <a:bodyPr/>
          <a:lstStyle/>
          <a:p>
            <a:r>
              <a:rPr lang="en-US" dirty="0"/>
              <a:t>Discriminated Unions define “Cases”</a:t>
            </a:r>
          </a:p>
          <a:p>
            <a:r>
              <a:rPr lang="en-US" dirty="0"/>
              <a:t>Discriminated Unions enforce code consistency</a:t>
            </a:r>
          </a:p>
          <a:p>
            <a:r>
              <a:rPr lang="en-US" dirty="0"/>
              <a:t>Discriminated Unions are an “enum on steroids</a:t>
            </a:r>
            <a:r>
              <a:rPr lang="en-US" dirty="0" smtClean="0"/>
              <a:t>”</a:t>
            </a:r>
          </a:p>
          <a:p>
            <a:r>
              <a:rPr lang="en-US" dirty="0" smtClean="0"/>
              <a:t>Discriminated Unions can be Pattern Matched</a:t>
            </a:r>
          </a:p>
          <a:p>
            <a:r>
              <a:rPr lang="en-US" dirty="0" smtClean="0"/>
              <a:t>Discriminated Unions enable simple and powerful domain models</a:t>
            </a:r>
            <a:endParaRPr lang="en-US" dirty="0"/>
          </a:p>
        </p:txBody>
      </p:sp>
    </p:spTree>
    <p:extLst>
      <p:ext uri="{BB962C8B-B14F-4D97-AF65-F5344CB8AC3E}">
        <p14:creationId xmlns:p14="http://schemas.microsoft.com/office/powerpoint/2010/main" val="24948381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Curse of Null</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86897" y="2057401"/>
            <a:ext cx="5020061" cy="3962550"/>
          </a:xfrm>
        </p:spPr>
      </p:pic>
    </p:spTree>
    <p:extLst>
      <p:ext uri="{BB962C8B-B14F-4D97-AF65-F5344CB8AC3E}">
        <p14:creationId xmlns:p14="http://schemas.microsoft.com/office/powerpoint/2010/main" val="23296550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Tony Hoare</a:t>
            </a:r>
          </a:p>
        </p:txBody>
      </p:sp>
      <p:pic>
        <p:nvPicPr>
          <p:cNvPr id="4" name="Content Placeholder 3"/>
          <p:cNvPicPr>
            <a:picLocks noGrp="1" noChangeAspect="1"/>
          </p:cNvPicPr>
          <p:nvPr>
            <p:ph idx="1"/>
          </p:nvPr>
        </p:nvPicPr>
        <p:blipFill>
          <a:blip r:embed="rId2"/>
          <a:stretch>
            <a:fillRect/>
          </a:stretch>
        </p:blipFill>
        <p:spPr>
          <a:xfrm>
            <a:off x="696306" y="2208613"/>
            <a:ext cx="2792210" cy="2792210"/>
          </a:xfrm>
          <a:prstGeom prst="rect">
            <a:avLst/>
          </a:prstGeom>
        </p:spPr>
      </p:pic>
      <p:sp>
        <p:nvSpPr>
          <p:cNvPr id="6" name="Rectangle 5"/>
          <p:cNvSpPr/>
          <p:nvPr/>
        </p:nvSpPr>
        <p:spPr>
          <a:xfrm>
            <a:off x="3723501" y="2057401"/>
            <a:ext cx="7669427" cy="4493538"/>
          </a:xfrm>
          <a:prstGeom prst="rect">
            <a:avLst/>
          </a:prstGeom>
        </p:spPr>
        <p:txBody>
          <a:bodyPr wrap="square">
            <a:spAutoFit/>
          </a:bodyPr>
          <a:lstStyle/>
          <a:p>
            <a:pPr marL="285750" indent="-285750">
              <a:buFont typeface="Arial" panose="020B0604020202020204" pitchFamily="34" charset="0"/>
              <a:buChar char="•"/>
            </a:pPr>
            <a:r>
              <a:rPr lang="en-US" dirty="0" smtClean="0"/>
              <a:t>Speaking at a conference in 2009, Hoare apologized for inventing the </a:t>
            </a:r>
            <a:r>
              <a:rPr lang="en-US" b="1" dirty="0" smtClean="0"/>
              <a:t>null reference</a:t>
            </a:r>
            <a:r>
              <a:rPr lang="en-US" dirty="0" smtClean="0"/>
              <a:t>:</a:t>
            </a:r>
          </a:p>
          <a:p>
            <a:pPr marL="457200" indent="-457200">
              <a:buFont typeface="Arial" panose="020B0604020202020204" pitchFamily="34" charset="0"/>
              <a:buChar char="•"/>
            </a:pPr>
            <a:r>
              <a:rPr lang="en-US" sz="2800" b="1" i="1" dirty="0" smtClean="0"/>
              <a:t>I call it my billion-dollar mistake</a:t>
            </a:r>
            <a:r>
              <a:rPr lang="en-US" i="1" dirty="0" smtClean="0"/>
              <a:t>. </a:t>
            </a:r>
          </a:p>
          <a:p>
            <a:pPr marL="457200" indent="-457200">
              <a:buFont typeface="Arial" panose="020B0604020202020204" pitchFamily="34" charset="0"/>
              <a:buChar char="•"/>
            </a:pPr>
            <a:r>
              <a:rPr lang="en-US" i="1" dirty="0" smtClean="0"/>
              <a:t>It was the invention of the null reference in 1965. At that time, I was designing the first comprehensive type system for references in an object oriented language (ALGOL W). My goal was to ensure that all use of references should be absolutely safe, with checking performed automatically by the compiler. But I couldn't resist the temptation to put in a null reference, simply because it was so easy to implement. </a:t>
            </a:r>
          </a:p>
          <a:p>
            <a:pPr marL="342900" indent="-342900">
              <a:buFont typeface="Arial" panose="020B0604020202020204" pitchFamily="34" charset="0"/>
              <a:buChar char="•"/>
            </a:pPr>
            <a:r>
              <a:rPr lang="en-US" sz="2400" b="1" i="1" dirty="0" smtClean="0"/>
              <a:t>This has led to innumerable errors, vulnerabilities, and system crashes, which have probably caused a billion dollars of pain and damage in the last forty years</a:t>
            </a:r>
            <a:r>
              <a:rPr lang="en-US" i="1" dirty="0" smtClean="0"/>
              <a:t>.</a:t>
            </a:r>
          </a:p>
        </p:txBody>
      </p:sp>
    </p:spTree>
    <p:extLst>
      <p:ext uri="{BB962C8B-B14F-4D97-AF65-F5344CB8AC3E}">
        <p14:creationId xmlns:p14="http://schemas.microsoft.com/office/powerpoint/2010/main" val="30756692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Nulls Allowed</a:t>
            </a:r>
            <a:endParaRPr lang="en-US" dirty="0"/>
          </a:p>
        </p:txBody>
      </p:sp>
      <p:sp>
        <p:nvSpPr>
          <p:cNvPr id="3" name="Content Placeholder 2"/>
          <p:cNvSpPr>
            <a:spLocks noGrp="1"/>
          </p:cNvSpPr>
          <p:nvPr>
            <p:ph idx="1"/>
          </p:nvPr>
        </p:nvSpPr>
        <p:spPr>
          <a:xfrm>
            <a:off x="685800" y="2194560"/>
            <a:ext cx="10820400" cy="4148575"/>
          </a:xfrm>
        </p:spPr>
        <p:txBody>
          <a:bodyPr>
            <a:normAutofit fontScale="92500" lnSpcReduction="10000"/>
          </a:bodyPr>
          <a:lstStyle/>
          <a:p>
            <a:r>
              <a:rPr lang="en-US" dirty="0" smtClean="0"/>
              <a:t>Current Estimates of the cost of using nulls is approximately 1 Billion $ a year</a:t>
            </a:r>
          </a:p>
          <a:p>
            <a:r>
              <a:rPr lang="en-US" dirty="0" smtClean="0"/>
              <a:t>From Don Syme’s Blog</a:t>
            </a:r>
          </a:p>
          <a:p>
            <a:pPr marL="0" indent="0">
              <a:buNone/>
            </a:pPr>
            <a:r>
              <a:rPr lang="en-US" dirty="0" smtClean="0">
                <a:hlinkClick r:id="rId2"/>
              </a:rPr>
              <a:t>“this </a:t>
            </a:r>
            <a:r>
              <a:rPr lang="en-US" dirty="0">
                <a:hlinkClick r:id="rId2"/>
              </a:rPr>
              <a:t>comparison</a:t>
            </a:r>
            <a:r>
              <a:rPr lang="en-US" dirty="0"/>
              <a:t> records that one C# project had </a:t>
            </a:r>
            <a:r>
              <a:rPr lang="en-US" b="1" dirty="0"/>
              <a:t>3036</a:t>
            </a:r>
            <a:r>
              <a:rPr lang="en-US" dirty="0"/>
              <a:t> explicit null checks, where a functionally similar F# project had </a:t>
            </a:r>
            <a:r>
              <a:rPr lang="en-US" b="1" dirty="0"/>
              <a:t>27</a:t>
            </a:r>
            <a:r>
              <a:rPr lang="en-US" dirty="0"/>
              <a:t>, a reduction of </a:t>
            </a:r>
            <a:r>
              <a:rPr lang="en-US" b="1" dirty="0"/>
              <a:t>112x</a:t>
            </a:r>
            <a:r>
              <a:rPr lang="en-US" dirty="0"/>
              <a:t> in the total number of null checks.  The other statistics in the comparison shown are also compelling, particularly the “defects since go live”. The two statistics are not unrelated.</a:t>
            </a:r>
          </a:p>
          <a:p>
            <a:pPr marL="0" indent="0">
              <a:buNone/>
            </a:pPr>
            <a:r>
              <a:rPr lang="en-US" dirty="0" smtClean="0"/>
              <a:t>   After </a:t>
            </a:r>
            <a:r>
              <a:rPr lang="en-US" dirty="0"/>
              <a:t>a recent F# </a:t>
            </a:r>
            <a:r>
              <a:rPr lang="en-US" dirty="0" smtClean="0"/>
              <a:t>meet up </a:t>
            </a:r>
            <a:r>
              <a:rPr lang="en-US" dirty="0"/>
              <a:t>I grilled one of the guys who wrote this comparison to learn more about it. I can confirm that they are not making these stats up: these projects are both ETL (Extract, Transform, Load) systems which are broadly speaking in the same zone in terms of functionality, or if anything the F# implements more features. The F# project really did have a very, very low bug rate. The size difference is not due only to language differences; there are also differences in design methodology, with the C# characterized by the overuse of OO design patterns that is often seen in C# and Java projects</a:t>
            </a:r>
            <a:r>
              <a:rPr lang="en-US" dirty="0" smtClean="0"/>
              <a:t>.”</a:t>
            </a:r>
            <a:endParaRPr lang="en-US" dirty="0"/>
          </a:p>
          <a:p>
            <a:endParaRPr lang="en-US" dirty="0"/>
          </a:p>
        </p:txBody>
      </p:sp>
    </p:spTree>
    <p:extLst>
      <p:ext uri="{BB962C8B-B14F-4D97-AF65-F5344CB8AC3E}">
        <p14:creationId xmlns:p14="http://schemas.microsoft.com/office/powerpoint/2010/main" val="18138220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did we see?</a:t>
            </a:r>
          </a:p>
        </p:txBody>
      </p:sp>
      <p:sp>
        <p:nvSpPr>
          <p:cNvPr id="3" name="Content Placeholder 2"/>
          <p:cNvSpPr>
            <a:spLocks noGrp="1"/>
          </p:cNvSpPr>
          <p:nvPr>
            <p:ph idx="1"/>
          </p:nvPr>
        </p:nvSpPr>
        <p:spPr>
          <a:xfrm>
            <a:off x="1606378" y="2463114"/>
            <a:ext cx="9899822" cy="3755571"/>
          </a:xfrm>
        </p:spPr>
        <p:txBody>
          <a:bodyPr/>
          <a:lstStyle/>
          <a:p>
            <a:pPr lvl="0"/>
            <a:r>
              <a:rPr lang="en-US" dirty="0">
                <a:solidFill>
                  <a:prstClr val="white"/>
                </a:solidFill>
              </a:rPr>
              <a:t>Option type is a better Null Object pattern</a:t>
            </a:r>
          </a:p>
          <a:p>
            <a:pPr lvl="0"/>
            <a:r>
              <a:rPr lang="en-US" dirty="0">
                <a:solidFill>
                  <a:prstClr val="white"/>
                </a:solidFill>
              </a:rPr>
              <a:t>F# avoids nulls</a:t>
            </a:r>
          </a:p>
          <a:p>
            <a:pPr lvl="0"/>
            <a:r>
              <a:rPr lang="en-US" dirty="0">
                <a:solidFill>
                  <a:prstClr val="white"/>
                </a:solidFill>
              </a:rPr>
              <a:t>Pattern matching allows “matching data against shapes”</a:t>
            </a:r>
          </a:p>
          <a:p>
            <a:endParaRPr lang="en-US" dirty="0"/>
          </a:p>
        </p:txBody>
      </p:sp>
    </p:spTree>
    <p:extLst>
      <p:ext uri="{BB962C8B-B14F-4D97-AF65-F5344CB8AC3E}">
        <p14:creationId xmlns:p14="http://schemas.microsoft.com/office/powerpoint/2010/main" val="18216384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80121" y="2193925"/>
            <a:ext cx="6031757" cy="4024313"/>
          </a:xfrm>
        </p:spPr>
      </p:pic>
    </p:spTree>
    <p:extLst>
      <p:ext uri="{BB962C8B-B14F-4D97-AF65-F5344CB8AC3E}">
        <p14:creationId xmlns:p14="http://schemas.microsoft.com/office/powerpoint/2010/main" val="5216787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did we see?</a:t>
            </a:r>
          </a:p>
        </p:txBody>
      </p:sp>
      <p:sp>
        <p:nvSpPr>
          <p:cNvPr id="3" name="Content Placeholder 2"/>
          <p:cNvSpPr>
            <a:spLocks noGrp="1"/>
          </p:cNvSpPr>
          <p:nvPr>
            <p:ph idx="1"/>
          </p:nvPr>
        </p:nvSpPr>
        <p:spPr/>
        <p:txBody>
          <a:bodyPr/>
          <a:lstStyle/>
          <a:p>
            <a:r>
              <a:rPr lang="en-US" dirty="0"/>
              <a:t>Functions are first-class citizens in F#</a:t>
            </a:r>
          </a:p>
          <a:p>
            <a:r>
              <a:rPr lang="en-US" dirty="0"/>
              <a:t>Function signature is all you need</a:t>
            </a:r>
          </a:p>
          <a:p>
            <a:r>
              <a:rPr lang="en-US" dirty="0"/>
              <a:t>“inside-out” programming</a:t>
            </a:r>
          </a:p>
          <a:p>
            <a:r>
              <a:rPr lang="en-US" dirty="0"/>
              <a:t>Functions are </a:t>
            </a:r>
            <a:r>
              <a:rPr lang="en-US" dirty="0" err="1"/>
              <a:t>composable</a:t>
            </a:r>
            <a:endParaRPr lang="en-US" dirty="0"/>
          </a:p>
          <a:p>
            <a:r>
              <a:rPr lang="en-US" dirty="0"/>
              <a:t>Pipe-forward</a:t>
            </a:r>
          </a:p>
          <a:p>
            <a:r>
              <a:rPr lang="en-US" dirty="0"/>
              <a:t>Declarative List syntax</a:t>
            </a:r>
          </a:p>
        </p:txBody>
      </p:sp>
    </p:spTree>
    <p:extLst>
      <p:ext uri="{BB962C8B-B14F-4D97-AF65-F5344CB8AC3E}">
        <p14:creationId xmlns:p14="http://schemas.microsoft.com/office/powerpoint/2010/main" val="40060093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Providers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1612" y="1869990"/>
            <a:ext cx="5214240" cy="4471816"/>
          </a:xfrm>
        </p:spPr>
      </p:pic>
    </p:spTree>
    <p:extLst>
      <p:ext uri="{BB962C8B-B14F-4D97-AF65-F5344CB8AC3E}">
        <p14:creationId xmlns:p14="http://schemas.microsoft.com/office/powerpoint/2010/main" val="26692881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did we see?</a:t>
            </a:r>
          </a:p>
        </p:txBody>
      </p:sp>
      <p:sp>
        <p:nvSpPr>
          <p:cNvPr id="3" name="Content Placeholder 2"/>
          <p:cNvSpPr>
            <a:spLocks noGrp="1"/>
          </p:cNvSpPr>
          <p:nvPr>
            <p:ph idx="1"/>
          </p:nvPr>
        </p:nvSpPr>
        <p:spPr/>
        <p:txBody>
          <a:bodyPr/>
          <a:lstStyle/>
          <a:p>
            <a:r>
              <a:rPr lang="en-US" dirty="0"/>
              <a:t>Type Providers give intellisense over untyped external resources</a:t>
            </a:r>
          </a:p>
          <a:p>
            <a:r>
              <a:rPr lang="en-US" dirty="0"/>
              <a:t>Type Providers help data-rich programming</a:t>
            </a:r>
          </a:p>
          <a:p>
            <a:r>
              <a:rPr lang="en-US" dirty="0"/>
              <a:t>Less infrastructure to get the data</a:t>
            </a:r>
          </a:p>
          <a:p>
            <a:r>
              <a:rPr lang="en-US" dirty="0"/>
              <a:t>Intellisense gives discoverability</a:t>
            </a:r>
          </a:p>
        </p:txBody>
      </p:sp>
    </p:spTree>
    <p:extLst>
      <p:ext uri="{BB962C8B-B14F-4D97-AF65-F5344CB8AC3E}">
        <p14:creationId xmlns:p14="http://schemas.microsoft.com/office/powerpoint/2010/main" val="17941711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to start?</a:t>
            </a:r>
          </a:p>
        </p:txBody>
      </p:sp>
      <p:sp>
        <p:nvSpPr>
          <p:cNvPr id="3" name="Content Placeholder 2"/>
          <p:cNvSpPr>
            <a:spLocks noGrp="1"/>
          </p:cNvSpPr>
          <p:nvPr>
            <p:ph idx="1"/>
          </p:nvPr>
        </p:nvSpPr>
        <p:spPr/>
        <p:txBody>
          <a:bodyPr/>
          <a:lstStyle/>
          <a:p>
            <a:r>
              <a:rPr lang="en-US" dirty="0"/>
              <a:t>Can’t teach a language in </a:t>
            </a:r>
            <a:r>
              <a:rPr lang="en-US" dirty="0" smtClean="0"/>
              <a:t>one hour</a:t>
            </a:r>
          </a:p>
          <a:p>
            <a:r>
              <a:rPr lang="en-US" dirty="0" smtClean="0"/>
              <a:t>It has been said that it takes about a year to integrate functional programming paradigms into your thinking</a:t>
            </a:r>
          </a:p>
          <a:p>
            <a:pPr lvl="1"/>
            <a:r>
              <a:rPr lang="en-US" dirty="0" smtClean="0"/>
              <a:t>C# has been introducing many Functional constructs so you already know some of this</a:t>
            </a:r>
          </a:p>
          <a:p>
            <a:pPr lvl="1"/>
            <a:r>
              <a:rPr lang="en-US" dirty="0" smtClean="0"/>
              <a:t>While it takes a year to become an expert, you can usefully use F# with just a few days of study as it includes many object – oriented constructs</a:t>
            </a:r>
            <a:endParaRPr lang="en-US" dirty="0"/>
          </a:p>
          <a:p>
            <a:r>
              <a:rPr lang="en-US" dirty="0"/>
              <a:t>I get the same questions all the time</a:t>
            </a:r>
          </a:p>
          <a:p>
            <a:pPr lvl="1"/>
            <a:r>
              <a:rPr lang="en-US" dirty="0"/>
              <a:t>Why should I use F#?</a:t>
            </a:r>
          </a:p>
          <a:p>
            <a:pPr lvl="1"/>
            <a:r>
              <a:rPr lang="en-US" dirty="0"/>
              <a:t>Where should I use F#?</a:t>
            </a:r>
          </a:p>
        </p:txBody>
      </p:sp>
    </p:spTree>
    <p:extLst>
      <p:ext uri="{BB962C8B-B14F-4D97-AF65-F5344CB8AC3E}">
        <p14:creationId xmlns:p14="http://schemas.microsoft.com/office/powerpoint/2010/main" val="1091079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0875" y="1828801"/>
            <a:ext cx="4572000" cy="3559797"/>
          </a:xfrm>
        </p:spPr>
      </p:pic>
      <p:sp>
        <p:nvSpPr>
          <p:cNvPr id="5" name="Rectangle 4"/>
          <p:cNvSpPr/>
          <p:nvPr/>
        </p:nvSpPr>
        <p:spPr>
          <a:xfrm>
            <a:off x="6260756" y="2555443"/>
            <a:ext cx="3789406" cy="2677656"/>
          </a:xfrm>
          <a:prstGeom prst="rect">
            <a:avLst/>
          </a:prstGeom>
        </p:spPr>
        <p:txBody>
          <a:bodyPr wrap="square">
            <a:spAutoFit/>
          </a:bodyPr>
          <a:lstStyle/>
          <a:p>
            <a:r>
              <a:rPr lang="en-US" sz="2400" dirty="0" smtClean="0"/>
              <a:t>A language that doesn’t affect the way you think about programming, is not worth knowing.</a:t>
            </a:r>
            <a:br>
              <a:rPr lang="en-US" sz="2400" dirty="0" smtClean="0"/>
            </a:br>
            <a:r>
              <a:rPr lang="en-US" sz="2400" dirty="0" smtClean="0"/>
              <a:t>— Alan Perlis, Epigrams on Programming</a:t>
            </a:r>
            <a:endParaRPr lang="en-US" sz="2400" dirty="0"/>
          </a:p>
        </p:txBody>
      </p:sp>
    </p:spTree>
    <p:extLst>
      <p:ext uri="{BB962C8B-B14F-4D97-AF65-F5344CB8AC3E}">
        <p14:creationId xmlns:p14="http://schemas.microsoft.com/office/powerpoint/2010/main" val="10103148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Take </a:t>
            </a:r>
            <a:r>
              <a:rPr lang="en-US" dirty="0" err="1"/>
              <a:t>aways</a:t>
            </a:r>
            <a:endParaRPr lang="en-US" dirty="0"/>
          </a:p>
        </p:txBody>
      </p:sp>
      <p:sp>
        <p:nvSpPr>
          <p:cNvPr id="3" name="Content Placeholder 2"/>
          <p:cNvSpPr>
            <a:spLocks noGrp="1"/>
          </p:cNvSpPr>
          <p:nvPr>
            <p:ph idx="1"/>
          </p:nvPr>
        </p:nvSpPr>
        <p:spPr>
          <a:xfrm>
            <a:off x="685800" y="1705232"/>
            <a:ext cx="10820400" cy="4513453"/>
          </a:xfrm>
        </p:spPr>
        <p:txBody>
          <a:bodyPr/>
          <a:lstStyle/>
          <a:p>
            <a:r>
              <a:rPr lang="en-US" dirty="0"/>
              <a:t>F# is a low noise, high power language</a:t>
            </a:r>
          </a:p>
          <a:p>
            <a:r>
              <a:rPr lang="en-US" dirty="0"/>
              <a:t>F# is both functional and Object Oriented</a:t>
            </a:r>
          </a:p>
          <a:p>
            <a:r>
              <a:rPr lang="en-US" dirty="0"/>
              <a:t>F# is a very robust language</a:t>
            </a:r>
          </a:p>
          <a:p>
            <a:r>
              <a:rPr lang="en-US" dirty="0"/>
              <a:t>REPL is rad, great for fast prototyping</a:t>
            </a:r>
          </a:p>
          <a:p>
            <a:r>
              <a:rPr lang="en-US" dirty="0"/>
              <a:t>Type Providers enable data rich </a:t>
            </a:r>
            <a:r>
              <a:rPr lang="en-US" dirty="0" smtClean="0"/>
              <a:t>programming</a:t>
            </a:r>
          </a:p>
        </p:txBody>
      </p:sp>
    </p:spTree>
    <p:extLst>
      <p:ext uri="{BB962C8B-B14F-4D97-AF65-F5344CB8AC3E}">
        <p14:creationId xmlns:p14="http://schemas.microsoft.com/office/powerpoint/2010/main" val="2179261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and there is more</a:t>
            </a:r>
          </a:p>
        </p:txBody>
      </p:sp>
      <p:sp>
        <p:nvSpPr>
          <p:cNvPr id="3" name="Content Placeholder 2"/>
          <p:cNvSpPr>
            <a:spLocks noGrp="1"/>
          </p:cNvSpPr>
          <p:nvPr>
            <p:ph idx="1"/>
          </p:nvPr>
        </p:nvSpPr>
        <p:spPr/>
        <p:txBody>
          <a:bodyPr/>
          <a:lstStyle/>
          <a:p>
            <a:r>
              <a:rPr lang="en-US" dirty="0"/>
              <a:t>I left out quite a bit</a:t>
            </a:r>
          </a:p>
          <a:p>
            <a:pPr lvl="1"/>
            <a:r>
              <a:rPr lang="en-US" sz="2200" dirty="0"/>
              <a:t>Immutability</a:t>
            </a:r>
          </a:p>
          <a:p>
            <a:pPr lvl="1"/>
            <a:r>
              <a:rPr lang="en-US" sz="2200" dirty="0"/>
              <a:t>Sequences, laziness</a:t>
            </a:r>
          </a:p>
          <a:p>
            <a:pPr lvl="1"/>
            <a:r>
              <a:rPr lang="en-US" sz="2200" dirty="0"/>
              <a:t>Computation Expressions</a:t>
            </a:r>
          </a:p>
          <a:p>
            <a:pPr lvl="1"/>
            <a:r>
              <a:rPr lang="en-US" sz="2200" dirty="0"/>
              <a:t>Object expressions</a:t>
            </a:r>
          </a:p>
          <a:p>
            <a:pPr lvl="1"/>
            <a:r>
              <a:rPr lang="en-US" sz="2200" dirty="0"/>
              <a:t>DSLs, Code Quotations</a:t>
            </a:r>
          </a:p>
          <a:p>
            <a:pPr lvl="1"/>
            <a:r>
              <a:rPr lang="en-US" sz="2200" dirty="0" err="1"/>
              <a:t>Async</a:t>
            </a:r>
            <a:endParaRPr lang="en-US" sz="2200" dirty="0"/>
          </a:p>
          <a:p>
            <a:pPr lvl="1"/>
            <a:r>
              <a:rPr lang="en-US" sz="2200" dirty="0" err="1"/>
              <a:t>inlining</a:t>
            </a:r>
            <a:endParaRPr lang="en-US" sz="2200" dirty="0"/>
          </a:p>
          <a:p>
            <a:pPr lvl="1"/>
            <a:r>
              <a:rPr lang="en-US" sz="2200" dirty="0"/>
              <a:t>…</a:t>
            </a:r>
          </a:p>
          <a:p>
            <a:endParaRPr lang="en-US" dirty="0"/>
          </a:p>
        </p:txBody>
      </p:sp>
    </p:spTree>
    <p:extLst>
      <p:ext uri="{BB962C8B-B14F-4D97-AF65-F5344CB8AC3E}">
        <p14:creationId xmlns:p14="http://schemas.microsoft.com/office/powerpoint/2010/main" val="34569195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does F# fit?</a:t>
            </a:r>
          </a:p>
        </p:txBody>
      </p:sp>
      <p:sp>
        <p:nvSpPr>
          <p:cNvPr id="3" name="Content Placeholder 2"/>
          <p:cNvSpPr>
            <a:spLocks noGrp="1"/>
          </p:cNvSpPr>
          <p:nvPr>
            <p:ph idx="1"/>
          </p:nvPr>
        </p:nvSpPr>
        <p:spPr/>
        <p:txBody>
          <a:bodyPr/>
          <a:lstStyle/>
          <a:p>
            <a:r>
              <a:rPr lang="en-US" dirty="0"/>
              <a:t>You care about correct code</a:t>
            </a:r>
          </a:p>
          <a:p>
            <a:r>
              <a:rPr lang="en-US" dirty="0"/>
              <a:t>You need to explore data / prototype</a:t>
            </a:r>
          </a:p>
          <a:p>
            <a:r>
              <a:rPr lang="en-US" dirty="0"/>
              <a:t>You are building a workflow</a:t>
            </a:r>
          </a:p>
          <a:p>
            <a:r>
              <a:rPr lang="en-US" dirty="0"/>
              <a:t>Your code uses LINQ &amp; </a:t>
            </a:r>
            <a:r>
              <a:rPr lang="en-US" dirty="0" err="1"/>
              <a:t>Funcs</a:t>
            </a:r>
            <a:r>
              <a:rPr lang="en-US" dirty="0"/>
              <a:t> a lot</a:t>
            </a:r>
          </a:p>
          <a:p>
            <a:endParaRPr lang="en-US" dirty="0"/>
          </a:p>
          <a:p>
            <a:r>
              <a:rPr lang="en-US" dirty="0"/>
              <a:t>Virtually anywhere, but…</a:t>
            </a:r>
          </a:p>
          <a:p>
            <a:r>
              <a:rPr lang="en-US" dirty="0"/>
              <a:t>Tooling is not as good as C#</a:t>
            </a:r>
          </a:p>
        </p:txBody>
      </p:sp>
    </p:spTree>
    <p:extLst>
      <p:ext uri="{BB962C8B-B14F-4D97-AF65-F5344CB8AC3E}">
        <p14:creationId xmlns:p14="http://schemas.microsoft.com/office/powerpoint/2010/main" val="19360554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I start?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4962" y="2158313"/>
            <a:ext cx="5465033" cy="4028453"/>
          </a:xfrm>
        </p:spPr>
      </p:pic>
    </p:spTree>
    <p:extLst>
      <p:ext uri="{BB962C8B-B14F-4D97-AF65-F5344CB8AC3E}">
        <p14:creationId xmlns:p14="http://schemas.microsoft.com/office/powerpoint/2010/main" val="30096351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Online Resources</a:t>
            </a:r>
          </a:p>
        </p:txBody>
      </p:sp>
      <p:sp>
        <p:nvSpPr>
          <p:cNvPr id="3" name="Content Placeholder 2"/>
          <p:cNvSpPr>
            <a:spLocks noGrp="1"/>
          </p:cNvSpPr>
          <p:nvPr>
            <p:ph idx="1"/>
          </p:nvPr>
        </p:nvSpPr>
        <p:spPr/>
        <p:txBody>
          <a:bodyPr/>
          <a:lstStyle/>
          <a:p>
            <a:r>
              <a:rPr lang="en-US" dirty="0"/>
              <a:t>TryFSharp.org</a:t>
            </a:r>
          </a:p>
          <a:p>
            <a:r>
              <a:rPr lang="en-US" dirty="0"/>
              <a:t>FSharp.org</a:t>
            </a:r>
          </a:p>
          <a:p>
            <a:r>
              <a:rPr lang="en-US" dirty="0"/>
              <a:t>F# </a:t>
            </a:r>
            <a:r>
              <a:rPr lang="en-US" dirty="0" err="1"/>
              <a:t>Koans</a:t>
            </a:r>
            <a:r>
              <a:rPr lang="en-US" dirty="0"/>
              <a:t> on GitHub</a:t>
            </a:r>
          </a:p>
          <a:p>
            <a:endParaRPr lang="en-US" dirty="0"/>
          </a:p>
        </p:txBody>
      </p:sp>
    </p:spTree>
    <p:extLst>
      <p:ext uri="{BB962C8B-B14F-4D97-AF65-F5344CB8AC3E}">
        <p14:creationId xmlns:p14="http://schemas.microsoft.com/office/powerpoint/2010/main" val="35168293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Books</a:t>
            </a:r>
            <a:endParaRPr lang="en-US" b="1" dirty="0"/>
          </a:p>
        </p:txBody>
      </p:sp>
      <p:pic>
        <p:nvPicPr>
          <p:cNvPr id="4" name="Content Placeholder 3"/>
          <p:cNvPicPr>
            <a:picLocks noGrp="1" noChangeAspect="1"/>
          </p:cNvPicPr>
          <p:nvPr>
            <p:ph idx="1"/>
          </p:nvPr>
        </p:nvPicPr>
        <p:blipFill>
          <a:blip r:embed="rId2"/>
          <a:stretch>
            <a:fillRect/>
          </a:stretch>
        </p:blipFill>
        <p:spPr>
          <a:xfrm>
            <a:off x="2873984" y="2206420"/>
            <a:ext cx="6444031" cy="3999323"/>
          </a:xfrm>
          <a:prstGeom prst="rect">
            <a:avLst/>
          </a:prstGeom>
        </p:spPr>
      </p:pic>
    </p:spTree>
    <p:extLst>
      <p:ext uri="{BB962C8B-B14F-4D97-AF65-F5344CB8AC3E}">
        <p14:creationId xmlns:p14="http://schemas.microsoft.com/office/powerpoint/2010/main" val="36408839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 small &amp; safe</a:t>
            </a:r>
            <a:br>
              <a:rPr lang="en-US" dirty="0"/>
            </a:br>
            <a:endParaRPr lang="en-US" dirty="0"/>
          </a:p>
        </p:txBody>
      </p:sp>
      <p:sp>
        <p:nvSpPr>
          <p:cNvPr id="3" name="Content Placeholder 2"/>
          <p:cNvSpPr>
            <a:spLocks noGrp="1"/>
          </p:cNvSpPr>
          <p:nvPr>
            <p:ph idx="1"/>
          </p:nvPr>
        </p:nvSpPr>
        <p:spPr/>
        <p:txBody>
          <a:bodyPr/>
          <a:lstStyle/>
          <a:p>
            <a:r>
              <a:rPr lang="en-US" dirty="0"/>
              <a:t>Don’t rewrite everything in F#!</a:t>
            </a:r>
          </a:p>
          <a:p>
            <a:r>
              <a:rPr lang="en-US" dirty="0"/>
              <a:t>Try out writing unit tests in F#</a:t>
            </a:r>
          </a:p>
          <a:p>
            <a:pPr lvl="1"/>
            <a:r>
              <a:rPr lang="en-US" dirty="0" err="1"/>
              <a:t>FsUnit</a:t>
            </a:r>
            <a:r>
              <a:rPr lang="en-US" dirty="0"/>
              <a:t>, Foq</a:t>
            </a:r>
          </a:p>
          <a:p>
            <a:r>
              <a:rPr lang="en-US" dirty="0"/>
              <a:t>Try writing small </a:t>
            </a:r>
            <a:r>
              <a:rPr lang="en-US" dirty="0" err="1"/>
              <a:t>dlls</a:t>
            </a:r>
            <a:r>
              <a:rPr lang="en-US" dirty="0"/>
              <a:t> in F#</a:t>
            </a:r>
          </a:p>
          <a:p>
            <a:pPr lvl="1"/>
            <a:r>
              <a:rPr lang="en-US" dirty="0"/>
              <a:t>Write a public API using classes</a:t>
            </a:r>
          </a:p>
        </p:txBody>
      </p:sp>
    </p:spTree>
    <p:extLst>
      <p:ext uri="{BB962C8B-B14F-4D97-AF65-F5344CB8AC3E}">
        <p14:creationId xmlns:p14="http://schemas.microsoft.com/office/powerpoint/2010/main" val="40423745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Very active </a:t>
            </a:r>
            <a:r>
              <a:rPr lang="en-US" dirty="0" smtClean="0"/>
              <a:t/>
            </a:r>
            <a:br>
              <a:rPr lang="en-US" dirty="0" smtClean="0"/>
            </a:br>
            <a:r>
              <a:rPr lang="en-US" dirty="0" smtClean="0"/>
              <a:t>community</a:t>
            </a:r>
            <a:endParaRPr lang="en-US" dirty="0"/>
          </a:p>
        </p:txBody>
      </p:sp>
      <p:sp>
        <p:nvSpPr>
          <p:cNvPr id="3" name="Content Placeholder 2"/>
          <p:cNvSpPr>
            <a:spLocks noGrp="1"/>
          </p:cNvSpPr>
          <p:nvPr>
            <p:ph idx="1"/>
          </p:nvPr>
        </p:nvSpPr>
        <p:spPr/>
        <p:txBody>
          <a:bodyPr/>
          <a:lstStyle/>
          <a:p>
            <a:r>
              <a:rPr lang="en-US" dirty="0"/>
              <a:t>Don Syme’s blog</a:t>
            </a:r>
          </a:p>
          <a:p>
            <a:r>
              <a:rPr lang="en-US" dirty="0"/>
              <a:t>F# Weekly (</a:t>
            </a:r>
            <a:r>
              <a:rPr lang="en-US" dirty="0" err="1"/>
              <a:t>sergey</a:t>
            </a:r>
            <a:r>
              <a:rPr lang="en-US" dirty="0"/>
              <a:t> </a:t>
            </a:r>
            <a:r>
              <a:rPr lang="en-US" dirty="0" err="1"/>
              <a:t>tihon</a:t>
            </a:r>
            <a:r>
              <a:rPr lang="en-US" dirty="0"/>
              <a:t>)</a:t>
            </a:r>
          </a:p>
          <a:p>
            <a:r>
              <a:rPr lang="en-US" dirty="0"/>
              <a:t>#fsharp on Twitter</a:t>
            </a:r>
          </a:p>
          <a:p>
            <a:r>
              <a:rPr lang="en-US" dirty="0"/>
              <a:t>StackOverflow</a:t>
            </a:r>
          </a:p>
          <a:p>
            <a:r>
              <a:rPr lang="en-US" dirty="0"/>
              <a:t>Strong OSS community</a:t>
            </a:r>
          </a:p>
          <a:p>
            <a:pPr lvl="1"/>
            <a:r>
              <a:rPr lang="en-US" dirty="0"/>
              <a:t>GitHub, CodePlex</a:t>
            </a:r>
          </a:p>
          <a:p>
            <a:pPr lvl="1"/>
            <a:r>
              <a:rPr lang="en-US" dirty="0"/>
              <a:t>Compiler is on GitHub</a:t>
            </a:r>
          </a:p>
          <a:p>
            <a:r>
              <a:rPr lang="en-US" b="1" dirty="0"/>
              <a:t>SFSharp.org</a:t>
            </a:r>
          </a:p>
          <a:p>
            <a:endParaRPr lang="en-US" dirty="0"/>
          </a:p>
        </p:txBody>
      </p:sp>
    </p:spTree>
    <p:extLst>
      <p:ext uri="{BB962C8B-B14F-4D97-AF65-F5344CB8AC3E}">
        <p14:creationId xmlns:p14="http://schemas.microsoft.com/office/powerpoint/2010/main" val="6032473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developers saying?</a:t>
            </a:r>
            <a:endParaRPr lang="en-US" dirty="0"/>
          </a:p>
        </p:txBody>
      </p:sp>
      <p:sp>
        <p:nvSpPr>
          <p:cNvPr id="3" name="Content Placeholder 2"/>
          <p:cNvSpPr>
            <a:spLocks noGrp="1"/>
          </p:cNvSpPr>
          <p:nvPr>
            <p:ph idx="1"/>
          </p:nvPr>
        </p:nvSpPr>
        <p:spPr>
          <a:xfrm>
            <a:off x="685800" y="2194560"/>
            <a:ext cx="6423454" cy="4024125"/>
          </a:xfrm>
        </p:spPr>
        <p:txBody>
          <a:bodyPr/>
          <a:lstStyle/>
          <a:p>
            <a:r>
              <a:rPr lang="en-US" dirty="0"/>
              <a:t>“…writing C# feels like completing government forms in triplicate.” – Phillip </a:t>
            </a:r>
            <a:r>
              <a:rPr lang="en-US" dirty="0" err="1"/>
              <a:t>Trelford</a:t>
            </a:r>
            <a:endParaRPr lang="en-US" dirty="0"/>
          </a:p>
          <a:p>
            <a:r>
              <a:rPr lang="en-US" dirty="0" smtClean="0"/>
              <a:t>“C</a:t>
            </a:r>
            <a:r>
              <a:rPr lang="en-US" dirty="0"/>
              <a:t># has been becoming more of a functional language with virtually every new release and I’ve been using many of those capabilities for a few years but the language is hardly built around them</a:t>
            </a:r>
            <a:r>
              <a:rPr lang="en-US" dirty="0" smtClean="0"/>
              <a:t>.” – Dave </a:t>
            </a:r>
            <a:r>
              <a:rPr lang="en-US" dirty="0" err="1" smtClean="0"/>
              <a:t>Fancher</a:t>
            </a:r>
            <a:endParaRPr lang="en-US" dirty="0"/>
          </a:p>
          <a:p>
            <a:r>
              <a:rPr lang="en-US" dirty="0" smtClean="0"/>
              <a:t>“Using </a:t>
            </a:r>
            <a:r>
              <a:rPr lang="en-US" dirty="0"/>
              <a:t>F# now is like using the C# we will have in 3 years</a:t>
            </a:r>
            <a:r>
              <a:rPr lang="en-US" dirty="0" smtClean="0"/>
              <a:t>.” – David Thayer</a:t>
            </a:r>
            <a:endParaRPr lang="en-US" dirty="0"/>
          </a:p>
          <a:p>
            <a:endParaRPr lang="en-US" dirty="0"/>
          </a:p>
        </p:txBody>
      </p:sp>
    </p:spTree>
    <p:extLst>
      <p:ext uri="{BB962C8B-B14F-4D97-AF65-F5344CB8AC3E}">
        <p14:creationId xmlns:p14="http://schemas.microsoft.com/office/powerpoint/2010/main" val="20082779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plan: take a stroll</a:t>
            </a:r>
          </a:p>
        </p:txBody>
      </p:sp>
      <p:sp>
        <p:nvSpPr>
          <p:cNvPr id="3" name="Content Placeholder 2"/>
          <p:cNvSpPr>
            <a:spLocks noGrp="1"/>
          </p:cNvSpPr>
          <p:nvPr>
            <p:ph idx="1"/>
          </p:nvPr>
        </p:nvSpPr>
        <p:spPr/>
        <p:txBody>
          <a:bodyPr/>
          <a:lstStyle/>
          <a:p>
            <a:r>
              <a:rPr lang="en-US" dirty="0"/>
              <a:t>Highlight differences between F# and C#</a:t>
            </a:r>
          </a:p>
          <a:p>
            <a:r>
              <a:rPr lang="en-US" dirty="0"/>
              <a:t>Show areas where F# is awesome</a:t>
            </a:r>
          </a:p>
          <a:p>
            <a:r>
              <a:rPr lang="en-US" dirty="0"/>
              <a:t>Give you a sense for core syntax / ideas</a:t>
            </a:r>
          </a:p>
          <a:p>
            <a:r>
              <a:rPr lang="en-US" dirty="0"/>
              <a:t>Give you a sense for the “coding rhythm”</a:t>
            </a:r>
          </a:p>
          <a:p>
            <a:r>
              <a:rPr lang="en-US" dirty="0"/>
              <a:t>Avoid all-out hardcore functional stuff</a:t>
            </a:r>
          </a:p>
          <a:p>
            <a:endParaRPr lang="en-US" dirty="0"/>
          </a:p>
          <a:p>
            <a:r>
              <a:rPr lang="en-US" dirty="0"/>
              <a:t>For the record: I DO like C#. I just </a:t>
            </a:r>
            <a:r>
              <a:rPr lang="en-US" b="1" dirty="0"/>
              <a:t>love</a:t>
            </a:r>
            <a:r>
              <a:rPr lang="en-US" dirty="0"/>
              <a:t> F# </a:t>
            </a:r>
            <a:r>
              <a:rPr lang="en-US" dirty="0">
                <a:sym typeface="Wingdings" pitchFamily="2" charset="2"/>
              </a:rPr>
              <a:t></a:t>
            </a:r>
            <a:endParaRPr lang="en-US" dirty="0"/>
          </a:p>
        </p:txBody>
      </p:sp>
    </p:spTree>
    <p:extLst>
      <p:ext uri="{BB962C8B-B14F-4D97-AF65-F5344CB8AC3E}">
        <p14:creationId xmlns:p14="http://schemas.microsoft.com/office/powerpoint/2010/main" val="25357976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4152" y="187724"/>
            <a:ext cx="8610600" cy="1293028"/>
          </a:xfrm>
        </p:spPr>
        <p:txBody>
          <a:bodyPr/>
          <a:lstStyle/>
          <a:p>
            <a:r>
              <a:rPr lang="en-US" dirty="0"/>
              <a:t>Thank you - time for </a:t>
            </a:r>
            <a:r>
              <a:rPr lang="en-US" dirty="0" smtClean="0"/>
              <a:t>COOKIES?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567" y="1622854"/>
            <a:ext cx="7825947" cy="438252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06302" y="3150329"/>
            <a:ext cx="3474952" cy="2492590"/>
          </a:xfrm>
          <a:prstGeom prst="rect">
            <a:avLst/>
          </a:prstGeom>
        </p:spPr>
      </p:pic>
    </p:spTree>
    <p:extLst>
      <p:ext uri="{BB962C8B-B14F-4D97-AF65-F5344CB8AC3E}">
        <p14:creationId xmlns:p14="http://schemas.microsoft.com/office/powerpoint/2010/main" val="35061309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F#!</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73659" y="2193925"/>
            <a:ext cx="6044682" cy="4024313"/>
          </a:xfrm>
        </p:spPr>
      </p:pic>
    </p:spTree>
    <p:extLst>
      <p:ext uri="{BB962C8B-B14F-4D97-AF65-F5344CB8AC3E}">
        <p14:creationId xmlns:p14="http://schemas.microsoft.com/office/powerpoint/2010/main" val="19608430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did we see?</a:t>
            </a:r>
          </a:p>
        </p:txBody>
      </p:sp>
      <p:sp>
        <p:nvSpPr>
          <p:cNvPr id="3" name="Content Placeholder 2"/>
          <p:cNvSpPr>
            <a:spLocks noGrp="1"/>
          </p:cNvSpPr>
          <p:nvPr>
            <p:ph idx="1"/>
          </p:nvPr>
        </p:nvSpPr>
        <p:spPr/>
        <p:txBody>
          <a:bodyPr/>
          <a:lstStyle/>
          <a:p>
            <a:r>
              <a:rPr lang="en-US" dirty="0"/>
              <a:t>Lightweight syntax</a:t>
            </a:r>
          </a:p>
          <a:p>
            <a:r>
              <a:rPr lang="en-US" dirty="0"/>
              <a:t>Type inference</a:t>
            </a:r>
          </a:p>
          <a:p>
            <a:r>
              <a:rPr lang="en-US" dirty="0"/>
              <a:t>Smooth interop with C#</a:t>
            </a:r>
          </a:p>
          <a:p>
            <a:r>
              <a:rPr lang="en-US" dirty="0"/>
              <a:t>FSI (F# Interactive), the REPL</a:t>
            </a:r>
          </a:p>
          <a:p>
            <a:r>
              <a:rPr lang="en-US" dirty="0"/>
              <a:t>Record Type</a:t>
            </a:r>
          </a:p>
        </p:txBody>
      </p:sp>
    </p:spTree>
    <p:extLst>
      <p:ext uri="{BB962C8B-B14F-4D97-AF65-F5344CB8AC3E}">
        <p14:creationId xmlns:p14="http://schemas.microsoft.com/office/powerpoint/2010/main" val="34349222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and F#, </a:t>
            </a:r>
            <a:r>
              <a:rPr lang="en-US" dirty="0" smtClean="0"/>
              <a:t>happy </a:t>
            </a:r>
            <a:br>
              <a:rPr lang="en-US" dirty="0" smtClean="0"/>
            </a:br>
            <a:r>
              <a:rPr lang="en-US" dirty="0" smtClean="0"/>
              <a:t>together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52335" y="2444580"/>
            <a:ext cx="4629150" cy="3220243"/>
          </a:xfrm>
        </p:spPr>
      </p:pic>
    </p:spTree>
    <p:extLst>
      <p:ext uri="{BB962C8B-B14F-4D97-AF65-F5344CB8AC3E}">
        <p14:creationId xmlns:p14="http://schemas.microsoft.com/office/powerpoint/2010/main" val="2897571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Units of Measure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71784" y="1968843"/>
            <a:ext cx="5333485" cy="4110681"/>
          </a:xfrm>
        </p:spPr>
      </p:pic>
    </p:spTree>
    <p:extLst>
      <p:ext uri="{BB962C8B-B14F-4D97-AF65-F5344CB8AC3E}">
        <p14:creationId xmlns:p14="http://schemas.microsoft.com/office/powerpoint/2010/main" val="27091317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NASA Mars Climate </a:t>
            </a:r>
            <a:r>
              <a:rPr lang="en-US" dirty="0" smtClean="0"/>
              <a:t/>
            </a:r>
            <a:br>
              <a:rPr lang="en-US" dirty="0" smtClean="0"/>
            </a:br>
            <a:r>
              <a:rPr lang="en-US" dirty="0" smtClean="0"/>
              <a:t>Orbiter</a:t>
            </a:r>
            <a:r>
              <a:rPr lang="en-US" dirty="0"/>
              <a:t>: oops!</a:t>
            </a:r>
          </a:p>
        </p:txBody>
      </p:sp>
      <p:pic>
        <p:nvPicPr>
          <p:cNvPr id="4" name="Content Placeholder 3"/>
          <p:cNvPicPr>
            <a:picLocks noGrp="1" noChangeAspect="1"/>
          </p:cNvPicPr>
          <p:nvPr>
            <p:ph idx="1"/>
          </p:nvPr>
        </p:nvPicPr>
        <p:blipFill>
          <a:blip r:embed="rId2"/>
          <a:stretch>
            <a:fillRect/>
          </a:stretch>
        </p:blipFill>
        <p:spPr>
          <a:xfrm>
            <a:off x="1130877" y="2057401"/>
            <a:ext cx="3076363" cy="4024313"/>
          </a:xfrm>
          <a:prstGeom prst="rect">
            <a:avLst/>
          </a:prstGeom>
        </p:spPr>
      </p:pic>
      <p:sp>
        <p:nvSpPr>
          <p:cNvPr id="5" name="Rectangle 4"/>
          <p:cNvSpPr/>
          <p:nvPr/>
        </p:nvSpPr>
        <p:spPr>
          <a:xfrm>
            <a:off x="4808720" y="2434444"/>
            <a:ext cx="6096000" cy="2862322"/>
          </a:xfrm>
          <a:prstGeom prst="rect">
            <a:avLst/>
          </a:prstGeom>
        </p:spPr>
        <p:txBody>
          <a:bodyPr>
            <a:spAutoFit/>
          </a:bodyPr>
          <a:lstStyle/>
          <a:p>
            <a:r>
              <a:rPr lang="en-US" i="1" dirty="0" smtClean="0"/>
              <a:t>… on September 23, 1999, communication with the spacecraft was lost as the spacecraft went into orbital insertion, due to ground based computer software which produced output in </a:t>
            </a:r>
            <a:r>
              <a:rPr lang="en-US" i="1" dirty="0" smtClean="0">
                <a:hlinkClick r:id="rId3" tooltip="United States customary units"/>
              </a:rPr>
              <a:t>non-SI</a:t>
            </a:r>
            <a:r>
              <a:rPr lang="en-US" i="1" dirty="0" smtClean="0"/>
              <a:t> units of pound-seconds (</a:t>
            </a:r>
            <a:r>
              <a:rPr lang="en-US" i="1" dirty="0" err="1" smtClean="0"/>
              <a:t>lbf×s</a:t>
            </a:r>
            <a:r>
              <a:rPr lang="en-US" i="1" dirty="0" smtClean="0"/>
              <a:t>) instead of the metric units of newton-seconds (N×s) specified in the contract between NASA and Lockheed. The spacecraft encountered Mars at an improperly low altitude, causing it to incorrectly enter the upper atmosphere and disintegrate.</a:t>
            </a:r>
            <a:endParaRPr lang="en-US" i="1" dirty="0"/>
          </a:p>
        </p:txBody>
      </p:sp>
    </p:spTree>
    <p:extLst>
      <p:ext uri="{BB962C8B-B14F-4D97-AF65-F5344CB8AC3E}">
        <p14:creationId xmlns:p14="http://schemas.microsoft.com/office/powerpoint/2010/main" val="8241734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did we see?</a:t>
            </a:r>
          </a:p>
        </p:txBody>
      </p:sp>
      <p:sp>
        <p:nvSpPr>
          <p:cNvPr id="3" name="Content Placeholder 2"/>
          <p:cNvSpPr>
            <a:spLocks noGrp="1"/>
          </p:cNvSpPr>
          <p:nvPr>
            <p:ph idx="1"/>
          </p:nvPr>
        </p:nvSpPr>
        <p:spPr/>
        <p:txBody>
          <a:bodyPr/>
          <a:lstStyle/>
          <a:p>
            <a:r>
              <a:rPr lang="en-US" dirty="0"/>
              <a:t>Units of Measure allow safer code</a:t>
            </a:r>
          </a:p>
          <a:p>
            <a:endParaRPr lang="en-US" dirty="0"/>
          </a:p>
        </p:txBody>
      </p:sp>
    </p:spTree>
    <p:extLst>
      <p:ext uri="{BB962C8B-B14F-4D97-AF65-F5344CB8AC3E}">
        <p14:creationId xmlns:p14="http://schemas.microsoft.com/office/powerpoint/2010/main" val="3121490708"/>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
  <TotalTime>10124</TotalTime>
  <Words>785</Words>
  <Application>Microsoft Office PowerPoint</Application>
  <PresentationFormat>Widescreen</PresentationFormat>
  <Paragraphs>124</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Century Gothic</vt:lpstr>
      <vt:lpstr>Wingdings</vt:lpstr>
      <vt:lpstr>Vapor Trail</vt:lpstr>
      <vt:lpstr>An Intro to F# For The C# Developer</vt:lpstr>
      <vt:lpstr>Where to start?</vt:lpstr>
      <vt:lpstr>The plan: take a stroll</vt:lpstr>
      <vt:lpstr>Hello, F#!</vt:lpstr>
      <vt:lpstr>What did we see?</vt:lpstr>
      <vt:lpstr>C# and F#, happy  together</vt:lpstr>
      <vt:lpstr>Units of Measure</vt:lpstr>
      <vt:lpstr>NASA Mars Climate  Orbiter: oops!</vt:lpstr>
      <vt:lpstr>What did we see?</vt:lpstr>
      <vt:lpstr>Discriminated Unions</vt:lpstr>
      <vt:lpstr>What did we see?</vt:lpstr>
      <vt:lpstr>The Curse of Null</vt:lpstr>
      <vt:lpstr>Tony Hoare</vt:lpstr>
      <vt:lpstr>No Nulls Allowed</vt:lpstr>
      <vt:lpstr>What did we see?</vt:lpstr>
      <vt:lpstr>Functions</vt:lpstr>
      <vt:lpstr>What did we see?</vt:lpstr>
      <vt:lpstr>Type Providers</vt:lpstr>
      <vt:lpstr>What did we see?</vt:lpstr>
      <vt:lpstr>Conclusion</vt:lpstr>
      <vt:lpstr>Take aways</vt:lpstr>
      <vt:lpstr>… and there is more</vt:lpstr>
      <vt:lpstr>Where does F# fit?</vt:lpstr>
      <vt:lpstr>How do I start?</vt:lpstr>
      <vt:lpstr>Online Resources</vt:lpstr>
      <vt:lpstr>Books</vt:lpstr>
      <vt:lpstr>Start small &amp; safe </vt:lpstr>
      <vt:lpstr>Very active  community</vt:lpstr>
      <vt:lpstr>What are developers saying?</vt:lpstr>
      <vt:lpstr>Thank you - time for COOKIES?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 to F# For The C# Developer</dc:title>
  <dc:creator>David Thayer</dc:creator>
  <cp:lastModifiedBy>David Thayer</cp:lastModifiedBy>
  <cp:revision>10</cp:revision>
  <dcterms:created xsi:type="dcterms:W3CDTF">2015-01-19T16:54:26Z</dcterms:created>
  <dcterms:modified xsi:type="dcterms:W3CDTF">2015-01-26T17:39:36Z</dcterms:modified>
</cp:coreProperties>
</file>