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5"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89" d="100"/>
          <a:sy n="89" d="100"/>
        </p:scale>
        <p:origin x="2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EDEC170-FE74-46D3-95F6-64B523252ADB}" type="datetimeFigureOut">
              <a:rPr lang="en-US" smtClean="0"/>
              <a:t>1/20/2015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2789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8664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1/20/2015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24897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1/20/2015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0826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EDEC170-FE74-46D3-95F6-64B523252ADB}" type="datetimeFigureOut">
              <a:rPr lang="en-US" smtClean="0"/>
              <a:t>1/20/2015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730717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DEC170-FE74-46D3-95F6-64B523252ADB}"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809127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DEC170-FE74-46D3-95F6-64B523252ADB}"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807978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EC170-FE74-46D3-95F6-64B523252ADB}"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70180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EDEC170-FE74-46D3-95F6-64B523252ADB}" type="datetimeFigureOut">
              <a:rPr lang="en-US" smtClean="0"/>
              <a:t>1/20/2015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57026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EC170-FE74-46D3-95F6-64B523252ADB}" type="datetimeFigureOut">
              <a:rPr lang="en-US" smtClean="0"/>
              <a:t>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064024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EDEC170-FE74-46D3-95F6-64B523252ADB}" type="datetimeFigureOut">
              <a:rPr lang="en-US" smtClean="0"/>
              <a:t>1/20/2015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75445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DEC170-FE74-46D3-95F6-64B523252ADB}"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62790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DEC170-FE74-46D3-95F6-64B523252ADB}" type="datetimeFigureOut">
              <a:rPr lang="en-US" smtClean="0"/>
              <a:t>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99132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DEC170-FE74-46D3-95F6-64B523252ADB}" type="datetimeFigureOut">
              <a:rPr lang="en-US" smtClean="0"/>
              <a:t>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372256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EC170-FE74-46D3-95F6-64B523252ADB}" type="datetimeFigureOut">
              <a:rPr lang="en-US" smtClean="0"/>
              <a:t>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401707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100725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EC170-FE74-46D3-95F6-64B523252ADB}" type="datetimeFigureOut">
              <a:rPr lang="en-US" smtClean="0"/>
              <a:t>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BE4638-E2EC-4225-99A6-ED9919B4A32E}" type="slidenum">
              <a:rPr lang="en-US" smtClean="0"/>
              <a:t>‹#›</a:t>
            </a:fld>
            <a:endParaRPr lang="en-US"/>
          </a:p>
        </p:txBody>
      </p:sp>
    </p:spTree>
    <p:extLst>
      <p:ext uri="{BB962C8B-B14F-4D97-AF65-F5344CB8AC3E}">
        <p14:creationId xmlns:p14="http://schemas.microsoft.com/office/powerpoint/2010/main" val="23651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DEC170-FE74-46D3-95F6-64B523252ADB}" type="datetimeFigureOut">
              <a:rPr lang="en-US" smtClean="0"/>
              <a:t>1/20/2015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BE4638-E2EC-4225-99A6-ED9919B4A32E}" type="slidenum">
              <a:rPr lang="en-US" smtClean="0"/>
              <a:t>‹#›</a:t>
            </a:fld>
            <a:endParaRPr lang="en-US"/>
          </a:p>
        </p:txBody>
      </p:sp>
    </p:spTree>
    <p:extLst>
      <p:ext uri="{BB962C8B-B14F-4D97-AF65-F5344CB8AC3E}">
        <p14:creationId xmlns:p14="http://schemas.microsoft.com/office/powerpoint/2010/main" val="23389040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H0pS5UnVa2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simontylercousins.net/journal/2013/2/22/does-the-language-you-choose-make-a-differenc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United_States_customary_unit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342768"/>
            <a:ext cx="9144000" cy="2285733"/>
          </a:xfrm>
        </p:spPr>
        <p:txBody>
          <a:bodyPr>
            <a:normAutofit/>
          </a:bodyPr>
          <a:lstStyle/>
          <a:p>
            <a:r>
              <a:rPr lang="en-US" dirty="0" smtClean="0"/>
              <a:t>An Intro to F# For The C# Developer</a:t>
            </a:r>
            <a:endParaRPr lang="en-US" dirty="0"/>
          </a:p>
        </p:txBody>
      </p:sp>
      <p:sp>
        <p:nvSpPr>
          <p:cNvPr id="3" name="Subtitle 2"/>
          <p:cNvSpPr>
            <a:spLocks noGrp="1"/>
          </p:cNvSpPr>
          <p:nvPr>
            <p:ph type="subTitle" idx="1"/>
          </p:nvPr>
        </p:nvSpPr>
        <p:spPr/>
        <p:txBody>
          <a:bodyPr/>
          <a:lstStyle/>
          <a:p>
            <a:r>
              <a:rPr lang="en-US" dirty="0" smtClean="0"/>
              <a:t>Part 1</a:t>
            </a:r>
            <a:endParaRPr lang="en-US" dirty="0"/>
          </a:p>
        </p:txBody>
      </p:sp>
      <p:sp>
        <p:nvSpPr>
          <p:cNvPr id="4" name="TextBox 3"/>
          <p:cNvSpPr txBox="1"/>
          <p:nvPr/>
        </p:nvSpPr>
        <p:spPr>
          <a:xfrm>
            <a:off x="2875005" y="4777946"/>
            <a:ext cx="8005718"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t>This presentation has ben adapted from a presentation by </a:t>
            </a:r>
          </a:p>
          <a:p>
            <a:r>
              <a:rPr lang="en-US" dirty="0" smtClean="0"/>
              <a:t>     </a:t>
            </a:r>
            <a:r>
              <a:rPr lang="en-US" dirty="0" smtClean="0">
                <a:hlinkClick r:id="rId2"/>
              </a:rPr>
              <a:t>Mathias </a:t>
            </a:r>
            <a:r>
              <a:rPr lang="en-US" dirty="0" err="1" smtClean="0">
                <a:hlinkClick r:id="rId2"/>
              </a:rPr>
              <a:t>Brandewinder</a:t>
            </a:r>
            <a:r>
              <a:rPr lang="en-US" dirty="0" smtClean="0">
                <a:hlinkClick r:id="rId2"/>
              </a:rPr>
              <a:t> </a:t>
            </a:r>
            <a:r>
              <a:rPr lang="en-US" dirty="0" smtClean="0"/>
              <a:t>to the San Francisco F# Users Group</a:t>
            </a:r>
          </a:p>
          <a:p>
            <a:r>
              <a:rPr lang="en-US" dirty="0"/>
              <a:t> </a:t>
            </a:r>
            <a:r>
              <a:rPr lang="en-US" dirty="0" smtClean="0"/>
              <a:t>    </a:t>
            </a:r>
          </a:p>
          <a:p>
            <a:pPr marL="285750" indent="-285750">
              <a:buFont typeface="Arial" panose="020B0604020202020204" pitchFamily="34" charset="0"/>
              <a:buChar char="•"/>
            </a:pPr>
            <a:r>
              <a:rPr lang="en-US" dirty="0" smtClean="0"/>
              <a:t>I am not a cat person so I have replaces his cute kitten photos with </a:t>
            </a:r>
          </a:p>
          <a:p>
            <a:r>
              <a:rPr lang="en-US" dirty="0" smtClean="0"/>
              <a:t>     Labrador Retrievers</a:t>
            </a:r>
          </a:p>
          <a:p>
            <a:endParaRPr lang="en-US" dirty="0"/>
          </a:p>
        </p:txBody>
      </p:sp>
    </p:spTree>
    <p:extLst>
      <p:ext uri="{BB962C8B-B14F-4D97-AF65-F5344CB8AC3E}">
        <p14:creationId xmlns:p14="http://schemas.microsoft.com/office/powerpoint/2010/main" val="3595417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Discriminated Unions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80804" y="2193925"/>
            <a:ext cx="5030391" cy="4024313"/>
          </a:xfrm>
        </p:spPr>
      </p:pic>
    </p:spTree>
    <p:extLst>
      <p:ext uri="{BB962C8B-B14F-4D97-AF65-F5344CB8AC3E}">
        <p14:creationId xmlns:p14="http://schemas.microsoft.com/office/powerpoint/2010/main" val="352084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Discriminated Unions define “Cases”</a:t>
            </a:r>
          </a:p>
          <a:p>
            <a:r>
              <a:rPr lang="en-US" dirty="0"/>
              <a:t>Discriminated Unions enforce code consistency</a:t>
            </a:r>
          </a:p>
          <a:p>
            <a:r>
              <a:rPr lang="en-US" dirty="0"/>
              <a:t>Discriminated Unions are an “enum on steroids</a:t>
            </a:r>
            <a:r>
              <a:rPr lang="en-US" dirty="0" smtClean="0"/>
              <a:t>”</a:t>
            </a:r>
          </a:p>
          <a:p>
            <a:r>
              <a:rPr lang="en-US" dirty="0" smtClean="0"/>
              <a:t>Discriminated Unions can be Pattern Matched</a:t>
            </a:r>
          </a:p>
          <a:p>
            <a:r>
              <a:rPr lang="en-US" dirty="0" smtClean="0"/>
              <a:t>Discriminated Unions enable simple and powerful domain models</a:t>
            </a:r>
            <a:endParaRPr lang="en-US" dirty="0"/>
          </a:p>
        </p:txBody>
      </p:sp>
    </p:spTree>
    <p:extLst>
      <p:ext uri="{BB962C8B-B14F-4D97-AF65-F5344CB8AC3E}">
        <p14:creationId xmlns:p14="http://schemas.microsoft.com/office/powerpoint/2010/main" val="2494838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Curse of Null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897" y="2057401"/>
            <a:ext cx="5020061" cy="3962550"/>
          </a:xfrm>
        </p:spPr>
      </p:pic>
    </p:spTree>
    <p:extLst>
      <p:ext uri="{BB962C8B-B14F-4D97-AF65-F5344CB8AC3E}">
        <p14:creationId xmlns:p14="http://schemas.microsoft.com/office/powerpoint/2010/main" val="2329655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Tony Hoare</a:t>
            </a:r>
          </a:p>
        </p:txBody>
      </p:sp>
      <p:pic>
        <p:nvPicPr>
          <p:cNvPr id="4" name="Content Placeholder 3"/>
          <p:cNvPicPr>
            <a:picLocks noGrp="1" noChangeAspect="1"/>
          </p:cNvPicPr>
          <p:nvPr>
            <p:ph idx="1"/>
          </p:nvPr>
        </p:nvPicPr>
        <p:blipFill>
          <a:blip r:embed="rId2"/>
          <a:stretch>
            <a:fillRect/>
          </a:stretch>
        </p:blipFill>
        <p:spPr>
          <a:xfrm>
            <a:off x="696306" y="2208613"/>
            <a:ext cx="2792210" cy="2792210"/>
          </a:xfrm>
          <a:prstGeom prst="rect">
            <a:avLst/>
          </a:prstGeom>
        </p:spPr>
      </p:pic>
      <p:sp>
        <p:nvSpPr>
          <p:cNvPr id="6" name="Rectangle 5"/>
          <p:cNvSpPr/>
          <p:nvPr/>
        </p:nvSpPr>
        <p:spPr>
          <a:xfrm>
            <a:off x="3723501" y="2057401"/>
            <a:ext cx="7669427" cy="4493538"/>
          </a:xfrm>
          <a:prstGeom prst="rect">
            <a:avLst/>
          </a:prstGeom>
        </p:spPr>
        <p:txBody>
          <a:bodyPr wrap="square">
            <a:spAutoFit/>
          </a:bodyPr>
          <a:lstStyle/>
          <a:p>
            <a:pPr marL="285750" indent="-285750">
              <a:buFont typeface="Arial" panose="020B0604020202020204" pitchFamily="34" charset="0"/>
              <a:buChar char="•"/>
            </a:pPr>
            <a:r>
              <a:rPr lang="en-US" dirty="0" smtClean="0"/>
              <a:t>Speaking at a conference in 2009, Hoare apologized for inventing the </a:t>
            </a:r>
            <a:r>
              <a:rPr lang="en-US" b="1" dirty="0" smtClean="0"/>
              <a:t>null reference</a:t>
            </a:r>
            <a:r>
              <a:rPr lang="en-US" dirty="0" smtClean="0"/>
              <a:t>:</a:t>
            </a:r>
          </a:p>
          <a:p>
            <a:pPr marL="457200" indent="-457200">
              <a:buFont typeface="Arial" panose="020B0604020202020204" pitchFamily="34" charset="0"/>
              <a:buChar char="•"/>
            </a:pPr>
            <a:r>
              <a:rPr lang="en-US" sz="2800" b="1" i="1" dirty="0" smtClean="0"/>
              <a:t>I call it my billion-dollar mistake</a:t>
            </a:r>
            <a:r>
              <a:rPr lang="en-US" i="1" dirty="0" smtClean="0"/>
              <a:t>. </a:t>
            </a:r>
          </a:p>
          <a:p>
            <a:pPr marL="457200" indent="-457200">
              <a:buFont typeface="Arial" panose="020B0604020202020204" pitchFamily="34" charset="0"/>
              <a:buChar char="•"/>
            </a:pPr>
            <a:r>
              <a:rPr lang="en-US" i="1" dirty="0" smtClean="0"/>
              <a:t>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a:t>
            </a:r>
          </a:p>
          <a:p>
            <a:pPr marL="342900" indent="-342900">
              <a:buFont typeface="Arial" panose="020B0604020202020204" pitchFamily="34" charset="0"/>
              <a:buChar char="•"/>
            </a:pPr>
            <a:r>
              <a:rPr lang="en-US" sz="2400" b="1" i="1" dirty="0" smtClean="0"/>
              <a:t>This has led to innumerable errors, vulnerabilities, and system crashes, which have probably caused a billion dollars of pain and damage in the last forty years</a:t>
            </a:r>
            <a:r>
              <a:rPr lang="en-US" i="1" dirty="0" smtClean="0"/>
              <a:t>.</a:t>
            </a:r>
          </a:p>
        </p:txBody>
      </p:sp>
    </p:spTree>
    <p:extLst>
      <p:ext uri="{BB962C8B-B14F-4D97-AF65-F5344CB8AC3E}">
        <p14:creationId xmlns:p14="http://schemas.microsoft.com/office/powerpoint/2010/main" val="3075669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Nulls Allowed</a:t>
            </a:r>
            <a:endParaRPr lang="en-US" dirty="0"/>
          </a:p>
        </p:txBody>
      </p:sp>
      <p:sp>
        <p:nvSpPr>
          <p:cNvPr id="3" name="Content Placeholder 2"/>
          <p:cNvSpPr>
            <a:spLocks noGrp="1"/>
          </p:cNvSpPr>
          <p:nvPr>
            <p:ph idx="1"/>
          </p:nvPr>
        </p:nvSpPr>
        <p:spPr>
          <a:xfrm>
            <a:off x="685800" y="2194560"/>
            <a:ext cx="10820400" cy="4148575"/>
          </a:xfrm>
        </p:spPr>
        <p:txBody>
          <a:bodyPr>
            <a:normAutofit fontScale="92500" lnSpcReduction="10000"/>
          </a:bodyPr>
          <a:lstStyle/>
          <a:p>
            <a:r>
              <a:rPr lang="en-US" dirty="0" smtClean="0"/>
              <a:t>Current Estimates of the cost of using nulls is approximately 1 Billion $ a year</a:t>
            </a:r>
          </a:p>
          <a:p>
            <a:r>
              <a:rPr lang="en-US" dirty="0" smtClean="0"/>
              <a:t>From Don Syme’s Blog</a:t>
            </a:r>
          </a:p>
          <a:p>
            <a:pPr marL="0" indent="0">
              <a:buNone/>
            </a:pPr>
            <a:r>
              <a:rPr lang="en-US" dirty="0" smtClean="0">
                <a:hlinkClick r:id="rId2"/>
              </a:rPr>
              <a:t>“this </a:t>
            </a:r>
            <a:r>
              <a:rPr lang="en-US" dirty="0">
                <a:hlinkClick r:id="rId2"/>
              </a:rPr>
              <a:t>comparison</a:t>
            </a:r>
            <a:r>
              <a:rPr lang="en-US" dirty="0"/>
              <a:t> records that one C# project had </a:t>
            </a:r>
            <a:r>
              <a:rPr lang="en-US" b="1" dirty="0"/>
              <a:t>3036</a:t>
            </a:r>
            <a:r>
              <a:rPr lang="en-US" dirty="0"/>
              <a:t> explicit null checks, where a functionally similar F# project had </a:t>
            </a:r>
            <a:r>
              <a:rPr lang="en-US" b="1" dirty="0"/>
              <a:t>27</a:t>
            </a:r>
            <a:r>
              <a:rPr lang="en-US" dirty="0"/>
              <a:t>, a reduction of </a:t>
            </a:r>
            <a:r>
              <a:rPr lang="en-US" b="1" dirty="0"/>
              <a:t>112x</a:t>
            </a:r>
            <a:r>
              <a:rPr lang="en-US" dirty="0"/>
              <a:t> in the total number of null checks.  The other statistics in the comparison shown are also compelling, particularly the “defects since go live”. The two statistics are not unrelated.</a:t>
            </a:r>
          </a:p>
          <a:p>
            <a:pPr marL="0" indent="0">
              <a:buNone/>
            </a:pPr>
            <a:r>
              <a:rPr lang="en-US" dirty="0" smtClean="0"/>
              <a:t>   After </a:t>
            </a:r>
            <a:r>
              <a:rPr lang="en-US" dirty="0"/>
              <a:t>a recent F# </a:t>
            </a:r>
            <a:r>
              <a:rPr lang="en-US" dirty="0" smtClean="0"/>
              <a:t>meet up </a:t>
            </a:r>
            <a:r>
              <a:rPr lang="en-US" dirty="0"/>
              <a:t>I grilled one of the guys who wrote this comparison to learn more about it. I can confirm that they are not making these stats up: these projects are both ETL (Extract, Transform, Load) systems which are broadly speaking in the same zone in terms of functionality, or if anything the F# implements more features. The F# project really did have a very, very low bug rate. The size difference is not due only to language differences; there are also differences in design methodology, with the C# characterized by the overuse of OO design patterns that is often seen in C# and Java projects</a:t>
            </a:r>
            <a:r>
              <a:rPr lang="en-US" dirty="0" smtClean="0"/>
              <a:t>.”</a:t>
            </a:r>
            <a:endParaRPr lang="en-US" dirty="0"/>
          </a:p>
          <a:p>
            <a:endParaRPr lang="en-US" dirty="0"/>
          </a:p>
        </p:txBody>
      </p:sp>
    </p:spTree>
    <p:extLst>
      <p:ext uri="{BB962C8B-B14F-4D97-AF65-F5344CB8AC3E}">
        <p14:creationId xmlns:p14="http://schemas.microsoft.com/office/powerpoint/2010/main" val="18138220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a:xfrm>
            <a:off x="1606378" y="2463114"/>
            <a:ext cx="9899822" cy="3755571"/>
          </a:xfrm>
        </p:spPr>
        <p:txBody>
          <a:bodyPr/>
          <a:lstStyle/>
          <a:p>
            <a:pPr lvl="0"/>
            <a:r>
              <a:rPr lang="en-US" dirty="0">
                <a:solidFill>
                  <a:prstClr val="white"/>
                </a:solidFill>
              </a:rPr>
              <a:t>Option type is a better Null Object pattern</a:t>
            </a:r>
          </a:p>
          <a:p>
            <a:pPr lvl="0"/>
            <a:r>
              <a:rPr lang="en-US" dirty="0">
                <a:solidFill>
                  <a:prstClr val="white"/>
                </a:solidFill>
              </a:rPr>
              <a:t>F# avoids nulls</a:t>
            </a:r>
          </a:p>
          <a:p>
            <a:pPr lvl="0"/>
            <a:r>
              <a:rPr lang="en-US" dirty="0">
                <a:solidFill>
                  <a:prstClr val="white"/>
                </a:solidFill>
              </a:rPr>
              <a:t>Pattern matching allows “matching data against shapes”</a:t>
            </a:r>
          </a:p>
          <a:p>
            <a:endParaRPr lang="en-US" dirty="0"/>
          </a:p>
        </p:txBody>
      </p:sp>
    </p:spTree>
    <p:extLst>
      <p:ext uri="{BB962C8B-B14F-4D97-AF65-F5344CB8AC3E}">
        <p14:creationId xmlns:p14="http://schemas.microsoft.com/office/powerpoint/2010/main" val="1821638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121" y="2193925"/>
            <a:ext cx="6031757" cy="4024313"/>
          </a:xfrm>
        </p:spPr>
      </p:pic>
    </p:spTree>
    <p:extLst>
      <p:ext uri="{BB962C8B-B14F-4D97-AF65-F5344CB8AC3E}">
        <p14:creationId xmlns:p14="http://schemas.microsoft.com/office/powerpoint/2010/main" val="521678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Functions are first-class citizens in F#</a:t>
            </a:r>
          </a:p>
          <a:p>
            <a:r>
              <a:rPr lang="en-US" dirty="0"/>
              <a:t>Function signature is all you need</a:t>
            </a:r>
          </a:p>
          <a:p>
            <a:r>
              <a:rPr lang="en-US" dirty="0"/>
              <a:t>“inside-out” programming</a:t>
            </a:r>
          </a:p>
          <a:p>
            <a:r>
              <a:rPr lang="en-US" dirty="0"/>
              <a:t>Functions are </a:t>
            </a:r>
            <a:r>
              <a:rPr lang="en-US" dirty="0" err="1"/>
              <a:t>composable</a:t>
            </a:r>
            <a:endParaRPr lang="en-US" dirty="0"/>
          </a:p>
          <a:p>
            <a:r>
              <a:rPr lang="en-US" dirty="0"/>
              <a:t>Pipe-forward</a:t>
            </a:r>
          </a:p>
          <a:p>
            <a:r>
              <a:rPr lang="en-US" dirty="0"/>
              <a:t>Declarative List syntax</a:t>
            </a:r>
          </a:p>
        </p:txBody>
      </p:sp>
    </p:spTree>
    <p:extLst>
      <p:ext uri="{BB962C8B-B14F-4D97-AF65-F5344CB8AC3E}">
        <p14:creationId xmlns:p14="http://schemas.microsoft.com/office/powerpoint/2010/main" val="4006009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Providers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612" y="1869990"/>
            <a:ext cx="5214240" cy="4471816"/>
          </a:xfrm>
        </p:spPr>
      </p:pic>
    </p:spTree>
    <p:extLst>
      <p:ext uri="{BB962C8B-B14F-4D97-AF65-F5344CB8AC3E}">
        <p14:creationId xmlns:p14="http://schemas.microsoft.com/office/powerpoint/2010/main" val="2669288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Type Providers give intellisense over untyped external resources</a:t>
            </a:r>
          </a:p>
          <a:p>
            <a:r>
              <a:rPr lang="en-US" dirty="0"/>
              <a:t>Type Providers help data-rich programming</a:t>
            </a:r>
          </a:p>
          <a:p>
            <a:r>
              <a:rPr lang="en-US" dirty="0"/>
              <a:t>Less infrastructure to get the data</a:t>
            </a:r>
          </a:p>
          <a:p>
            <a:r>
              <a:rPr lang="en-US" dirty="0"/>
              <a:t>Intellisense gives </a:t>
            </a:r>
            <a:r>
              <a:rPr lang="en-US" dirty="0" smtClean="0"/>
              <a:t>discoverability</a:t>
            </a:r>
          </a:p>
          <a:p>
            <a:r>
              <a:rPr lang="en-US" dirty="0" smtClean="0"/>
              <a:t>Type Providers available for </a:t>
            </a:r>
          </a:p>
          <a:p>
            <a:pPr lvl="1"/>
            <a:r>
              <a:rPr lang="en-US" dirty="0" smtClean="0"/>
              <a:t>Csv, OData, JSON, SQL, XML, XAML, WorldBank, FreeBase, </a:t>
            </a:r>
          </a:p>
          <a:p>
            <a:pPr lvl="1"/>
            <a:r>
              <a:rPr lang="en-US" dirty="0" smtClean="0"/>
              <a:t>WMI, Hadoop/Hive, R, TypeScript, WSDL, EntityFramework</a:t>
            </a:r>
          </a:p>
          <a:p>
            <a:pPr lvl="1"/>
            <a:r>
              <a:rPr lang="en-US" dirty="0" smtClean="0"/>
              <a:t>PostGis, Excel, Twitter,</a:t>
            </a:r>
            <a:r>
              <a:rPr lang="en-US" dirty="0" smtClean="0"/>
              <a:t> …</a:t>
            </a:r>
          </a:p>
          <a:p>
            <a:pPr lvl="1"/>
            <a:r>
              <a:rPr lang="en-US" dirty="0" smtClean="0"/>
              <a:t>If it doesn’t exist you can build it</a:t>
            </a:r>
            <a:endParaRPr lang="en-US" dirty="0"/>
          </a:p>
        </p:txBody>
      </p:sp>
    </p:spTree>
    <p:extLst>
      <p:ext uri="{BB962C8B-B14F-4D97-AF65-F5344CB8AC3E}">
        <p14:creationId xmlns:p14="http://schemas.microsoft.com/office/powerpoint/2010/main" val="1794171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start?</a:t>
            </a:r>
          </a:p>
        </p:txBody>
      </p:sp>
      <p:sp>
        <p:nvSpPr>
          <p:cNvPr id="3" name="Content Placeholder 2"/>
          <p:cNvSpPr>
            <a:spLocks noGrp="1"/>
          </p:cNvSpPr>
          <p:nvPr>
            <p:ph idx="1"/>
          </p:nvPr>
        </p:nvSpPr>
        <p:spPr/>
        <p:txBody>
          <a:bodyPr/>
          <a:lstStyle/>
          <a:p>
            <a:r>
              <a:rPr lang="en-US" dirty="0"/>
              <a:t>Can’t teach a language in </a:t>
            </a:r>
            <a:r>
              <a:rPr lang="en-US" dirty="0" smtClean="0"/>
              <a:t>one hour</a:t>
            </a:r>
          </a:p>
          <a:p>
            <a:r>
              <a:rPr lang="en-US" dirty="0" smtClean="0"/>
              <a:t>It has been said that it takes about a year to integrate functional programming paradigms into your thinking</a:t>
            </a:r>
          </a:p>
          <a:p>
            <a:pPr lvl="1"/>
            <a:r>
              <a:rPr lang="en-US" dirty="0" smtClean="0"/>
              <a:t>C# has been introducing many Functional constructs so you already know some of this</a:t>
            </a:r>
          </a:p>
          <a:p>
            <a:pPr lvl="1"/>
            <a:r>
              <a:rPr lang="en-US" dirty="0" smtClean="0"/>
              <a:t>While it takes a year to become an expert, you can usefully use F# with just a few days of study as it includes many object – oriented constructs</a:t>
            </a:r>
            <a:endParaRPr lang="en-US" dirty="0"/>
          </a:p>
          <a:p>
            <a:r>
              <a:rPr lang="en-US" dirty="0"/>
              <a:t>I get the same questions all the time</a:t>
            </a:r>
          </a:p>
          <a:p>
            <a:pPr lvl="1"/>
            <a:r>
              <a:rPr lang="en-US" dirty="0"/>
              <a:t>Why should I use F#?</a:t>
            </a:r>
          </a:p>
          <a:p>
            <a:pPr lvl="1"/>
            <a:r>
              <a:rPr lang="en-US" dirty="0"/>
              <a:t>Where should I use F#?</a:t>
            </a:r>
          </a:p>
        </p:txBody>
      </p:sp>
    </p:spTree>
    <p:extLst>
      <p:ext uri="{BB962C8B-B14F-4D97-AF65-F5344CB8AC3E}">
        <p14:creationId xmlns:p14="http://schemas.microsoft.com/office/powerpoint/2010/main" val="109107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875" y="1828801"/>
            <a:ext cx="4572000" cy="3559797"/>
          </a:xfrm>
        </p:spPr>
      </p:pic>
      <p:sp>
        <p:nvSpPr>
          <p:cNvPr id="5" name="Rectangle 4"/>
          <p:cNvSpPr/>
          <p:nvPr/>
        </p:nvSpPr>
        <p:spPr>
          <a:xfrm>
            <a:off x="6260756" y="2555443"/>
            <a:ext cx="3789406" cy="2677656"/>
          </a:xfrm>
          <a:prstGeom prst="rect">
            <a:avLst/>
          </a:prstGeom>
        </p:spPr>
        <p:txBody>
          <a:bodyPr wrap="square">
            <a:spAutoFit/>
          </a:bodyPr>
          <a:lstStyle/>
          <a:p>
            <a:r>
              <a:rPr lang="en-US" sz="2400" dirty="0" smtClean="0"/>
              <a:t>A language that doesn’t affect the way you think about programming, is not worth knowing.</a:t>
            </a:r>
            <a:br>
              <a:rPr lang="en-US" sz="2400" dirty="0" smtClean="0"/>
            </a:br>
            <a:r>
              <a:rPr lang="en-US" sz="2400" dirty="0" smtClean="0"/>
              <a:t>— Alan Perlis, Epigrams on Programming</a:t>
            </a:r>
            <a:endParaRPr lang="en-US" sz="2400" dirty="0"/>
          </a:p>
        </p:txBody>
      </p:sp>
    </p:spTree>
    <p:extLst>
      <p:ext uri="{BB962C8B-B14F-4D97-AF65-F5344CB8AC3E}">
        <p14:creationId xmlns:p14="http://schemas.microsoft.com/office/powerpoint/2010/main" val="1010314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t>
            </a:r>
            <a:r>
              <a:rPr lang="en-US" dirty="0" err="1"/>
              <a:t>aways</a:t>
            </a:r>
            <a:endParaRPr lang="en-US" dirty="0"/>
          </a:p>
        </p:txBody>
      </p:sp>
      <p:sp>
        <p:nvSpPr>
          <p:cNvPr id="3" name="Content Placeholder 2"/>
          <p:cNvSpPr>
            <a:spLocks noGrp="1"/>
          </p:cNvSpPr>
          <p:nvPr>
            <p:ph idx="1"/>
          </p:nvPr>
        </p:nvSpPr>
        <p:spPr>
          <a:xfrm>
            <a:off x="685800" y="1705232"/>
            <a:ext cx="10820400" cy="4513453"/>
          </a:xfrm>
        </p:spPr>
        <p:txBody>
          <a:bodyPr/>
          <a:lstStyle/>
          <a:p>
            <a:r>
              <a:rPr lang="en-US" dirty="0"/>
              <a:t>F# is a low noise, high power language</a:t>
            </a:r>
          </a:p>
          <a:p>
            <a:r>
              <a:rPr lang="en-US" dirty="0"/>
              <a:t>F# is both </a:t>
            </a:r>
            <a:r>
              <a:rPr lang="en-US" dirty="0" smtClean="0"/>
              <a:t>Fu</a:t>
            </a:r>
            <a:r>
              <a:rPr lang="en-US" dirty="0" smtClean="0"/>
              <a:t>nctional </a:t>
            </a:r>
            <a:r>
              <a:rPr lang="en-US" dirty="0"/>
              <a:t>and Object Oriented</a:t>
            </a:r>
          </a:p>
          <a:p>
            <a:r>
              <a:rPr lang="en-US" dirty="0"/>
              <a:t>F# is a very robust </a:t>
            </a:r>
            <a:r>
              <a:rPr lang="en-US" dirty="0" smtClean="0"/>
              <a:t>language</a:t>
            </a:r>
          </a:p>
          <a:p>
            <a:pPr lvl="1"/>
            <a:r>
              <a:rPr lang="en-US" dirty="0" smtClean="0"/>
              <a:t>Used in banking, stock transactions, scientific computing </a:t>
            </a:r>
            <a:endParaRPr lang="en-US" dirty="0"/>
          </a:p>
          <a:p>
            <a:r>
              <a:rPr lang="en-US" dirty="0"/>
              <a:t>REPL is rad, great for fast prototyping</a:t>
            </a:r>
          </a:p>
          <a:p>
            <a:r>
              <a:rPr lang="en-US" dirty="0"/>
              <a:t>Type Providers enable data rich </a:t>
            </a:r>
            <a:r>
              <a:rPr lang="en-US" dirty="0" smtClean="0"/>
              <a:t>programming</a:t>
            </a:r>
          </a:p>
        </p:txBody>
      </p:sp>
    </p:spTree>
    <p:extLst>
      <p:ext uri="{BB962C8B-B14F-4D97-AF65-F5344CB8AC3E}">
        <p14:creationId xmlns:p14="http://schemas.microsoft.com/office/powerpoint/2010/main" val="21792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there is more</a:t>
            </a:r>
          </a:p>
        </p:txBody>
      </p:sp>
      <p:sp>
        <p:nvSpPr>
          <p:cNvPr id="3" name="Content Placeholder 2"/>
          <p:cNvSpPr>
            <a:spLocks noGrp="1"/>
          </p:cNvSpPr>
          <p:nvPr>
            <p:ph idx="1"/>
          </p:nvPr>
        </p:nvSpPr>
        <p:spPr/>
        <p:txBody>
          <a:bodyPr/>
          <a:lstStyle/>
          <a:p>
            <a:r>
              <a:rPr lang="en-US" dirty="0"/>
              <a:t>I left out quite a bit</a:t>
            </a:r>
          </a:p>
          <a:p>
            <a:pPr lvl="1"/>
            <a:r>
              <a:rPr lang="en-US" sz="2200" dirty="0"/>
              <a:t>Immutability</a:t>
            </a:r>
          </a:p>
          <a:p>
            <a:pPr lvl="1"/>
            <a:r>
              <a:rPr lang="en-US" sz="2200" dirty="0"/>
              <a:t>Sequences, laziness</a:t>
            </a:r>
          </a:p>
          <a:p>
            <a:pPr lvl="1"/>
            <a:r>
              <a:rPr lang="en-US" sz="2200" dirty="0"/>
              <a:t>Computation Expressions</a:t>
            </a:r>
          </a:p>
          <a:p>
            <a:pPr lvl="1"/>
            <a:r>
              <a:rPr lang="en-US" sz="2200" dirty="0"/>
              <a:t>Object expressions</a:t>
            </a:r>
          </a:p>
          <a:p>
            <a:pPr lvl="1"/>
            <a:r>
              <a:rPr lang="en-US" sz="2200" dirty="0"/>
              <a:t>DSLs, Code Quotations</a:t>
            </a:r>
          </a:p>
          <a:p>
            <a:pPr lvl="1"/>
            <a:r>
              <a:rPr lang="en-US" sz="2200" dirty="0" err="1"/>
              <a:t>Async</a:t>
            </a:r>
            <a:endParaRPr lang="en-US" sz="2200" dirty="0"/>
          </a:p>
          <a:p>
            <a:pPr lvl="1"/>
            <a:r>
              <a:rPr lang="en-US" sz="2200" dirty="0" err="1"/>
              <a:t>inlining</a:t>
            </a:r>
            <a:endParaRPr lang="en-US" sz="2200" dirty="0"/>
          </a:p>
          <a:p>
            <a:pPr lvl="1"/>
            <a:r>
              <a:rPr lang="en-US" sz="2200" dirty="0"/>
              <a:t>…</a:t>
            </a:r>
          </a:p>
          <a:p>
            <a:endParaRPr lang="en-US" dirty="0"/>
          </a:p>
        </p:txBody>
      </p:sp>
    </p:spTree>
    <p:extLst>
      <p:ext uri="{BB962C8B-B14F-4D97-AF65-F5344CB8AC3E}">
        <p14:creationId xmlns:p14="http://schemas.microsoft.com/office/powerpoint/2010/main" val="3456919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F# fit?</a:t>
            </a:r>
          </a:p>
        </p:txBody>
      </p:sp>
      <p:sp>
        <p:nvSpPr>
          <p:cNvPr id="3" name="Content Placeholder 2"/>
          <p:cNvSpPr>
            <a:spLocks noGrp="1"/>
          </p:cNvSpPr>
          <p:nvPr>
            <p:ph idx="1"/>
          </p:nvPr>
        </p:nvSpPr>
        <p:spPr/>
        <p:txBody>
          <a:bodyPr/>
          <a:lstStyle/>
          <a:p>
            <a:r>
              <a:rPr lang="en-US" dirty="0"/>
              <a:t>You care about correct code</a:t>
            </a:r>
          </a:p>
          <a:p>
            <a:r>
              <a:rPr lang="en-US" dirty="0"/>
              <a:t>You need to explore data / prototype</a:t>
            </a:r>
          </a:p>
          <a:p>
            <a:r>
              <a:rPr lang="en-US" dirty="0"/>
              <a:t>You are building a workflow</a:t>
            </a:r>
          </a:p>
          <a:p>
            <a:r>
              <a:rPr lang="en-US" dirty="0"/>
              <a:t>Your code uses LINQ &amp; Funcs a </a:t>
            </a:r>
            <a:r>
              <a:rPr lang="en-US" dirty="0" smtClean="0"/>
              <a:t>lot</a:t>
            </a:r>
          </a:p>
          <a:p>
            <a:r>
              <a:rPr lang="en-US" dirty="0" smtClean="0"/>
              <a:t>You need Cross Platform development</a:t>
            </a:r>
          </a:p>
          <a:p>
            <a:pPr lvl="1"/>
            <a:r>
              <a:rPr lang="en-US" dirty="0" smtClean="0"/>
              <a:t>Supports Windows, Linux, Android …</a:t>
            </a:r>
            <a:endParaRPr lang="en-US" dirty="0"/>
          </a:p>
          <a:p>
            <a:endParaRPr lang="en-US" dirty="0"/>
          </a:p>
          <a:p>
            <a:r>
              <a:rPr lang="en-US" dirty="0"/>
              <a:t>Virtually anywhere, but…</a:t>
            </a:r>
          </a:p>
          <a:p>
            <a:r>
              <a:rPr lang="en-US" dirty="0"/>
              <a:t>Tooling is not as good as C</a:t>
            </a:r>
            <a:r>
              <a:rPr lang="en-US" dirty="0" smtClean="0"/>
              <a:t># (But getting better quickly)</a:t>
            </a:r>
            <a:endParaRPr lang="en-US" dirty="0"/>
          </a:p>
        </p:txBody>
      </p:sp>
    </p:spTree>
    <p:extLst>
      <p:ext uri="{BB962C8B-B14F-4D97-AF65-F5344CB8AC3E}">
        <p14:creationId xmlns:p14="http://schemas.microsoft.com/office/powerpoint/2010/main" val="193605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start?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962" y="2158313"/>
            <a:ext cx="5465033" cy="4028453"/>
          </a:xfrm>
        </p:spPr>
      </p:pic>
    </p:spTree>
    <p:extLst>
      <p:ext uri="{BB962C8B-B14F-4D97-AF65-F5344CB8AC3E}">
        <p14:creationId xmlns:p14="http://schemas.microsoft.com/office/powerpoint/2010/main" val="3009635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Resources</a:t>
            </a:r>
          </a:p>
        </p:txBody>
      </p:sp>
      <p:sp>
        <p:nvSpPr>
          <p:cNvPr id="3" name="Content Placeholder 2"/>
          <p:cNvSpPr>
            <a:spLocks noGrp="1"/>
          </p:cNvSpPr>
          <p:nvPr>
            <p:ph idx="1"/>
          </p:nvPr>
        </p:nvSpPr>
        <p:spPr/>
        <p:txBody>
          <a:bodyPr/>
          <a:lstStyle/>
          <a:p>
            <a:r>
              <a:rPr lang="en-US" dirty="0"/>
              <a:t>TryFSharp.org</a:t>
            </a:r>
          </a:p>
          <a:p>
            <a:r>
              <a:rPr lang="en-US" dirty="0"/>
              <a:t>FSharp.org</a:t>
            </a:r>
          </a:p>
          <a:p>
            <a:r>
              <a:rPr lang="en-US" dirty="0"/>
              <a:t>F# </a:t>
            </a:r>
            <a:r>
              <a:rPr lang="en-US" dirty="0" err="1"/>
              <a:t>Koans</a:t>
            </a:r>
            <a:r>
              <a:rPr lang="en-US" dirty="0"/>
              <a:t> on GitHub</a:t>
            </a:r>
          </a:p>
          <a:p>
            <a:endParaRPr lang="en-US" dirty="0"/>
          </a:p>
        </p:txBody>
      </p:sp>
    </p:spTree>
    <p:extLst>
      <p:ext uri="{BB962C8B-B14F-4D97-AF65-F5344CB8AC3E}">
        <p14:creationId xmlns:p14="http://schemas.microsoft.com/office/powerpoint/2010/main" val="3516829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endParaRPr lang="en-US" b="1" dirty="0"/>
          </a:p>
        </p:txBody>
      </p:sp>
      <p:pic>
        <p:nvPicPr>
          <p:cNvPr id="4" name="Content Placeholder 3"/>
          <p:cNvPicPr>
            <a:picLocks noGrp="1" noChangeAspect="1"/>
          </p:cNvPicPr>
          <p:nvPr>
            <p:ph idx="1"/>
          </p:nvPr>
        </p:nvPicPr>
        <p:blipFill>
          <a:blip r:embed="rId2"/>
          <a:stretch>
            <a:fillRect/>
          </a:stretch>
        </p:blipFill>
        <p:spPr>
          <a:xfrm>
            <a:off x="2873984" y="2206420"/>
            <a:ext cx="6444031" cy="3999323"/>
          </a:xfrm>
          <a:prstGeom prst="rect">
            <a:avLst/>
          </a:prstGeom>
        </p:spPr>
      </p:pic>
    </p:spTree>
    <p:extLst>
      <p:ext uri="{BB962C8B-B14F-4D97-AF65-F5344CB8AC3E}">
        <p14:creationId xmlns:p14="http://schemas.microsoft.com/office/powerpoint/2010/main" val="3640883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small &amp; safe</a:t>
            </a:r>
            <a:br>
              <a:rPr lang="en-US" dirty="0"/>
            </a:br>
            <a:endParaRPr lang="en-US" dirty="0"/>
          </a:p>
        </p:txBody>
      </p:sp>
      <p:sp>
        <p:nvSpPr>
          <p:cNvPr id="3" name="Content Placeholder 2"/>
          <p:cNvSpPr>
            <a:spLocks noGrp="1"/>
          </p:cNvSpPr>
          <p:nvPr>
            <p:ph idx="1"/>
          </p:nvPr>
        </p:nvSpPr>
        <p:spPr/>
        <p:txBody>
          <a:bodyPr/>
          <a:lstStyle/>
          <a:p>
            <a:r>
              <a:rPr lang="en-US" dirty="0"/>
              <a:t>Don’t rewrite everything in F#!</a:t>
            </a:r>
          </a:p>
          <a:p>
            <a:r>
              <a:rPr lang="en-US" dirty="0"/>
              <a:t>Try out writing unit tests in F#</a:t>
            </a:r>
          </a:p>
          <a:p>
            <a:pPr lvl="1"/>
            <a:r>
              <a:rPr lang="en-US" dirty="0" err="1"/>
              <a:t>FsUnit</a:t>
            </a:r>
            <a:r>
              <a:rPr lang="en-US" dirty="0"/>
              <a:t>, Foq</a:t>
            </a:r>
          </a:p>
          <a:p>
            <a:r>
              <a:rPr lang="en-US" dirty="0"/>
              <a:t>Try writing small </a:t>
            </a:r>
            <a:r>
              <a:rPr lang="en-US" dirty="0" err="1"/>
              <a:t>dlls</a:t>
            </a:r>
            <a:r>
              <a:rPr lang="en-US" dirty="0"/>
              <a:t> in F#</a:t>
            </a:r>
          </a:p>
          <a:p>
            <a:pPr lvl="1"/>
            <a:r>
              <a:rPr lang="en-US" dirty="0"/>
              <a:t>Write a public API using classes</a:t>
            </a:r>
          </a:p>
        </p:txBody>
      </p:sp>
    </p:spTree>
    <p:extLst>
      <p:ext uri="{BB962C8B-B14F-4D97-AF65-F5344CB8AC3E}">
        <p14:creationId xmlns:p14="http://schemas.microsoft.com/office/powerpoint/2010/main" val="4042374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active </a:t>
            </a:r>
            <a:r>
              <a:rPr lang="en-US" dirty="0" smtClean="0"/>
              <a:t/>
            </a:r>
            <a:br>
              <a:rPr lang="en-US" dirty="0" smtClean="0"/>
            </a:br>
            <a:r>
              <a:rPr lang="en-US" dirty="0" smtClean="0"/>
              <a:t>community</a:t>
            </a:r>
            <a:endParaRPr lang="en-US" dirty="0"/>
          </a:p>
        </p:txBody>
      </p:sp>
      <p:sp>
        <p:nvSpPr>
          <p:cNvPr id="3" name="Content Placeholder 2"/>
          <p:cNvSpPr>
            <a:spLocks noGrp="1"/>
          </p:cNvSpPr>
          <p:nvPr>
            <p:ph idx="1"/>
          </p:nvPr>
        </p:nvSpPr>
        <p:spPr/>
        <p:txBody>
          <a:bodyPr/>
          <a:lstStyle/>
          <a:p>
            <a:r>
              <a:rPr lang="en-US" dirty="0"/>
              <a:t>Don Syme’s blog</a:t>
            </a:r>
          </a:p>
          <a:p>
            <a:r>
              <a:rPr lang="en-US" dirty="0"/>
              <a:t>F# Weekly (</a:t>
            </a:r>
            <a:r>
              <a:rPr lang="en-US" dirty="0" err="1"/>
              <a:t>sergey</a:t>
            </a:r>
            <a:r>
              <a:rPr lang="en-US" dirty="0"/>
              <a:t> </a:t>
            </a:r>
            <a:r>
              <a:rPr lang="en-US" dirty="0" err="1"/>
              <a:t>tihon</a:t>
            </a:r>
            <a:r>
              <a:rPr lang="en-US" dirty="0"/>
              <a:t>)</a:t>
            </a:r>
          </a:p>
          <a:p>
            <a:r>
              <a:rPr lang="en-US" dirty="0"/>
              <a:t>#fsharp on Twitter</a:t>
            </a:r>
          </a:p>
          <a:p>
            <a:r>
              <a:rPr lang="en-US" dirty="0"/>
              <a:t>StackOverflow</a:t>
            </a:r>
          </a:p>
          <a:p>
            <a:r>
              <a:rPr lang="en-US" dirty="0"/>
              <a:t>Strong OSS community</a:t>
            </a:r>
          </a:p>
          <a:p>
            <a:pPr lvl="1"/>
            <a:r>
              <a:rPr lang="en-US" dirty="0"/>
              <a:t>GitHub, CodePlex</a:t>
            </a:r>
          </a:p>
          <a:p>
            <a:pPr lvl="1"/>
            <a:r>
              <a:rPr lang="en-US" dirty="0"/>
              <a:t>Compiler is on GitHub</a:t>
            </a:r>
          </a:p>
          <a:p>
            <a:r>
              <a:rPr lang="en-US" b="1" dirty="0"/>
              <a:t>SFSharp.org</a:t>
            </a:r>
          </a:p>
          <a:p>
            <a:endParaRPr lang="en-US" dirty="0"/>
          </a:p>
        </p:txBody>
      </p:sp>
    </p:spTree>
    <p:extLst>
      <p:ext uri="{BB962C8B-B14F-4D97-AF65-F5344CB8AC3E}">
        <p14:creationId xmlns:p14="http://schemas.microsoft.com/office/powerpoint/2010/main" val="603247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developers saying?</a:t>
            </a:r>
            <a:endParaRPr lang="en-US" dirty="0"/>
          </a:p>
        </p:txBody>
      </p:sp>
      <p:sp>
        <p:nvSpPr>
          <p:cNvPr id="3" name="Content Placeholder 2"/>
          <p:cNvSpPr>
            <a:spLocks noGrp="1"/>
          </p:cNvSpPr>
          <p:nvPr>
            <p:ph idx="1"/>
          </p:nvPr>
        </p:nvSpPr>
        <p:spPr>
          <a:xfrm>
            <a:off x="685800" y="2194560"/>
            <a:ext cx="6423454" cy="4024125"/>
          </a:xfrm>
        </p:spPr>
        <p:txBody>
          <a:bodyPr/>
          <a:lstStyle/>
          <a:p>
            <a:r>
              <a:rPr lang="en-US" dirty="0"/>
              <a:t>“…writing C# feels like completing government forms in triplicate.” – Phillip </a:t>
            </a:r>
            <a:r>
              <a:rPr lang="en-US" dirty="0" err="1"/>
              <a:t>Trelford</a:t>
            </a:r>
            <a:endParaRPr lang="en-US" dirty="0"/>
          </a:p>
          <a:p>
            <a:r>
              <a:rPr lang="en-US" dirty="0" smtClean="0"/>
              <a:t>“C</a:t>
            </a:r>
            <a:r>
              <a:rPr lang="en-US" dirty="0"/>
              <a:t># has been becoming more of a functional language with virtually every new release and I’ve been using many of those capabilities for a few years but the language is hardly built around them</a:t>
            </a:r>
            <a:r>
              <a:rPr lang="en-US" dirty="0" smtClean="0"/>
              <a:t>.” – Dave </a:t>
            </a:r>
            <a:r>
              <a:rPr lang="en-US" dirty="0" err="1" smtClean="0"/>
              <a:t>Fancher</a:t>
            </a:r>
            <a:endParaRPr lang="en-US" dirty="0"/>
          </a:p>
          <a:p>
            <a:r>
              <a:rPr lang="en-US" dirty="0" smtClean="0"/>
              <a:t>“Using </a:t>
            </a:r>
            <a:r>
              <a:rPr lang="en-US" dirty="0"/>
              <a:t>F# now is like using the C# we will have in 3 years</a:t>
            </a:r>
            <a:r>
              <a:rPr lang="en-US" dirty="0" smtClean="0"/>
              <a:t>.” – David Thayer</a:t>
            </a:r>
            <a:endParaRPr lang="en-US" dirty="0"/>
          </a:p>
          <a:p>
            <a:endParaRPr lang="en-US" dirty="0"/>
          </a:p>
        </p:txBody>
      </p:sp>
    </p:spTree>
    <p:extLst>
      <p:ext uri="{BB962C8B-B14F-4D97-AF65-F5344CB8AC3E}">
        <p14:creationId xmlns:p14="http://schemas.microsoft.com/office/powerpoint/2010/main" val="2008277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 take a stroll</a:t>
            </a:r>
          </a:p>
        </p:txBody>
      </p:sp>
      <p:sp>
        <p:nvSpPr>
          <p:cNvPr id="3" name="Content Placeholder 2"/>
          <p:cNvSpPr>
            <a:spLocks noGrp="1"/>
          </p:cNvSpPr>
          <p:nvPr>
            <p:ph idx="1"/>
          </p:nvPr>
        </p:nvSpPr>
        <p:spPr/>
        <p:txBody>
          <a:bodyPr/>
          <a:lstStyle/>
          <a:p>
            <a:r>
              <a:rPr lang="en-US" dirty="0"/>
              <a:t>Highlight differences between F# and C#</a:t>
            </a:r>
          </a:p>
          <a:p>
            <a:r>
              <a:rPr lang="en-US" dirty="0"/>
              <a:t>Show areas where F# is awesome</a:t>
            </a:r>
          </a:p>
          <a:p>
            <a:r>
              <a:rPr lang="en-US" dirty="0"/>
              <a:t>Give you a sense for core syntax / ideas</a:t>
            </a:r>
          </a:p>
          <a:p>
            <a:r>
              <a:rPr lang="en-US" dirty="0"/>
              <a:t>Give you a sense for the “coding rhythm”</a:t>
            </a:r>
          </a:p>
          <a:p>
            <a:r>
              <a:rPr lang="en-US" dirty="0"/>
              <a:t>Avoid all-out hardcore functional stuff</a:t>
            </a:r>
          </a:p>
          <a:p>
            <a:endParaRPr lang="en-US" dirty="0"/>
          </a:p>
          <a:p>
            <a:r>
              <a:rPr lang="en-US" dirty="0"/>
              <a:t>For the record: I DO like C#. I just </a:t>
            </a:r>
            <a:r>
              <a:rPr lang="en-US" b="1" dirty="0"/>
              <a:t>love</a:t>
            </a:r>
            <a:r>
              <a:rPr lang="en-US" dirty="0"/>
              <a:t> F# </a:t>
            </a:r>
            <a:r>
              <a:rPr lang="en-US" dirty="0">
                <a:sym typeface="Wingdings" pitchFamily="2" charset="2"/>
              </a:rPr>
              <a:t></a:t>
            </a:r>
            <a:endParaRPr lang="en-US" dirty="0"/>
          </a:p>
        </p:txBody>
      </p:sp>
    </p:spTree>
    <p:extLst>
      <p:ext uri="{BB962C8B-B14F-4D97-AF65-F5344CB8AC3E}">
        <p14:creationId xmlns:p14="http://schemas.microsoft.com/office/powerpoint/2010/main" val="25357976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152" y="187724"/>
            <a:ext cx="8610600" cy="1293028"/>
          </a:xfrm>
        </p:spPr>
        <p:txBody>
          <a:bodyPr/>
          <a:lstStyle/>
          <a:p>
            <a:r>
              <a:rPr lang="en-US" dirty="0"/>
              <a:t>Thank you - time for </a:t>
            </a:r>
            <a:r>
              <a:rPr lang="en-US" dirty="0" smtClean="0"/>
              <a:t>COOKIES?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349" y="1656271"/>
            <a:ext cx="3534032" cy="23822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943" y="1480751"/>
            <a:ext cx="6755571" cy="4764773"/>
          </a:xfrm>
          <a:prstGeom prst="rect">
            <a:avLst/>
          </a:prstGeom>
        </p:spPr>
      </p:pic>
    </p:spTree>
    <p:extLst>
      <p:ext uri="{BB962C8B-B14F-4D97-AF65-F5344CB8AC3E}">
        <p14:creationId xmlns:p14="http://schemas.microsoft.com/office/powerpoint/2010/main" val="3506130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3659" y="2193925"/>
            <a:ext cx="6044682" cy="4024313"/>
          </a:xfrm>
        </p:spPr>
      </p:pic>
    </p:spTree>
    <p:extLst>
      <p:ext uri="{BB962C8B-B14F-4D97-AF65-F5344CB8AC3E}">
        <p14:creationId xmlns:p14="http://schemas.microsoft.com/office/powerpoint/2010/main" val="1960843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Lightweight syntax</a:t>
            </a:r>
          </a:p>
          <a:p>
            <a:r>
              <a:rPr lang="en-US" dirty="0"/>
              <a:t>Type inference</a:t>
            </a:r>
          </a:p>
          <a:p>
            <a:r>
              <a:rPr lang="en-US" dirty="0"/>
              <a:t>Smooth interop with C#</a:t>
            </a:r>
          </a:p>
          <a:p>
            <a:r>
              <a:rPr lang="en-US" dirty="0"/>
              <a:t>FSI (F# Interactive), the REPL</a:t>
            </a:r>
          </a:p>
          <a:p>
            <a:r>
              <a:rPr lang="en-US" dirty="0"/>
              <a:t>Record Type</a:t>
            </a:r>
          </a:p>
        </p:txBody>
      </p:sp>
    </p:spTree>
    <p:extLst>
      <p:ext uri="{BB962C8B-B14F-4D97-AF65-F5344CB8AC3E}">
        <p14:creationId xmlns:p14="http://schemas.microsoft.com/office/powerpoint/2010/main" val="3434922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and F#, </a:t>
            </a:r>
            <a:r>
              <a:rPr lang="en-US" dirty="0" smtClean="0"/>
              <a:t>happy </a:t>
            </a:r>
            <a:br>
              <a:rPr lang="en-US" dirty="0" smtClean="0"/>
            </a:br>
            <a:r>
              <a:rPr lang="en-US" dirty="0" smtClean="0"/>
              <a:t>together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335" y="2444580"/>
            <a:ext cx="4629150" cy="3220243"/>
          </a:xfrm>
        </p:spPr>
      </p:pic>
    </p:spTree>
    <p:extLst>
      <p:ext uri="{BB962C8B-B14F-4D97-AF65-F5344CB8AC3E}">
        <p14:creationId xmlns:p14="http://schemas.microsoft.com/office/powerpoint/2010/main" val="289757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Units of Measure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1784" y="1968843"/>
            <a:ext cx="5333485" cy="4110681"/>
          </a:xfrm>
        </p:spPr>
      </p:pic>
    </p:spTree>
    <p:extLst>
      <p:ext uri="{BB962C8B-B14F-4D97-AF65-F5344CB8AC3E}">
        <p14:creationId xmlns:p14="http://schemas.microsoft.com/office/powerpoint/2010/main" val="2709131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NASA Mars Climate </a:t>
            </a:r>
            <a:r>
              <a:rPr lang="en-US" dirty="0" smtClean="0"/>
              <a:t/>
            </a:r>
            <a:br>
              <a:rPr lang="en-US" dirty="0" smtClean="0"/>
            </a:br>
            <a:r>
              <a:rPr lang="en-US" dirty="0" smtClean="0"/>
              <a:t>Orbiter</a:t>
            </a:r>
            <a:r>
              <a:rPr lang="en-US" dirty="0"/>
              <a:t>: oops!</a:t>
            </a:r>
          </a:p>
        </p:txBody>
      </p:sp>
      <p:pic>
        <p:nvPicPr>
          <p:cNvPr id="4" name="Content Placeholder 3"/>
          <p:cNvPicPr>
            <a:picLocks noGrp="1" noChangeAspect="1"/>
          </p:cNvPicPr>
          <p:nvPr>
            <p:ph idx="1"/>
          </p:nvPr>
        </p:nvPicPr>
        <p:blipFill>
          <a:blip r:embed="rId2"/>
          <a:stretch>
            <a:fillRect/>
          </a:stretch>
        </p:blipFill>
        <p:spPr>
          <a:xfrm>
            <a:off x="1130877" y="2057401"/>
            <a:ext cx="3076363" cy="4024313"/>
          </a:xfrm>
          <a:prstGeom prst="rect">
            <a:avLst/>
          </a:prstGeom>
        </p:spPr>
      </p:pic>
      <p:sp>
        <p:nvSpPr>
          <p:cNvPr id="5" name="Rectangle 4"/>
          <p:cNvSpPr/>
          <p:nvPr/>
        </p:nvSpPr>
        <p:spPr>
          <a:xfrm>
            <a:off x="4808720" y="2434444"/>
            <a:ext cx="6096000" cy="2862322"/>
          </a:xfrm>
          <a:prstGeom prst="rect">
            <a:avLst/>
          </a:prstGeom>
        </p:spPr>
        <p:txBody>
          <a:bodyPr>
            <a:spAutoFit/>
          </a:bodyPr>
          <a:lstStyle/>
          <a:p>
            <a:r>
              <a:rPr lang="en-US" i="1" dirty="0" smtClean="0"/>
              <a:t>… on September 23, 1999, communication with the spacecraft was lost as the spacecraft went into orbital insertion, due to ground based computer software which produced output in </a:t>
            </a:r>
            <a:r>
              <a:rPr lang="en-US" i="1" dirty="0" smtClean="0">
                <a:hlinkClick r:id="rId3" tooltip="United States customary units"/>
              </a:rPr>
              <a:t>non-SI</a:t>
            </a:r>
            <a:r>
              <a:rPr lang="en-US" i="1" dirty="0" smtClean="0"/>
              <a:t> units of pound-seconds (</a:t>
            </a:r>
            <a:r>
              <a:rPr lang="en-US" i="1" dirty="0" err="1" smtClean="0"/>
              <a:t>lbf×s</a:t>
            </a:r>
            <a:r>
              <a:rPr lang="en-US" i="1" dirty="0" smtClean="0"/>
              <a:t>) instead of the metric units of newton-seconds (N×s) specified in the contract between NASA and Lockheed. The spacecraft encountered Mars at an improperly low altitude, causing it to incorrectly enter the upper atmosphere and disintegrate.</a:t>
            </a:r>
            <a:endParaRPr lang="en-US" i="1" dirty="0"/>
          </a:p>
        </p:txBody>
      </p:sp>
    </p:spTree>
    <p:extLst>
      <p:ext uri="{BB962C8B-B14F-4D97-AF65-F5344CB8AC3E}">
        <p14:creationId xmlns:p14="http://schemas.microsoft.com/office/powerpoint/2010/main" val="824173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see?</a:t>
            </a:r>
          </a:p>
        </p:txBody>
      </p:sp>
      <p:sp>
        <p:nvSpPr>
          <p:cNvPr id="3" name="Content Placeholder 2"/>
          <p:cNvSpPr>
            <a:spLocks noGrp="1"/>
          </p:cNvSpPr>
          <p:nvPr>
            <p:ph idx="1"/>
          </p:nvPr>
        </p:nvSpPr>
        <p:spPr/>
        <p:txBody>
          <a:bodyPr/>
          <a:lstStyle/>
          <a:p>
            <a:r>
              <a:rPr lang="en-US" dirty="0"/>
              <a:t>Units of Measure allow safer code</a:t>
            </a:r>
          </a:p>
          <a:p>
            <a:endParaRPr lang="en-US" dirty="0"/>
          </a:p>
        </p:txBody>
      </p:sp>
    </p:spTree>
    <p:extLst>
      <p:ext uri="{BB962C8B-B14F-4D97-AF65-F5344CB8AC3E}">
        <p14:creationId xmlns:p14="http://schemas.microsoft.com/office/powerpoint/2010/main" val="3121490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1611</TotalTime>
  <Words>858</Words>
  <Application>Microsoft Office PowerPoint</Application>
  <PresentationFormat>Widescreen</PresentationFormat>
  <Paragraphs>132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vt:lpstr>
      <vt:lpstr>Vapor Trail</vt:lpstr>
      <vt:lpstr>An Intro to F# For The C# Developer</vt:lpstr>
      <vt:lpstr>Where to start?</vt:lpstr>
      <vt:lpstr>The plan: take a stroll</vt:lpstr>
      <vt:lpstr>Hello, F#!</vt:lpstr>
      <vt:lpstr>What did we see?</vt:lpstr>
      <vt:lpstr>C# and F#, happy  together</vt:lpstr>
      <vt:lpstr>Units of Measure</vt:lpstr>
      <vt:lpstr>NASA Mars Climate  Orbiter: oops!</vt:lpstr>
      <vt:lpstr>What did we see?</vt:lpstr>
      <vt:lpstr>Discriminated Unions</vt:lpstr>
      <vt:lpstr>What did we see?</vt:lpstr>
      <vt:lpstr>The Curse of Null</vt:lpstr>
      <vt:lpstr>Tony Hoare</vt:lpstr>
      <vt:lpstr>No Nulls Allowed</vt:lpstr>
      <vt:lpstr>What did we see?</vt:lpstr>
      <vt:lpstr>Functions</vt:lpstr>
      <vt:lpstr>What did we see?</vt:lpstr>
      <vt:lpstr>Type Providers</vt:lpstr>
      <vt:lpstr>What did we see?</vt:lpstr>
      <vt:lpstr>Conclusion</vt:lpstr>
      <vt:lpstr>Take aways</vt:lpstr>
      <vt:lpstr>… and there is more</vt:lpstr>
      <vt:lpstr>Where does F# fit?</vt:lpstr>
      <vt:lpstr>How do I start?</vt:lpstr>
      <vt:lpstr>Online Resources</vt:lpstr>
      <vt:lpstr>Books</vt:lpstr>
      <vt:lpstr>Start small &amp; safe </vt:lpstr>
      <vt:lpstr>Very active  community</vt:lpstr>
      <vt:lpstr>What are developers saying?</vt:lpstr>
      <vt:lpstr>Thank you - time for COOKIES?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 to F# For The C# Developer</dc:title>
  <dc:creator>David Thayer</dc:creator>
  <cp:lastModifiedBy>David Thayer</cp:lastModifiedBy>
  <cp:revision>13</cp:revision>
  <dcterms:created xsi:type="dcterms:W3CDTF">2015-01-19T16:54:26Z</dcterms:created>
  <dcterms:modified xsi:type="dcterms:W3CDTF">2015-01-20T20:14:05Z</dcterms:modified>
</cp:coreProperties>
</file>