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2"/>
  </p:handoutMasterIdLst>
  <p:sldIdLst>
    <p:sldId id="256" r:id="rId2"/>
    <p:sldId id="293" r:id="rId3"/>
    <p:sldId id="303" r:id="rId4"/>
    <p:sldId id="302" r:id="rId5"/>
    <p:sldId id="294" r:id="rId6"/>
    <p:sldId id="316" r:id="rId7"/>
    <p:sldId id="297" r:id="rId8"/>
    <p:sldId id="305" r:id="rId9"/>
    <p:sldId id="301" r:id="rId10"/>
    <p:sldId id="317" r:id="rId11"/>
    <p:sldId id="299" r:id="rId12"/>
    <p:sldId id="318" r:id="rId13"/>
    <p:sldId id="304" r:id="rId14"/>
    <p:sldId id="319" r:id="rId15"/>
    <p:sldId id="320" r:id="rId16"/>
    <p:sldId id="306" r:id="rId17"/>
    <p:sldId id="321" r:id="rId18"/>
    <p:sldId id="298" r:id="rId19"/>
    <p:sldId id="322" r:id="rId20"/>
    <p:sldId id="309" r:id="rId21"/>
    <p:sldId id="313" r:id="rId22"/>
    <p:sldId id="315" r:id="rId23"/>
    <p:sldId id="310" r:id="rId24"/>
    <p:sldId id="296" r:id="rId25"/>
    <p:sldId id="307" r:id="rId26"/>
    <p:sldId id="314" r:id="rId27"/>
    <p:sldId id="311" r:id="rId28"/>
    <p:sldId id="308" r:id="rId29"/>
    <p:sldId id="282" r:id="rId30"/>
    <p:sldId id="31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474" y="-108"/>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2040"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B4613D-E18E-44B6-857A-AC2DDBCA24D9}" type="datetimeFigureOut">
              <a:rPr lang="en-US" smtClean="0"/>
              <a:pPr/>
              <a:t>4/10/2013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1E3165-45AB-4037-9224-0248E734DB9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2057400" y="6324600"/>
            <a:ext cx="2590800" cy="365125"/>
          </a:xfrm>
          <a:prstGeom prst="rect">
            <a:avLst/>
          </a:prstGeom>
        </p:spPr>
        <p:txBody>
          <a:bodyPr/>
          <a:lstStyle/>
          <a:p>
            <a:fld id="{F2F18457-9F9B-4EBA-BB05-DCDEB2BFEFA3}" type="datetimeFigureOut">
              <a:rPr lang="en-US" smtClean="0"/>
              <a:pPr/>
              <a:t>4/10/2013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5CC910B-429B-4DE7-ACE1-AD71DF593869}" type="slidenum">
              <a:rPr lang="en-US" smtClean="0"/>
              <a:pPr/>
              <a:t>‹#›</a:t>
            </a:fld>
            <a:endParaRPr lang="en-US" dirty="0"/>
          </a:p>
        </p:txBody>
      </p:sp>
      <p:cxnSp>
        <p:nvCxnSpPr>
          <p:cNvPr id="7" name="Straight Connector 6"/>
          <p:cNvCxnSpPr/>
          <p:nvPr userDrawn="1"/>
        </p:nvCxnSpPr>
        <p:spPr>
          <a:xfrm>
            <a:off x="457200" y="3429000"/>
            <a:ext cx="8458200" cy="1588"/>
          </a:xfrm>
          <a:prstGeom prst="line">
            <a:avLst/>
          </a:prstGeom>
          <a:ln w="31750">
            <a:solidFill>
              <a:schemeClr val="tx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057400" y="6324600"/>
            <a:ext cx="2590800" cy="365125"/>
          </a:xfrm>
          <a:prstGeom prst="rect">
            <a:avLst/>
          </a:prstGeom>
        </p:spPr>
        <p:txBody>
          <a:bodyPr/>
          <a:lstStyle/>
          <a:p>
            <a:fld id="{F2F18457-9F9B-4EBA-BB05-DCDEB2BFEFA3}" type="datetimeFigureOut">
              <a:rPr lang="en-US" smtClean="0"/>
              <a:pPr/>
              <a:t>4/10/2013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5CC910B-429B-4DE7-ACE1-AD71DF593869}" type="slidenum">
              <a:rPr lang="en-US" smtClean="0"/>
              <a:pPr/>
              <a:t>‹#›</a:t>
            </a:fld>
            <a:endParaRPr lang="en-US"/>
          </a:p>
        </p:txBody>
      </p:sp>
      <p:cxnSp>
        <p:nvCxnSpPr>
          <p:cNvPr id="8" name="Straight Connector 7"/>
          <p:cNvCxnSpPr/>
          <p:nvPr userDrawn="1"/>
        </p:nvCxnSpPr>
        <p:spPr>
          <a:xfrm>
            <a:off x="228600" y="1371600"/>
            <a:ext cx="8686800" cy="1588"/>
          </a:xfrm>
          <a:prstGeom prst="line">
            <a:avLst/>
          </a:prstGeom>
          <a:ln w="31750">
            <a:solidFill>
              <a:schemeClr val="tx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057400" y="6324600"/>
            <a:ext cx="2590800" cy="365125"/>
          </a:xfrm>
          <a:prstGeom prst="rect">
            <a:avLst/>
          </a:prstGeom>
        </p:spPr>
        <p:txBody>
          <a:bodyPr/>
          <a:lstStyle/>
          <a:p>
            <a:fld id="{F2F18457-9F9B-4EBA-BB05-DCDEB2BFEFA3}" type="datetimeFigureOut">
              <a:rPr lang="en-US" smtClean="0"/>
              <a:pPr/>
              <a:t>4/10/2013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5CC910B-429B-4DE7-ACE1-AD71DF593869}" type="slidenum">
              <a:rPr lang="en-US" smtClean="0"/>
              <a:pPr/>
              <a:t>‹#›</a:t>
            </a:fld>
            <a:endParaRPr lang="en-US"/>
          </a:p>
        </p:txBody>
      </p:sp>
      <p:cxnSp>
        <p:nvCxnSpPr>
          <p:cNvPr id="7" name="Straight Connector 6"/>
          <p:cNvCxnSpPr/>
          <p:nvPr userDrawn="1"/>
        </p:nvCxnSpPr>
        <p:spPr>
          <a:xfrm rot="5400000">
            <a:off x="3619500" y="3162300"/>
            <a:ext cx="6019800" cy="1588"/>
          </a:xfrm>
          <a:prstGeom prst="line">
            <a:avLst/>
          </a:prstGeom>
          <a:ln w="31750">
            <a:solidFill>
              <a:schemeClr val="tx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057400" y="6324600"/>
            <a:ext cx="2590800" cy="365125"/>
          </a:xfrm>
          <a:prstGeom prst="rect">
            <a:avLst/>
          </a:prstGeom>
        </p:spPr>
        <p:txBody>
          <a:bodyPr/>
          <a:lstStyle/>
          <a:p>
            <a:fld id="{F2F18457-9F9B-4EBA-BB05-DCDEB2BFEFA3}" type="datetimeFigureOut">
              <a:rPr lang="en-US" smtClean="0"/>
              <a:pPr/>
              <a:t>4/10/2013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5CC910B-429B-4DE7-ACE1-AD71DF593869}" type="slidenum">
              <a:rPr lang="en-US" smtClean="0"/>
              <a:pPr/>
              <a:t>‹#›</a:t>
            </a:fld>
            <a:endParaRPr lang="en-US"/>
          </a:p>
        </p:txBody>
      </p:sp>
      <p:cxnSp>
        <p:nvCxnSpPr>
          <p:cNvPr id="8" name="Straight Connector 7"/>
          <p:cNvCxnSpPr/>
          <p:nvPr userDrawn="1"/>
        </p:nvCxnSpPr>
        <p:spPr>
          <a:xfrm>
            <a:off x="228600" y="1371600"/>
            <a:ext cx="8686800" cy="1588"/>
          </a:xfrm>
          <a:prstGeom prst="line">
            <a:avLst/>
          </a:prstGeom>
          <a:ln w="31750">
            <a:solidFill>
              <a:schemeClr val="tx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baseline="0"/>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057400" y="6324600"/>
            <a:ext cx="2590800" cy="365125"/>
          </a:xfrm>
          <a:prstGeom prst="rect">
            <a:avLst/>
          </a:prstGeom>
        </p:spPr>
        <p:txBody>
          <a:bodyPr/>
          <a:lstStyle/>
          <a:p>
            <a:fld id="{F2F18457-9F9B-4EBA-BB05-DCDEB2BFEFA3}" type="datetimeFigureOut">
              <a:rPr lang="en-US" smtClean="0"/>
              <a:pPr/>
              <a:t>4/10/2013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5CC910B-429B-4DE7-ACE1-AD71DF593869}" type="slidenum">
              <a:rPr lang="en-US" smtClean="0"/>
              <a:pPr/>
              <a:t>‹#›</a:t>
            </a:fld>
            <a:endParaRPr lang="en-US"/>
          </a:p>
        </p:txBody>
      </p:sp>
      <p:cxnSp>
        <p:nvCxnSpPr>
          <p:cNvPr id="7" name="Straight Connector 6"/>
          <p:cNvCxnSpPr/>
          <p:nvPr userDrawn="1"/>
        </p:nvCxnSpPr>
        <p:spPr>
          <a:xfrm>
            <a:off x="381000" y="4418012"/>
            <a:ext cx="8458200" cy="1588"/>
          </a:xfrm>
          <a:prstGeom prst="line">
            <a:avLst/>
          </a:prstGeom>
          <a:ln w="31750">
            <a:solidFill>
              <a:schemeClr val="tx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057400" y="6324600"/>
            <a:ext cx="2590800" cy="365125"/>
          </a:xfrm>
          <a:prstGeom prst="rect">
            <a:avLst/>
          </a:prstGeom>
        </p:spPr>
        <p:txBody>
          <a:bodyPr/>
          <a:lstStyle/>
          <a:p>
            <a:fld id="{F2F18457-9F9B-4EBA-BB05-DCDEB2BFEFA3}" type="datetimeFigureOut">
              <a:rPr lang="en-US" smtClean="0"/>
              <a:pPr/>
              <a:t>4/10/2013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5CC910B-429B-4DE7-ACE1-AD71DF593869}" type="slidenum">
              <a:rPr lang="en-US" smtClean="0"/>
              <a:pPr/>
              <a:t>‹#›</a:t>
            </a:fld>
            <a:endParaRPr lang="en-US"/>
          </a:p>
        </p:txBody>
      </p:sp>
      <p:cxnSp>
        <p:nvCxnSpPr>
          <p:cNvPr id="9" name="Straight Connector 8"/>
          <p:cNvCxnSpPr/>
          <p:nvPr userDrawn="1"/>
        </p:nvCxnSpPr>
        <p:spPr>
          <a:xfrm>
            <a:off x="228600" y="1371600"/>
            <a:ext cx="8686800" cy="1588"/>
          </a:xfrm>
          <a:prstGeom prst="line">
            <a:avLst/>
          </a:prstGeom>
          <a:ln w="31750">
            <a:solidFill>
              <a:schemeClr val="tx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2057400" y="6324600"/>
            <a:ext cx="2590800" cy="365125"/>
          </a:xfrm>
          <a:prstGeom prst="rect">
            <a:avLst/>
          </a:prstGeom>
        </p:spPr>
        <p:txBody>
          <a:bodyPr/>
          <a:lstStyle/>
          <a:p>
            <a:fld id="{F2F18457-9F9B-4EBA-BB05-DCDEB2BFEFA3}" type="datetimeFigureOut">
              <a:rPr lang="en-US" smtClean="0"/>
              <a:pPr/>
              <a:t>4/10/2013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E5CC910B-429B-4DE7-ACE1-AD71DF593869}" type="slidenum">
              <a:rPr lang="en-US" smtClean="0"/>
              <a:pPr/>
              <a:t>‹#›</a:t>
            </a:fld>
            <a:endParaRPr lang="en-US"/>
          </a:p>
        </p:txBody>
      </p:sp>
      <p:cxnSp>
        <p:nvCxnSpPr>
          <p:cNvPr id="11" name="Straight Connector 10"/>
          <p:cNvCxnSpPr/>
          <p:nvPr userDrawn="1"/>
        </p:nvCxnSpPr>
        <p:spPr>
          <a:xfrm>
            <a:off x="228600" y="1371600"/>
            <a:ext cx="8686800" cy="1588"/>
          </a:xfrm>
          <a:prstGeom prst="line">
            <a:avLst/>
          </a:prstGeom>
          <a:ln w="31750">
            <a:solidFill>
              <a:schemeClr val="tx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2057400" y="6324600"/>
            <a:ext cx="2590800" cy="365125"/>
          </a:xfrm>
          <a:prstGeom prst="rect">
            <a:avLst/>
          </a:prstGeom>
        </p:spPr>
        <p:txBody>
          <a:bodyPr/>
          <a:lstStyle/>
          <a:p>
            <a:fld id="{F2F18457-9F9B-4EBA-BB05-DCDEB2BFEFA3}" type="datetimeFigureOut">
              <a:rPr lang="en-US" smtClean="0"/>
              <a:pPr/>
              <a:t>4/10/2013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E5CC910B-429B-4DE7-ACE1-AD71DF593869}" type="slidenum">
              <a:rPr lang="en-US" smtClean="0"/>
              <a:pPr/>
              <a:t>‹#›</a:t>
            </a:fld>
            <a:endParaRPr lang="en-US"/>
          </a:p>
        </p:txBody>
      </p:sp>
      <p:cxnSp>
        <p:nvCxnSpPr>
          <p:cNvPr id="7" name="Straight Connector 6"/>
          <p:cNvCxnSpPr/>
          <p:nvPr userDrawn="1"/>
        </p:nvCxnSpPr>
        <p:spPr>
          <a:xfrm>
            <a:off x="228600" y="1371600"/>
            <a:ext cx="8686800" cy="1588"/>
          </a:xfrm>
          <a:prstGeom prst="line">
            <a:avLst/>
          </a:prstGeom>
          <a:ln w="31750">
            <a:solidFill>
              <a:schemeClr val="tx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057400" y="6324600"/>
            <a:ext cx="2590800" cy="365125"/>
          </a:xfrm>
          <a:prstGeom prst="rect">
            <a:avLst/>
          </a:prstGeom>
        </p:spPr>
        <p:txBody>
          <a:bodyPr/>
          <a:lstStyle/>
          <a:p>
            <a:fld id="{F2F18457-9F9B-4EBA-BB05-DCDEB2BFEFA3}" type="datetimeFigureOut">
              <a:rPr lang="en-US" smtClean="0"/>
              <a:pPr/>
              <a:t>4/10/2013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E5CC910B-429B-4DE7-ACE1-AD71DF5938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057400" y="6324600"/>
            <a:ext cx="2590800" cy="365125"/>
          </a:xfrm>
          <a:prstGeom prst="rect">
            <a:avLst/>
          </a:prstGeom>
        </p:spPr>
        <p:txBody>
          <a:bodyPr/>
          <a:lstStyle/>
          <a:p>
            <a:fld id="{F2F18457-9F9B-4EBA-BB05-DCDEB2BFEFA3}" type="datetimeFigureOut">
              <a:rPr lang="en-US" smtClean="0"/>
              <a:pPr/>
              <a:t>4/10/2013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5CC910B-429B-4DE7-ACE1-AD71DF5938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057400" y="6324600"/>
            <a:ext cx="2590800" cy="365125"/>
          </a:xfrm>
          <a:prstGeom prst="rect">
            <a:avLst/>
          </a:prstGeom>
        </p:spPr>
        <p:txBody>
          <a:bodyPr/>
          <a:lstStyle/>
          <a:p>
            <a:fld id="{F2F18457-9F9B-4EBA-BB05-DCDEB2BFEFA3}" type="datetimeFigureOut">
              <a:rPr lang="en-US" smtClean="0"/>
              <a:pPr/>
              <a:t>4/10/2013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5CC910B-429B-4DE7-ACE1-AD71DF5938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9" name="Straight Connector 8"/>
          <p:cNvCxnSpPr/>
          <p:nvPr userDrawn="1"/>
        </p:nvCxnSpPr>
        <p:spPr>
          <a:xfrm>
            <a:off x="0" y="6248400"/>
            <a:ext cx="9144000" cy="1588"/>
          </a:xfrm>
          <a:prstGeom prst="line">
            <a:avLst/>
          </a:prstGeom>
          <a:ln w="222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457200" y="6324600"/>
            <a:ext cx="3124200" cy="276999"/>
          </a:xfrm>
          <a:prstGeom prst="rect">
            <a:avLst/>
          </a:prstGeom>
          <a:noFill/>
        </p:spPr>
        <p:txBody>
          <a:bodyPr wrap="square" rtlCol="0">
            <a:spAutoFit/>
          </a:bodyPr>
          <a:lstStyle/>
          <a:p>
            <a:r>
              <a:rPr lang="en-US" sz="1200" dirty="0" smtClean="0">
                <a:solidFill>
                  <a:schemeClr val="bg1"/>
                </a:solidFill>
              </a:rPr>
              <a:t>Clear Lines Consulting</a:t>
            </a:r>
            <a:r>
              <a:rPr lang="en-US" sz="1200" baseline="0" dirty="0" smtClean="0">
                <a:solidFill>
                  <a:schemeClr val="bg1"/>
                </a:solidFill>
              </a:rPr>
              <a:t> </a:t>
            </a:r>
            <a:r>
              <a:rPr lang="en-US" sz="1200" baseline="0" dirty="0" smtClean="0">
                <a:solidFill>
                  <a:schemeClr val="bg1"/>
                </a:solidFill>
                <a:latin typeface="Calibri"/>
              </a:rPr>
              <a:t>· </a:t>
            </a:r>
            <a:r>
              <a:rPr lang="en-US" sz="1200" baseline="0" dirty="0" smtClean="0">
                <a:solidFill>
                  <a:schemeClr val="bg1"/>
                </a:solidFill>
              </a:rPr>
              <a:t>clear-lines.com</a:t>
            </a:r>
            <a:endParaRPr lang="en-US" sz="1200" dirty="0">
              <a:solidFill>
                <a:schemeClr val="bg1"/>
              </a:solidFill>
            </a:endParaRPr>
          </a:p>
        </p:txBody>
      </p:sp>
      <p:sp>
        <p:nvSpPr>
          <p:cNvPr id="14" name="TextBox 13"/>
          <p:cNvSpPr txBox="1"/>
          <p:nvPr userDrawn="1"/>
        </p:nvSpPr>
        <p:spPr>
          <a:xfrm>
            <a:off x="6934200" y="6324600"/>
            <a:ext cx="1752600" cy="276999"/>
          </a:xfrm>
          <a:prstGeom prst="rect">
            <a:avLst/>
          </a:prstGeom>
          <a:noFill/>
        </p:spPr>
        <p:txBody>
          <a:bodyPr wrap="square" rtlCol="0">
            <a:spAutoFit/>
          </a:bodyPr>
          <a:lstStyle/>
          <a:p>
            <a:pPr algn="r"/>
            <a:fld id="{F2F18457-9F9B-4EBA-BB05-DCDEB2BFEFA3}" type="datetimeFigureOut">
              <a:rPr lang="en-US" sz="1200" smtClean="0">
                <a:solidFill>
                  <a:schemeClr val="bg1"/>
                </a:solidFill>
              </a:rPr>
              <a:pPr algn="r"/>
              <a:t>4/10/2013</a:t>
            </a:fld>
            <a:r>
              <a:rPr lang="en-US" sz="1200" dirty="0" smtClean="0">
                <a:solidFill>
                  <a:schemeClr val="bg1"/>
                </a:solidFill>
              </a:rPr>
              <a:t> </a:t>
            </a:r>
            <a:r>
              <a:rPr lang="en-US" sz="1200" dirty="0" smtClean="0">
                <a:solidFill>
                  <a:schemeClr val="bg1"/>
                </a:solidFill>
                <a:latin typeface="Calibri"/>
              </a:rPr>
              <a:t>· </a:t>
            </a:r>
            <a:fld id="{2F38FBE3-41F0-4D5D-87D3-D8810E81EFE4}" type="slidenum">
              <a:rPr lang="en-US" sz="1200" smtClean="0">
                <a:solidFill>
                  <a:schemeClr val="bg1"/>
                </a:solidFill>
              </a:rPr>
              <a:pPr algn="r"/>
              <a:t>‹#›</a:t>
            </a:fld>
            <a:endParaRPr lang="en-US" sz="12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b="1" kern="1200">
          <a:solidFill>
            <a:schemeClr val="tx1"/>
          </a:solidFill>
          <a:effectLst>
            <a:outerShdw blurRad="38100" dist="38100" dir="2700000" algn="tl">
              <a:srgbClr val="000000">
                <a:alpha val="43137"/>
              </a:srgbClr>
            </a:outerShdw>
          </a:effectLst>
          <a:latin typeface="Cambria" pitchFamily="18" charset="0"/>
          <a:ea typeface="+mj-ea"/>
          <a:cs typeface="+mj-cs"/>
        </a:defRPr>
      </a:lvl1pPr>
    </p:titleStyle>
    <p:bodyStyle>
      <a:lvl1pPr marL="342900" indent="-342900" algn="l" defTabSz="914400" rtl="0" eaLnBrk="1" latinLnBrk="0" hangingPunct="1">
        <a:spcBef>
          <a:spcPct val="20000"/>
        </a:spcBef>
        <a:buFont typeface="Calibri"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clear-lines.com/blog"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en.wikipedia.org/wiki/United_States_customary_units"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intro to F# for the C# developer</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did we see?</a:t>
            </a:r>
            <a:endParaRPr lang="en-US" dirty="0"/>
          </a:p>
        </p:txBody>
      </p:sp>
      <p:sp>
        <p:nvSpPr>
          <p:cNvPr id="6" name="Content Placeholder 5"/>
          <p:cNvSpPr>
            <a:spLocks noGrp="1"/>
          </p:cNvSpPr>
          <p:nvPr>
            <p:ph idx="1"/>
          </p:nvPr>
        </p:nvSpPr>
        <p:spPr/>
        <p:txBody>
          <a:bodyPr/>
          <a:lstStyle/>
          <a:p>
            <a:r>
              <a:rPr lang="en-US" dirty="0" smtClean="0"/>
              <a:t>Units of Measure allow safer code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Discriminated Unions</a:t>
            </a:r>
            <a:endParaRPr lang="en-US" dirty="0"/>
          </a:p>
        </p:txBody>
      </p:sp>
      <p:pic>
        <p:nvPicPr>
          <p:cNvPr id="22530" name="Picture 2" descr="http://24.media.tumblr.com/tumblr_m2nmt6CouC1rtpv45o1_500.jpg"/>
          <p:cNvPicPr>
            <a:picLocks noChangeAspect="1" noChangeArrowheads="1"/>
          </p:cNvPicPr>
          <p:nvPr/>
        </p:nvPicPr>
        <p:blipFill>
          <a:blip r:embed="rId2" cstate="print"/>
          <a:srcRect/>
          <a:stretch>
            <a:fillRect/>
          </a:stretch>
        </p:blipFill>
        <p:spPr bwMode="auto">
          <a:xfrm>
            <a:off x="2133600" y="1905000"/>
            <a:ext cx="4286250" cy="2876551"/>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see?</a:t>
            </a:r>
            <a:endParaRPr lang="en-US" dirty="0"/>
          </a:p>
        </p:txBody>
      </p:sp>
      <p:sp>
        <p:nvSpPr>
          <p:cNvPr id="4" name="Content Placeholder 3"/>
          <p:cNvSpPr>
            <a:spLocks noGrp="1"/>
          </p:cNvSpPr>
          <p:nvPr>
            <p:ph idx="1"/>
          </p:nvPr>
        </p:nvSpPr>
        <p:spPr/>
        <p:txBody>
          <a:bodyPr/>
          <a:lstStyle/>
          <a:p>
            <a:r>
              <a:rPr lang="en-US" dirty="0" smtClean="0"/>
              <a:t>Discriminated Unions define “Cases”</a:t>
            </a:r>
          </a:p>
          <a:p>
            <a:r>
              <a:rPr lang="en-US" dirty="0" smtClean="0"/>
              <a:t>Discriminated Unions enforce code consistency</a:t>
            </a:r>
          </a:p>
          <a:p>
            <a:r>
              <a:rPr lang="en-US" dirty="0" smtClean="0"/>
              <a:t>Discriminated Unions are an “</a:t>
            </a:r>
            <a:r>
              <a:rPr lang="en-US" dirty="0" err="1" smtClean="0"/>
              <a:t>enum</a:t>
            </a:r>
            <a:r>
              <a:rPr lang="en-US" dirty="0" smtClean="0"/>
              <a:t> on steroids”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Curse of Null</a:t>
            </a:r>
            <a:endParaRPr lang="en-US" dirty="0"/>
          </a:p>
        </p:txBody>
      </p:sp>
      <p:pic>
        <p:nvPicPr>
          <p:cNvPr id="15362" name="Picture 2" descr="http://25.media.tumblr.com/tumblr_m2ntjxNdhK1ru4tdpo1_500.jpg"/>
          <p:cNvPicPr>
            <a:picLocks noGrp="1" noChangeAspect="1" noChangeArrowheads="1"/>
          </p:cNvPicPr>
          <p:nvPr>
            <p:ph idx="1"/>
          </p:nvPr>
        </p:nvPicPr>
        <p:blipFill>
          <a:blip r:embed="rId2" cstate="print"/>
          <a:srcRect/>
          <a:stretch>
            <a:fillRect/>
          </a:stretch>
        </p:blipFill>
        <p:spPr bwMode="auto">
          <a:xfrm>
            <a:off x="2190750" y="2077244"/>
            <a:ext cx="4762500" cy="357187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Tony Hoare</a:t>
            </a:r>
            <a:endParaRPr lang="en-US" dirty="0"/>
          </a:p>
        </p:txBody>
      </p:sp>
      <p:sp>
        <p:nvSpPr>
          <p:cNvPr id="6" name="Content Placeholder 5"/>
          <p:cNvSpPr>
            <a:spLocks noGrp="1"/>
          </p:cNvSpPr>
          <p:nvPr>
            <p:ph sz="half" idx="2"/>
          </p:nvPr>
        </p:nvSpPr>
        <p:spPr/>
        <p:txBody>
          <a:bodyPr>
            <a:noAutofit/>
          </a:bodyPr>
          <a:lstStyle/>
          <a:p>
            <a:r>
              <a:rPr lang="en-US" sz="1400" dirty="0" smtClean="0"/>
              <a:t>Speaking at a conference in 2009, Hoare apologized for inventing the </a:t>
            </a:r>
            <a:r>
              <a:rPr lang="en-US" sz="1400" b="1" dirty="0" smtClean="0"/>
              <a:t>null reference</a:t>
            </a:r>
            <a:r>
              <a:rPr lang="en-US" sz="1400" dirty="0" smtClean="0"/>
              <a:t>:</a:t>
            </a:r>
          </a:p>
          <a:p>
            <a:r>
              <a:rPr lang="en-US" sz="2000" b="1" i="1" dirty="0" smtClean="0"/>
              <a:t>I call it my billion-dollar mistake</a:t>
            </a:r>
            <a:r>
              <a:rPr lang="en-US" sz="1400" i="1" dirty="0" smtClean="0"/>
              <a:t>. It was the invention of the null reference in 1965. At that time, I was designing the first comprehensive type system for references in an object oriented language (ALGOL W). My goal was to ensure that all use of references should be absolutely safe, with checking performed automatically by the compiler. But I couldn't resist the temptation to put in a null reference, simply because it was so easy to implement. </a:t>
            </a:r>
            <a:r>
              <a:rPr lang="en-US" sz="1800" b="1" i="1" dirty="0" smtClean="0"/>
              <a:t>This has led to innumerable errors, vulnerabilities, and system crashes, which have probably caused a billion dollars of pain and damage in the last forty years</a:t>
            </a:r>
            <a:r>
              <a:rPr lang="en-US" sz="1400" i="1" dirty="0" smtClean="0"/>
              <a:t>.</a:t>
            </a:r>
          </a:p>
        </p:txBody>
      </p:sp>
      <p:pic>
        <p:nvPicPr>
          <p:cNvPr id="37890" name="Picture 2" descr="Sir Tony Hoare IMG 5125.jpg"/>
          <p:cNvPicPr>
            <a:picLocks noGrp="1" noChangeAspect="1" noChangeArrowheads="1"/>
          </p:cNvPicPr>
          <p:nvPr>
            <p:ph sz="half" idx="1"/>
          </p:nvPr>
        </p:nvPicPr>
        <p:blipFill>
          <a:blip r:embed="rId2" cstate="print"/>
          <a:srcRect/>
          <a:stretch>
            <a:fillRect/>
          </a:stretch>
        </p:blipFill>
        <p:spPr bwMode="auto">
          <a:xfrm>
            <a:off x="1079500" y="2466181"/>
            <a:ext cx="2794000" cy="2794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did we see?</a:t>
            </a:r>
            <a:endParaRPr lang="en-US" dirty="0"/>
          </a:p>
        </p:txBody>
      </p:sp>
      <p:sp>
        <p:nvSpPr>
          <p:cNvPr id="6" name="Content Placeholder 5"/>
          <p:cNvSpPr>
            <a:spLocks noGrp="1"/>
          </p:cNvSpPr>
          <p:nvPr>
            <p:ph idx="1"/>
          </p:nvPr>
        </p:nvSpPr>
        <p:spPr/>
        <p:txBody>
          <a:bodyPr/>
          <a:lstStyle/>
          <a:p>
            <a:r>
              <a:rPr lang="en-US" dirty="0" smtClean="0"/>
              <a:t>Option type is a better Null Object pattern</a:t>
            </a:r>
          </a:p>
          <a:p>
            <a:r>
              <a:rPr lang="en-US" dirty="0" smtClean="0"/>
              <a:t>F# avoids nulls</a:t>
            </a:r>
          </a:p>
          <a:p>
            <a:r>
              <a:rPr lang="en-US" dirty="0" smtClean="0"/>
              <a:t>Pattern matching allows “matching data against shapes”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pic>
        <p:nvPicPr>
          <p:cNvPr id="27650" name="Picture 2" descr="smooney:&#10;&#10;gotta cuddle ‘em all!&#10;"/>
          <p:cNvPicPr>
            <a:picLocks noGrp="1" noChangeAspect="1" noChangeArrowheads="1"/>
          </p:cNvPicPr>
          <p:nvPr>
            <p:ph idx="1"/>
          </p:nvPr>
        </p:nvPicPr>
        <p:blipFill>
          <a:blip r:embed="rId2" cstate="print"/>
          <a:srcRect/>
          <a:stretch>
            <a:fillRect/>
          </a:stretch>
        </p:blipFill>
        <p:spPr bwMode="auto">
          <a:xfrm>
            <a:off x="2875612" y="1600200"/>
            <a:ext cx="3392776" cy="4525963"/>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see?</a:t>
            </a:r>
            <a:endParaRPr lang="en-US" dirty="0"/>
          </a:p>
        </p:txBody>
      </p:sp>
      <p:sp>
        <p:nvSpPr>
          <p:cNvPr id="3" name="Content Placeholder 2"/>
          <p:cNvSpPr>
            <a:spLocks noGrp="1"/>
          </p:cNvSpPr>
          <p:nvPr>
            <p:ph idx="1"/>
          </p:nvPr>
        </p:nvSpPr>
        <p:spPr/>
        <p:txBody>
          <a:bodyPr/>
          <a:lstStyle/>
          <a:p>
            <a:r>
              <a:rPr lang="en-US" dirty="0" smtClean="0"/>
              <a:t>Functions are first-class citizens in F#</a:t>
            </a:r>
          </a:p>
          <a:p>
            <a:r>
              <a:rPr lang="en-US" dirty="0" smtClean="0"/>
              <a:t>Function signature is all you </a:t>
            </a:r>
            <a:r>
              <a:rPr lang="en-US" dirty="0" smtClean="0"/>
              <a:t>need</a:t>
            </a:r>
          </a:p>
          <a:p>
            <a:r>
              <a:rPr lang="en-US" dirty="0" smtClean="0"/>
              <a:t>“inside-out</a:t>
            </a:r>
            <a:r>
              <a:rPr lang="en-US" smtClean="0"/>
              <a:t>” programming</a:t>
            </a:r>
            <a:endParaRPr lang="en-US" dirty="0" smtClean="0"/>
          </a:p>
          <a:p>
            <a:r>
              <a:rPr lang="en-US" dirty="0" smtClean="0"/>
              <a:t>Functions are </a:t>
            </a:r>
            <a:r>
              <a:rPr lang="en-US" dirty="0" err="1" smtClean="0"/>
              <a:t>composable</a:t>
            </a:r>
            <a:endParaRPr lang="en-US" dirty="0" smtClean="0"/>
          </a:p>
          <a:p>
            <a:r>
              <a:rPr lang="en-US" dirty="0" smtClean="0"/>
              <a:t>Pipe-forward</a:t>
            </a:r>
          </a:p>
          <a:p>
            <a:r>
              <a:rPr lang="en-US" dirty="0" smtClean="0"/>
              <a:t>Declarative List syntax</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 Providers</a:t>
            </a:r>
            <a:endParaRPr lang="en-US" dirty="0"/>
          </a:p>
        </p:txBody>
      </p:sp>
      <p:pic>
        <p:nvPicPr>
          <p:cNvPr id="6146" name="Picture 2" descr="http://24.media.tumblr.com/tumblr_m2nfl73aLf1ru4tdpo1_500.jpg"/>
          <p:cNvPicPr>
            <a:picLocks noChangeAspect="1" noChangeArrowheads="1"/>
          </p:cNvPicPr>
          <p:nvPr/>
        </p:nvPicPr>
        <p:blipFill>
          <a:blip r:embed="rId2" cstate="print"/>
          <a:srcRect/>
          <a:stretch>
            <a:fillRect/>
          </a:stretch>
        </p:blipFill>
        <p:spPr bwMode="auto">
          <a:xfrm>
            <a:off x="3048000" y="1752600"/>
            <a:ext cx="3048000" cy="4066032"/>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see?</a:t>
            </a:r>
            <a:endParaRPr lang="en-US" dirty="0"/>
          </a:p>
        </p:txBody>
      </p:sp>
      <p:sp>
        <p:nvSpPr>
          <p:cNvPr id="4" name="Content Placeholder 3"/>
          <p:cNvSpPr>
            <a:spLocks noGrp="1"/>
          </p:cNvSpPr>
          <p:nvPr>
            <p:ph idx="1"/>
          </p:nvPr>
        </p:nvSpPr>
        <p:spPr/>
        <p:txBody>
          <a:bodyPr/>
          <a:lstStyle/>
          <a:p>
            <a:r>
              <a:rPr lang="en-US" dirty="0" smtClean="0"/>
              <a:t>Type Providers give </a:t>
            </a:r>
            <a:r>
              <a:rPr lang="en-US" dirty="0" err="1" smtClean="0"/>
              <a:t>intellisense</a:t>
            </a:r>
            <a:r>
              <a:rPr lang="en-US" dirty="0" smtClean="0"/>
              <a:t> over </a:t>
            </a:r>
            <a:r>
              <a:rPr lang="en-US" dirty="0" err="1" smtClean="0"/>
              <a:t>untyped</a:t>
            </a:r>
            <a:r>
              <a:rPr lang="en-US" dirty="0" smtClean="0"/>
              <a:t> external resources</a:t>
            </a:r>
          </a:p>
          <a:p>
            <a:r>
              <a:rPr lang="en-US" dirty="0" smtClean="0"/>
              <a:t>Type Providers help data-rich programming</a:t>
            </a:r>
          </a:p>
          <a:p>
            <a:r>
              <a:rPr lang="en-US" dirty="0" smtClean="0"/>
              <a:t>Less infrastructure to get the data</a:t>
            </a:r>
          </a:p>
          <a:p>
            <a:r>
              <a:rPr lang="en-US" dirty="0" err="1" smtClean="0"/>
              <a:t>Intellisense</a:t>
            </a:r>
            <a:r>
              <a:rPr lang="en-US" dirty="0" smtClean="0"/>
              <a:t> gives discoverability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words about me</a:t>
            </a:r>
            <a:endParaRPr lang="en-US" dirty="0"/>
          </a:p>
        </p:txBody>
      </p:sp>
      <p:sp>
        <p:nvSpPr>
          <p:cNvPr id="3" name="Content Placeholder 2"/>
          <p:cNvSpPr>
            <a:spLocks noGrp="1"/>
          </p:cNvSpPr>
          <p:nvPr>
            <p:ph idx="1"/>
          </p:nvPr>
        </p:nvSpPr>
        <p:spPr/>
        <p:txBody>
          <a:bodyPr/>
          <a:lstStyle/>
          <a:p>
            <a:r>
              <a:rPr lang="en-US" dirty="0" smtClean="0"/>
              <a:t>Mathias Brandewinder / @</a:t>
            </a:r>
            <a:r>
              <a:rPr lang="en-US" dirty="0" err="1" smtClean="0"/>
              <a:t>brandewinder</a:t>
            </a:r>
            <a:endParaRPr lang="en-US" dirty="0" smtClean="0"/>
          </a:p>
          <a:p>
            <a:r>
              <a:rPr lang="en-US" dirty="0" smtClean="0"/>
              <a:t>Background: economics, operations research</a:t>
            </a:r>
          </a:p>
          <a:p>
            <a:r>
              <a:rPr lang="en-US" dirty="0" smtClean="0"/>
              <a:t>.NET developer for 7+ years</a:t>
            </a:r>
          </a:p>
          <a:p>
            <a:pPr lvl="1"/>
            <a:r>
              <a:rPr lang="en-US" dirty="0" smtClean="0"/>
              <a:t>C#, VSTO, F#</a:t>
            </a:r>
          </a:p>
          <a:p>
            <a:r>
              <a:rPr lang="en-US" dirty="0" err="1" smtClean="0"/>
              <a:t>Bay.Net</a:t>
            </a:r>
            <a:r>
              <a:rPr lang="en-US" dirty="0" smtClean="0"/>
              <a:t> San Francisco, SFSharp.org</a:t>
            </a:r>
          </a:p>
          <a:p>
            <a:r>
              <a:rPr lang="en-US" dirty="0" smtClean="0"/>
              <a:t>Yes I have an accent</a:t>
            </a:r>
          </a:p>
          <a:p>
            <a:r>
              <a:rPr lang="en-US" dirty="0" smtClean="0">
                <a:hlinkClick r:id="rId2"/>
              </a:rPr>
              <a:t>www.clear-lines.com/blog</a:t>
            </a:r>
            <a:endParaRPr lang="en-US" dirty="0" smtClean="0"/>
          </a:p>
        </p:txBody>
      </p:sp>
      <p:pic>
        <p:nvPicPr>
          <p:cNvPr id="1027" name="Picture 3" descr="C:\Users\Mathias\Pictures\MVP-horizontal.jpg"/>
          <p:cNvPicPr>
            <a:picLocks noChangeAspect="1" noChangeArrowheads="1"/>
          </p:cNvPicPr>
          <p:nvPr/>
        </p:nvPicPr>
        <p:blipFill>
          <a:blip r:embed="rId3" cstate="print"/>
          <a:srcRect/>
          <a:stretch>
            <a:fillRect/>
          </a:stretch>
        </p:blipFill>
        <p:spPr bwMode="auto">
          <a:xfrm>
            <a:off x="5562600" y="4724400"/>
            <a:ext cx="3333750" cy="1371600"/>
          </a:xfrm>
          <a:prstGeom prst="rect">
            <a:avLst/>
          </a:prstGeom>
          <a:noFill/>
        </p:spPr>
      </p:pic>
      <p:pic>
        <p:nvPicPr>
          <p:cNvPr id="7171" name="Picture 3" descr="F:\Pictures\Characters\TournesolPendule.jpg"/>
          <p:cNvPicPr>
            <a:picLocks noChangeAspect="1" noChangeArrowheads="1"/>
          </p:cNvPicPr>
          <p:nvPr/>
        </p:nvPicPr>
        <p:blipFill>
          <a:blip r:embed="rId4" cstate="print"/>
          <a:srcRect/>
          <a:stretch>
            <a:fillRect/>
          </a:stretch>
        </p:blipFill>
        <p:spPr bwMode="auto">
          <a:xfrm>
            <a:off x="6705600" y="2889250"/>
            <a:ext cx="1752600" cy="17526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Take </a:t>
            </a:r>
            <a:r>
              <a:rPr lang="en-US" dirty="0" err="1" smtClean="0"/>
              <a:t>aways</a:t>
            </a:r>
            <a:endParaRPr lang="en-US" dirty="0"/>
          </a:p>
        </p:txBody>
      </p:sp>
      <p:sp>
        <p:nvSpPr>
          <p:cNvPr id="4" name="Content Placeholder 3"/>
          <p:cNvSpPr>
            <a:spLocks noGrp="1"/>
          </p:cNvSpPr>
          <p:nvPr>
            <p:ph idx="1"/>
          </p:nvPr>
        </p:nvSpPr>
        <p:spPr/>
        <p:txBody>
          <a:bodyPr/>
          <a:lstStyle/>
          <a:p>
            <a:r>
              <a:rPr lang="en-US" dirty="0" smtClean="0"/>
              <a:t>F# is a low noise, high power language</a:t>
            </a:r>
          </a:p>
          <a:p>
            <a:r>
              <a:rPr lang="en-US" dirty="0" smtClean="0"/>
              <a:t>F# is both functional and Object Oriented</a:t>
            </a:r>
          </a:p>
          <a:p>
            <a:r>
              <a:rPr lang="en-US" dirty="0" smtClean="0"/>
              <a:t>F# is a very robust language</a:t>
            </a:r>
          </a:p>
          <a:p>
            <a:r>
              <a:rPr lang="en-US" dirty="0" smtClean="0"/>
              <a:t>REPL is </a:t>
            </a:r>
            <a:r>
              <a:rPr lang="en-US" dirty="0" err="1" smtClean="0"/>
              <a:t>rad</a:t>
            </a:r>
            <a:r>
              <a:rPr lang="en-US" dirty="0" smtClean="0"/>
              <a:t>, great for fast prototyping</a:t>
            </a:r>
          </a:p>
          <a:p>
            <a:r>
              <a:rPr lang="en-US" dirty="0" smtClean="0"/>
              <a:t>Type Providers enable data rich programming</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and there is more</a:t>
            </a:r>
            <a:endParaRPr lang="en-US" dirty="0"/>
          </a:p>
        </p:txBody>
      </p:sp>
      <p:sp>
        <p:nvSpPr>
          <p:cNvPr id="4" name="Content Placeholder 3"/>
          <p:cNvSpPr>
            <a:spLocks noGrp="1"/>
          </p:cNvSpPr>
          <p:nvPr>
            <p:ph idx="1"/>
          </p:nvPr>
        </p:nvSpPr>
        <p:spPr/>
        <p:txBody>
          <a:bodyPr>
            <a:normAutofit lnSpcReduction="10000"/>
          </a:bodyPr>
          <a:lstStyle/>
          <a:p>
            <a:r>
              <a:rPr lang="en-US" dirty="0" smtClean="0"/>
              <a:t>I left out quite a bit</a:t>
            </a:r>
          </a:p>
          <a:p>
            <a:pPr lvl="1"/>
            <a:r>
              <a:rPr lang="en-US" dirty="0" smtClean="0"/>
              <a:t>Immutability</a:t>
            </a:r>
          </a:p>
          <a:p>
            <a:pPr lvl="1"/>
            <a:r>
              <a:rPr lang="en-US" dirty="0" smtClean="0"/>
              <a:t>Sequences, laziness</a:t>
            </a:r>
          </a:p>
          <a:p>
            <a:pPr lvl="1"/>
            <a:r>
              <a:rPr lang="en-US" dirty="0" smtClean="0"/>
              <a:t>Computation Expressions</a:t>
            </a:r>
          </a:p>
          <a:p>
            <a:pPr lvl="1"/>
            <a:r>
              <a:rPr lang="en-US" dirty="0" smtClean="0"/>
              <a:t>Object expressions</a:t>
            </a:r>
          </a:p>
          <a:p>
            <a:pPr lvl="1"/>
            <a:r>
              <a:rPr lang="en-US" dirty="0" smtClean="0"/>
              <a:t>DSLs, Code Quotations</a:t>
            </a:r>
          </a:p>
          <a:p>
            <a:pPr lvl="1"/>
            <a:r>
              <a:rPr lang="en-US" dirty="0" err="1" smtClean="0"/>
              <a:t>Async</a:t>
            </a:r>
            <a:endParaRPr lang="en-US" dirty="0" smtClean="0"/>
          </a:p>
          <a:p>
            <a:pPr lvl="1"/>
            <a:r>
              <a:rPr lang="en-US" dirty="0" err="1" smtClean="0"/>
              <a:t>inlining</a:t>
            </a:r>
            <a:endParaRPr lang="en-US" dirty="0" smtClean="0"/>
          </a:p>
          <a:p>
            <a:pPr lvl="1"/>
            <a:r>
              <a:rPr lang="en-US" dirty="0" smtClean="0"/>
              <a: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does F# fit?</a:t>
            </a:r>
            <a:endParaRPr lang="en-US" dirty="0"/>
          </a:p>
        </p:txBody>
      </p:sp>
      <p:sp>
        <p:nvSpPr>
          <p:cNvPr id="3" name="Content Placeholder 2"/>
          <p:cNvSpPr>
            <a:spLocks noGrp="1"/>
          </p:cNvSpPr>
          <p:nvPr>
            <p:ph idx="1"/>
          </p:nvPr>
        </p:nvSpPr>
        <p:spPr/>
        <p:txBody>
          <a:bodyPr/>
          <a:lstStyle/>
          <a:p>
            <a:r>
              <a:rPr lang="en-US" dirty="0" smtClean="0"/>
              <a:t>You care about correct code</a:t>
            </a:r>
          </a:p>
          <a:p>
            <a:r>
              <a:rPr lang="en-US" dirty="0" smtClean="0"/>
              <a:t>You need to explore data / prototype</a:t>
            </a:r>
          </a:p>
          <a:p>
            <a:r>
              <a:rPr lang="en-US" dirty="0" smtClean="0"/>
              <a:t>You are building a workflow</a:t>
            </a:r>
          </a:p>
          <a:p>
            <a:r>
              <a:rPr lang="en-US" dirty="0" smtClean="0"/>
              <a:t>Your code uses LINQ &amp; </a:t>
            </a:r>
            <a:r>
              <a:rPr lang="en-US" dirty="0" err="1" smtClean="0"/>
              <a:t>Funcs</a:t>
            </a:r>
            <a:r>
              <a:rPr lang="en-US" dirty="0" smtClean="0"/>
              <a:t> a lot</a:t>
            </a:r>
          </a:p>
          <a:p>
            <a:endParaRPr lang="en-US" dirty="0" smtClean="0"/>
          </a:p>
          <a:p>
            <a:r>
              <a:rPr lang="en-US" dirty="0" smtClean="0"/>
              <a:t>Virtually anywhere, but…</a:t>
            </a:r>
          </a:p>
          <a:p>
            <a:r>
              <a:rPr lang="en-US" dirty="0" smtClean="0"/>
              <a:t>Tooling is not as good as C#</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start?</a:t>
            </a:r>
            <a:endParaRPr lang="en-US" dirty="0"/>
          </a:p>
        </p:txBody>
      </p:sp>
      <p:pic>
        <p:nvPicPr>
          <p:cNvPr id="53250" name="Picture 2" descr="mysunshineland:&#10;&#10;skater cat! i wish my dog did this! &#10;"/>
          <p:cNvPicPr>
            <a:picLocks noChangeAspect="1" noChangeArrowheads="1"/>
          </p:cNvPicPr>
          <p:nvPr/>
        </p:nvPicPr>
        <p:blipFill>
          <a:blip r:embed="rId2" cstate="print"/>
          <a:srcRect/>
          <a:stretch>
            <a:fillRect/>
          </a:stretch>
        </p:blipFill>
        <p:spPr bwMode="auto">
          <a:xfrm>
            <a:off x="2190750" y="1828800"/>
            <a:ext cx="4762500" cy="3190876"/>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Resources</a:t>
            </a:r>
            <a:endParaRPr lang="en-US" dirty="0"/>
          </a:p>
        </p:txBody>
      </p:sp>
      <p:sp>
        <p:nvSpPr>
          <p:cNvPr id="3" name="Content Placeholder 2"/>
          <p:cNvSpPr>
            <a:spLocks noGrp="1"/>
          </p:cNvSpPr>
          <p:nvPr>
            <p:ph idx="1"/>
          </p:nvPr>
        </p:nvSpPr>
        <p:spPr/>
        <p:txBody>
          <a:bodyPr>
            <a:normAutofit/>
          </a:bodyPr>
          <a:lstStyle/>
          <a:p>
            <a:r>
              <a:rPr lang="en-US" dirty="0" smtClean="0"/>
              <a:t>TryFSharp.org</a:t>
            </a:r>
          </a:p>
          <a:p>
            <a:r>
              <a:rPr lang="en-US" dirty="0" smtClean="0"/>
              <a:t>FSharp.org</a:t>
            </a:r>
          </a:p>
          <a:p>
            <a:r>
              <a:rPr lang="en-US" dirty="0" smtClean="0"/>
              <a:t>F# </a:t>
            </a:r>
            <a:r>
              <a:rPr lang="en-US" dirty="0" err="1" smtClean="0"/>
              <a:t>Koans</a:t>
            </a:r>
            <a:r>
              <a:rPr lang="en-US" dirty="0" smtClean="0"/>
              <a:t> on </a:t>
            </a:r>
            <a:r>
              <a:rPr lang="en-US" dirty="0" err="1" smtClean="0"/>
              <a:t>GitHub</a:t>
            </a:r>
            <a:endParaRPr lang="en-US" dirty="0" smtClean="0"/>
          </a:p>
          <a:p>
            <a:endParaRPr lang="en-US" dirty="0" smtClean="0"/>
          </a:p>
          <a:p>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a:t>
            </a:r>
            <a:endParaRPr lang="en-US" dirty="0"/>
          </a:p>
        </p:txBody>
      </p:sp>
      <p:pic>
        <p:nvPicPr>
          <p:cNvPr id="34818" name="Picture 2" descr="https://encrypted-tbn1.gstatic.com/images?q=tbn:ANd9GcRfmBPzK8Nrg9QB1w2ZJ_wTCd4hbFldNmrJRDAzIUiLTF75b17U"/>
          <p:cNvPicPr>
            <a:picLocks noGrp="1" noChangeAspect="1" noChangeArrowheads="1"/>
          </p:cNvPicPr>
          <p:nvPr>
            <p:ph sz="half" idx="1"/>
          </p:nvPr>
        </p:nvPicPr>
        <p:blipFill>
          <a:blip r:embed="rId2" cstate="print"/>
          <a:srcRect/>
          <a:stretch>
            <a:fillRect/>
          </a:stretch>
        </p:blipFill>
        <p:spPr bwMode="auto">
          <a:xfrm>
            <a:off x="838200" y="1676400"/>
            <a:ext cx="1905000" cy="2400300"/>
          </a:xfrm>
          <a:prstGeom prst="rect">
            <a:avLst/>
          </a:prstGeom>
          <a:noFill/>
        </p:spPr>
      </p:pic>
      <p:pic>
        <p:nvPicPr>
          <p:cNvPr id="34820" name="Picture 4" descr="https://encrypted-tbn3.gstatic.com/images?q=tbn:ANd9GcS6sz-mvhFkatWGhOTFke47iQNr-5O3qYIGwuD5f1gwqE6yGbNU"/>
          <p:cNvPicPr>
            <a:picLocks noGrp="1" noChangeAspect="1" noChangeArrowheads="1"/>
          </p:cNvPicPr>
          <p:nvPr>
            <p:ph sz="half" idx="2"/>
          </p:nvPr>
        </p:nvPicPr>
        <p:blipFill>
          <a:blip r:embed="rId3" cstate="print"/>
          <a:srcRect/>
          <a:stretch>
            <a:fillRect/>
          </a:stretch>
        </p:blipFill>
        <p:spPr bwMode="auto">
          <a:xfrm>
            <a:off x="6248400" y="1905000"/>
            <a:ext cx="1371600" cy="1790700"/>
          </a:xfrm>
          <a:prstGeom prst="rect">
            <a:avLst/>
          </a:prstGeom>
          <a:noFill/>
        </p:spPr>
      </p:pic>
      <p:pic>
        <p:nvPicPr>
          <p:cNvPr id="34822" name="Picture 6" descr="http://www.manning.com/petricek/petricek_cover150.jpg"/>
          <p:cNvPicPr>
            <a:picLocks noChangeAspect="1" noChangeArrowheads="1"/>
          </p:cNvPicPr>
          <p:nvPr/>
        </p:nvPicPr>
        <p:blipFill>
          <a:blip r:embed="rId4" cstate="print"/>
          <a:srcRect/>
          <a:stretch>
            <a:fillRect/>
          </a:stretch>
        </p:blipFill>
        <p:spPr bwMode="auto">
          <a:xfrm>
            <a:off x="3581400" y="3886200"/>
            <a:ext cx="1428750" cy="1790701"/>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small &amp; safe</a:t>
            </a:r>
            <a:endParaRPr lang="en-US" dirty="0"/>
          </a:p>
        </p:txBody>
      </p:sp>
      <p:sp>
        <p:nvSpPr>
          <p:cNvPr id="3" name="Content Placeholder 2"/>
          <p:cNvSpPr>
            <a:spLocks noGrp="1"/>
          </p:cNvSpPr>
          <p:nvPr>
            <p:ph idx="1"/>
          </p:nvPr>
        </p:nvSpPr>
        <p:spPr/>
        <p:txBody>
          <a:bodyPr/>
          <a:lstStyle/>
          <a:p>
            <a:r>
              <a:rPr lang="en-US" dirty="0" smtClean="0"/>
              <a:t>Don’t rewrite everything in F#!</a:t>
            </a:r>
          </a:p>
          <a:p>
            <a:r>
              <a:rPr lang="en-US" dirty="0" smtClean="0"/>
              <a:t>Try out writing unit tests in F#</a:t>
            </a:r>
          </a:p>
          <a:p>
            <a:pPr lvl="1"/>
            <a:r>
              <a:rPr lang="en-US" dirty="0" err="1" smtClean="0"/>
              <a:t>FsUnit</a:t>
            </a:r>
            <a:r>
              <a:rPr lang="en-US" dirty="0" smtClean="0"/>
              <a:t>, </a:t>
            </a:r>
            <a:r>
              <a:rPr lang="en-US" dirty="0" err="1" smtClean="0"/>
              <a:t>Foq</a:t>
            </a:r>
            <a:endParaRPr lang="en-US" dirty="0" smtClean="0"/>
          </a:p>
          <a:p>
            <a:r>
              <a:rPr lang="en-US" dirty="0" smtClean="0"/>
              <a:t>Try writing small </a:t>
            </a:r>
            <a:r>
              <a:rPr lang="en-US" dirty="0" err="1" smtClean="0"/>
              <a:t>dlls</a:t>
            </a:r>
            <a:r>
              <a:rPr lang="en-US" dirty="0" smtClean="0"/>
              <a:t> in F#</a:t>
            </a:r>
          </a:p>
          <a:p>
            <a:pPr lvl="1"/>
            <a:r>
              <a:rPr lang="en-US" dirty="0" smtClean="0"/>
              <a:t>Write a public API using classes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active community</a:t>
            </a:r>
            <a:endParaRPr lang="en-US" dirty="0"/>
          </a:p>
        </p:txBody>
      </p:sp>
      <p:sp>
        <p:nvSpPr>
          <p:cNvPr id="3" name="Content Placeholder 2"/>
          <p:cNvSpPr>
            <a:spLocks noGrp="1"/>
          </p:cNvSpPr>
          <p:nvPr>
            <p:ph idx="1"/>
          </p:nvPr>
        </p:nvSpPr>
        <p:spPr/>
        <p:txBody>
          <a:bodyPr>
            <a:normAutofit lnSpcReduction="10000"/>
          </a:bodyPr>
          <a:lstStyle/>
          <a:p>
            <a:r>
              <a:rPr lang="en-US" dirty="0" smtClean="0"/>
              <a:t>Don </a:t>
            </a:r>
            <a:r>
              <a:rPr lang="en-US" dirty="0" err="1" smtClean="0"/>
              <a:t>Syme’s</a:t>
            </a:r>
            <a:r>
              <a:rPr lang="en-US" dirty="0" smtClean="0"/>
              <a:t> blog</a:t>
            </a:r>
          </a:p>
          <a:p>
            <a:r>
              <a:rPr lang="en-US" dirty="0" smtClean="0"/>
              <a:t>F# Weekly (</a:t>
            </a:r>
            <a:r>
              <a:rPr lang="en-US" dirty="0" err="1" smtClean="0"/>
              <a:t>sergey</a:t>
            </a:r>
            <a:r>
              <a:rPr lang="en-US" dirty="0" smtClean="0"/>
              <a:t> </a:t>
            </a:r>
            <a:r>
              <a:rPr lang="en-US" dirty="0" err="1" smtClean="0"/>
              <a:t>tihon</a:t>
            </a:r>
            <a:r>
              <a:rPr lang="en-US" dirty="0" smtClean="0"/>
              <a:t>)</a:t>
            </a:r>
          </a:p>
          <a:p>
            <a:r>
              <a:rPr lang="en-US" dirty="0" smtClean="0"/>
              <a:t>#</a:t>
            </a:r>
            <a:r>
              <a:rPr lang="en-US" dirty="0" err="1" smtClean="0"/>
              <a:t>fsharp</a:t>
            </a:r>
            <a:r>
              <a:rPr lang="en-US" dirty="0" smtClean="0"/>
              <a:t> on Twitter</a:t>
            </a:r>
          </a:p>
          <a:p>
            <a:r>
              <a:rPr lang="en-US" dirty="0" err="1" smtClean="0"/>
              <a:t>StackOverflow</a:t>
            </a:r>
            <a:endParaRPr lang="en-US" dirty="0" smtClean="0"/>
          </a:p>
          <a:p>
            <a:r>
              <a:rPr lang="en-US" dirty="0" smtClean="0"/>
              <a:t>Strong OSS community</a:t>
            </a:r>
          </a:p>
          <a:p>
            <a:pPr lvl="1"/>
            <a:r>
              <a:rPr lang="en-US" dirty="0" err="1" smtClean="0"/>
              <a:t>GitHub</a:t>
            </a:r>
            <a:r>
              <a:rPr lang="en-US" dirty="0" smtClean="0"/>
              <a:t>, </a:t>
            </a:r>
            <a:r>
              <a:rPr lang="en-US" dirty="0" err="1" smtClean="0"/>
              <a:t>CodePlex</a:t>
            </a:r>
            <a:endParaRPr lang="en-US" dirty="0" smtClean="0"/>
          </a:p>
          <a:p>
            <a:pPr lvl="1"/>
            <a:r>
              <a:rPr lang="en-US" dirty="0" smtClean="0"/>
              <a:t>Compiler is on </a:t>
            </a:r>
            <a:r>
              <a:rPr lang="en-US" dirty="0" err="1" smtClean="0"/>
              <a:t>GitHub</a:t>
            </a:r>
            <a:endParaRPr lang="en-US" dirty="0" smtClean="0"/>
          </a:p>
          <a:p>
            <a:r>
              <a:rPr lang="en-US" b="1" dirty="0" smtClean="0"/>
              <a:t>SFSharp.org</a:t>
            </a:r>
          </a:p>
          <a:p>
            <a:pPr lvl="1">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reach me?</a:t>
            </a:r>
            <a:endParaRPr lang="en-US" dirty="0"/>
          </a:p>
        </p:txBody>
      </p:sp>
      <p:sp>
        <p:nvSpPr>
          <p:cNvPr id="3" name="Content Placeholder 2"/>
          <p:cNvSpPr>
            <a:spLocks noGrp="1"/>
          </p:cNvSpPr>
          <p:nvPr>
            <p:ph idx="1"/>
          </p:nvPr>
        </p:nvSpPr>
        <p:spPr/>
        <p:txBody>
          <a:bodyPr/>
          <a:lstStyle/>
          <a:p>
            <a:r>
              <a:rPr lang="en-US" dirty="0" smtClean="0"/>
              <a:t>mathias@clear-lines.com</a:t>
            </a:r>
          </a:p>
          <a:p>
            <a:r>
              <a:rPr lang="en-US" dirty="0" smtClean="0"/>
              <a:t>@</a:t>
            </a:r>
            <a:r>
              <a:rPr lang="en-US" dirty="0" err="1" smtClean="0"/>
              <a:t>brandewinder</a:t>
            </a:r>
            <a:endParaRPr lang="en-US" dirty="0" smtClean="0"/>
          </a:p>
          <a:p>
            <a:endParaRPr lang="en-US" dirty="0" smtClean="0"/>
          </a:p>
          <a:p>
            <a:r>
              <a:rPr lang="en-US" dirty="0" smtClean="0"/>
              <a:t>If you enjoyed this talk, please rate me at</a:t>
            </a:r>
          </a:p>
          <a:p>
            <a:r>
              <a:rPr lang="en-US" b="1" dirty="0" smtClean="0"/>
              <a:t>Bit.ly/Rate-Mathias</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start?</a:t>
            </a:r>
            <a:endParaRPr lang="en-US" dirty="0"/>
          </a:p>
        </p:txBody>
      </p:sp>
      <p:sp>
        <p:nvSpPr>
          <p:cNvPr id="3" name="Content Placeholder 2"/>
          <p:cNvSpPr>
            <a:spLocks noGrp="1"/>
          </p:cNvSpPr>
          <p:nvPr>
            <p:ph idx="1"/>
          </p:nvPr>
        </p:nvSpPr>
        <p:spPr/>
        <p:txBody>
          <a:bodyPr>
            <a:normAutofit/>
          </a:bodyPr>
          <a:lstStyle/>
          <a:p>
            <a:r>
              <a:rPr lang="en-US" dirty="0" smtClean="0"/>
              <a:t>Can’t teach a language in an evening</a:t>
            </a:r>
          </a:p>
          <a:p>
            <a:r>
              <a:rPr lang="en-US" dirty="0" smtClean="0"/>
              <a:t>I get the same questions all the time</a:t>
            </a:r>
          </a:p>
          <a:p>
            <a:pPr lvl="1"/>
            <a:r>
              <a:rPr lang="en-US" dirty="0" smtClean="0"/>
              <a:t>Why should I use F#?</a:t>
            </a:r>
          </a:p>
          <a:p>
            <a:pPr lvl="1"/>
            <a:r>
              <a:rPr lang="en-US" dirty="0" smtClean="0"/>
              <a:t>Where should I use F#?</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 time for drinks?</a:t>
            </a:r>
            <a:endParaRPr lang="en-US" dirty="0"/>
          </a:p>
        </p:txBody>
      </p:sp>
      <p:pic>
        <p:nvPicPr>
          <p:cNvPr id="28674" name="Picture 2" descr="Don&amp;#8217;t forget to eat a good breakfast!"/>
          <p:cNvPicPr>
            <a:picLocks noGrp="1" noChangeAspect="1" noChangeArrowheads="1"/>
          </p:cNvPicPr>
          <p:nvPr>
            <p:ph idx="1"/>
          </p:nvPr>
        </p:nvPicPr>
        <p:blipFill>
          <a:blip r:embed="rId2" cstate="print"/>
          <a:srcRect/>
          <a:stretch>
            <a:fillRect/>
          </a:stretch>
        </p:blipFill>
        <p:spPr bwMode="auto">
          <a:xfrm>
            <a:off x="3252216" y="1881981"/>
            <a:ext cx="2639568" cy="39624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 take a stroll</a:t>
            </a:r>
            <a:endParaRPr lang="en-US" dirty="0"/>
          </a:p>
        </p:txBody>
      </p:sp>
      <p:sp>
        <p:nvSpPr>
          <p:cNvPr id="3" name="Content Placeholder 2"/>
          <p:cNvSpPr>
            <a:spLocks noGrp="1"/>
          </p:cNvSpPr>
          <p:nvPr>
            <p:ph idx="1"/>
          </p:nvPr>
        </p:nvSpPr>
        <p:spPr/>
        <p:txBody>
          <a:bodyPr/>
          <a:lstStyle/>
          <a:p>
            <a:r>
              <a:rPr lang="en-US" dirty="0" smtClean="0"/>
              <a:t>Highlight differences between F# and C#</a:t>
            </a:r>
          </a:p>
          <a:p>
            <a:r>
              <a:rPr lang="en-US" dirty="0" smtClean="0"/>
              <a:t>Show areas where F# is awesome</a:t>
            </a:r>
          </a:p>
          <a:p>
            <a:r>
              <a:rPr lang="en-US" dirty="0" smtClean="0"/>
              <a:t>Give you a sense for core syntax / ideas</a:t>
            </a:r>
          </a:p>
          <a:p>
            <a:r>
              <a:rPr lang="en-US" dirty="0" smtClean="0"/>
              <a:t>Give you a sense for the “coding rhythm”</a:t>
            </a:r>
          </a:p>
          <a:p>
            <a:r>
              <a:rPr lang="en-US" dirty="0" smtClean="0"/>
              <a:t>Avoid all-out hardcore functional stuff</a:t>
            </a:r>
          </a:p>
          <a:p>
            <a:endParaRPr lang="en-US" dirty="0" smtClean="0"/>
          </a:p>
          <a:p>
            <a:r>
              <a:rPr lang="en-US" dirty="0" smtClean="0"/>
              <a:t>For the record: I DO like C#. I just </a:t>
            </a:r>
            <a:r>
              <a:rPr lang="en-US" b="1" dirty="0" smtClean="0"/>
              <a:t>love</a:t>
            </a:r>
            <a:r>
              <a:rPr lang="en-US" dirty="0" smtClean="0"/>
              <a:t> F# </a:t>
            </a:r>
            <a:r>
              <a:rPr lang="en-US" dirty="0" smtClean="0">
                <a:sym typeface="Wingdings" pitchFamily="2" charset="2"/>
              </a:rPr>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F#!</a:t>
            </a:r>
            <a:endParaRPr lang="en-US" dirty="0"/>
          </a:p>
        </p:txBody>
      </p:sp>
      <p:pic>
        <p:nvPicPr>
          <p:cNvPr id="1026" name="Picture 2" descr="cutecatpictures:&#10;&#10;Scottish Fold cute cat&#10;"/>
          <p:cNvPicPr>
            <a:picLocks noGrp="1" noChangeAspect="1" noChangeArrowheads="1"/>
          </p:cNvPicPr>
          <p:nvPr>
            <p:ph idx="1"/>
          </p:nvPr>
        </p:nvPicPr>
        <p:blipFill>
          <a:blip r:embed="rId2" cstate="print"/>
          <a:srcRect/>
          <a:stretch>
            <a:fillRect/>
          </a:stretch>
        </p:blipFill>
        <p:spPr bwMode="auto">
          <a:xfrm>
            <a:off x="2235200" y="2057401"/>
            <a:ext cx="4673600" cy="35052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see?</a:t>
            </a:r>
            <a:endParaRPr lang="en-US" dirty="0"/>
          </a:p>
        </p:txBody>
      </p:sp>
      <p:sp>
        <p:nvSpPr>
          <p:cNvPr id="3" name="Content Placeholder 2"/>
          <p:cNvSpPr>
            <a:spLocks noGrp="1"/>
          </p:cNvSpPr>
          <p:nvPr>
            <p:ph idx="1"/>
          </p:nvPr>
        </p:nvSpPr>
        <p:spPr/>
        <p:txBody>
          <a:bodyPr/>
          <a:lstStyle/>
          <a:p>
            <a:r>
              <a:rPr lang="en-US" dirty="0" smtClean="0"/>
              <a:t>Lightweight syntax</a:t>
            </a:r>
          </a:p>
          <a:p>
            <a:r>
              <a:rPr lang="en-US" dirty="0" smtClean="0"/>
              <a:t>Type inference</a:t>
            </a:r>
          </a:p>
          <a:p>
            <a:r>
              <a:rPr lang="en-US" dirty="0" smtClean="0"/>
              <a:t>Smooth </a:t>
            </a:r>
            <a:r>
              <a:rPr lang="en-US" dirty="0" err="1" smtClean="0"/>
              <a:t>interop</a:t>
            </a:r>
            <a:r>
              <a:rPr lang="en-US" dirty="0" smtClean="0"/>
              <a:t> with C#</a:t>
            </a:r>
          </a:p>
          <a:p>
            <a:r>
              <a:rPr lang="en-US" dirty="0" smtClean="0"/>
              <a:t>FSI (F# Interactive), the REPL</a:t>
            </a:r>
          </a:p>
          <a:p>
            <a:r>
              <a:rPr lang="en-US" dirty="0" smtClean="0"/>
              <a:t>Record Type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F#, happy together</a:t>
            </a:r>
            <a:endParaRPr lang="en-US" dirty="0"/>
          </a:p>
        </p:txBody>
      </p:sp>
      <p:pic>
        <p:nvPicPr>
          <p:cNvPr id="55298" name="Picture 2" descr="emileefullofgrace:&#10;&#10;meow kitties&#10;"/>
          <p:cNvPicPr>
            <a:picLocks noGrp="1" noChangeAspect="1" noChangeArrowheads="1"/>
          </p:cNvPicPr>
          <p:nvPr>
            <p:ph idx="1"/>
          </p:nvPr>
        </p:nvPicPr>
        <p:blipFill>
          <a:blip r:embed="rId2" cstate="print"/>
          <a:srcRect/>
          <a:stretch>
            <a:fillRect/>
          </a:stretch>
        </p:blipFill>
        <p:spPr bwMode="auto">
          <a:xfrm>
            <a:off x="2476500" y="2133600"/>
            <a:ext cx="4191000" cy="31432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Units of Measure</a:t>
            </a:r>
            <a:endParaRPr lang="en-US" dirty="0"/>
          </a:p>
        </p:txBody>
      </p:sp>
      <p:pic>
        <p:nvPicPr>
          <p:cNvPr id="1026" name="Picture 2" descr="http://25.media.tumblr.com/tumblr_m2ntf1bsbd1ru4tdpo1_400.jpg"/>
          <p:cNvPicPr>
            <a:picLocks noGrp="1" noChangeAspect="1" noChangeArrowheads="1"/>
          </p:cNvPicPr>
          <p:nvPr>
            <p:ph idx="1"/>
          </p:nvPr>
        </p:nvPicPr>
        <p:blipFill>
          <a:blip r:embed="rId2" cstate="print"/>
          <a:srcRect/>
          <a:stretch>
            <a:fillRect/>
          </a:stretch>
        </p:blipFill>
        <p:spPr bwMode="auto">
          <a:xfrm>
            <a:off x="3662362" y="1843881"/>
            <a:ext cx="1819275" cy="40386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NASA Mars Climate Orbiter: oops!</a:t>
            </a:r>
            <a:endParaRPr lang="en-US" dirty="0"/>
          </a:p>
        </p:txBody>
      </p:sp>
      <p:sp>
        <p:nvSpPr>
          <p:cNvPr id="6" name="Content Placeholder 5"/>
          <p:cNvSpPr>
            <a:spLocks noGrp="1"/>
          </p:cNvSpPr>
          <p:nvPr>
            <p:ph sz="half" idx="2"/>
          </p:nvPr>
        </p:nvSpPr>
        <p:spPr/>
        <p:txBody>
          <a:bodyPr>
            <a:normAutofit fontScale="70000" lnSpcReduction="20000"/>
          </a:bodyPr>
          <a:lstStyle/>
          <a:p>
            <a:r>
              <a:rPr lang="en-US" i="1" dirty="0" smtClean="0"/>
              <a:t>… on September 23, 1999, communication with the spacecraft was lost as the spacecraft went into orbital insertion, due to ground based computer software which produced output in </a:t>
            </a:r>
            <a:r>
              <a:rPr lang="en-US" i="1" dirty="0" smtClean="0">
                <a:hlinkClick r:id="rId2" tooltip="United States customary units"/>
              </a:rPr>
              <a:t>non-SI</a:t>
            </a:r>
            <a:r>
              <a:rPr lang="en-US" i="1" dirty="0" smtClean="0"/>
              <a:t> units of pound-seconds (</a:t>
            </a:r>
            <a:r>
              <a:rPr lang="en-US" i="1" dirty="0" err="1" smtClean="0"/>
              <a:t>lbf×s</a:t>
            </a:r>
            <a:r>
              <a:rPr lang="en-US" i="1" dirty="0" smtClean="0"/>
              <a:t>) instead of the metric units of </a:t>
            </a:r>
            <a:r>
              <a:rPr lang="en-US" i="1" dirty="0" err="1" smtClean="0"/>
              <a:t>newton</a:t>
            </a:r>
            <a:r>
              <a:rPr lang="en-US" i="1" dirty="0" smtClean="0"/>
              <a:t>-seconds (N×s) specified in the contract between NASA and Lockheed. The spacecraft encountered Mars at an improperly low altitude, causing it to incorrectly enter the upper atmosphere and disintegrate.</a:t>
            </a:r>
            <a:endParaRPr lang="en-US" i="1" dirty="0"/>
          </a:p>
        </p:txBody>
      </p:sp>
      <p:pic>
        <p:nvPicPr>
          <p:cNvPr id="23554" name="Picture 2" descr="http://upload.wikimedia.org/wikipedia/commons/thumb/4/42/Mars_Climate_Orbiter_during_tests.jpg/367px-Mars_Climate_Orbiter_during_tests.jpg"/>
          <p:cNvPicPr>
            <a:picLocks noGrp="1" noChangeAspect="1" noChangeArrowheads="1"/>
          </p:cNvPicPr>
          <p:nvPr>
            <p:ph sz="half" idx="1"/>
          </p:nvPr>
        </p:nvPicPr>
        <p:blipFill>
          <a:blip r:embed="rId3" cstate="print"/>
          <a:srcRect/>
          <a:stretch>
            <a:fillRect/>
          </a:stretch>
        </p:blipFill>
        <p:spPr bwMode="auto">
          <a:xfrm>
            <a:off x="804525" y="1676400"/>
            <a:ext cx="3146106" cy="4114799"/>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2724</TotalTime>
  <Words>574</Words>
  <Application>Microsoft Office PowerPoint</Application>
  <PresentationFormat>On-screen Show (4:3)</PresentationFormat>
  <Paragraphs>116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An intro to F# for the C# developer</vt:lpstr>
      <vt:lpstr>A few words about me</vt:lpstr>
      <vt:lpstr>Where to start?</vt:lpstr>
      <vt:lpstr>The plan: take a stroll</vt:lpstr>
      <vt:lpstr>Hello, F#!</vt:lpstr>
      <vt:lpstr>What did we see?</vt:lpstr>
      <vt:lpstr>C# and F#, happy together</vt:lpstr>
      <vt:lpstr>Units of Measure</vt:lpstr>
      <vt:lpstr>NASA Mars Climate Orbiter: oops!</vt:lpstr>
      <vt:lpstr>What did we see?</vt:lpstr>
      <vt:lpstr>Discriminated Unions</vt:lpstr>
      <vt:lpstr>What did we see?</vt:lpstr>
      <vt:lpstr>The Curse of Null</vt:lpstr>
      <vt:lpstr>Tony Hoare</vt:lpstr>
      <vt:lpstr>What did we see?</vt:lpstr>
      <vt:lpstr>Functions</vt:lpstr>
      <vt:lpstr>What did we see?</vt:lpstr>
      <vt:lpstr>Type Providers</vt:lpstr>
      <vt:lpstr>What did we see?</vt:lpstr>
      <vt:lpstr>Conclusion</vt:lpstr>
      <vt:lpstr>Take aways</vt:lpstr>
      <vt:lpstr>… and there is more</vt:lpstr>
      <vt:lpstr>Where does F# fit?</vt:lpstr>
      <vt:lpstr>How do I start?</vt:lpstr>
      <vt:lpstr>Online Resources</vt:lpstr>
      <vt:lpstr>Books</vt:lpstr>
      <vt:lpstr>Start small &amp; safe</vt:lpstr>
      <vt:lpstr>Very active community</vt:lpstr>
      <vt:lpstr>How to reach me?</vt:lpstr>
      <vt:lpstr>Thank you - time for drinks?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Mathias Brandewinder</dc:creator>
  <cp:lastModifiedBy>Mathias Brandewinder</cp:lastModifiedBy>
  <cp:revision>275</cp:revision>
  <dcterms:created xsi:type="dcterms:W3CDTF">2008-04-04T07:33:03Z</dcterms:created>
  <dcterms:modified xsi:type="dcterms:W3CDTF">2013-04-11T02:24:24Z</dcterms:modified>
</cp:coreProperties>
</file>