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72" r:id="rId5"/>
    <p:sldId id="276" r:id="rId6"/>
    <p:sldId id="273" r:id="rId7"/>
    <p:sldId id="269" r:id="rId8"/>
    <p:sldId id="282" r:id="rId9"/>
    <p:sldId id="277" r:id="rId10"/>
    <p:sldId id="278" r:id="rId11"/>
    <p:sldId id="296" r:id="rId12"/>
    <p:sldId id="270" r:id="rId13"/>
    <p:sldId id="283" r:id="rId14"/>
    <p:sldId id="288" r:id="rId15"/>
    <p:sldId id="299" r:id="rId16"/>
    <p:sldId id="285" r:id="rId17"/>
    <p:sldId id="289" r:id="rId18"/>
    <p:sldId id="290" r:id="rId19"/>
    <p:sldId id="300" r:id="rId20"/>
    <p:sldId id="291" r:id="rId21"/>
    <p:sldId id="292" r:id="rId22"/>
    <p:sldId id="294" r:id="rId23"/>
    <p:sldId id="295" r:id="rId24"/>
    <p:sldId id="297" r:id="rId25"/>
    <p:sldId id="286" r:id="rId26"/>
    <p:sldId id="287" r:id="rId27"/>
    <p:sldId id="298" r:id="rId28"/>
    <p:sldId id="284" r:id="rId29"/>
    <p:sldId id="265" r:id="rId30"/>
    <p:sldId id="266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3600"/>
            </a:lvl1pPr>
            <a:lvl2pPr>
              <a:lnSpc>
                <a:spcPct val="150000"/>
              </a:lnSpc>
              <a:defRPr sz="3200"/>
            </a:lvl2pPr>
            <a:lvl3pPr>
              <a:lnSpc>
                <a:spcPct val="150000"/>
              </a:lnSpc>
              <a:defRPr sz="28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99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89463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D2F5710-B8C1-45E8-BC94-2C035AAFE0C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Clear Lines </a:t>
            </a:r>
            <a:r>
              <a:rPr lang="en-US" i="1" dirty="0" smtClean="0"/>
              <a:t>Consulting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B611630-37BE-42B8-9FFD-52FE27DC3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»"/>
        <a:defRPr sz="3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lear-lines.com/b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on .NET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F# FTW!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lassic algorithm</a:t>
            </a:r>
          </a:p>
          <a:p>
            <a:r>
              <a:rPr lang="en-US" dirty="0" smtClean="0"/>
              <a:t>Tries to separate the 2 classes by the widest possible margin</a:t>
            </a:r>
          </a:p>
          <a:p>
            <a:r>
              <a:rPr lang="en-US" dirty="0" smtClean="0"/>
              <a:t>Using Accord.NET implementation</a:t>
            </a:r>
            <a:endParaRPr lang="en-US" dirty="0"/>
          </a:p>
        </p:txBody>
      </p:sp>
      <p:pic>
        <p:nvPicPr>
          <p:cNvPr id="1026" name="Picture 2" descr="File:Svm max sep hyperplane with mar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32" y="1933701"/>
            <a:ext cx="3838335" cy="41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a first-class citizen in .NET</a:t>
            </a:r>
          </a:p>
          <a:p>
            <a:r>
              <a:rPr lang="en-US" dirty="0" smtClean="0"/>
              <a:t>Decent libraries: Accord.NET, Math.NET, </a:t>
            </a:r>
            <a:r>
              <a:rPr lang="en-US" dirty="0" err="1" smtClean="0"/>
              <a:t>Alea.cuBase</a:t>
            </a:r>
            <a:endParaRPr lang="en-US" dirty="0" smtClean="0"/>
          </a:p>
          <a:p>
            <a:r>
              <a:rPr lang="en-US" dirty="0" smtClean="0"/>
              <a:t>Interactive experience with the REPL</a:t>
            </a:r>
          </a:p>
          <a:p>
            <a:r>
              <a:rPr lang="en-US" dirty="0" smtClean="0"/>
              <a:t>Classification, Regression,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21003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Illustrate unsupervised learning</a:t>
            </a:r>
          </a:p>
          <a:p>
            <a:r>
              <a:rPr lang="en-US" dirty="0"/>
              <a:t>F</a:t>
            </a:r>
            <a:r>
              <a:rPr lang="en-US" dirty="0" smtClean="0"/>
              <a:t>unctional programming and ML are a great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not advised</a:t>
            </a:r>
          </a:p>
          <a:p>
            <a:r>
              <a:rPr lang="en-US" dirty="0" smtClean="0"/>
              <a:t>Useful for ML because</a:t>
            </a:r>
          </a:p>
          <a:p>
            <a:pPr lvl="1"/>
            <a:r>
              <a:rPr lang="en-US" dirty="0" smtClean="0"/>
              <a:t>You don’t always have a library</a:t>
            </a:r>
          </a:p>
          <a:p>
            <a:pPr lvl="1"/>
            <a:r>
              <a:rPr lang="en-US" dirty="0" smtClean="0"/>
              <a:t>As you learn your domain, you may need </a:t>
            </a:r>
            <a:r>
              <a:rPr lang="en-US" smtClean="0"/>
              <a:t>a custom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ML algorithms are the same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</a:p>
          <a:p>
            <a:r>
              <a:rPr lang="en-US" dirty="0" smtClean="0"/>
              <a:t>Transform into Features</a:t>
            </a:r>
          </a:p>
          <a:p>
            <a:r>
              <a:rPr lang="en-US" dirty="0" smtClean="0"/>
              <a:t>Learn a Model from the Features</a:t>
            </a:r>
          </a:p>
          <a:p>
            <a:r>
              <a:rPr lang="en-US" dirty="0" smtClean="0"/>
              <a:t>Evaluate Model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3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Translates well to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  <a:p>
            <a:r>
              <a:rPr lang="en-US" dirty="0"/>
              <a:t>Transform into </a:t>
            </a:r>
            <a:r>
              <a:rPr lang="en-US" dirty="0" smtClean="0"/>
              <a:t>Features -&gt; Map</a:t>
            </a:r>
            <a:endParaRPr lang="en-US" dirty="0"/>
          </a:p>
          <a:p>
            <a:r>
              <a:rPr lang="en-US" dirty="0"/>
              <a:t>Learn a Model from the </a:t>
            </a:r>
            <a:r>
              <a:rPr lang="en-US" dirty="0" smtClean="0"/>
              <a:t>Features -&gt; Recursion</a:t>
            </a:r>
            <a:endParaRPr lang="en-US" dirty="0"/>
          </a:p>
          <a:p>
            <a:r>
              <a:rPr lang="en-US" dirty="0"/>
              <a:t>Evaluate Model </a:t>
            </a:r>
            <a:r>
              <a:rPr lang="en-US" dirty="0" smtClean="0"/>
              <a:t>quality -&gt; Fold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transforms, not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need to be generic</a:t>
            </a:r>
          </a:p>
          <a:p>
            <a:pPr lvl="1"/>
            <a:r>
              <a:rPr lang="en-US" dirty="0" smtClean="0"/>
              <a:t>Need to transform rapidly Features</a:t>
            </a:r>
          </a:p>
          <a:p>
            <a:pPr lvl="1"/>
            <a:r>
              <a:rPr lang="en-US" dirty="0" smtClean="0"/>
              <a:t>Don’t care if it’s an </a:t>
            </a:r>
            <a:r>
              <a:rPr lang="en-US" dirty="0" err="1" smtClean="0"/>
              <a:t>IMammal</a:t>
            </a:r>
            <a:r>
              <a:rPr lang="en-US" dirty="0" smtClean="0"/>
              <a:t>, Customer,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0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Unsupervised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“Tell me something about my data”</a:t>
            </a:r>
          </a:p>
          <a:p>
            <a:r>
              <a:rPr lang="en-US" dirty="0" smtClean="0"/>
              <a:t>Example: Clustering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groups of “similar” entities in my dataset</a:t>
            </a:r>
          </a:p>
        </p:txBody>
      </p:sp>
    </p:spTree>
    <p:extLst>
      <p:ext uri="{BB962C8B-B14F-4D97-AF65-F5344CB8AC3E}">
        <p14:creationId xmlns:p14="http://schemas.microsoft.com/office/powerpoint/2010/main" val="209689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words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Mathias Brandewinder / @</a:t>
            </a:r>
            <a:r>
              <a:rPr lang="en-US" dirty="0" err="1"/>
              <a:t>brandewinder</a:t>
            </a:r>
            <a:endParaRPr lang="en-US" dirty="0"/>
          </a:p>
          <a:p>
            <a:r>
              <a:rPr lang="en-US" dirty="0"/>
              <a:t>Background: economics, operations research</a:t>
            </a:r>
          </a:p>
          <a:p>
            <a:r>
              <a:rPr lang="en-US" dirty="0"/>
              <a:t>.NET developer for 10~ </a:t>
            </a:r>
            <a:r>
              <a:rPr lang="en-US" dirty="0" smtClean="0"/>
              <a:t>years (C</a:t>
            </a:r>
            <a:r>
              <a:rPr lang="en-US" dirty="0"/>
              <a:t>#, VSTO, F</a:t>
            </a:r>
            <a:r>
              <a:rPr lang="en-US" dirty="0" smtClean="0"/>
              <a:t>#)</a:t>
            </a:r>
            <a:endParaRPr lang="en-US" dirty="0"/>
          </a:p>
          <a:p>
            <a:r>
              <a:rPr lang="en-US" dirty="0" err="1"/>
              <a:t>Bay.Net</a:t>
            </a:r>
            <a:r>
              <a:rPr lang="en-US" dirty="0"/>
              <a:t> San Francisco, SFSharp.org</a:t>
            </a:r>
          </a:p>
          <a:p>
            <a:r>
              <a:rPr lang="en-US" dirty="0"/>
              <a:t>Yes I have an accent</a:t>
            </a:r>
          </a:p>
          <a:p>
            <a:r>
              <a:rPr lang="en-US" dirty="0">
                <a:hlinkClick r:id="rId2"/>
              </a:rPr>
              <a:t>www.clear-lines.com/blog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Mathias\Pictures\MVP-horizont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0050" y="4805363"/>
            <a:ext cx="3333750" cy="1371600"/>
          </a:xfrm>
          <a:prstGeom prst="rect">
            <a:avLst/>
          </a:prstGeom>
          <a:noFill/>
        </p:spPr>
      </p:pic>
      <p:pic>
        <p:nvPicPr>
          <p:cNvPr id="5" name="Picture 3" descr="F:\Pictures\Characters\TournesolPendu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6139" y="2283791"/>
            <a:ext cx="2521572" cy="2521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0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clustering (1)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60584" y="4572001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9119" y="2443387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4705" y="2974675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43532" y="2669875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5011" y="3532517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57358" y="4491487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93502" y="4873925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2604" y="3920706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53909" y="4257137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75585" y="5210356"/>
            <a:ext cx="327804" cy="3364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clustering (2)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60584" y="4572001"/>
            <a:ext cx="327804" cy="33643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9119" y="2443387"/>
            <a:ext cx="327804" cy="33643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4705" y="2974675"/>
            <a:ext cx="327804" cy="33643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43532" y="2669875"/>
            <a:ext cx="327804" cy="33643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5011" y="3532517"/>
            <a:ext cx="327804" cy="33643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57358" y="4491487"/>
            <a:ext cx="327804" cy="33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93502" y="4873925"/>
            <a:ext cx="327804" cy="33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2604" y="3920706"/>
            <a:ext cx="327804" cy="33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53909" y="4257137"/>
            <a:ext cx="327804" cy="33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75585" y="5210356"/>
            <a:ext cx="327804" cy="33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24708" y="4323271"/>
            <a:ext cx="499313" cy="501956"/>
          </a:xfrm>
          <a:prstGeom prst="ellipse">
            <a:avLst/>
          </a:prstGeom>
          <a:solidFill>
            <a:srgbClr val="FF8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13228" y="4325962"/>
            <a:ext cx="499313" cy="501956"/>
          </a:xfrm>
          <a:prstGeom prst="ellipse">
            <a:avLst/>
          </a:prstGeom>
          <a:solidFill>
            <a:srgbClr val="FF8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94323" y="2517058"/>
            <a:ext cx="419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“Assign to </a:t>
            </a:r>
            <a:r>
              <a:rPr lang="en-US" sz="2800" b="1" dirty="0" smtClean="0"/>
              <a:t>closest</a:t>
            </a:r>
            <a:r>
              <a:rPr lang="en-US" sz="2800" dirty="0" smtClean="0"/>
              <a:t> Centroid”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324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clustering (3)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60584" y="4572001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9119" y="2443387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4705" y="2974675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43532" y="2669875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5011" y="3532517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57358" y="4491487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93502" y="4873925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2604" y="3920706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53909" y="4257137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75585" y="5210356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24708" y="4323271"/>
            <a:ext cx="499313" cy="501956"/>
          </a:xfrm>
          <a:prstGeom prst="ellipse">
            <a:avLst/>
          </a:prstGeom>
          <a:solidFill>
            <a:srgbClr val="FF8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13228" y="4325962"/>
            <a:ext cx="499313" cy="501956"/>
          </a:xfrm>
          <a:prstGeom prst="ellipse">
            <a:avLst/>
          </a:prstGeom>
          <a:solidFill>
            <a:srgbClr val="FF8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83278" y="2402343"/>
            <a:ext cx="5560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“Update Centroids based on Cluster”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1939806" y="3281539"/>
            <a:ext cx="499313" cy="501956"/>
          </a:xfrm>
          <a:prstGeom prst="ellipse">
            <a:avLst/>
          </a:prstGeom>
          <a:solidFill>
            <a:srgbClr val="FF8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53291" y="4314553"/>
            <a:ext cx="499313" cy="501956"/>
          </a:xfrm>
          <a:prstGeom prst="ellipse">
            <a:avLst/>
          </a:prstGeom>
          <a:solidFill>
            <a:srgbClr val="FF8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2"/>
            <a:endCxn id="16" idx="5"/>
          </p:cNvCxnSpPr>
          <p:nvPr/>
        </p:nvCxnSpPr>
        <p:spPr>
          <a:xfrm flipH="1" flipV="1">
            <a:off x="2365996" y="3709985"/>
            <a:ext cx="1958712" cy="864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6"/>
            <a:endCxn id="17" idx="2"/>
          </p:cNvCxnSpPr>
          <p:nvPr/>
        </p:nvCxnSpPr>
        <p:spPr>
          <a:xfrm flipV="1">
            <a:off x="5712541" y="4565531"/>
            <a:ext cx="2040750" cy="11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8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clustering (4)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60584" y="4572001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9119" y="2443387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4705" y="2974675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43532" y="2669875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5011" y="3532517"/>
            <a:ext cx="327804" cy="33643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57358" y="4491487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93502" y="4873925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2604" y="3920706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53909" y="4257137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75585" y="5210356"/>
            <a:ext cx="327804" cy="3364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94323" y="2517058"/>
            <a:ext cx="362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“Stop when no change”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1939806" y="3281539"/>
            <a:ext cx="499313" cy="501956"/>
          </a:xfrm>
          <a:prstGeom prst="ellipse">
            <a:avLst/>
          </a:prstGeom>
          <a:solidFill>
            <a:srgbClr val="FF8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53291" y="4314553"/>
            <a:ext cx="499313" cy="501956"/>
          </a:xfrm>
          <a:prstGeom prst="ellipse">
            <a:avLst/>
          </a:prstGeom>
          <a:solidFill>
            <a:srgbClr val="FF8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4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7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data, no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ML effort is spent acquiring data</a:t>
            </a:r>
          </a:p>
          <a:p>
            <a:r>
              <a:rPr lang="en-US" dirty="0" smtClean="0"/>
              <a:t>Unpleasant trade-off:</a:t>
            </a:r>
          </a:p>
          <a:p>
            <a:r>
              <a:rPr lang="en-US" dirty="0" smtClean="0"/>
              <a:t>Dynamic: easy hacking but runtime exceptions</a:t>
            </a:r>
          </a:p>
          <a:p>
            <a:r>
              <a:rPr lang="en-US" dirty="0" smtClean="0"/>
              <a:t>Static: straight-jacket</a:t>
            </a:r>
          </a:p>
        </p:txBody>
      </p:sp>
    </p:spTree>
    <p:extLst>
      <p:ext uri="{BB962C8B-B14F-4D97-AF65-F5344CB8AC3E}">
        <p14:creationId xmlns:p14="http://schemas.microsoft.com/office/powerpoint/2010/main" val="23212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91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8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is a perfect fit for ML on 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style fits very well with ML</a:t>
            </a:r>
          </a:p>
          <a:p>
            <a:r>
              <a:rPr lang="en-US" dirty="0" smtClean="0"/>
              <a:t>REPL/interactive experience is crucial</a:t>
            </a:r>
          </a:p>
          <a:p>
            <a:r>
              <a:rPr lang="en-US" dirty="0" smtClean="0"/>
              <a:t>Smooth integration with all of .NET</a:t>
            </a:r>
          </a:p>
          <a:p>
            <a:r>
              <a:rPr lang="en-US" dirty="0" smtClean="0"/>
              <a:t>Type Providers: static types, without the pain</a:t>
            </a:r>
          </a:p>
        </p:txBody>
      </p:sp>
    </p:spTree>
    <p:extLst>
      <p:ext uri="{BB962C8B-B14F-4D97-AF65-F5344CB8AC3E}">
        <p14:creationId xmlns:p14="http://schemas.microsoft.com/office/powerpoint/2010/main" val="33755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is…</a:t>
            </a:r>
          </a:p>
          <a:p>
            <a:pPr lvl="1"/>
            <a:r>
              <a:rPr lang="en-US" dirty="0" smtClean="0"/>
              <a:t>C#, VB.NET developer</a:t>
            </a:r>
          </a:p>
          <a:p>
            <a:pPr lvl="1"/>
            <a:r>
              <a:rPr lang="en-US" dirty="0" smtClean="0"/>
              <a:t>F#</a:t>
            </a:r>
          </a:p>
          <a:p>
            <a:pPr lvl="1"/>
            <a:r>
              <a:rPr lang="en-US" dirty="0" smtClean="0"/>
              <a:t>Other Functional Language </a:t>
            </a:r>
          </a:p>
          <a:p>
            <a:pPr lvl="1"/>
            <a:r>
              <a:rPr lang="en-US" dirty="0" smtClean="0"/>
              <a:t>Data Science /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3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FSharp.org, the F# Foundation</a:t>
            </a:r>
          </a:p>
        </p:txBody>
      </p:sp>
    </p:spTree>
    <p:extLst>
      <p:ext uri="{BB962C8B-B14F-4D97-AF65-F5344CB8AC3E}">
        <p14:creationId xmlns:p14="http://schemas.microsoft.com/office/powerpoint/2010/main" val="1522955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Contacting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mathias@clear-lines.com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brandewinder</a:t>
            </a:r>
            <a:endParaRPr lang="en-US" dirty="0" smtClean="0"/>
          </a:p>
        </p:txBody>
      </p:sp>
      <p:pic>
        <p:nvPicPr>
          <p:cNvPr id="4" name="Picture 3" descr="F:\Pictures\Characters\TournesolPen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226" y="2306595"/>
            <a:ext cx="3303373" cy="33033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2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306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Learning, Data Science are red-hot topics</a:t>
            </a:r>
          </a:p>
          <a:p>
            <a:pPr lvl="1"/>
            <a:r>
              <a:rPr lang="en-US" dirty="0" smtClean="0"/>
              <a:t>... and relevant to developers</a:t>
            </a:r>
          </a:p>
          <a:p>
            <a:r>
              <a:rPr lang="en-US" dirty="0" smtClean="0"/>
              <a:t>.NET is under-represented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956" y="1690688"/>
            <a:ext cx="438304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a sense for what Machine Learning is</a:t>
            </a:r>
          </a:p>
          <a:p>
            <a:r>
              <a:rPr lang="en-US" dirty="0" smtClean="0"/>
              <a:t>Illustrate why I think F# is a great fit</a:t>
            </a:r>
          </a:p>
          <a:p>
            <a:endParaRPr lang="en-US" dirty="0"/>
          </a:p>
          <a:p>
            <a:r>
              <a:rPr lang="en-US" dirty="0" smtClean="0"/>
              <a:t>Try to give everyone something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Unsupervised</a:t>
            </a:r>
          </a:p>
          <a:p>
            <a:endParaRPr lang="en-US" dirty="0"/>
          </a:p>
          <a:p>
            <a:r>
              <a:rPr lang="en-US" dirty="0" smtClean="0"/>
              <a:t>Type Providers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Existing .NET libraries</a:t>
            </a:r>
          </a:p>
          <a:p>
            <a:r>
              <a:rPr lang="en-US" dirty="0" smtClean="0"/>
              <a:t>Algebra</a:t>
            </a:r>
          </a:p>
          <a:p>
            <a:r>
              <a:rPr lang="en-US" dirty="0" smtClean="0"/>
              <a:t>Functional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8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&amp;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0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sense for “a day of Machine Learning”</a:t>
            </a:r>
          </a:p>
          <a:p>
            <a:r>
              <a:rPr lang="en-US" dirty="0" smtClean="0"/>
              <a:t>Illustrate Classification and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3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Classification,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Classification = using data to classify items</a:t>
            </a:r>
          </a:p>
          <a:p>
            <a:pPr lvl="1"/>
            <a:r>
              <a:rPr lang="en-US" dirty="0" smtClean="0"/>
              <a:t>Ex: Spam vs. Ham, Character Recognition, …</a:t>
            </a:r>
          </a:p>
          <a:p>
            <a:r>
              <a:rPr lang="en-US" dirty="0" smtClean="0"/>
              <a:t>Regression = predicting a number</a:t>
            </a:r>
          </a:p>
          <a:p>
            <a:pPr lvl="1"/>
            <a:r>
              <a:rPr lang="en-US" dirty="0" smtClean="0"/>
              <a:t>Ex: price of item given attributes, …</a:t>
            </a:r>
          </a:p>
          <a:p>
            <a:r>
              <a:rPr lang="en-US" dirty="0" smtClean="0"/>
              <a:t>Both belong to Supervised Learning</a:t>
            </a:r>
          </a:p>
          <a:p>
            <a:pPr lvl="1"/>
            <a:r>
              <a:rPr lang="en-US" dirty="0" smtClean="0"/>
              <a:t>You know what question you are trying to answer</a:t>
            </a:r>
          </a:p>
          <a:p>
            <a:pPr lvl="1"/>
            <a:r>
              <a:rPr lang="en-US" dirty="0" smtClean="0"/>
              <a:t>You use data to fit a predictive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517</Words>
  <Application>Microsoft Office PowerPoint</Application>
  <PresentationFormat>Widescreen</PresentationFormat>
  <Paragraphs>108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Segoe UI Light</vt:lpstr>
      <vt:lpstr>Office Theme</vt:lpstr>
      <vt:lpstr>Machine Learning on .NET</vt:lpstr>
      <vt:lpstr>A few words about me</vt:lpstr>
      <vt:lpstr>How about you?</vt:lpstr>
      <vt:lpstr>Why this talk</vt:lpstr>
      <vt:lpstr>My goal</vt:lpstr>
      <vt:lpstr>The plan</vt:lpstr>
      <vt:lpstr>Classification &amp; Regression</vt:lpstr>
      <vt:lpstr>Goal</vt:lpstr>
      <vt:lpstr>Classification, Regression</vt:lpstr>
      <vt:lpstr>Support Vector Machine</vt:lpstr>
      <vt:lpstr>Demo</vt:lpstr>
      <vt:lpstr>Take-aways</vt:lpstr>
      <vt:lpstr>Unsupervised</vt:lpstr>
      <vt:lpstr>Goal</vt:lpstr>
      <vt:lpstr>Writing your own</vt:lpstr>
      <vt:lpstr>Most ML algorithms are the same</vt:lpstr>
      <vt:lpstr>Translates well to FP</vt:lpstr>
      <vt:lpstr>Focus on transforms, not objects</vt:lpstr>
      <vt:lpstr>What is Unsupervised Learning?</vt:lpstr>
      <vt:lpstr>Example: clustering (1)</vt:lpstr>
      <vt:lpstr>Example: clustering (2)</vt:lpstr>
      <vt:lpstr>Example: clustering (3)</vt:lpstr>
      <vt:lpstr>Example: clustering (4)</vt:lpstr>
      <vt:lpstr>Demo</vt:lpstr>
      <vt:lpstr>Type Providers</vt:lpstr>
      <vt:lpstr>No data, no learning</vt:lpstr>
      <vt:lpstr>Demo</vt:lpstr>
      <vt:lpstr>Conclusion</vt:lpstr>
      <vt:lpstr>F# is a perfect fit for ML on .NET</vt:lpstr>
      <vt:lpstr>Learning more</vt:lpstr>
      <vt:lpstr>Contacting 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Mathias Brandewinder</cp:lastModifiedBy>
  <cp:revision>35</cp:revision>
  <dcterms:created xsi:type="dcterms:W3CDTF">2013-09-25T23:24:46Z</dcterms:created>
  <dcterms:modified xsi:type="dcterms:W3CDTF">2013-12-05T11:11:59Z</dcterms:modified>
</cp:coreProperties>
</file>