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82" r:id="rId1"/>
  </p:sldMasterIdLst>
  <p:notesMasterIdLst>
    <p:notesMasterId r:id="rId16"/>
  </p:notesMasterIdLst>
  <p:sldIdLst>
    <p:sldId id="257" r:id="rId2"/>
    <p:sldId id="265" r:id="rId3"/>
    <p:sldId id="258" r:id="rId4"/>
    <p:sldId id="267" r:id="rId5"/>
    <p:sldId id="261" r:id="rId6"/>
    <p:sldId id="263" r:id="rId7"/>
    <p:sldId id="264" r:id="rId8"/>
    <p:sldId id="266" r:id="rId9"/>
    <p:sldId id="260" r:id="rId10"/>
    <p:sldId id="262" r:id="rId11"/>
    <p:sldId id="268" r:id="rId12"/>
    <p:sldId id="270" r:id="rId13"/>
    <p:sldId id="271" r:id="rId14"/>
    <p:sldId id="272" r:id="rId15"/>
  </p:sldIdLst>
  <p:sldSz cx="9144000" cy="5143500" type="screen16x9"/>
  <p:notesSz cx="6858000" cy="9144000"/>
  <p:embeddedFontLst>
    <p:embeddedFont>
      <p:font typeface="Roboto Thin" panose="020B0604020202020204" charset="0"/>
      <p:regular r:id="rId17"/>
      <p:bold r:id="rId18"/>
      <p:italic r:id="rId19"/>
      <p:boldItalic r:id="rId20"/>
    </p:embeddedFont>
    <p:embeddedFont>
      <p:font typeface="Roboto Black" panose="020B0604020202020204" charset="0"/>
      <p:bold r:id="rId21"/>
      <p:boldItalic r:id="rId22"/>
    </p:embeddedFont>
    <p:embeddedFont>
      <p:font typeface="Roboto" panose="020B060402020202020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Dosis" panose="020B0604020202020204" charset="0"/>
      <p:regular r:id="rId31"/>
      <p:bold r:id="rId32"/>
    </p:embeddedFont>
    <p:embeddedFont>
      <p:font typeface="Calibri Light" panose="020F0302020204030204" pitchFamily="34"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62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4BBDFB-8845-41A2-A73C-3C95C66B2FD1}">
  <a:tblStyle styleId="{F14BBDFB-8845-41A2-A73C-3C95C66B2F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5" d="100"/>
          <a:sy n="135" d="100"/>
        </p:scale>
        <p:origin x="106"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655779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24529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8" name="Shape 3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10901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095861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96719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25742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41195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88132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075695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64318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483527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37956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5794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93124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663715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2619160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6B4A9-1611-4792-9094-5F34BCA07E0B}" type="datetimeFigureOut">
              <a:rPr lang="en-US" smtClean="0"/>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761184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98266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Font typeface="Roboto"/>
              <a:buNone/>
              <a:defRPr>
                <a:latin typeface="Roboto"/>
                <a:ea typeface="Roboto"/>
                <a:cs typeface="Roboto"/>
                <a:sym typeface="Roboto"/>
              </a:defRPr>
            </a:lvl1pPr>
            <a:lvl2pPr lvl="1" rtl="0">
              <a:spcBef>
                <a:spcPts val="0"/>
              </a:spcBef>
              <a:spcAft>
                <a:spcPts val="0"/>
              </a:spcAft>
              <a:buSzPts val="2800"/>
              <a:buFont typeface="Roboto"/>
              <a:buNone/>
              <a:defRPr>
                <a:latin typeface="Roboto"/>
                <a:ea typeface="Roboto"/>
                <a:cs typeface="Roboto"/>
                <a:sym typeface="Roboto"/>
              </a:defRPr>
            </a:lvl2pPr>
            <a:lvl3pPr lvl="2" rtl="0">
              <a:spcBef>
                <a:spcPts val="0"/>
              </a:spcBef>
              <a:spcAft>
                <a:spcPts val="0"/>
              </a:spcAft>
              <a:buSzPts val="2800"/>
              <a:buFont typeface="Roboto"/>
              <a:buNone/>
              <a:defRPr>
                <a:latin typeface="Roboto"/>
                <a:ea typeface="Roboto"/>
                <a:cs typeface="Roboto"/>
                <a:sym typeface="Roboto"/>
              </a:defRPr>
            </a:lvl3pPr>
            <a:lvl4pPr lvl="3" rtl="0">
              <a:spcBef>
                <a:spcPts val="0"/>
              </a:spcBef>
              <a:spcAft>
                <a:spcPts val="0"/>
              </a:spcAft>
              <a:buSzPts val="2800"/>
              <a:buFont typeface="Roboto"/>
              <a:buNone/>
              <a:defRPr>
                <a:latin typeface="Roboto"/>
                <a:ea typeface="Roboto"/>
                <a:cs typeface="Roboto"/>
                <a:sym typeface="Roboto"/>
              </a:defRPr>
            </a:lvl4pPr>
            <a:lvl5pPr lvl="4" rtl="0">
              <a:spcBef>
                <a:spcPts val="0"/>
              </a:spcBef>
              <a:spcAft>
                <a:spcPts val="0"/>
              </a:spcAft>
              <a:buSzPts val="2800"/>
              <a:buFont typeface="Roboto"/>
              <a:buNone/>
              <a:defRPr>
                <a:latin typeface="Roboto"/>
                <a:ea typeface="Roboto"/>
                <a:cs typeface="Roboto"/>
                <a:sym typeface="Roboto"/>
              </a:defRPr>
            </a:lvl5pPr>
            <a:lvl6pPr lvl="5" rtl="0">
              <a:spcBef>
                <a:spcPts val="0"/>
              </a:spcBef>
              <a:spcAft>
                <a:spcPts val="0"/>
              </a:spcAft>
              <a:buSzPts val="2800"/>
              <a:buFont typeface="Roboto"/>
              <a:buNone/>
              <a:defRPr>
                <a:latin typeface="Roboto"/>
                <a:ea typeface="Roboto"/>
                <a:cs typeface="Roboto"/>
                <a:sym typeface="Roboto"/>
              </a:defRPr>
            </a:lvl6pPr>
            <a:lvl7pPr lvl="6" rtl="0">
              <a:spcBef>
                <a:spcPts val="0"/>
              </a:spcBef>
              <a:spcAft>
                <a:spcPts val="0"/>
              </a:spcAft>
              <a:buSzPts val="2800"/>
              <a:buFont typeface="Roboto"/>
              <a:buNone/>
              <a:defRPr>
                <a:latin typeface="Roboto"/>
                <a:ea typeface="Roboto"/>
                <a:cs typeface="Roboto"/>
                <a:sym typeface="Roboto"/>
              </a:defRPr>
            </a:lvl7pPr>
            <a:lvl8pPr lvl="7" rtl="0">
              <a:spcBef>
                <a:spcPts val="0"/>
              </a:spcBef>
              <a:spcAft>
                <a:spcPts val="0"/>
              </a:spcAft>
              <a:buSzPts val="2800"/>
              <a:buFont typeface="Roboto"/>
              <a:buNone/>
              <a:defRPr>
                <a:latin typeface="Roboto"/>
                <a:ea typeface="Roboto"/>
                <a:cs typeface="Roboto"/>
                <a:sym typeface="Roboto"/>
              </a:defRPr>
            </a:lvl8pPr>
            <a:lvl9pPr lvl="8" rtl="0">
              <a:spcBef>
                <a:spcPts val="0"/>
              </a:spcBef>
              <a:spcAft>
                <a:spcPts val="0"/>
              </a:spcAft>
              <a:buSzPts val="2800"/>
              <a:buFont typeface="Roboto"/>
              <a:buNone/>
              <a:defRPr>
                <a:latin typeface="Roboto"/>
                <a:ea typeface="Roboto"/>
                <a:cs typeface="Roboto"/>
                <a:sym typeface="Roboto"/>
              </a:defRPr>
            </a:lvl9pPr>
          </a:lstStyle>
          <a:p>
            <a:endParaRPr/>
          </a:p>
        </p:txBody>
      </p:sp>
      <p:sp>
        <p:nvSpPr>
          <p:cNvPr id="63" name="Shape 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1600"/>
              </a:spcBef>
              <a:spcAft>
                <a:spcPts val="0"/>
              </a:spcAft>
              <a:buSzPts val="1400"/>
              <a:buFont typeface="Roboto"/>
              <a:buChar char="○"/>
              <a:defRPr>
                <a:latin typeface="Roboto"/>
                <a:ea typeface="Roboto"/>
                <a:cs typeface="Roboto"/>
                <a:sym typeface="Roboto"/>
              </a:defRPr>
            </a:lvl2pPr>
            <a:lvl3pPr marL="1371600" lvl="2" indent="-317500" rtl="0">
              <a:spcBef>
                <a:spcPts val="1600"/>
              </a:spcBef>
              <a:spcAft>
                <a:spcPts val="0"/>
              </a:spcAft>
              <a:buSzPts val="1400"/>
              <a:buFont typeface="Roboto"/>
              <a:buChar char="■"/>
              <a:defRPr>
                <a:latin typeface="Roboto"/>
                <a:ea typeface="Roboto"/>
                <a:cs typeface="Roboto"/>
                <a:sym typeface="Roboto"/>
              </a:defRPr>
            </a:lvl3pPr>
            <a:lvl4pPr marL="1828800" lvl="3" indent="-317500" rtl="0">
              <a:spcBef>
                <a:spcPts val="1600"/>
              </a:spcBef>
              <a:spcAft>
                <a:spcPts val="0"/>
              </a:spcAft>
              <a:buSzPts val="1400"/>
              <a:buFont typeface="Roboto"/>
              <a:buChar char="●"/>
              <a:defRPr>
                <a:latin typeface="Roboto"/>
                <a:ea typeface="Roboto"/>
                <a:cs typeface="Roboto"/>
                <a:sym typeface="Roboto"/>
              </a:defRPr>
            </a:lvl4pPr>
            <a:lvl5pPr marL="2286000" lvl="4" indent="-317500" rtl="0">
              <a:spcBef>
                <a:spcPts val="1600"/>
              </a:spcBef>
              <a:spcAft>
                <a:spcPts val="0"/>
              </a:spcAft>
              <a:buSzPts val="1400"/>
              <a:buFont typeface="Roboto"/>
              <a:buChar char="○"/>
              <a:defRPr>
                <a:latin typeface="Roboto"/>
                <a:ea typeface="Roboto"/>
                <a:cs typeface="Roboto"/>
                <a:sym typeface="Roboto"/>
              </a:defRPr>
            </a:lvl5pPr>
            <a:lvl6pPr marL="2743200" lvl="5" indent="-317500" rtl="0">
              <a:spcBef>
                <a:spcPts val="1600"/>
              </a:spcBef>
              <a:spcAft>
                <a:spcPts val="0"/>
              </a:spcAft>
              <a:buSzPts val="1400"/>
              <a:buFont typeface="Roboto"/>
              <a:buChar char="■"/>
              <a:defRPr>
                <a:latin typeface="Roboto"/>
                <a:ea typeface="Roboto"/>
                <a:cs typeface="Roboto"/>
                <a:sym typeface="Roboto"/>
              </a:defRPr>
            </a:lvl6pPr>
            <a:lvl7pPr marL="3200400" lvl="6" indent="-317500" rtl="0">
              <a:spcBef>
                <a:spcPts val="1600"/>
              </a:spcBef>
              <a:spcAft>
                <a:spcPts val="0"/>
              </a:spcAft>
              <a:buSzPts val="1400"/>
              <a:buFont typeface="Roboto"/>
              <a:buChar char="●"/>
              <a:defRPr>
                <a:latin typeface="Roboto"/>
                <a:ea typeface="Roboto"/>
                <a:cs typeface="Roboto"/>
                <a:sym typeface="Roboto"/>
              </a:defRPr>
            </a:lvl7pPr>
            <a:lvl8pPr marL="3657600" lvl="7" indent="-317500" rtl="0">
              <a:spcBef>
                <a:spcPts val="1600"/>
              </a:spcBef>
              <a:spcAft>
                <a:spcPts val="0"/>
              </a:spcAft>
              <a:buSzPts val="1400"/>
              <a:buFont typeface="Roboto"/>
              <a:buChar char="○"/>
              <a:defRPr>
                <a:latin typeface="Roboto"/>
                <a:ea typeface="Roboto"/>
                <a:cs typeface="Roboto"/>
                <a:sym typeface="Roboto"/>
              </a:defRPr>
            </a:lvl8pPr>
            <a:lvl9pPr marL="4114800" lvl="8" indent="-317500" rtl="0">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64" name="Shape 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68324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213867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4994708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712588-04B1-427B-82EE-E8DB90309F08}" type="datetimeFigureOut">
              <a:rPr lang="en-US" smtClean="0"/>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303659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6977140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1459236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02914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983882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355187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7/9/2018</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59498508"/>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5269"/>
        </a:solidFill>
        <a:effectLst/>
      </p:bgPr>
    </p:bg>
    <p:spTree>
      <p:nvGrpSpPr>
        <p:cNvPr id="1" name="Shape 297"/>
        <p:cNvGrpSpPr/>
        <p:nvPr/>
      </p:nvGrpSpPr>
      <p:grpSpPr>
        <a:xfrm>
          <a:off x="0" y="0"/>
          <a:ext cx="0" cy="0"/>
          <a:chOff x="0" y="0"/>
          <a:chExt cx="0" cy="0"/>
        </a:xfrm>
      </p:grpSpPr>
      <p:sp>
        <p:nvSpPr>
          <p:cNvPr id="298" name="Shape 298"/>
          <p:cNvSpPr/>
          <p:nvPr/>
        </p:nvSpPr>
        <p:spPr>
          <a:xfrm>
            <a:off x="466813" y="2994050"/>
            <a:ext cx="8210374" cy="1561464"/>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ctr" anchorCtr="0">
            <a:noAutofit/>
          </a:bodyPr>
          <a:lstStyle/>
          <a:p>
            <a:pPr marL="0" marR="0" lvl="0" indent="0" algn="l" rtl="0">
              <a:lnSpc>
                <a:spcPct val="100000"/>
              </a:lnSpc>
              <a:spcBef>
                <a:spcPts val="0"/>
              </a:spcBef>
              <a:spcAft>
                <a:spcPts val="0"/>
              </a:spcAft>
              <a:buClr>
                <a:srgbClr val="295269"/>
              </a:buClr>
              <a:buFont typeface="Arial"/>
              <a:buNone/>
            </a:pPr>
            <a:r>
              <a:rPr lang="en-US" sz="5600" dirty="0" err="1" smtClean="0">
                <a:solidFill>
                  <a:schemeClr val="lt1"/>
                </a:solidFill>
                <a:latin typeface="Roboto Black"/>
                <a:ea typeface="Roboto Black"/>
                <a:cs typeface="Roboto Black"/>
                <a:sym typeface="Roboto Black"/>
              </a:rPr>
              <a:t>Codeflix</a:t>
            </a:r>
            <a:r>
              <a:rPr lang="en-US" sz="5600" dirty="0" smtClean="0">
                <a:solidFill>
                  <a:schemeClr val="lt1"/>
                </a:solidFill>
                <a:latin typeface="Roboto Black"/>
                <a:ea typeface="Roboto Black"/>
                <a:cs typeface="Roboto Black"/>
                <a:sym typeface="Roboto Black"/>
              </a:rPr>
              <a:t> </a:t>
            </a:r>
            <a:r>
              <a:rPr lang="en-US" sz="5600" dirty="0" smtClean="0">
                <a:solidFill>
                  <a:schemeClr val="lt1"/>
                </a:solidFill>
                <a:latin typeface="Roboto Black"/>
                <a:ea typeface="Roboto Black"/>
                <a:cs typeface="Roboto Black"/>
                <a:sym typeface="Roboto Black"/>
              </a:rPr>
              <a:t>Churn Rates</a:t>
            </a:r>
            <a:endParaRPr sz="1200" dirty="0">
              <a:solidFill>
                <a:schemeClr val="lt1"/>
              </a:solidFill>
            </a:endParaRPr>
          </a:p>
          <a:p>
            <a:pPr marL="0" lvl="0" indent="0" algn="l" rtl="0">
              <a:spcBef>
                <a:spcPts val="0"/>
              </a:spcBef>
              <a:spcAft>
                <a:spcPts val="0"/>
              </a:spcAft>
              <a:buClr>
                <a:schemeClr val="dk1"/>
              </a:buClr>
              <a:buSzPts val="1100"/>
              <a:buFont typeface="Arial"/>
              <a:buNone/>
            </a:pPr>
            <a:r>
              <a:rPr lang="en" sz="2800" dirty="0">
                <a:solidFill>
                  <a:srgbClr val="EFEFEF"/>
                </a:solidFill>
                <a:latin typeface="Roboto Thin"/>
                <a:ea typeface="Roboto Thin"/>
                <a:cs typeface="Roboto Thin"/>
                <a:sym typeface="Roboto Thin"/>
              </a:rPr>
              <a:t>Learn SQL from Scratch</a:t>
            </a:r>
            <a:endParaRPr sz="5600" dirty="0">
              <a:solidFill>
                <a:schemeClr val="lt1"/>
              </a:solidFill>
              <a:latin typeface="Dosis"/>
              <a:ea typeface="Dosis"/>
              <a:cs typeface="Dosis"/>
              <a:sym typeface="Dosis"/>
            </a:endParaRPr>
          </a:p>
        </p:txBody>
      </p:sp>
      <p:pic>
        <p:nvPicPr>
          <p:cNvPr id="299" name="Shape 299"/>
          <p:cNvPicPr preferRelativeResize="0"/>
          <p:nvPr/>
        </p:nvPicPr>
        <p:blipFill>
          <a:blip r:embed="rId3">
            <a:alphaModFix/>
          </a:blip>
          <a:stretch>
            <a:fillRect/>
          </a:stretch>
        </p:blipFill>
        <p:spPr>
          <a:xfrm>
            <a:off x="466824" y="661700"/>
            <a:ext cx="2024775" cy="4258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2400" b="1" dirty="0" smtClean="0">
                <a:solidFill>
                  <a:srgbClr val="295269"/>
                </a:solidFill>
                <a:latin typeface="Roboto"/>
                <a:ea typeface="Roboto"/>
                <a:cs typeface="Roboto"/>
                <a:sym typeface="Roboto"/>
              </a:rPr>
              <a:t>Overall C</a:t>
            </a:r>
            <a:r>
              <a:rPr lang="en-US" sz="2400" b="1" dirty="0" smtClean="0">
                <a:solidFill>
                  <a:srgbClr val="295269"/>
                </a:solidFill>
                <a:latin typeface="Roboto"/>
                <a:ea typeface="Roboto"/>
                <a:cs typeface="Roboto"/>
                <a:sym typeface="Roboto"/>
              </a:rPr>
              <a:t>h</a:t>
            </a:r>
            <a:r>
              <a:rPr lang="en" sz="2400" b="1" dirty="0" smtClean="0">
                <a:solidFill>
                  <a:srgbClr val="295269"/>
                </a:solidFill>
                <a:latin typeface="Roboto"/>
                <a:ea typeface="Roboto"/>
                <a:cs typeface="Roboto"/>
                <a:sym typeface="Roboto"/>
              </a:rPr>
              <a:t>urn rate trend since inception part 2</a:t>
            </a:r>
            <a:endParaRPr sz="2400" b="1" dirty="0">
              <a:solidFill>
                <a:srgbClr val="295269"/>
              </a:solidFill>
              <a:latin typeface="Roboto"/>
              <a:ea typeface="Roboto"/>
              <a:cs typeface="Roboto"/>
              <a:sym typeface="Roboto"/>
            </a:endParaRPr>
          </a:p>
        </p:txBody>
      </p:sp>
      <p:sp>
        <p:nvSpPr>
          <p:cNvPr id="331" name="Shape 331"/>
          <p:cNvSpPr txBox="1"/>
          <p:nvPr/>
        </p:nvSpPr>
        <p:spPr>
          <a:xfrm>
            <a:off x="177975" y="1201323"/>
            <a:ext cx="4920900" cy="3809795"/>
          </a:xfrm>
          <a:prstGeom prst="rect">
            <a:avLst/>
          </a:prstGeom>
          <a:noFill/>
          <a:ln w="9525" cap="flat" cmpd="sng">
            <a:solidFill>
              <a:srgbClr val="B7B7B7"/>
            </a:solidFill>
            <a:prstDash val="solid"/>
            <a:round/>
            <a:headEnd type="none" w="sm" len="sm"/>
            <a:tailEnd type="none" w="sm" len="sm"/>
          </a:ln>
        </p:spPr>
        <p:txBody>
          <a:bodyPr spcFirstLastPara="1" wrap="square" lIns="171450" tIns="91425" rIns="91425" bIns="91425" anchor="t" anchorCtr="0">
            <a:noAutofit/>
          </a:bodyPr>
          <a:lstStyle/>
          <a:p>
            <a:pPr lvl="0" rtl="0">
              <a:lnSpc>
                <a:spcPct val="115000"/>
              </a:lnSpc>
              <a:spcBef>
                <a:spcPts val="0"/>
              </a:spcBef>
              <a:spcAft>
                <a:spcPts val="0"/>
              </a:spcAft>
              <a:buSzPts val="1200"/>
            </a:pPr>
            <a:r>
              <a:rPr lang="en-US" b="1" dirty="0" smtClean="0">
                <a:latin typeface="Roboto"/>
                <a:ea typeface="Roboto"/>
                <a:cs typeface="Roboto"/>
                <a:sym typeface="Roboto"/>
              </a:rPr>
              <a:t>Looking at the total churn rate at </a:t>
            </a:r>
            <a:r>
              <a:rPr lang="en-US" b="1" dirty="0" err="1" smtClean="0">
                <a:latin typeface="Roboto"/>
                <a:ea typeface="Roboto"/>
                <a:cs typeface="Roboto"/>
                <a:sym typeface="Roboto"/>
              </a:rPr>
              <a:t>Codeflix</a:t>
            </a:r>
            <a:r>
              <a:rPr lang="en-US" b="1" dirty="0" smtClean="0">
                <a:latin typeface="Roboto"/>
                <a:ea typeface="Roboto"/>
                <a:cs typeface="Roboto"/>
                <a:sym typeface="Roboto"/>
              </a:rPr>
              <a:t> on a per month basis, we can see a gradual upward trend starting at ~16% in January and increasing to ~22% by March. This is a 27% increase over a three month window.</a:t>
            </a:r>
          </a:p>
          <a:p>
            <a:pPr lvl="0" rtl="0">
              <a:lnSpc>
                <a:spcPct val="115000"/>
              </a:lnSpc>
              <a:spcBef>
                <a:spcPts val="0"/>
              </a:spcBef>
              <a:spcAft>
                <a:spcPts val="0"/>
              </a:spcAft>
              <a:buSzPts val="1200"/>
            </a:pPr>
            <a:endParaRPr lang="en-US" dirty="0">
              <a:latin typeface="Roboto"/>
              <a:ea typeface="Roboto"/>
              <a:cs typeface="Roboto"/>
              <a:sym typeface="Roboto"/>
            </a:endParaRPr>
          </a:p>
          <a:p>
            <a:pPr lvl="0" rtl="0">
              <a:lnSpc>
                <a:spcPct val="115000"/>
              </a:lnSpc>
              <a:spcBef>
                <a:spcPts val="0"/>
              </a:spcBef>
              <a:spcAft>
                <a:spcPts val="0"/>
              </a:spcAft>
              <a:buSzPts val="1200"/>
            </a:pPr>
            <a:r>
              <a:rPr lang="en-US" dirty="0" smtClean="0">
                <a:latin typeface="Roboto"/>
                <a:ea typeface="Roboto"/>
                <a:cs typeface="Roboto"/>
                <a:sym typeface="Roboto"/>
              </a:rPr>
              <a:t>These numbers are not necessarily disheartening as retention is still greatly in excess of churn, but this general upward trend should be taken into serious account. Though unlikely, if churn was to continue growing at or around this rate unabated into the future it would be detrimental and so must be addressed.</a:t>
            </a:r>
          </a:p>
          <a:p>
            <a:pPr lvl="0" rtl="0">
              <a:lnSpc>
                <a:spcPct val="115000"/>
              </a:lnSpc>
              <a:spcBef>
                <a:spcPts val="0"/>
              </a:spcBef>
              <a:spcAft>
                <a:spcPts val="0"/>
              </a:spcAft>
              <a:buSzPts val="1200"/>
            </a:pPr>
            <a:endParaRPr lang="en-US" dirty="0">
              <a:latin typeface="Roboto"/>
              <a:ea typeface="Roboto"/>
              <a:cs typeface="Roboto"/>
              <a:sym typeface="Roboto"/>
            </a:endParaRPr>
          </a:p>
          <a:p>
            <a:pPr lvl="0" rtl="0">
              <a:lnSpc>
                <a:spcPct val="115000"/>
              </a:lnSpc>
              <a:spcBef>
                <a:spcPts val="0"/>
              </a:spcBef>
              <a:spcAft>
                <a:spcPts val="0"/>
              </a:spcAft>
              <a:buSzPts val="1200"/>
            </a:pPr>
            <a:r>
              <a:rPr lang="en-US" dirty="0" smtClean="0">
                <a:latin typeface="Roboto"/>
                <a:ea typeface="Roboto"/>
                <a:cs typeface="Roboto"/>
                <a:sym typeface="Roboto"/>
              </a:rPr>
              <a:t>Let’s take a look at these numbers from a different perspective.</a:t>
            </a:r>
            <a:endParaRPr lang="en-US" dirty="0">
              <a:latin typeface="Roboto"/>
              <a:ea typeface="Roboto"/>
              <a:cs typeface="Roboto"/>
              <a:sym typeface="Roboto"/>
            </a:endParaRPr>
          </a:p>
        </p:txBody>
      </p:sp>
      <p:graphicFrame>
        <p:nvGraphicFramePr>
          <p:cNvPr id="332" name="Shape 332"/>
          <p:cNvGraphicFramePr/>
          <p:nvPr>
            <p:extLst>
              <p:ext uri="{D42A27DB-BD31-4B8C-83A1-F6EECF244321}">
                <p14:modId xmlns:p14="http://schemas.microsoft.com/office/powerpoint/2010/main" val="3462046442"/>
              </p:ext>
            </p:extLst>
          </p:nvPr>
        </p:nvGraphicFramePr>
        <p:xfrm>
          <a:off x="5177018" y="1201323"/>
          <a:ext cx="3655282" cy="1713435"/>
        </p:xfrm>
        <a:graphic>
          <a:graphicData uri="http://schemas.openxmlformats.org/drawingml/2006/table">
            <a:tbl>
              <a:tblPr>
                <a:noFill/>
                <a:tableStyleId>{F14BBDFB-8845-41A2-A73C-3C95C66B2FD1}</a:tableStyleId>
              </a:tblPr>
              <a:tblGrid>
                <a:gridCol w="1753171"/>
                <a:gridCol w="1902111"/>
              </a:tblGrid>
              <a:tr h="331050">
                <a:tc>
                  <a:txBody>
                    <a:bodyPr/>
                    <a:lstStyle/>
                    <a:p>
                      <a:pPr marL="0" lvl="0" indent="0" algn="ctr" rtl="0">
                        <a:spcBef>
                          <a:spcPts val="0"/>
                        </a:spcBef>
                        <a:spcAft>
                          <a:spcPts val="0"/>
                        </a:spcAft>
                        <a:buNone/>
                      </a:pPr>
                      <a:r>
                        <a:rPr lang="en" sz="1400" b="1" dirty="0" smtClean="0">
                          <a:solidFill>
                            <a:srgbClr val="FFFFFF"/>
                          </a:solidFill>
                          <a:latin typeface="Roboto" panose="020B0604020202020204" charset="0"/>
                          <a:ea typeface="Roboto" panose="020B0604020202020204" charset="0"/>
                        </a:rPr>
                        <a:t>month</a:t>
                      </a:r>
                      <a:endParaRPr sz="1400" b="1" dirty="0">
                        <a:solidFill>
                          <a:srgbClr val="FFFFFF"/>
                        </a:solidFill>
                        <a:latin typeface="Roboto" panose="020B0604020202020204" charset="0"/>
                        <a:ea typeface="Roboto" panose="020B0604020202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4056">
                        <a:alpha val="82490"/>
                      </a:srgbClr>
                    </a:solidFill>
                  </a:tcPr>
                </a:tc>
                <a:tc>
                  <a:txBody>
                    <a:bodyPr/>
                    <a:lstStyle/>
                    <a:p>
                      <a:pPr marL="0" lvl="0" indent="0" algn="ctr" rtl="0">
                        <a:spcBef>
                          <a:spcPts val="0"/>
                        </a:spcBef>
                        <a:spcAft>
                          <a:spcPts val="0"/>
                        </a:spcAft>
                        <a:buNone/>
                      </a:pPr>
                      <a:r>
                        <a:rPr lang="en-US" sz="1400" b="1" dirty="0" smtClean="0">
                          <a:solidFill>
                            <a:srgbClr val="FFFFFF"/>
                          </a:solidFill>
                          <a:latin typeface="Roboto" panose="020B0604020202020204" charset="0"/>
                          <a:ea typeface="Roboto" panose="020B0604020202020204" charset="0"/>
                        </a:rPr>
                        <a:t>c</a:t>
                      </a:r>
                      <a:r>
                        <a:rPr lang="en" sz="1400" b="1" dirty="0" smtClean="0">
                          <a:solidFill>
                            <a:srgbClr val="FFFFFF"/>
                          </a:solidFill>
                          <a:latin typeface="Roboto" panose="020B0604020202020204" charset="0"/>
                          <a:ea typeface="Roboto" panose="020B0604020202020204" charset="0"/>
                        </a:rPr>
                        <a:t>hurn_rate_total</a:t>
                      </a:r>
                      <a:endParaRPr sz="1400" b="1" dirty="0">
                        <a:solidFill>
                          <a:srgbClr val="FFFFFF"/>
                        </a:solidFill>
                        <a:latin typeface="Roboto" panose="020B0604020202020204" charset="0"/>
                        <a:ea typeface="Roboto" panose="020B0604020202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04056">
                        <a:alpha val="82490"/>
                      </a:srgbClr>
                    </a:solidFill>
                  </a:tcPr>
                </a:tc>
              </a:tr>
              <a:tr h="439075">
                <a:tc>
                  <a:txBody>
                    <a:bodyPr/>
                    <a:lstStyle/>
                    <a:p>
                      <a:pPr marL="0" lvl="0" indent="0" algn="ctr">
                        <a:spcBef>
                          <a:spcPts val="0"/>
                        </a:spcBef>
                        <a:spcAft>
                          <a:spcPts val="0"/>
                        </a:spcAft>
                        <a:buNone/>
                      </a:pPr>
                      <a:r>
                        <a:rPr lang="en-US" sz="1400" dirty="0" smtClean="0">
                          <a:latin typeface="Roboto" panose="020B0604020202020204" charset="0"/>
                          <a:ea typeface="Roboto" panose="020B0604020202020204" charset="0"/>
                        </a:rPr>
                        <a:t>2017-01-01</a:t>
                      </a:r>
                      <a:endParaRPr sz="1400" dirty="0">
                        <a:latin typeface="Roboto" panose="020B0604020202020204" charset="0"/>
                        <a:ea typeface="Roboto" panose="020B0604020202020204" charset="0"/>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0.16140350877193</a:t>
                      </a:r>
                      <a:endParaRPr sz="1400" dirty="0">
                        <a:latin typeface="Roboto" panose="020B0604020202020204" charset="0"/>
                        <a:ea typeface="Roboto" panose="020B0604020202020204" charset="0"/>
                      </a:endParaRPr>
                    </a:p>
                  </a:txBody>
                  <a:tcPr marL="91425" marR="91425" marT="91425" marB="91425">
                    <a:lnT w="9525" cap="flat" cmpd="sng">
                      <a:solidFill>
                        <a:srgbClr val="9E9E9E"/>
                      </a:solidFill>
                      <a:prstDash val="solid"/>
                      <a:round/>
                      <a:headEnd type="none" w="sm" len="sm"/>
                      <a:tailEnd type="none" w="sm" len="sm"/>
                    </a:lnT>
                  </a:tcPr>
                </a:tc>
              </a:tr>
              <a:tr h="439075">
                <a:tc>
                  <a:txBody>
                    <a:bodyPr/>
                    <a:lstStyle/>
                    <a:p>
                      <a:pPr marL="0" lvl="0" indent="0" algn="ctr">
                        <a:spcBef>
                          <a:spcPts val="0"/>
                        </a:spcBef>
                        <a:spcAft>
                          <a:spcPts val="0"/>
                        </a:spcAft>
                        <a:buNone/>
                      </a:pPr>
                      <a:r>
                        <a:rPr lang="en-US" sz="1400" dirty="0" smtClean="0">
                          <a:latin typeface="Roboto" panose="020B0604020202020204" charset="0"/>
                          <a:ea typeface="Roboto" panose="020B0604020202020204" charset="0"/>
                        </a:rPr>
                        <a:t>2017-02-01</a:t>
                      </a:r>
                      <a:endParaRPr sz="1400" dirty="0">
                        <a:latin typeface="Roboto" panose="020B0604020202020204" charset="0"/>
                        <a:ea typeface="Roboto" panose="020B0604020202020204" charset="0"/>
                      </a:endParaRPr>
                    </a:p>
                  </a:txBody>
                  <a:tcPr marL="91425" marR="91425" marT="91425" marB="91425"/>
                </a:tc>
                <a:tc>
                  <a:txBody>
                    <a:bodyPr/>
                    <a:lstStyle/>
                    <a:p>
                      <a:pPr marL="0" lvl="0" indent="0"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0.172701949860724</a:t>
                      </a:r>
                      <a:endParaRPr sz="1400" dirty="0">
                        <a:latin typeface="Roboto" panose="020B0604020202020204" charset="0"/>
                        <a:ea typeface="Roboto" panose="020B0604020202020204" charset="0"/>
                      </a:endParaRPr>
                    </a:p>
                  </a:txBody>
                  <a:tcPr marL="91425" marR="91425" marT="91425" marB="91425"/>
                </a:tc>
              </a:tr>
              <a:tr h="439075">
                <a:tc>
                  <a:txBody>
                    <a:bodyPr/>
                    <a:lstStyle/>
                    <a:p>
                      <a:pPr marL="0" lvl="0" indent="0" algn="ctr" rtl="0">
                        <a:spcBef>
                          <a:spcPts val="0"/>
                        </a:spcBef>
                        <a:spcAft>
                          <a:spcPts val="0"/>
                        </a:spcAft>
                        <a:buNone/>
                      </a:pPr>
                      <a:r>
                        <a:rPr lang="en-US" sz="1400" dirty="0" smtClean="0">
                          <a:latin typeface="Roboto" panose="020B0604020202020204" charset="0"/>
                          <a:ea typeface="Roboto" panose="020B0604020202020204" charset="0"/>
                        </a:rPr>
                        <a:t>2017-03-01</a:t>
                      </a:r>
                      <a:endParaRPr sz="1400" dirty="0">
                        <a:latin typeface="Roboto" panose="020B0604020202020204" charset="0"/>
                        <a:ea typeface="Roboto" panose="020B0604020202020204" charset="0"/>
                      </a:endParaRPr>
                    </a:p>
                  </a:txBody>
                  <a:tcPr marL="91425" marR="91425" marT="91425" marB="91425"/>
                </a:tc>
                <a:tc>
                  <a:txBody>
                    <a:bodyPr/>
                    <a:lstStyle/>
                    <a:p>
                      <a:pPr marL="0" lvl="0" indent="0"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0.222511385816526</a:t>
                      </a:r>
                      <a:endParaRPr sz="1400" dirty="0">
                        <a:latin typeface="Roboto" panose="020B0604020202020204" charset="0"/>
                        <a:ea typeface="Roboto" panose="020B0604020202020204" charset="0"/>
                      </a:endParaRPr>
                    </a:p>
                  </a:txBody>
                  <a:tcPr marL="91425" marR="91425" marT="91425" marB="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04056">
            <a:alpha val="82490"/>
          </a:srgbClr>
        </a:solidFill>
        <a:effectLst/>
      </p:bgPr>
    </p:bg>
    <p:spTree>
      <p:nvGrpSpPr>
        <p:cNvPr id="1" name="Shape 309"/>
        <p:cNvGrpSpPr/>
        <p:nvPr/>
      </p:nvGrpSpPr>
      <p:grpSpPr>
        <a:xfrm>
          <a:off x="0" y="0"/>
          <a:ext cx="0" cy="0"/>
          <a:chOff x="0" y="0"/>
          <a:chExt cx="0" cy="0"/>
        </a:xfrm>
      </p:grpSpPr>
      <p:sp>
        <p:nvSpPr>
          <p:cNvPr id="310" name="Shape 310"/>
          <p:cNvSpPr/>
          <p:nvPr/>
        </p:nvSpPr>
        <p:spPr>
          <a:xfrm>
            <a:off x="359000" y="1791013"/>
            <a:ext cx="8454991" cy="1561464"/>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ctr" anchorCtr="0">
            <a:noAutofit/>
          </a:bodyPr>
          <a:lstStyle/>
          <a:p>
            <a:pPr marL="0" lvl="0" indent="0" rtl="0">
              <a:spcBef>
                <a:spcPts val="0"/>
              </a:spcBef>
              <a:spcAft>
                <a:spcPts val="0"/>
              </a:spcAft>
              <a:buClr>
                <a:schemeClr val="dk1"/>
              </a:buClr>
              <a:buSzPts val="1100"/>
              <a:buFont typeface="Arial"/>
              <a:buNone/>
            </a:pPr>
            <a:endParaRPr sz="4400" dirty="0">
              <a:solidFill>
                <a:schemeClr val="lt1"/>
              </a:solidFill>
              <a:latin typeface="Roboto"/>
              <a:ea typeface="Roboto"/>
              <a:cs typeface="Roboto"/>
              <a:sym typeface="Roboto"/>
            </a:endParaRPr>
          </a:p>
        </p:txBody>
      </p:sp>
      <p:sp>
        <p:nvSpPr>
          <p:cNvPr id="3" name="TextBox 2"/>
          <p:cNvSpPr txBox="1"/>
          <p:nvPr/>
        </p:nvSpPr>
        <p:spPr>
          <a:xfrm>
            <a:off x="359001" y="1986929"/>
            <a:ext cx="8454990" cy="769441"/>
          </a:xfrm>
          <a:prstGeom prst="rect">
            <a:avLst/>
          </a:prstGeom>
          <a:noFill/>
        </p:spPr>
        <p:txBody>
          <a:bodyPr wrap="square" rtlCol="0">
            <a:spAutoFit/>
          </a:bodyPr>
          <a:lstStyle/>
          <a:p>
            <a:pPr lvl="0">
              <a:buClr>
                <a:schemeClr val="dk1"/>
              </a:buClr>
              <a:buSzPts val="1100"/>
            </a:pPr>
            <a:r>
              <a:rPr lang="en-US" sz="4400" dirty="0">
                <a:solidFill>
                  <a:schemeClr val="lt1"/>
                </a:solidFill>
                <a:latin typeface="Roboto Black"/>
                <a:ea typeface="Roboto Black"/>
                <a:cs typeface="Roboto Black"/>
                <a:sym typeface="Roboto Black"/>
              </a:rPr>
              <a:t>3</a:t>
            </a:r>
            <a:r>
              <a:rPr lang="en-US" sz="4400" dirty="0" smtClean="0">
                <a:solidFill>
                  <a:schemeClr val="lt1"/>
                </a:solidFill>
                <a:latin typeface="Roboto Black"/>
                <a:ea typeface="Roboto Black"/>
                <a:cs typeface="Roboto Black"/>
                <a:sym typeface="Roboto Black"/>
              </a:rPr>
              <a:t>. Churn rates by segment</a:t>
            </a:r>
            <a:endParaRPr lang="en-US" sz="4400" dirty="0">
              <a:solidFill>
                <a:schemeClr val="lt1"/>
              </a:solidFill>
              <a:latin typeface="Roboto"/>
              <a:ea typeface="Roboto"/>
              <a:cs typeface="Roboto"/>
              <a:sym typeface="Roboto"/>
            </a:endParaRPr>
          </a:p>
        </p:txBody>
      </p:sp>
    </p:spTree>
    <p:extLst>
      <p:ext uri="{BB962C8B-B14F-4D97-AF65-F5344CB8AC3E}">
        <p14:creationId xmlns:p14="http://schemas.microsoft.com/office/powerpoint/2010/main" val="1163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177975" y="292625"/>
            <a:ext cx="8654325"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2400" b="1" dirty="0" smtClean="0">
                <a:solidFill>
                  <a:srgbClr val="295269"/>
                </a:solidFill>
                <a:latin typeface="Roboto"/>
                <a:ea typeface="Roboto"/>
                <a:cs typeface="Roboto"/>
                <a:sym typeface="Roboto"/>
              </a:rPr>
              <a:t>Churn rates by segment part 1</a:t>
            </a:r>
            <a:endParaRPr sz="2400" b="1" dirty="0">
              <a:solidFill>
                <a:srgbClr val="295269"/>
              </a:solidFill>
              <a:latin typeface="Roboto"/>
              <a:ea typeface="Roboto"/>
              <a:cs typeface="Roboto"/>
              <a:sym typeface="Roboto"/>
            </a:endParaRPr>
          </a:p>
        </p:txBody>
      </p:sp>
      <p:sp>
        <p:nvSpPr>
          <p:cNvPr id="324" name="Shape 324"/>
          <p:cNvSpPr txBox="1"/>
          <p:nvPr/>
        </p:nvSpPr>
        <p:spPr>
          <a:xfrm>
            <a:off x="177975" y="1201326"/>
            <a:ext cx="8654325" cy="1712356"/>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US" sz="1800" b="1" dirty="0" smtClean="0">
                <a:latin typeface="Roboto"/>
                <a:ea typeface="Roboto"/>
                <a:cs typeface="Roboto"/>
                <a:sym typeface="Roboto"/>
              </a:rPr>
              <a:t>There are two segments in the dataset provided by </a:t>
            </a:r>
            <a:r>
              <a:rPr lang="en-US" sz="1800" b="1" dirty="0" err="1" smtClean="0">
                <a:latin typeface="Roboto"/>
                <a:ea typeface="Roboto"/>
                <a:cs typeface="Roboto"/>
                <a:sym typeface="Roboto"/>
              </a:rPr>
              <a:t>Codeflix</a:t>
            </a:r>
            <a:r>
              <a:rPr lang="en-US" sz="1800" b="1" dirty="0" smtClean="0">
                <a:latin typeface="Roboto"/>
                <a:ea typeface="Roboto"/>
                <a:cs typeface="Roboto"/>
                <a:sym typeface="Roboto"/>
              </a:rPr>
              <a:t>, 37 and 80, with each subscriber belonging to one or the other.</a:t>
            </a:r>
          </a:p>
          <a:p>
            <a:pPr marL="0" lvl="0" indent="0" rtl="0">
              <a:lnSpc>
                <a:spcPct val="115000"/>
              </a:lnSpc>
              <a:spcBef>
                <a:spcPts val="0"/>
              </a:spcBef>
              <a:spcAft>
                <a:spcPts val="0"/>
              </a:spcAft>
              <a:buClr>
                <a:schemeClr val="dk1"/>
              </a:buClr>
              <a:buSzPts val="1100"/>
              <a:buFont typeface="Arial"/>
              <a:buNone/>
            </a:pPr>
            <a:endParaRPr lang="en-US" sz="1800" b="1" dirty="0" smtClean="0">
              <a:latin typeface="Roboto"/>
              <a:ea typeface="Roboto"/>
              <a:cs typeface="Roboto"/>
              <a:sym typeface="Roboto"/>
            </a:endParaRPr>
          </a:p>
          <a:p>
            <a:pPr marL="0" lvl="0" indent="0" rtl="0">
              <a:lnSpc>
                <a:spcPct val="115000"/>
              </a:lnSpc>
              <a:spcBef>
                <a:spcPts val="0"/>
              </a:spcBef>
              <a:spcAft>
                <a:spcPts val="0"/>
              </a:spcAft>
              <a:buClr>
                <a:schemeClr val="dk1"/>
              </a:buClr>
              <a:buSzPts val="1100"/>
              <a:buFont typeface="Arial"/>
              <a:buNone/>
            </a:pPr>
            <a:r>
              <a:rPr lang="en-US" sz="1800" dirty="0" smtClean="0">
                <a:latin typeface="Roboto"/>
                <a:ea typeface="Roboto"/>
                <a:cs typeface="Roboto"/>
                <a:sym typeface="Roboto"/>
              </a:rPr>
              <a:t>Running our churn query for these two segments per month, we get the following results:</a:t>
            </a:r>
            <a:endParaRPr lang="en-US" sz="1200" dirty="0">
              <a:latin typeface="Roboto"/>
              <a:ea typeface="Roboto"/>
              <a:cs typeface="Roboto"/>
              <a:sym typeface="Roboto"/>
            </a:endParaRPr>
          </a:p>
          <a:p>
            <a:pPr marL="152400" lvl="0" rtl="0">
              <a:lnSpc>
                <a:spcPct val="115000"/>
              </a:lnSpc>
              <a:spcBef>
                <a:spcPts val="0"/>
              </a:spcBef>
              <a:spcAft>
                <a:spcPts val="0"/>
              </a:spcAft>
              <a:buSzPts val="1200"/>
            </a:pPr>
            <a:endParaRPr sz="1200" dirty="0">
              <a:latin typeface="Roboto"/>
              <a:ea typeface="Roboto"/>
              <a:cs typeface="Roboto"/>
              <a:sym typeface="Roboto"/>
            </a:endParaRPr>
          </a:p>
          <a:p>
            <a:pPr marL="0" lvl="0" indent="0" rtl="0">
              <a:lnSpc>
                <a:spcPct val="115000"/>
              </a:lnSpc>
              <a:spcBef>
                <a:spcPts val="0"/>
              </a:spcBef>
              <a:spcAft>
                <a:spcPts val="0"/>
              </a:spcAft>
              <a:buClr>
                <a:schemeClr val="dk1"/>
              </a:buClr>
              <a:buSzPts val="1100"/>
              <a:buFont typeface="Arial"/>
              <a:buNone/>
            </a:pPr>
            <a:endParaRPr sz="1200" dirty="0">
              <a:latin typeface="Roboto"/>
              <a:ea typeface="Roboto"/>
              <a:cs typeface="Roboto"/>
              <a:sym typeface="Roboto"/>
            </a:endParaRPr>
          </a:p>
        </p:txBody>
      </p:sp>
      <p:graphicFrame>
        <p:nvGraphicFramePr>
          <p:cNvPr id="5" name="Shape 332"/>
          <p:cNvGraphicFramePr/>
          <p:nvPr>
            <p:extLst>
              <p:ext uri="{D42A27DB-BD31-4B8C-83A1-F6EECF244321}">
                <p14:modId xmlns:p14="http://schemas.microsoft.com/office/powerpoint/2010/main" val="1674316995"/>
              </p:ext>
            </p:extLst>
          </p:nvPr>
        </p:nvGraphicFramePr>
        <p:xfrm>
          <a:off x="3894667" y="2983559"/>
          <a:ext cx="4937633" cy="1736903"/>
        </p:xfrm>
        <a:graphic>
          <a:graphicData uri="http://schemas.openxmlformats.org/drawingml/2006/table">
            <a:tbl>
              <a:tblPr>
                <a:noFill/>
              </a:tblPr>
              <a:tblGrid>
                <a:gridCol w="1126625"/>
                <a:gridCol w="1849365"/>
                <a:gridCol w="1961643"/>
              </a:tblGrid>
              <a:tr h="419678">
                <a:tc>
                  <a:txBody>
                    <a:bodyPr/>
                    <a:lst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400" b="1" dirty="0" smtClean="0">
                          <a:solidFill>
                            <a:srgbClr val="FFFFFF"/>
                          </a:solidFill>
                          <a:latin typeface="Roboto" panose="020B0604020202020204" charset="0"/>
                          <a:ea typeface="Roboto" panose="020B0604020202020204" charset="0"/>
                        </a:rPr>
                        <a:t>month</a:t>
                      </a:r>
                      <a:endParaRPr sz="1400" b="1" dirty="0">
                        <a:solidFill>
                          <a:srgbClr val="FFFFFF"/>
                        </a:solidFill>
                        <a:latin typeface="Roboto" panose="020B0604020202020204" charset="0"/>
                        <a:ea typeface="Roboto" panose="020B0604020202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lnTlToBr w="12700" cmpd="sng">
                      <a:noFill/>
                      <a:prstDash val="solid"/>
                    </a:lnTlToBr>
                    <a:lnBlToTr w="12700" cmpd="sng">
                      <a:noFill/>
                      <a:prstDash val="solid"/>
                    </a:lnBlToTr>
                    <a:solidFill>
                      <a:srgbClr val="204056">
                        <a:alpha val="8249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400" b="1" dirty="0" smtClean="0">
                          <a:solidFill>
                            <a:srgbClr val="FFFFFF"/>
                          </a:solidFill>
                          <a:latin typeface="Roboto" panose="020B0604020202020204" charset="0"/>
                          <a:ea typeface="Roboto" panose="020B0604020202020204" charset="0"/>
                        </a:rPr>
                        <a:t>churn_rate_87</a:t>
                      </a:r>
                      <a:endParaRPr sz="1400" b="1" dirty="0">
                        <a:solidFill>
                          <a:srgbClr val="FFFFFF"/>
                        </a:solidFill>
                        <a:latin typeface="Roboto" panose="020B0604020202020204" charset="0"/>
                        <a:ea typeface="Roboto" panose="020B0604020202020204" charset="0"/>
                      </a:endParaRPr>
                    </a:p>
                  </a:txBody>
                  <a:tcPr marL="91425" marR="91425" marT="91425" marB="91425">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lnTlToBr w="12700" cmpd="sng">
                      <a:noFill/>
                      <a:prstDash val="solid"/>
                    </a:lnTlToBr>
                    <a:lnBlToTr w="12700" cmpd="sng">
                      <a:noFill/>
                      <a:prstDash val="solid"/>
                    </a:lnBlToTr>
                    <a:solidFill>
                      <a:srgbClr val="204056">
                        <a:alpha val="82490"/>
                      </a:srgbClr>
                    </a:solidFill>
                  </a:tcPr>
                </a:tc>
                <a:tc>
                  <a:txBody>
                    <a:bodyPr/>
                    <a:lstStyle/>
                    <a:p>
                      <a:pPr marL="0" lvl="0" indent="0" algn="ctr" rtl="0">
                        <a:spcBef>
                          <a:spcPts val="0"/>
                        </a:spcBef>
                        <a:spcAft>
                          <a:spcPts val="0"/>
                        </a:spcAft>
                        <a:buNone/>
                      </a:pPr>
                      <a:r>
                        <a:rPr lang="en-US" sz="1400" b="1" dirty="0" smtClean="0">
                          <a:solidFill>
                            <a:srgbClr val="FFFFFF"/>
                          </a:solidFill>
                          <a:latin typeface="Roboto" panose="020B0604020202020204" charset="0"/>
                          <a:ea typeface="Roboto" panose="020B0604020202020204" charset="0"/>
                        </a:rPr>
                        <a:t>churn_rate_30</a:t>
                      </a:r>
                      <a:endParaRPr sz="1400" b="1" dirty="0">
                        <a:solidFill>
                          <a:srgbClr val="FFFFFF"/>
                        </a:solidFill>
                        <a:latin typeface="Roboto" panose="020B0604020202020204" charset="0"/>
                        <a:ea typeface="Roboto" panose="020B0604020202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lnTlToBr w="12700" cmpd="sng">
                      <a:noFill/>
                      <a:prstDash val="solid"/>
                    </a:lnTlToBr>
                    <a:lnBlToTr w="12700" cmpd="sng">
                      <a:noFill/>
                      <a:prstDash val="solid"/>
                    </a:lnBlToTr>
                    <a:solidFill>
                      <a:srgbClr val="204056">
                        <a:alpha val="82490"/>
                      </a:srgbClr>
                    </a:solidFill>
                  </a:tcPr>
                </a:tc>
              </a:tr>
              <a:tr h="439075">
                <a:tc>
                  <a:txBody>
                    <a:bodyPr/>
                    <a:lst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a:spcBef>
                          <a:spcPts val="0"/>
                        </a:spcBef>
                        <a:spcAft>
                          <a:spcPts val="0"/>
                        </a:spcAft>
                        <a:buNone/>
                      </a:pPr>
                      <a:r>
                        <a:rPr lang="en-US" sz="1400" dirty="0" smtClean="0">
                          <a:latin typeface="Roboto" panose="020B0604020202020204" charset="0"/>
                          <a:ea typeface="Roboto" panose="020B0604020202020204" charset="0"/>
                        </a:rPr>
                        <a:t>2017-01-01</a:t>
                      </a:r>
                      <a:endParaRPr sz="1400" dirty="0">
                        <a:latin typeface="Roboto" panose="020B0604020202020204" charset="0"/>
                        <a:ea typeface="Roboto" panose="020B0604020202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0.25089605734767</a:t>
                      </a:r>
                      <a:endParaRPr sz="1400" dirty="0">
                        <a:latin typeface="Roboto" panose="020B0604020202020204" charset="0"/>
                        <a:ea typeface="Roboto" panose="020B0604020202020204" charset="0"/>
                      </a:endParaRPr>
                    </a:p>
                  </a:txBody>
                  <a:tcPr marL="91425" marR="91425" marT="91425" marB="91425">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lvl="0" indent="0" algn="ctr">
                        <a:spcBef>
                          <a:spcPts val="0"/>
                        </a:spcBef>
                        <a:spcAft>
                          <a:spcPts val="0"/>
                        </a:spcAft>
                        <a:buNone/>
                      </a:pPr>
                      <a:r>
                        <a:rPr lang="en-US" sz="1400" b="0" i="0" u="none" strike="noStrike" cap="none" dirty="0" smtClean="0">
                          <a:solidFill>
                            <a:schemeClr val="tx1"/>
                          </a:solidFill>
                          <a:effectLst/>
                          <a:latin typeface="+mn-lt"/>
                          <a:ea typeface="+mn-ea"/>
                          <a:cs typeface="+mn-cs"/>
                          <a:sym typeface="Arial"/>
                        </a:rPr>
                        <a:t>0.0756013745704467</a:t>
                      </a:r>
                      <a:endParaRPr sz="1400" dirty="0">
                        <a:latin typeface="Roboto" panose="020B0604020202020204" charset="0"/>
                        <a:ea typeface="Roboto" panose="020B0604020202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lnTlToBr w="12700" cmpd="sng">
                      <a:noFill/>
                      <a:prstDash val="solid"/>
                    </a:lnTlToBr>
                    <a:lnBlToTr w="12700" cmpd="sng">
                      <a:noFill/>
                      <a:prstDash val="solid"/>
                    </a:lnBlToTr>
                    <a:noFill/>
                  </a:tcPr>
                </a:tc>
              </a:tr>
              <a:tr h="439075">
                <a:tc>
                  <a:txBody>
                    <a:bodyPr/>
                    <a:lst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a:spcBef>
                          <a:spcPts val="0"/>
                        </a:spcBef>
                        <a:spcAft>
                          <a:spcPts val="0"/>
                        </a:spcAft>
                        <a:buNone/>
                      </a:pPr>
                      <a:r>
                        <a:rPr lang="en-US" sz="1400" dirty="0" smtClean="0">
                          <a:latin typeface="Roboto" panose="020B0604020202020204" charset="0"/>
                          <a:ea typeface="Roboto" panose="020B0604020202020204" charset="0"/>
                        </a:rPr>
                        <a:t>2017-02-01</a:t>
                      </a:r>
                      <a:endParaRPr sz="1400" dirty="0">
                        <a:latin typeface="Roboto" panose="020B0604020202020204" charset="0"/>
                        <a:ea typeface="Roboto" panose="020B0604020202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0.2756052141527</a:t>
                      </a:r>
                      <a:endParaRPr sz="1400" dirty="0">
                        <a:latin typeface="Roboto" panose="020B0604020202020204" charset="0"/>
                        <a:ea typeface="Roboto" panose="020B0604020202020204" charset="0"/>
                      </a:endParaRPr>
                    </a:p>
                  </a:txBody>
                  <a:tcPr marL="91425" marR="91425" marT="91425" marB="91425">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lvl="0" indent="0" algn="ctr" rtl="0">
                        <a:spcBef>
                          <a:spcPts val="0"/>
                        </a:spcBef>
                        <a:spcAft>
                          <a:spcPts val="0"/>
                        </a:spcAft>
                        <a:buNone/>
                      </a:pPr>
                      <a:r>
                        <a:rPr lang="en-US" sz="1400" b="0" i="0" u="none" strike="noStrike" cap="none" dirty="0" smtClean="0">
                          <a:solidFill>
                            <a:schemeClr val="tx1"/>
                          </a:solidFill>
                          <a:effectLst/>
                          <a:latin typeface="+mn-lt"/>
                          <a:ea typeface="+mn-ea"/>
                          <a:cs typeface="+mn-cs"/>
                          <a:sym typeface="Arial"/>
                        </a:rPr>
                        <a:t>0.0703703703703704</a:t>
                      </a:r>
                      <a:endParaRPr sz="1400" dirty="0">
                        <a:latin typeface="Roboto" panose="020B0604020202020204" charset="0"/>
                        <a:ea typeface="Roboto" panose="020B0604020202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lnTlToBr w="12700" cmpd="sng">
                      <a:noFill/>
                      <a:prstDash val="solid"/>
                    </a:lnTlToBr>
                    <a:lnBlToTr w="12700" cmpd="sng">
                      <a:noFill/>
                      <a:prstDash val="solid"/>
                    </a:lnBlToTr>
                    <a:noFill/>
                  </a:tcPr>
                </a:tc>
              </a:tr>
              <a:tr h="439075">
                <a:tc>
                  <a:txBody>
                    <a:bodyPr/>
                    <a:lst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400" dirty="0" smtClean="0">
                          <a:latin typeface="Roboto" panose="020B0604020202020204" charset="0"/>
                          <a:ea typeface="Roboto" panose="020B0604020202020204" charset="0"/>
                        </a:rPr>
                        <a:t>2017-03-01</a:t>
                      </a:r>
                      <a:endParaRPr sz="1400" dirty="0">
                        <a:latin typeface="Roboto" panose="020B0604020202020204" charset="0"/>
                        <a:ea typeface="Roboto" panose="020B0604020202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400" b="0" i="0" u="none" strike="noStrike" cap="none" dirty="0" smtClean="0">
                          <a:solidFill>
                            <a:srgbClr val="000000"/>
                          </a:solidFill>
                          <a:effectLst/>
                          <a:latin typeface="Arial"/>
                          <a:ea typeface="Arial"/>
                          <a:cs typeface="Arial"/>
                          <a:sym typeface="Arial"/>
                        </a:rPr>
                        <a:t>0.339920948616601</a:t>
                      </a:r>
                      <a:endParaRPr sz="1400" dirty="0">
                        <a:latin typeface="Roboto" panose="020B0604020202020204" charset="0"/>
                        <a:ea typeface="Roboto" panose="020B0604020202020204" charset="0"/>
                      </a:endParaRPr>
                    </a:p>
                  </a:txBody>
                  <a:tcPr marL="91425" marR="91425" marT="91425" marB="91425">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lvl="0" indent="0" algn="ctr" rtl="0">
                        <a:spcBef>
                          <a:spcPts val="0"/>
                        </a:spcBef>
                        <a:spcAft>
                          <a:spcPts val="0"/>
                        </a:spcAft>
                        <a:buNone/>
                      </a:pPr>
                      <a:r>
                        <a:rPr lang="en-US" sz="1400" b="0" i="0" u="none" strike="noStrike" cap="none" dirty="0" smtClean="0">
                          <a:solidFill>
                            <a:schemeClr val="tx1"/>
                          </a:solidFill>
                          <a:effectLst/>
                          <a:latin typeface="+mn-lt"/>
                          <a:ea typeface="+mn-ea"/>
                          <a:cs typeface="+mn-cs"/>
                          <a:sym typeface="Arial"/>
                        </a:rPr>
                        <a:t>0.107969151670951</a:t>
                      </a:r>
                      <a:endParaRPr sz="1400" dirty="0">
                        <a:latin typeface="Roboto" panose="020B0604020202020204" charset="0"/>
                        <a:ea typeface="Roboto" panose="020B0604020202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lnTlToBr w="12700" cmpd="sng">
                      <a:noFill/>
                      <a:prstDash val="solid"/>
                    </a:lnTlToBr>
                    <a:lnBlToTr w="12700" cmpd="sng">
                      <a:noFill/>
                      <a:prstDash val="solid"/>
                    </a:lnBlToTr>
                    <a:noFill/>
                  </a:tcPr>
                </a:tc>
              </a:tr>
            </a:tbl>
          </a:graphicData>
        </a:graphic>
      </p:graphicFrame>
      <p:sp>
        <p:nvSpPr>
          <p:cNvPr id="6" name="Shape 323"/>
          <p:cNvSpPr txBox="1"/>
          <p:nvPr/>
        </p:nvSpPr>
        <p:spPr>
          <a:xfrm>
            <a:off x="177975" y="2983559"/>
            <a:ext cx="3637669" cy="1738127"/>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US" sz="1000" dirty="0" smtClean="0">
                <a:latin typeface="Roboto" panose="020B0604020202020204" charset="0"/>
                <a:ea typeface="Roboto" panose="020B0604020202020204" charset="0"/>
                <a:cs typeface="Courier New"/>
                <a:sym typeface="Courier New"/>
              </a:rPr>
              <a:t>…</a:t>
            </a:r>
          </a:p>
          <a:p>
            <a:pPr lvl="0">
              <a:buClr>
                <a:schemeClr val="dk1"/>
              </a:buClr>
              <a:buSzPts val="1100"/>
            </a:pPr>
            <a:r>
              <a:rPr lang="en-US" sz="1000" dirty="0" err="1" smtClean="0">
                <a:latin typeface="Roboto" panose="020B0604020202020204" charset="0"/>
                <a:ea typeface="Roboto" panose="020B0604020202020204" charset="0"/>
                <a:cs typeface="Courier New"/>
                <a:sym typeface="Courier New"/>
              </a:rPr>
              <a:t>churn_rate</a:t>
            </a:r>
            <a:r>
              <a:rPr lang="en-US" sz="1000" dirty="0" smtClean="0">
                <a:latin typeface="Roboto" panose="020B0604020202020204" charset="0"/>
                <a:ea typeface="Roboto" panose="020B0604020202020204" charset="0"/>
                <a:cs typeface="Courier New"/>
                <a:sym typeface="Courier New"/>
              </a:rPr>
              <a:t> </a:t>
            </a:r>
            <a:r>
              <a:rPr lang="en-US" sz="1000" dirty="0">
                <a:latin typeface="Roboto" panose="020B0604020202020204" charset="0"/>
                <a:ea typeface="Roboto" panose="020B0604020202020204" charset="0"/>
                <a:cs typeface="Courier New"/>
                <a:sym typeface="Courier New"/>
              </a:rPr>
              <a:t>AS (</a:t>
            </a:r>
          </a:p>
          <a:p>
            <a:pPr lvl="0">
              <a:buClr>
                <a:schemeClr val="dk1"/>
              </a:buClr>
              <a:buSzPts val="1100"/>
            </a:pPr>
            <a:r>
              <a:rPr lang="en-US" sz="1000" dirty="0">
                <a:latin typeface="Roboto" panose="020B0604020202020204" charset="0"/>
                <a:ea typeface="Roboto" panose="020B0604020202020204" charset="0"/>
                <a:cs typeface="Courier New"/>
                <a:sym typeface="Courier New"/>
              </a:rPr>
              <a:t>  SELECT </a:t>
            </a:r>
            <a:r>
              <a:rPr lang="en-US" sz="1000" dirty="0" smtClean="0">
                <a:latin typeface="Roboto" panose="020B0604020202020204" charset="0"/>
                <a:ea typeface="Roboto" panose="020B0604020202020204" charset="0"/>
                <a:cs typeface="Courier New"/>
                <a:sym typeface="Courier New"/>
              </a:rPr>
              <a:t>month</a:t>
            </a:r>
            <a:r>
              <a:rPr lang="en-US" sz="1000" dirty="0">
                <a:latin typeface="Roboto" panose="020B0604020202020204" charset="0"/>
                <a:ea typeface="Roboto" panose="020B0604020202020204" charset="0"/>
                <a:cs typeface="Courier New"/>
                <a:sym typeface="Courier New"/>
              </a:rPr>
              <a:t>, </a:t>
            </a:r>
          </a:p>
          <a:p>
            <a:pPr lvl="0">
              <a:buClr>
                <a:schemeClr val="dk1"/>
              </a:buClr>
              <a:buSzPts val="1100"/>
            </a:pPr>
            <a:r>
              <a:rPr lang="en-US" sz="1000" dirty="0">
                <a:latin typeface="Roboto" panose="020B0604020202020204" charset="0"/>
                <a:ea typeface="Roboto" panose="020B0604020202020204" charset="0"/>
                <a:cs typeface="Courier New"/>
                <a:sym typeface="Courier New"/>
              </a:rPr>
              <a:t>    1.0 * sum_canceled_87 / sum_active_87 AS churn_rate_87,</a:t>
            </a:r>
          </a:p>
          <a:p>
            <a:pPr lvl="0">
              <a:buClr>
                <a:schemeClr val="dk1"/>
              </a:buClr>
              <a:buSzPts val="1100"/>
            </a:pPr>
            <a:r>
              <a:rPr lang="en-US" sz="1000" dirty="0">
                <a:latin typeface="Roboto" panose="020B0604020202020204" charset="0"/>
                <a:ea typeface="Roboto" panose="020B0604020202020204" charset="0"/>
                <a:cs typeface="Courier New"/>
                <a:sym typeface="Courier New"/>
              </a:rPr>
              <a:t>    1.0 * sum_canceled_30 / sum_active_30 AS churn_rate_30</a:t>
            </a:r>
          </a:p>
          <a:p>
            <a:pPr lvl="0">
              <a:buClr>
                <a:schemeClr val="dk1"/>
              </a:buClr>
              <a:buSzPts val="1100"/>
            </a:pPr>
            <a:r>
              <a:rPr lang="en-US" sz="1000" dirty="0">
                <a:latin typeface="Roboto" panose="020B0604020202020204" charset="0"/>
                <a:ea typeface="Roboto" panose="020B0604020202020204" charset="0"/>
                <a:cs typeface="Courier New"/>
                <a:sym typeface="Courier New"/>
              </a:rPr>
              <a:t>  FROM </a:t>
            </a:r>
            <a:r>
              <a:rPr lang="en-US" sz="1000" dirty="0" err="1">
                <a:latin typeface="Roboto" panose="020B0604020202020204" charset="0"/>
                <a:ea typeface="Roboto" panose="020B0604020202020204" charset="0"/>
                <a:cs typeface="Courier New"/>
                <a:sym typeface="Courier New"/>
              </a:rPr>
              <a:t>status_aggregate</a:t>
            </a:r>
            <a:endParaRPr lang="en-US" sz="1000" dirty="0">
              <a:latin typeface="Roboto" panose="020B0604020202020204" charset="0"/>
              <a:ea typeface="Roboto" panose="020B0604020202020204" charset="0"/>
              <a:cs typeface="Courier New"/>
              <a:sym typeface="Courier New"/>
            </a:endParaRPr>
          </a:p>
          <a:p>
            <a:pPr lvl="0">
              <a:buClr>
                <a:schemeClr val="dk1"/>
              </a:buClr>
              <a:buSzPts val="1100"/>
            </a:pPr>
            <a:r>
              <a:rPr lang="en-US" sz="1000" dirty="0" smtClean="0">
                <a:latin typeface="Roboto" panose="020B0604020202020204" charset="0"/>
                <a:ea typeface="Roboto" panose="020B0604020202020204" charset="0"/>
                <a:cs typeface="Courier New"/>
                <a:sym typeface="Courier New"/>
              </a:rPr>
              <a:t>)</a:t>
            </a:r>
          </a:p>
          <a:p>
            <a:pPr lvl="0">
              <a:buClr>
                <a:schemeClr val="dk1"/>
              </a:buClr>
              <a:buSzPts val="1100"/>
            </a:pPr>
            <a:endParaRPr lang="en-US" sz="1000" dirty="0">
              <a:latin typeface="Roboto" panose="020B0604020202020204" charset="0"/>
              <a:ea typeface="Roboto" panose="020B0604020202020204" charset="0"/>
              <a:cs typeface="Courier New"/>
              <a:sym typeface="Courier New"/>
            </a:endParaRPr>
          </a:p>
          <a:p>
            <a:pPr lvl="0">
              <a:buClr>
                <a:schemeClr val="dk1"/>
              </a:buClr>
              <a:buSzPts val="1100"/>
            </a:pPr>
            <a:r>
              <a:rPr lang="en-US" sz="1000" dirty="0" smtClean="0">
                <a:latin typeface="Roboto" panose="020B0604020202020204" charset="0"/>
                <a:ea typeface="Roboto" panose="020B0604020202020204" charset="0"/>
                <a:cs typeface="Courier New"/>
                <a:sym typeface="Courier New"/>
              </a:rPr>
              <a:t>SELECT *</a:t>
            </a:r>
          </a:p>
          <a:p>
            <a:pPr lvl="0">
              <a:buClr>
                <a:schemeClr val="dk1"/>
              </a:buClr>
              <a:buSzPts val="1100"/>
            </a:pPr>
            <a:r>
              <a:rPr lang="en-US" sz="1000" dirty="0" smtClean="0">
                <a:latin typeface="Roboto" panose="020B0604020202020204" charset="0"/>
                <a:ea typeface="Roboto" panose="020B0604020202020204" charset="0"/>
                <a:cs typeface="Courier New"/>
                <a:sym typeface="Courier New"/>
              </a:rPr>
              <a:t>FROM </a:t>
            </a:r>
            <a:r>
              <a:rPr lang="en-US" sz="1000" dirty="0" err="1" smtClean="0">
                <a:latin typeface="Roboto" panose="020B0604020202020204" charset="0"/>
                <a:ea typeface="Roboto" panose="020B0604020202020204" charset="0"/>
                <a:cs typeface="Courier New"/>
                <a:sym typeface="Courier New"/>
              </a:rPr>
              <a:t>churn_rate</a:t>
            </a:r>
            <a:r>
              <a:rPr lang="en-US" sz="1000" dirty="0" smtClean="0">
                <a:latin typeface="Roboto" panose="020B0604020202020204" charset="0"/>
                <a:ea typeface="Roboto" panose="020B0604020202020204" charset="0"/>
                <a:cs typeface="Courier New"/>
                <a:sym typeface="Courier New"/>
              </a:rPr>
              <a:t>;</a:t>
            </a:r>
            <a:endParaRPr sz="1000" dirty="0">
              <a:latin typeface="Roboto" panose="020B0604020202020204" charset="0"/>
              <a:ea typeface="Roboto" panose="020B0604020202020204" charset="0"/>
              <a:cs typeface="Courier New"/>
              <a:sym typeface="Courier New"/>
            </a:endParaRPr>
          </a:p>
        </p:txBody>
      </p:sp>
    </p:spTree>
    <p:extLst>
      <p:ext uri="{BB962C8B-B14F-4D97-AF65-F5344CB8AC3E}">
        <p14:creationId xmlns:p14="http://schemas.microsoft.com/office/powerpoint/2010/main" val="1856815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177975" y="292625"/>
            <a:ext cx="8654325"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2400" b="1" dirty="0" smtClean="0">
                <a:solidFill>
                  <a:srgbClr val="295269"/>
                </a:solidFill>
                <a:latin typeface="Roboto"/>
                <a:ea typeface="Roboto"/>
                <a:cs typeface="Roboto"/>
                <a:sym typeface="Roboto"/>
              </a:rPr>
              <a:t>Churn rates by segment part 2</a:t>
            </a:r>
            <a:endParaRPr sz="2400" b="1" dirty="0">
              <a:solidFill>
                <a:srgbClr val="295269"/>
              </a:solidFill>
              <a:latin typeface="Roboto"/>
              <a:ea typeface="Roboto"/>
              <a:cs typeface="Roboto"/>
              <a:sym typeface="Roboto"/>
            </a:endParaRPr>
          </a:p>
        </p:txBody>
      </p:sp>
      <p:sp>
        <p:nvSpPr>
          <p:cNvPr id="324" name="Shape 324"/>
          <p:cNvSpPr txBox="1"/>
          <p:nvPr/>
        </p:nvSpPr>
        <p:spPr>
          <a:xfrm>
            <a:off x="177974" y="1184393"/>
            <a:ext cx="8654325" cy="188054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US" sz="1800" b="1" dirty="0" smtClean="0">
                <a:latin typeface="Roboto"/>
                <a:ea typeface="Roboto"/>
                <a:cs typeface="Roboto"/>
                <a:sym typeface="Roboto"/>
              </a:rPr>
              <a:t>As the results indicate, the churn rate for the 87 segment is remarkably higher than that of 30– over three times as high, and consistently so over the quarter.</a:t>
            </a:r>
          </a:p>
          <a:p>
            <a:pPr marL="0" lvl="0" indent="0" rtl="0">
              <a:lnSpc>
                <a:spcPct val="115000"/>
              </a:lnSpc>
              <a:spcBef>
                <a:spcPts val="0"/>
              </a:spcBef>
              <a:spcAft>
                <a:spcPts val="0"/>
              </a:spcAft>
              <a:buClr>
                <a:schemeClr val="dk1"/>
              </a:buClr>
              <a:buSzPts val="1100"/>
              <a:buFont typeface="Arial"/>
              <a:buNone/>
            </a:pPr>
            <a:endParaRPr lang="en-US" sz="1000" b="1" dirty="0" smtClean="0">
              <a:latin typeface="Roboto"/>
              <a:ea typeface="Roboto"/>
              <a:cs typeface="Roboto"/>
              <a:sym typeface="Roboto"/>
            </a:endParaRPr>
          </a:p>
          <a:p>
            <a:pPr marL="0" lvl="0" indent="0" rtl="0">
              <a:lnSpc>
                <a:spcPct val="115000"/>
              </a:lnSpc>
              <a:spcBef>
                <a:spcPts val="0"/>
              </a:spcBef>
              <a:spcAft>
                <a:spcPts val="0"/>
              </a:spcAft>
              <a:buClr>
                <a:schemeClr val="dk1"/>
              </a:buClr>
              <a:buSzPts val="1100"/>
              <a:buFont typeface="Arial"/>
              <a:buNone/>
            </a:pPr>
            <a:r>
              <a:rPr lang="en-US" sz="1800" dirty="0" smtClean="0">
                <a:latin typeface="Roboto"/>
                <a:ea typeface="Roboto"/>
                <a:cs typeface="Roboto"/>
                <a:sym typeface="Roboto"/>
              </a:rPr>
              <a:t>However, active subscriptions in the 87 segment still track those of 30 very closely. Here are aggregate active and cancelled subscribers per month (results from </a:t>
            </a:r>
            <a:r>
              <a:rPr lang="en-US" sz="1800" dirty="0" err="1" smtClean="0">
                <a:latin typeface="Roboto"/>
                <a:ea typeface="Roboto"/>
                <a:cs typeface="Roboto"/>
                <a:sym typeface="Roboto"/>
              </a:rPr>
              <a:t>status_aggregate</a:t>
            </a:r>
            <a:r>
              <a:rPr lang="en-US" sz="1800" dirty="0" smtClean="0">
                <a:latin typeface="Roboto"/>
                <a:ea typeface="Roboto"/>
                <a:cs typeface="Roboto"/>
                <a:sym typeface="Roboto"/>
              </a:rPr>
              <a:t> CTE):</a:t>
            </a:r>
            <a:endParaRPr lang="en-US" sz="1800" dirty="0">
              <a:latin typeface="Roboto"/>
              <a:ea typeface="Roboto"/>
              <a:cs typeface="Roboto"/>
              <a:sym typeface="Roboto"/>
            </a:endParaRPr>
          </a:p>
          <a:p>
            <a:pPr marL="0" lvl="0" indent="0" rtl="0">
              <a:lnSpc>
                <a:spcPct val="115000"/>
              </a:lnSpc>
              <a:spcBef>
                <a:spcPts val="0"/>
              </a:spcBef>
              <a:spcAft>
                <a:spcPts val="0"/>
              </a:spcAft>
              <a:buClr>
                <a:schemeClr val="dk1"/>
              </a:buClr>
              <a:buSzPts val="1100"/>
              <a:buFont typeface="Arial"/>
              <a:buNone/>
            </a:pPr>
            <a:endParaRPr lang="en-US" sz="1200" dirty="0">
              <a:latin typeface="Roboto"/>
              <a:ea typeface="Roboto"/>
              <a:cs typeface="Roboto"/>
              <a:sym typeface="Roboto"/>
            </a:endParaRPr>
          </a:p>
          <a:p>
            <a:pPr marL="152400" lvl="0" rtl="0">
              <a:lnSpc>
                <a:spcPct val="115000"/>
              </a:lnSpc>
              <a:spcBef>
                <a:spcPts val="0"/>
              </a:spcBef>
              <a:spcAft>
                <a:spcPts val="0"/>
              </a:spcAft>
              <a:buSzPts val="1200"/>
            </a:pPr>
            <a:endParaRPr sz="1200" dirty="0" smtClean="0">
              <a:latin typeface="Roboto"/>
              <a:ea typeface="Roboto"/>
              <a:cs typeface="Roboto"/>
              <a:sym typeface="Roboto"/>
            </a:endParaRPr>
          </a:p>
          <a:p>
            <a:pPr marL="0" lvl="0" indent="0" rtl="0">
              <a:lnSpc>
                <a:spcPct val="115000"/>
              </a:lnSpc>
              <a:spcBef>
                <a:spcPts val="0"/>
              </a:spcBef>
              <a:spcAft>
                <a:spcPts val="0"/>
              </a:spcAft>
              <a:buClr>
                <a:schemeClr val="dk1"/>
              </a:buClr>
              <a:buSzPts val="1100"/>
              <a:buFont typeface="Arial"/>
              <a:buNone/>
            </a:pPr>
            <a:endParaRPr sz="1200" dirty="0">
              <a:latin typeface="Roboto"/>
              <a:ea typeface="Roboto"/>
              <a:cs typeface="Roboto"/>
              <a:sym typeface="Roboto"/>
            </a:endParaRPr>
          </a:p>
        </p:txBody>
      </p:sp>
      <p:graphicFrame>
        <p:nvGraphicFramePr>
          <p:cNvPr id="6" name="Shape 332"/>
          <p:cNvGraphicFramePr/>
          <p:nvPr>
            <p:extLst>
              <p:ext uri="{D42A27DB-BD31-4B8C-83A1-F6EECF244321}">
                <p14:modId xmlns:p14="http://schemas.microsoft.com/office/powerpoint/2010/main" val="3394429962"/>
              </p:ext>
            </p:extLst>
          </p:nvPr>
        </p:nvGraphicFramePr>
        <p:xfrm>
          <a:off x="177973" y="3113457"/>
          <a:ext cx="8654326" cy="1878918"/>
        </p:xfrm>
        <a:graphic>
          <a:graphicData uri="http://schemas.openxmlformats.org/drawingml/2006/table">
            <a:tbl>
              <a:tblPr>
                <a:noFill/>
              </a:tblPr>
              <a:tblGrid>
                <a:gridCol w="1100357"/>
                <a:gridCol w="1806248"/>
                <a:gridCol w="1915907"/>
                <a:gridCol w="1915907"/>
                <a:gridCol w="1915907"/>
              </a:tblGrid>
              <a:tr h="339224">
                <a:tc>
                  <a:txBody>
                    <a:bodyPr/>
                    <a:lst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400" b="1" dirty="0" smtClean="0">
                          <a:solidFill>
                            <a:srgbClr val="FFFFFF"/>
                          </a:solidFill>
                          <a:latin typeface="Roboto" panose="020B0604020202020204" charset="0"/>
                          <a:ea typeface="Roboto" panose="020B0604020202020204" charset="0"/>
                        </a:rPr>
                        <a:t>month</a:t>
                      </a:r>
                      <a:endParaRPr sz="1400" b="1" dirty="0">
                        <a:solidFill>
                          <a:srgbClr val="FFFFFF"/>
                        </a:solidFill>
                        <a:latin typeface="Roboto" panose="020B0604020202020204" charset="0"/>
                        <a:ea typeface="Roboto" panose="020B0604020202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lnTlToBr w="12700" cmpd="sng">
                      <a:noFill/>
                      <a:prstDash val="solid"/>
                    </a:lnTlToBr>
                    <a:lnBlToTr w="12700" cmpd="sng">
                      <a:noFill/>
                      <a:prstDash val="solid"/>
                    </a:lnBlToTr>
                    <a:solidFill>
                      <a:srgbClr val="204056">
                        <a:alpha val="8249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400" b="1" dirty="0" smtClean="0">
                          <a:solidFill>
                            <a:srgbClr val="FFFFFF"/>
                          </a:solidFill>
                          <a:latin typeface="Roboto" panose="020B0604020202020204" charset="0"/>
                          <a:ea typeface="Roboto" panose="020B0604020202020204" charset="0"/>
                        </a:rPr>
                        <a:t>Sum_active_87</a:t>
                      </a:r>
                      <a:endParaRPr sz="1400" b="1" dirty="0">
                        <a:solidFill>
                          <a:srgbClr val="FFFFFF"/>
                        </a:solidFill>
                        <a:latin typeface="Roboto" panose="020B0604020202020204" charset="0"/>
                        <a:ea typeface="Roboto" panose="020B0604020202020204" charset="0"/>
                      </a:endParaRPr>
                    </a:p>
                  </a:txBody>
                  <a:tcPr marL="91425" marR="91425" marT="91425" marB="91425">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lnTlToBr w="12700" cmpd="sng">
                      <a:noFill/>
                      <a:prstDash val="solid"/>
                    </a:lnTlToBr>
                    <a:lnBlToTr w="12700" cmpd="sng">
                      <a:noFill/>
                      <a:prstDash val="solid"/>
                    </a:lnBlToTr>
                    <a:solidFill>
                      <a:srgbClr val="204056">
                        <a:alpha val="82490"/>
                      </a:srgbClr>
                    </a:solidFill>
                  </a:tcPr>
                </a:tc>
                <a:tc>
                  <a:txBody>
                    <a:bodyPr/>
                    <a:lstStyle/>
                    <a:p>
                      <a:pPr marL="0" lvl="0" indent="0" algn="ctr" rtl="0">
                        <a:spcBef>
                          <a:spcPts val="0"/>
                        </a:spcBef>
                        <a:spcAft>
                          <a:spcPts val="0"/>
                        </a:spcAft>
                        <a:buNone/>
                      </a:pPr>
                      <a:r>
                        <a:rPr lang="en-US" sz="1400" b="1" dirty="0" smtClean="0">
                          <a:solidFill>
                            <a:srgbClr val="FFFFFF"/>
                          </a:solidFill>
                          <a:latin typeface="Roboto" panose="020B0604020202020204" charset="0"/>
                          <a:ea typeface="Roboto" panose="020B0604020202020204" charset="0"/>
                        </a:rPr>
                        <a:t>Sum_cancelled_87</a:t>
                      </a:r>
                      <a:endParaRPr sz="1400" b="1" dirty="0">
                        <a:solidFill>
                          <a:srgbClr val="FFFFFF"/>
                        </a:solidFill>
                        <a:latin typeface="Roboto" panose="020B0604020202020204" charset="0"/>
                        <a:ea typeface="Roboto" panose="020B0604020202020204" charset="0"/>
                      </a:endParaRPr>
                    </a:p>
                  </a:txBody>
                  <a:tcPr marL="91425" marR="91425" marT="91425" marB="91425">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lnTlToBr w="12700" cmpd="sng">
                      <a:noFill/>
                      <a:prstDash val="solid"/>
                    </a:lnTlToBr>
                    <a:lnBlToTr w="12700" cmpd="sng">
                      <a:noFill/>
                      <a:prstDash val="solid"/>
                    </a:lnBlToTr>
                    <a:solidFill>
                      <a:srgbClr val="204056">
                        <a:alpha val="82490"/>
                      </a:srgbClr>
                    </a:solidFill>
                  </a:tcPr>
                </a:tc>
                <a:tc>
                  <a:txBody>
                    <a:bodyPr/>
                    <a:lstStyle/>
                    <a:p>
                      <a:pPr marL="0" lvl="0" indent="0" algn="ctr" rtl="0">
                        <a:spcBef>
                          <a:spcPts val="0"/>
                        </a:spcBef>
                        <a:spcAft>
                          <a:spcPts val="0"/>
                        </a:spcAft>
                        <a:buNone/>
                      </a:pPr>
                      <a:r>
                        <a:rPr lang="en-US" sz="1400" b="1" dirty="0" smtClean="0">
                          <a:solidFill>
                            <a:srgbClr val="FFFFFF"/>
                          </a:solidFill>
                          <a:latin typeface="Roboto" panose="020B0604020202020204" charset="0"/>
                          <a:ea typeface="Roboto" panose="020B0604020202020204" charset="0"/>
                        </a:rPr>
                        <a:t>Sum_active_30</a:t>
                      </a:r>
                      <a:endParaRPr sz="1400" b="1" dirty="0">
                        <a:solidFill>
                          <a:srgbClr val="FFFFFF"/>
                        </a:solidFill>
                        <a:latin typeface="Roboto" panose="020B0604020202020204" charset="0"/>
                        <a:ea typeface="Roboto" panose="020B0604020202020204" charset="0"/>
                      </a:endParaRPr>
                    </a:p>
                  </a:txBody>
                  <a:tcPr marL="91425" marR="91425" marT="91425" marB="91425">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lnTlToBr w="12700" cmpd="sng">
                      <a:noFill/>
                      <a:prstDash val="solid"/>
                    </a:lnTlToBr>
                    <a:lnBlToTr w="12700" cmpd="sng">
                      <a:noFill/>
                      <a:prstDash val="solid"/>
                    </a:lnBlToTr>
                    <a:solidFill>
                      <a:srgbClr val="204056">
                        <a:alpha val="82490"/>
                      </a:srgbClr>
                    </a:solidFill>
                  </a:tcPr>
                </a:tc>
                <a:tc>
                  <a:txBody>
                    <a:bodyPr/>
                    <a:lstStyle/>
                    <a:p>
                      <a:pPr marL="0" lvl="0" indent="0" algn="ctr" rtl="0">
                        <a:spcBef>
                          <a:spcPts val="0"/>
                        </a:spcBef>
                        <a:spcAft>
                          <a:spcPts val="0"/>
                        </a:spcAft>
                        <a:buNone/>
                      </a:pPr>
                      <a:r>
                        <a:rPr lang="en-US" sz="1400" b="1" dirty="0" smtClean="0">
                          <a:solidFill>
                            <a:srgbClr val="FFFFFF"/>
                          </a:solidFill>
                          <a:latin typeface="Roboto" panose="020B0604020202020204" charset="0"/>
                          <a:ea typeface="Roboto" panose="020B0604020202020204" charset="0"/>
                        </a:rPr>
                        <a:t>Sum_cancelled_30</a:t>
                      </a:r>
                      <a:endParaRPr sz="1400" b="1" dirty="0">
                        <a:solidFill>
                          <a:srgbClr val="FFFFFF"/>
                        </a:solidFill>
                        <a:latin typeface="Roboto" panose="020B0604020202020204" charset="0"/>
                        <a:ea typeface="Roboto" panose="020B0604020202020204" charset="0"/>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lnTlToBr w="12700" cmpd="sng">
                      <a:noFill/>
                      <a:prstDash val="solid"/>
                    </a:lnTlToBr>
                    <a:lnBlToTr w="12700" cmpd="sng">
                      <a:noFill/>
                      <a:prstDash val="solid"/>
                    </a:lnBlToTr>
                    <a:solidFill>
                      <a:srgbClr val="204056">
                        <a:alpha val="82490"/>
                      </a:srgbClr>
                    </a:solidFill>
                  </a:tcPr>
                </a:tc>
              </a:tr>
              <a:tr h="469666">
                <a:tc>
                  <a:txBody>
                    <a:bodyPr/>
                    <a:lst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a:spcBef>
                          <a:spcPts val="0"/>
                        </a:spcBef>
                        <a:spcAft>
                          <a:spcPts val="0"/>
                        </a:spcAft>
                        <a:buNone/>
                      </a:pPr>
                      <a:r>
                        <a:rPr lang="en-US" sz="1400" dirty="0" smtClean="0">
                          <a:latin typeface="Roboto" panose="020B0604020202020204" charset="0"/>
                          <a:ea typeface="Roboto" panose="020B0604020202020204" charset="0"/>
                        </a:rPr>
                        <a:t>2017-01-01</a:t>
                      </a:r>
                      <a:endParaRPr sz="1400" dirty="0">
                        <a:latin typeface="Roboto" panose="020B0604020202020204" charset="0"/>
                        <a:ea typeface="Roboto" panose="020B0604020202020204" charset="0"/>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a:spcBef>
                          <a:spcPts val="0"/>
                        </a:spcBef>
                        <a:spcAft>
                          <a:spcPts val="0"/>
                        </a:spcAft>
                        <a:buNone/>
                      </a:pPr>
                      <a:r>
                        <a:rPr lang="en-US" sz="1400" dirty="0" smtClean="0">
                          <a:latin typeface="Roboto" panose="020B0604020202020204" charset="0"/>
                          <a:ea typeface="Roboto" panose="020B0604020202020204" charset="0"/>
                        </a:rPr>
                        <a:t>279</a:t>
                      </a:r>
                      <a:endParaRPr sz="1400" dirty="0">
                        <a:latin typeface="Roboto" panose="020B0604020202020204" charset="0"/>
                        <a:ea typeface="Roboto" panose="020B0604020202020204" charset="0"/>
                      </a:endParaRPr>
                    </a:p>
                  </a:txBody>
                  <a:tcPr marL="91425" marR="91425" marT="91425" marB="91425" anchor="ctr">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lvl="0" indent="0" algn="ctr">
                        <a:spcBef>
                          <a:spcPts val="0"/>
                        </a:spcBef>
                        <a:spcAft>
                          <a:spcPts val="0"/>
                        </a:spcAft>
                        <a:buNone/>
                      </a:pPr>
                      <a:r>
                        <a:rPr lang="en-US" sz="1400" dirty="0" smtClean="0">
                          <a:latin typeface="Roboto" panose="020B0604020202020204" charset="0"/>
                          <a:ea typeface="Roboto" panose="020B0604020202020204" charset="0"/>
                        </a:rPr>
                        <a:t>70</a:t>
                      </a:r>
                      <a:endParaRPr sz="1400" dirty="0">
                        <a:latin typeface="Roboto" panose="020B0604020202020204" charset="0"/>
                        <a:ea typeface="Roboto" panose="020B0604020202020204" charset="0"/>
                      </a:endParaRPr>
                    </a:p>
                  </a:txBody>
                  <a:tcPr marL="91425" marR="91425" marT="91425" marB="91425" anchor="ctr">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lvl="0" indent="0" algn="ctr">
                        <a:spcBef>
                          <a:spcPts val="0"/>
                        </a:spcBef>
                        <a:spcAft>
                          <a:spcPts val="0"/>
                        </a:spcAft>
                        <a:buNone/>
                      </a:pPr>
                      <a:r>
                        <a:rPr lang="en-US" sz="1400" dirty="0" smtClean="0">
                          <a:latin typeface="Roboto" panose="020B0604020202020204" charset="0"/>
                          <a:ea typeface="Roboto" panose="020B0604020202020204" charset="0"/>
                        </a:rPr>
                        <a:t>291</a:t>
                      </a:r>
                      <a:endParaRPr sz="1400" dirty="0">
                        <a:latin typeface="Roboto" panose="020B0604020202020204" charset="0"/>
                        <a:ea typeface="Roboto" panose="020B0604020202020204" charset="0"/>
                      </a:endParaRPr>
                    </a:p>
                  </a:txBody>
                  <a:tcPr marL="91425" marR="91425" marT="91425" marB="91425" anchor="ctr">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lvl="0" indent="0" algn="ctr">
                        <a:spcBef>
                          <a:spcPts val="0"/>
                        </a:spcBef>
                        <a:spcAft>
                          <a:spcPts val="0"/>
                        </a:spcAft>
                        <a:buNone/>
                      </a:pPr>
                      <a:r>
                        <a:rPr lang="en-US" sz="1400" dirty="0" smtClean="0">
                          <a:latin typeface="Roboto" panose="020B0604020202020204" charset="0"/>
                          <a:ea typeface="Roboto" panose="020B0604020202020204" charset="0"/>
                        </a:rPr>
                        <a:t>22</a:t>
                      </a:r>
                      <a:endParaRPr sz="1400" dirty="0">
                        <a:latin typeface="Roboto" panose="020B0604020202020204" charset="0"/>
                        <a:ea typeface="Roboto" panose="020B0604020202020204" charset="0"/>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lnTlToBr w="12700" cmpd="sng">
                      <a:noFill/>
                      <a:prstDash val="solid"/>
                    </a:lnTlToBr>
                    <a:lnBlToTr w="12700" cmpd="sng">
                      <a:noFill/>
                      <a:prstDash val="solid"/>
                    </a:lnBlToTr>
                    <a:noFill/>
                  </a:tcPr>
                </a:tc>
              </a:tr>
              <a:tr h="491145">
                <a:tc>
                  <a:txBody>
                    <a:bodyPr/>
                    <a:lst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a:spcBef>
                          <a:spcPts val="0"/>
                        </a:spcBef>
                        <a:spcAft>
                          <a:spcPts val="0"/>
                        </a:spcAft>
                        <a:buNone/>
                      </a:pPr>
                      <a:r>
                        <a:rPr lang="en-US" sz="1400" dirty="0" smtClean="0">
                          <a:latin typeface="Roboto" panose="020B0604020202020204" charset="0"/>
                          <a:ea typeface="Roboto" panose="020B0604020202020204" charset="0"/>
                        </a:rPr>
                        <a:t>2017-02-01</a:t>
                      </a:r>
                      <a:endParaRPr sz="1400" dirty="0">
                        <a:latin typeface="Roboto" panose="020B0604020202020204" charset="0"/>
                        <a:ea typeface="Roboto" panose="020B0604020202020204" charset="0"/>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400" dirty="0" smtClean="0">
                          <a:latin typeface="Roboto" panose="020B0604020202020204" charset="0"/>
                          <a:ea typeface="Roboto" panose="020B0604020202020204" charset="0"/>
                        </a:rPr>
                        <a:t>537</a:t>
                      </a:r>
                      <a:endParaRPr sz="1400" dirty="0">
                        <a:latin typeface="Roboto" panose="020B0604020202020204" charset="0"/>
                        <a:ea typeface="Roboto" panose="020B0604020202020204" charset="0"/>
                      </a:endParaRPr>
                    </a:p>
                  </a:txBody>
                  <a:tcPr marL="91425" marR="91425" marT="91425" marB="91425" anchor="ctr">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lvl="0" indent="0" algn="ctr" rtl="0">
                        <a:spcBef>
                          <a:spcPts val="0"/>
                        </a:spcBef>
                        <a:spcAft>
                          <a:spcPts val="0"/>
                        </a:spcAft>
                        <a:buNone/>
                      </a:pPr>
                      <a:r>
                        <a:rPr lang="en-US" sz="1400" dirty="0" smtClean="0">
                          <a:latin typeface="Roboto" panose="020B0604020202020204" charset="0"/>
                          <a:ea typeface="Roboto" panose="020B0604020202020204" charset="0"/>
                        </a:rPr>
                        <a:t>148</a:t>
                      </a:r>
                      <a:endParaRPr sz="1400" dirty="0">
                        <a:latin typeface="Roboto" panose="020B0604020202020204" charset="0"/>
                        <a:ea typeface="Roboto" panose="020B0604020202020204" charset="0"/>
                      </a:endParaRPr>
                    </a:p>
                  </a:txBody>
                  <a:tcPr marL="91425" marR="91425" marT="91425" marB="91425" anchor="ctr">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lvl="0" indent="0" algn="ctr" rtl="0">
                        <a:spcBef>
                          <a:spcPts val="0"/>
                        </a:spcBef>
                        <a:spcAft>
                          <a:spcPts val="0"/>
                        </a:spcAft>
                        <a:buNone/>
                      </a:pPr>
                      <a:r>
                        <a:rPr lang="en-US" sz="1400" dirty="0" smtClean="0">
                          <a:latin typeface="Roboto" panose="020B0604020202020204" charset="0"/>
                          <a:ea typeface="Roboto" panose="020B0604020202020204" charset="0"/>
                        </a:rPr>
                        <a:t>540</a:t>
                      </a:r>
                      <a:endParaRPr sz="1400" dirty="0">
                        <a:latin typeface="Roboto" panose="020B0604020202020204" charset="0"/>
                        <a:ea typeface="Roboto" panose="020B0604020202020204" charset="0"/>
                      </a:endParaRPr>
                    </a:p>
                  </a:txBody>
                  <a:tcPr marL="91425" marR="91425" marT="91425" marB="91425" anchor="ctr">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lvl="0" indent="0" algn="ctr" rtl="0">
                        <a:spcBef>
                          <a:spcPts val="0"/>
                        </a:spcBef>
                        <a:spcAft>
                          <a:spcPts val="0"/>
                        </a:spcAft>
                        <a:buNone/>
                      </a:pPr>
                      <a:r>
                        <a:rPr lang="en-US" sz="1400" dirty="0" smtClean="0">
                          <a:latin typeface="Roboto" panose="020B0604020202020204" charset="0"/>
                          <a:ea typeface="Roboto" panose="020B0604020202020204" charset="0"/>
                        </a:rPr>
                        <a:t>38</a:t>
                      </a:r>
                      <a:endParaRPr sz="1400" dirty="0">
                        <a:latin typeface="Roboto" panose="020B0604020202020204" charset="0"/>
                        <a:ea typeface="Roboto" panose="020B0604020202020204" charset="0"/>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lnTlToBr w="12700" cmpd="sng">
                      <a:noFill/>
                      <a:prstDash val="solid"/>
                    </a:lnTlToBr>
                    <a:lnBlToTr w="12700" cmpd="sng">
                      <a:noFill/>
                      <a:prstDash val="solid"/>
                    </a:lnBlToTr>
                    <a:noFill/>
                  </a:tcPr>
                </a:tc>
              </a:tr>
              <a:tr h="521897">
                <a:tc>
                  <a:txBody>
                    <a:bodyPr/>
                    <a:lst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400" dirty="0" smtClean="0">
                          <a:latin typeface="Roboto" panose="020B0604020202020204" charset="0"/>
                          <a:ea typeface="Roboto" panose="020B0604020202020204" charset="0"/>
                        </a:rPr>
                        <a:t>2017-03-01</a:t>
                      </a:r>
                      <a:endParaRPr sz="1400" dirty="0">
                        <a:latin typeface="Roboto" panose="020B0604020202020204" charset="0"/>
                        <a:ea typeface="Roboto" panose="020B0604020202020204" charset="0"/>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400" dirty="0" smtClean="0">
                          <a:latin typeface="Roboto" panose="020B0604020202020204" charset="0"/>
                          <a:ea typeface="Roboto" panose="020B0604020202020204" charset="0"/>
                        </a:rPr>
                        <a:t>759</a:t>
                      </a:r>
                      <a:endParaRPr sz="1400" dirty="0">
                        <a:latin typeface="Roboto" panose="020B0604020202020204" charset="0"/>
                        <a:ea typeface="Roboto" panose="020B0604020202020204" charset="0"/>
                      </a:endParaRPr>
                    </a:p>
                  </a:txBody>
                  <a:tcPr marL="91425" marR="91425" marT="91425" marB="91425" anchor="ctr">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lvl="0" indent="0" algn="ctr" rtl="0">
                        <a:spcBef>
                          <a:spcPts val="0"/>
                        </a:spcBef>
                        <a:spcAft>
                          <a:spcPts val="0"/>
                        </a:spcAft>
                        <a:buNone/>
                      </a:pPr>
                      <a:r>
                        <a:rPr lang="en-US" sz="1400" dirty="0" smtClean="0">
                          <a:latin typeface="Roboto" panose="020B0604020202020204" charset="0"/>
                          <a:ea typeface="Roboto" panose="020B0604020202020204" charset="0"/>
                        </a:rPr>
                        <a:t>258</a:t>
                      </a:r>
                      <a:endParaRPr sz="1400" dirty="0">
                        <a:latin typeface="Roboto" panose="020B0604020202020204" charset="0"/>
                        <a:ea typeface="Roboto" panose="020B0604020202020204" charset="0"/>
                      </a:endParaRPr>
                    </a:p>
                  </a:txBody>
                  <a:tcPr marL="91425" marR="91425" marT="91425" marB="91425" anchor="ctr">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lvl="0" indent="0" algn="ctr" rtl="0">
                        <a:spcBef>
                          <a:spcPts val="0"/>
                        </a:spcBef>
                        <a:spcAft>
                          <a:spcPts val="0"/>
                        </a:spcAft>
                        <a:buNone/>
                      </a:pPr>
                      <a:r>
                        <a:rPr lang="en-US" sz="1400" dirty="0" smtClean="0">
                          <a:latin typeface="Roboto" panose="020B0604020202020204" charset="0"/>
                          <a:ea typeface="Roboto" panose="020B0604020202020204" charset="0"/>
                        </a:rPr>
                        <a:t>778</a:t>
                      </a:r>
                      <a:endParaRPr sz="1400" dirty="0">
                        <a:latin typeface="Roboto" panose="020B0604020202020204" charset="0"/>
                        <a:ea typeface="Roboto" panose="020B0604020202020204" charset="0"/>
                      </a:endParaRPr>
                    </a:p>
                  </a:txBody>
                  <a:tcPr marL="91425" marR="91425" marT="91425" marB="91425" anchor="ctr">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lvl="0" indent="0" algn="ctr" rtl="0">
                        <a:spcBef>
                          <a:spcPts val="0"/>
                        </a:spcBef>
                        <a:spcAft>
                          <a:spcPts val="0"/>
                        </a:spcAft>
                        <a:buNone/>
                      </a:pPr>
                      <a:r>
                        <a:rPr lang="en-US" sz="1400" dirty="0" smtClean="0">
                          <a:latin typeface="Roboto" panose="020B0604020202020204" charset="0"/>
                          <a:ea typeface="Roboto" panose="020B0604020202020204" charset="0"/>
                        </a:rPr>
                        <a:t>84</a:t>
                      </a:r>
                      <a:endParaRPr sz="1400" dirty="0">
                        <a:latin typeface="Roboto" panose="020B0604020202020204" charset="0"/>
                        <a:ea typeface="Roboto" panose="020B0604020202020204" charset="0"/>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712654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177975" y="292625"/>
            <a:ext cx="8654325"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2400" b="1" dirty="0" smtClean="0">
                <a:solidFill>
                  <a:srgbClr val="295269"/>
                </a:solidFill>
                <a:latin typeface="Roboto"/>
                <a:ea typeface="Roboto"/>
                <a:cs typeface="Roboto"/>
                <a:sym typeface="Roboto"/>
              </a:rPr>
              <a:t>Churn rates by segment part 3</a:t>
            </a:r>
            <a:endParaRPr sz="2400" b="1" dirty="0">
              <a:solidFill>
                <a:srgbClr val="295269"/>
              </a:solidFill>
              <a:latin typeface="Roboto"/>
              <a:ea typeface="Roboto"/>
              <a:cs typeface="Roboto"/>
              <a:sym typeface="Roboto"/>
            </a:endParaRPr>
          </a:p>
        </p:txBody>
      </p:sp>
      <p:sp>
        <p:nvSpPr>
          <p:cNvPr id="324" name="Shape 324"/>
          <p:cNvSpPr txBox="1"/>
          <p:nvPr/>
        </p:nvSpPr>
        <p:spPr>
          <a:xfrm>
            <a:off x="177974" y="1184392"/>
            <a:ext cx="8654325" cy="3596451"/>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US" sz="1800" b="1" dirty="0" smtClean="0">
                <a:latin typeface="Roboto"/>
                <a:ea typeface="Roboto"/>
                <a:cs typeface="Roboto"/>
                <a:sym typeface="Roboto"/>
              </a:rPr>
              <a:t>Two recommendations can be made based on these results:</a:t>
            </a:r>
          </a:p>
          <a:p>
            <a:pPr lvl="0" rtl="0">
              <a:lnSpc>
                <a:spcPct val="115000"/>
              </a:lnSpc>
              <a:spcBef>
                <a:spcPts val="0"/>
              </a:spcBef>
              <a:spcAft>
                <a:spcPts val="0"/>
              </a:spcAft>
              <a:buClr>
                <a:schemeClr val="dk1"/>
              </a:buClr>
              <a:buSzPts val="1100"/>
            </a:pPr>
            <a:endParaRPr lang="en-US" sz="1800" b="1" dirty="0" smtClean="0">
              <a:latin typeface="Roboto"/>
              <a:ea typeface="Roboto"/>
              <a:cs typeface="Roboto"/>
              <a:sym typeface="Roboto"/>
            </a:endParaRPr>
          </a:p>
          <a:p>
            <a:pPr marL="228600" lvl="0" indent="-228600" rtl="0">
              <a:lnSpc>
                <a:spcPct val="115000"/>
              </a:lnSpc>
              <a:spcBef>
                <a:spcPts val="0"/>
              </a:spcBef>
              <a:spcAft>
                <a:spcPts val="0"/>
              </a:spcAft>
              <a:buClr>
                <a:schemeClr val="dk1"/>
              </a:buClr>
              <a:buSzPts val="1100"/>
              <a:buFont typeface="+mj-lt"/>
              <a:buAutoNum type="arabicPeriod"/>
            </a:pPr>
            <a:r>
              <a:rPr lang="en-US" sz="1800" b="1" dirty="0" smtClean="0">
                <a:latin typeface="Roboto"/>
                <a:ea typeface="Roboto"/>
                <a:cs typeface="Roboto"/>
                <a:sym typeface="Roboto"/>
              </a:rPr>
              <a:t>Since retention is so much stronger within the 30 segment, growing the pool of existing subscribers while maintaining current rate of retention should be the paramount.</a:t>
            </a:r>
          </a:p>
          <a:p>
            <a:pPr marL="228600" lvl="0" indent="-228600" rtl="0">
              <a:lnSpc>
                <a:spcPct val="115000"/>
              </a:lnSpc>
              <a:spcBef>
                <a:spcPts val="0"/>
              </a:spcBef>
              <a:spcAft>
                <a:spcPts val="0"/>
              </a:spcAft>
              <a:buClr>
                <a:schemeClr val="dk1"/>
              </a:buClr>
              <a:buSzPts val="1100"/>
              <a:buFont typeface="+mj-lt"/>
              <a:buAutoNum type="arabicPeriod"/>
            </a:pPr>
            <a:r>
              <a:rPr lang="en-US" sz="1800" b="1" dirty="0" smtClean="0">
                <a:latin typeface="Roboto"/>
                <a:ea typeface="Roboto"/>
                <a:cs typeface="Roboto"/>
                <a:sym typeface="Roboto"/>
              </a:rPr>
              <a:t>However, incentivizing subscriber retention within the 87 segment could potentially bolster the overall pool of </a:t>
            </a:r>
            <a:r>
              <a:rPr lang="en-US" sz="1800" b="1" dirty="0" err="1" smtClean="0">
                <a:latin typeface="Roboto"/>
                <a:ea typeface="Roboto"/>
                <a:cs typeface="Roboto"/>
                <a:sym typeface="Roboto"/>
              </a:rPr>
              <a:t>Codeflix</a:t>
            </a:r>
            <a:r>
              <a:rPr lang="en-US" sz="1800" b="1" dirty="0" smtClean="0">
                <a:latin typeface="Roboto"/>
                <a:ea typeface="Roboto"/>
                <a:cs typeface="Roboto"/>
                <a:sym typeface="Roboto"/>
              </a:rPr>
              <a:t> subscribers significantly. The segment could easily outpace 30’s total numbers by the end of year.</a:t>
            </a:r>
            <a:endParaRPr lang="en-US" sz="1200" dirty="0">
              <a:latin typeface="Roboto"/>
              <a:ea typeface="Roboto"/>
              <a:cs typeface="Roboto"/>
              <a:sym typeface="Roboto"/>
            </a:endParaRPr>
          </a:p>
          <a:p>
            <a:pPr marL="152400" lvl="0" rtl="0">
              <a:lnSpc>
                <a:spcPct val="115000"/>
              </a:lnSpc>
              <a:spcBef>
                <a:spcPts val="0"/>
              </a:spcBef>
              <a:spcAft>
                <a:spcPts val="0"/>
              </a:spcAft>
              <a:buSzPts val="1200"/>
            </a:pPr>
            <a:endParaRPr sz="1200" dirty="0" smtClean="0">
              <a:latin typeface="Roboto"/>
              <a:ea typeface="Roboto"/>
              <a:cs typeface="Roboto"/>
              <a:sym typeface="Roboto"/>
            </a:endParaRPr>
          </a:p>
          <a:p>
            <a:pPr>
              <a:lnSpc>
                <a:spcPct val="115000"/>
              </a:lnSpc>
              <a:buClr>
                <a:schemeClr val="dk1"/>
              </a:buClr>
              <a:buSzPts val="1100"/>
            </a:pPr>
            <a:endParaRPr lang="en-US" sz="1200" dirty="0">
              <a:latin typeface="Roboto"/>
              <a:ea typeface="Roboto"/>
              <a:cs typeface="Roboto"/>
              <a:sym typeface="Roboto"/>
            </a:endParaRPr>
          </a:p>
          <a:p>
            <a:pPr marL="0" lvl="0" indent="0" rtl="0">
              <a:lnSpc>
                <a:spcPct val="115000"/>
              </a:lnSpc>
              <a:spcBef>
                <a:spcPts val="0"/>
              </a:spcBef>
              <a:spcAft>
                <a:spcPts val="0"/>
              </a:spcAft>
              <a:buClr>
                <a:schemeClr val="dk1"/>
              </a:buClr>
              <a:buSzPts val="1100"/>
              <a:buFont typeface="Arial"/>
              <a:buNone/>
            </a:pPr>
            <a:endParaRPr sz="1200" dirty="0">
              <a:latin typeface="Roboto"/>
              <a:ea typeface="Roboto"/>
              <a:cs typeface="Roboto"/>
              <a:sym typeface="Roboto"/>
            </a:endParaRPr>
          </a:p>
        </p:txBody>
      </p:sp>
    </p:spTree>
    <p:extLst>
      <p:ext uri="{BB962C8B-B14F-4D97-AF65-F5344CB8AC3E}">
        <p14:creationId xmlns:p14="http://schemas.microsoft.com/office/powerpoint/2010/main" val="2982466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a:t>
            </a:r>
            <a:endParaRPr lang="en-US" dirty="0"/>
          </a:p>
        </p:txBody>
      </p:sp>
      <p:sp>
        <p:nvSpPr>
          <p:cNvPr id="3" name="TextBox 2"/>
          <p:cNvSpPr txBox="1"/>
          <p:nvPr/>
        </p:nvSpPr>
        <p:spPr>
          <a:xfrm>
            <a:off x="311701" y="1017725"/>
            <a:ext cx="8520600" cy="954107"/>
          </a:xfrm>
          <a:prstGeom prst="rect">
            <a:avLst/>
          </a:prstGeom>
          <a:noFill/>
        </p:spPr>
        <p:txBody>
          <a:bodyPr wrap="square" rtlCol="0">
            <a:spAutoFit/>
          </a:bodyPr>
          <a:lstStyle/>
          <a:p>
            <a:r>
              <a:rPr lang="en-US" b="1" dirty="0" err="1" smtClean="0"/>
              <a:t>Codeflix</a:t>
            </a:r>
            <a:r>
              <a:rPr lang="en-US" b="1" dirty="0" smtClean="0"/>
              <a:t> is a video streaming startup that is interested in measuring user churn rate for its first few months of operation. They’ve provided a table of data and have requested that its contents be analyzed so that they might more efficiently allocate resources where they will increase overall growth.</a:t>
            </a:r>
            <a:endParaRPr lang="en-US" b="1" dirty="0"/>
          </a:p>
        </p:txBody>
      </p:sp>
    </p:spTree>
    <p:extLst>
      <p:ext uri="{BB962C8B-B14F-4D97-AF65-F5344CB8AC3E}">
        <p14:creationId xmlns:p14="http://schemas.microsoft.com/office/powerpoint/2010/main" val="3351311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311700" y="5974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smtClean="0">
                <a:solidFill>
                  <a:srgbClr val="295269"/>
                </a:solidFill>
              </a:rPr>
              <a:t>Table </a:t>
            </a:r>
            <a:r>
              <a:rPr lang="en" b="1" dirty="0">
                <a:solidFill>
                  <a:srgbClr val="295269"/>
                </a:solidFill>
              </a:rPr>
              <a:t>of Contents</a:t>
            </a:r>
            <a:endParaRPr b="1" dirty="0">
              <a:solidFill>
                <a:srgbClr val="295269"/>
              </a:solidFill>
              <a:latin typeface="Roboto"/>
              <a:ea typeface="Roboto"/>
              <a:cs typeface="Roboto"/>
              <a:sym typeface="Roboto"/>
            </a:endParaRPr>
          </a:p>
        </p:txBody>
      </p:sp>
      <p:sp>
        <p:nvSpPr>
          <p:cNvPr id="305" name="Shape 305"/>
          <p:cNvSpPr txBox="1"/>
          <p:nvPr/>
        </p:nvSpPr>
        <p:spPr>
          <a:xfrm>
            <a:off x="311700" y="1265275"/>
            <a:ext cx="8061300" cy="32565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15000"/>
              </a:lnSpc>
              <a:spcBef>
                <a:spcPts val="1100"/>
              </a:spcBef>
              <a:spcAft>
                <a:spcPts val="0"/>
              </a:spcAft>
              <a:buClr>
                <a:srgbClr val="222222"/>
              </a:buClr>
              <a:buSzPts val="2400"/>
              <a:buFont typeface="Roboto"/>
              <a:buAutoNum type="arabicPeriod"/>
            </a:pPr>
            <a:r>
              <a:rPr lang="en" sz="2400" dirty="0" smtClean="0">
                <a:solidFill>
                  <a:srgbClr val="222222"/>
                </a:solidFill>
                <a:highlight>
                  <a:srgbClr val="FFFFFF"/>
                </a:highlight>
                <a:latin typeface="Roboto"/>
                <a:ea typeface="Roboto"/>
                <a:cs typeface="Roboto"/>
                <a:sym typeface="Roboto"/>
              </a:rPr>
              <a:t>Getting </a:t>
            </a:r>
            <a:r>
              <a:rPr lang="en" sz="2400" dirty="0">
                <a:solidFill>
                  <a:srgbClr val="222222"/>
                </a:solidFill>
                <a:highlight>
                  <a:srgbClr val="FFFFFF"/>
                </a:highlight>
                <a:latin typeface="Roboto"/>
                <a:ea typeface="Roboto"/>
                <a:cs typeface="Roboto"/>
                <a:sym typeface="Roboto"/>
              </a:rPr>
              <a:t>familiar with </a:t>
            </a:r>
            <a:r>
              <a:rPr lang="en" sz="2400" dirty="0" smtClean="0">
                <a:solidFill>
                  <a:srgbClr val="222222"/>
                </a:solidFill>
                <a:highlight>
                  <a:srgbClr val="FFFFFF"/>
                </a:highlight>
                <a:latin typeface="Roboto"/>
                <a:ea typeface="Roboto"/>
                <a:cs typeface="Roboto"/>
                <a:sym typeface="Roboto"/>
              </a:rPr>
              <a:t>Codeflix</a:t>
            </a:r>
            <a:endParaRPr sz="2400" dirty="0">
              <a:solidFill>
                <a:srgbClr val="222222"/>
              </a:solidFill>
              <a:highlight>
                <a:srgbClr val="FFFFFF"/>
              </a:highlight>
              <a:latin typeface="Roboto"/>
              <a:ea typeface="Roboto"/>
              <a:cs typeface="Roboto"/>
              <a:sym typeface="Roboto"/>
            </a:endParaRPr>
          </a:p>
          <a:p>
            <a:pPr marL="457200" marR="0" lvl="0" indent="-381000" algn="l" rtl="0">
              <a:lnSpc>
                <a:spcPct val="115000"/>
              </a:lnSpc>
              <a:spcBef>
                <a:spcPts val="0"/>
              </a:spcBef>
              <a:spcAft>
                <a:spcPts val="0"/>
              </a:spcAft>
              <a:buClr>
                <a:srgbClr val="222222"/>
              </a:buClr>
              <a:buSzPts val="2400"/>
              <a:buFont typeface="Roboto"/>
              <a:buAutoNum type="arabicPeriod"/>
            </a:pPr>
            <a:r>
              <a:rPr lang="en" sz="2400" dirty="0">
                <a:solidFill>
                  <a:srgbClr val="222222"/>
                </a:solidFill>
                <a:highlight>
                  <a:srgbClr val="FFFFFF"/>
                </a:highlight>
                <a:latin typeface="Roboto"/>
                <a:ea typeface="Roboto"/>
                <a:cs typeface="Roboto"/>
                <a:sym typeface="Roboto"/>
              </a:rPr>
              <a:t>O</a:t>
            </a:r>
            <a:r>
              <a:rPr lang="en" sz="2400" dirty="0" smtClean="0">
                <a:solidFill>
                  <a:srgbClr val="222222"/>
                </a:solidFill>
                <a:highlight>
                  <a:srgbClr val="FFFFFF"/>
                </a:highlight>
                <a:latin typeface="Roboto"/>
                <a:ea typeface="Roboto"/>
                <a:cs typeface="Roboto"/>
                <a:sym typeface="Roboto"/>
              </a:rPr>
              <a:t>verall </a:t>
            </a:r>
            <a:r>
              <a:rPr lang="en" sz="2400" dirty="0">
                <a:solidFill>
                  <a:srgbClr val="222222"/>
                </a:solidFill>
                <a:highlight>
                  <a:srgbClr val="FFFFFF"/>
                </a:highlight>
                <a:latin typeface="Roboto"/>
                <a:ea typeface="Roboto"/>
                <a:cs typeface="Roboto"/>
                <a:sym typeface="Roboto"/>
              </a:rPr>
              <a:t>churn </a:t>
            </a:r>
            <a:r>
              <a:rPr lang="en" sz="2400" dirty="0" smtClean="0">
                <a:solidFill>
                  <a:srgbClr val="222222"/>
                </a:solidFill>
                <a:highlight>
                  <a:srgbClr val="FFFFFF"/>
                </a:highlight>
                <a:latin typeface="Roboto"/>
                <a:ea typeface="Roboto"/>
                <a:cs typeface="Roboto"/>
                <a:sym typeface="Roboto"/>
              </a:rPr>
              <a:t>trend since inception?</a:t>
            </a:r>
            <a:endParaRPr sz="2400" dirty="0">
              <a:solidFill>
                <a:srgbClr val="222222"/>
              </a:solidFill>
              <a:highlight>
                <a:srgbClr val="FFFFFF"/>
              </a:highlight>
              <a:latin typeface="Roboto"/>
              <a:ea typeface="Roboto"/>
              <a:cs typeface="Roboto"/>
              <a:sym typeface="Roboto"/>
            </a:endParaRPr>
          </a:p>
          <a:p>
            <a:pPr marL="457200" marR="0" lvl="0" indent="-381000" algn="l" rtl="0">
              <a:lnSpc>
                <a:spcPct val="115000"/>
              </a:lnSpc>
              <a:spcBef>
                <a:spcPts val="0"/>
              </a:spcBef>
              <a:spcAft>
                <a:spcPts val="0"/>
              </a:spcAft>
              <a:buClr>
                <a:srgbClr val="222222"/>
              </a:buClr>
              <a:buSzPts val="2400"/>
              <a:buFont typeface="Roboto"/>
              <a:buAutoNum type="arabicPeriod"/>
            </a:pPr>
            <a:r>
              <a:rPr lang="en" sz="2400" dirty="0" smtClean="0">
                <a:solidFill>
                  <a:srgbClr val="222222"/>
                </a:solidFill>
                <a:highlight>
                  <a:srgbClr val="FFFFFF"/>
                </a:highlight>
                <a:latin typeface="Roboto"/>
                <a:ea typeface="Roboto"/>
                <a:cs typeface="Roboto"/>
                <a:sym typeface="Roboto"/>
              </a:rPr>
              <a:t>Churn rates by segment</a:t>
            </a:r>
            <a:endParaRPr sz="2400" dirty="0">
              <a:solidFill>
                <a:srgbClr val="222222"/>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4056">
            <a:alpha val="82490"/>
          </a:srgbClr>
        </a:solidFill>
        <a:effectLst/>
      </p:bgPr>
    </p:bg>
    <p:spTree>
      <p:nvGrpSpPr>
        <p:cNvPr id="1" name="Shape 309"/>
        <p:cNvGrpSpPr/>
        <p:nvPr/>
      </p:nvGrpSpPr>
      <p:grpSpPr>
        <a:xfrm>
          <a:off x="0" y="0"/>
          <a:ext cx="0" cy="0"/>
          <a:chOff x="0" y="0"/>
          <a:chExt cx="0" cy="0"/>
        </a:xfrm>
      </p:grpSpPr>
      <p:sp>
        <p:nvSpPr>
          <p:cNvPr id="310" name="Shape 310"/>
          <p:cNvSpPr/>
          <p:nvPr/>
        </p:nvSpPr>
        <p:spPr>
          <a:xfrm>
            <a:off x="359000" y="1791013"/>
            <a:ext cx="8454991" cy="1561464"/>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ctr" anchorCtr="0">
            <a:noAutofit/>
          </a:bodyPr>
          <a:lstStyle/>
          <a:p>
            <a:pPr marL="0" lvl="0" indent="0" rtl="0">
              <a:spcBef>
                <a:spcPts val="0"/>
              </a:spcBef>
              <a:spcAft>
                <a:spcPts val="0"/>
              </a:spcAft>
              <a:buClr>
                <a:schemeClr val="dk1"/>
              </a:buClr>
              <a:buSzPts val="1100"/>
              <a:buFont typeface="Arial"/>
              <a:buNone/>
            </a:pPr>
            <a:endParaRPr sz="4400" dirty="0">
              <a:solidFill>
                <a:schemeClr val="lt1"/>
              </a:solidFill>
              <a:latin typeface="Roboto"/>
              <a:ea typeface="Roboto"/>
              <a:cs typeface="Roboto"/>
              <a:sym typeface="Roboto"/>
            </a:endParaRPr>
          </a:p>
        </p:txBody>
      </p:sp>
      <p:sp>
        <p:nvSpPr>
          <p:cNvPr id="3" name="TextBox 2"/>
          <p:cNvSpPr txBox="1"/>
          <p:nvPr/>
        </p:nvSpPr>
        <p:spPr>
          <a:xfrm>
            <a:off x="359001" y="1986929"/>
            <a:ext cx="8454990" cy="769441"/>
          </a:xfrm>
          <a:prstGeom prst="rect">
            <a:avLst/>
          </a:prstGeom>
          <a:noFill/>
        </p:spPr>
        <p:txBody>
          <a:bodyPr wrap="square" rtlCol="0">
            <a:spAutoFit/>
          </a:bodyPr>
          <a:lstStyle/>
          <a:p>
            <a:pPr lvl="0">
              <a:buClr>
                <a:schemeClr val="dk1"/>
              </a:buClr>
              <a:buSzPts val="1100"/>
            </a:pPr>
            <a:r>
              <a:rPr lang="en-US" sz="4400" dirty="0">
                <a:solidFill>
                  <a:schemeClr val="lt1"/>
                </a:solidFill>
                <a:latin typeface="Roboto Black"/>
                <a:ea typeface="Roboto Black"/>
                <a:cs typeface="Roboto Black"/>
                <a:sym typeface="Roboto Black"/>
              </a:rPr>
              <a:t>1. </a:t>
            </a:r>
            <a:r>
              <a:rPr lang="en-US" sz="4400" dirty="0" smtClean="0">
                <a:solidFill>
                  <a:schemeClr val="lt1"/>
                </a:solidFill>
                <a:latin typeface="Roboto Black"/>
                <a:ea typeface="Roboto Black"/>
                <a:cs typeface="Roboto Black"/>
                <a:sym typeface="Roboto Black"/>
              </a:rPr>
              <a:t>Getting familiar with </a:t>
            </a:r>
            <a:r>
              <a:rPr lang="en-US" sz="4400" dirty="0" err="1" smtClean="0">
                <a:solidFill>
                  <a:schemeClr val="lt1"/>
                </a:solidFill>
                <a:latin typeface="Roboto Black"/>
                <a:ea typeface="Roboto Black"/>
                <a:cs typeface="Roboto Black"/>
                <a:sym typeface="Roboto Black"/>
              </a:rPr>
              <a:t>Codeflix</a:t>
            </a:r>
            <a:endParaRPr lang="en-US" sz="4400" dirty="0">
              <a:solidFill>
                <a:schemeClr val="lt1"/>
              </a:solidFill>
              <a:latin typeface="Roboto"/>
              <a:ea typeface="Roboto"/>
              <a:cs typeface="Roboto"/>
              <a:sym typeface="Roboto"/>
            </a:endParaRPr>
          </a:p>
        </p:txBody>
      </p:sp>
    </p:spTree>
    <p:extLst>
      <p:ext uri="{BB962C8B-B14F-4D97-AF65-F5344CB8AC3E}">
        <p14:creationId xmlns:p14="http://schemas.microsoft.com/office/powerpoint/2010/main" val="1532697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177975" y="292625"/>
            <a:ext cx="8654325"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2400" b="1" dirty="0" smtClean="0">
                <a:solidFill>
                  <a:srgbClr val="295269"/>
                </a:solidFill>
                <a:latin typeface="Roboto"/>
                <a:ea typeface="Roboto"/>
                <a:cs typeface="Roboto"/>
                <a:sym typeface="Roboto"/>
              </a:rPr>
              <a:t>Getting Familiar with Codeflix part 1</a:t>
            </a:r>
            <a:endParaRPr sz="2400" b="1" dirty="0">
              <a:solidFill>
                <a:srgbClr val="295269"/>
              </a:solidFill>
              <a:latin typeface="Roboto"/>
              <a:ea typeface="Roboto"/>
              <a:cs typeface="Roboto"/>
              <a:sym typeface="Roboto"/>
            </a:endParaRPr>
          </a:p>
        </p:txBody>
      </p:sp>
      <p:sp>
        <p:nvSpPr>
          <p:cNvPr id="324" name="Shape 324"/>
          <p:cNvSpPr txBox="1"/>
          <p:nvPr/>
        </p:nvSpPr>
        <p:spPr>
          <a:xfrm>
            <a:off x="177975" y="1201325"/>
            <a:ext cx="8654325" cy="3602323"/>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US" sz="1800" b="1" dirty="0" smtClean="0">
                <a:latin typeface="Roboto"/>
                <a:ea typeface="Roboto"/>
                <a:cs typeface="Roboto"/>
                <a:sym typeface="Roboto"/>
              </a:rPr>
              <a:t>In familiarizing ourselves with the company, we first want to gather how many months it has been operating.</a:t>
            </a:r>
            <a:endParaRPr sz="1800" b="1" dirty="0">
              <a:latin typeface="Roboto"/>
              <a:ea typeface="Roboto"/>
              <a:cs typeface="Roboto"/>
              <a:sym typeface="Roboto"/>
            </a:endParaRPr>
          </a:p>
          <a:p>
            <a:pPr marL="457200" lvl="0" indent="-304800">
              <a:lnSpc>
                <a:spcPct val="115000"/>
              </a:lnSpc>
              <a:buSzPts val="1200"/>
              <a:buFont typeface="Roboto"/>
              <a:buChar char="●"/>
            </a:pPr>
            <a:r>
              <a:rPr lang="en-US" sz="1800" dirty="0">
                <a:latin typeface="Roboto"/>
                <a:ea typeface="Roboto"/>
                <a:cs typeface="Roboto"/>
                <a:sym typeface="Roboto"/>
              </a:rPr>
              <a:t>The available dataset consists of four columns: id, </a:t>
            </a:r>
            <a:r>
              <a:rPr lang="en-US" sz="1800" dirty="0" err="1">
                <a:latin typeface="Roboto"/>
                <a:ea typeface="Roboto"/>
                <a:cs typeface="Roboto"/>
                <a:sym typeface="Roboto"/>
              </a:rPr>
              <a:t>subscription_start</a:t>
            </a:r>
            <a:r>
              <a:rPr lang="en-US" sz="1800" dirty="0">
                <a:latin typeface="Roboto"/>
                <a:ea typeface="Roboto"/>
                <a:cs typeface="Roboto"/>
                <a:sym typeface="Roboto"/>
              </a:rPr>
              <a:t>, </a:t>
            </a:r>
            <a:r>
              <a:rPr lang="en-US" sz="1800" dirty="0" err="1">
                <a:latin typeface="Roboto"/>
                <a:ea typeface="Roboto"/>
                <a:cs typeface="Roboto"/>
                <a:sym typeface="Roboto"/>
              </a:rPr>
              <a:t>subscription_end</a:t>
            </a:r>
            <a:r>
              <a:rPr lang="en-US" sz="1800" dirty="0">
                <a:latin typeface="Roboto"/>
                <a:ea typeface="Roboto"/>
                <a:cs typeface="Roboto"/>
                <a:sym typeface="Roboto"/>
              </a:rPr>
              <a:t>, and segment</a:t>
            </a:r>
          </a:p>
          <a:p>
            <a:pPr marL="457200" lvl="0" indent="-304800" rtl="0">
              <a:lnSpc>
                <a:spcPct val="115000"/>
              </a:lnSpc>
              <a:spcBef>
                <a:spcPts val="0"/>
              </a:spcBef>
              <a:spcAft>
                <a:spcPts val="0"/>
              </a:spcAft>
              <a:buSzPts val="1200"/>
              <a:buFont typeface="Roboto"/>
              <a:buChar char="●"/>
            </a:pPr>
            <a:r>
              <a:rPr lang="en-US" sz="1800" dirty="0" smtClean="0">
                <a:latin typeface="Roboto"/>
                <a:ea typeface="Roboto"/>
                <a:cs typeface="Roboto"/>
                <a:sym typeface="Roboto"/>
              </a:rPr>
              <a:t>Using the data provided in the ‘</a:t>
            </a:r>
            <a:r>
              <a:rPr lang="en-US" sz="1800" dirty="0" err="1" smtClean="0">
                <a:latin typeface="Roboto"/>
                <a:ea typeface="Roboto"/>
                <a:cs typeface="Roboto"/>
                <a:sym typeface="Roboto"/>
              </a:rPr>
              <a:t>subscription_start</a:t>
            </a:r>
            <a:r>
              <a:rPr lang="en-US" sz="1800" dirty="0" smtClean="0">
                <a:latin typeface="Roboto"/>
                <a:ea typeface="Roboto"/>
                <a:cs typeface="Roboto"/>
                <a:sym typeface="Roboto"/>
              </a:rPr>
              <a:t>’  and ‘</a:t>
            </a:r>
            <a:r>
              <a:rPr lang="en-US" sz="1800" dirty="0" err="1" smtClean="0">
                <a:latin typeface="Roboto"/>
                <a:ea typeface="Roboto"/>
                <a:cs typeface="Roboto"/>
                <a:sym typeface="Roboto"/>
              </a:rPr>
              <a:t>subscription_end</a:t>
            </a:r>
            <a:r>
              <a:rPr lang="en-US" sz="1800" dirty="0" smtClean="0">
                <a:latin typeface="Roboto"/>
                <a:ea typeface="Roboto"/>
                <a:cs typeface="Roboto"/>
                <a:sym typeface="Roboto"/>
              </a:rPr>
              <a:t>’ columns, we can determin</a:t>
            </a:r>
            <a:r>
              <a:rPr lang="en-US" sz="1800" dirty="0" smtClean="0">
                <a:latin typeface="Roboto"/>
                <a:ea typeface="Roboto"/>
                <a:cs typeface="Roboto"/>
                <a:sym typeface="Roboto"/>
              </a:rPr>
              <a:t>e how many months the company has been in business by querying both the minimum and maximum dates therein.</a:t>
            </a:r>
          </a:p>
          <a:p>
            <a:pPr marL="457200" lvl="0" indent="-304800" rtl="0">
              <a:lnSpc>
                <a:spcPct val="115000"/>
              </a:lnSpc>
              <a:spcBef>
                <a:spcPts val="0"/>
              </a:spcBef>
              <a:spcAft>
                <a:spcPts val="0"/>
              </a:spcAft>
              <a:buSzPts val="1200"/>
              <a:buFont typeface="Roboto"/>
              <a:buChar char="●"/>
            </a:pPr>
            <a:r>
              <a:rPr lang="en-US" sz="1800" dirty="0" smtClean="0">
                <a:latin typeface="Roboto"/>
                <a:ea typeface="Roboto"/>
                <a:cs typeface="Roboto"/>
                <a:sym typeface="Roboto"/>
              </a:rPr>
              <a:t>We can also determine the months for which we have sufficient data for calculating churn by querying the minimum date in the ‘</a:t>
            </a:r>
            <a:r>
              <a:rPr lang="en-US" sz="1800" dirty="0" err="1" smtClean="0">
                <a:latin typeface="Roboto"/>
                <a:ea typeface="Roboto"/>
                <a:cs typeface="Roboto"/>
                <a:sym typeface="Roboto"/>
              </a:rPr>
              <a:t>subscription_end</a:t>
            </a:r>
            <a:r>
              <a:rPr lang="en-US" sz="1800" dirty="0" smtClean="0">
                <a:latin typeface="Roboto"/>
                <a:ea typeface="Roboto"/>
                <a:cs typeface="Roboto"/>
                <a:sym typeface="Roboto"/>
              </a:rPr>
              <a:t>’ column.</a:t>
            </a:r>
          </a:p>
          <a:p>
            <a:pPr marL="152400">
              <a:lnSpc>
                <a:spcPct val="115000"/>
              </a:lnSpc>
              <a:buSzPts val="1200"/>
            </a:pPr>
            <a:endParaRPr lang="en-US" sz="1200" dirty="0">
              <a:latin typeface="Roboto"/>
              <a:ea typeface="Roboto"/>
              <a:cs typeface="Roboto"/>
              <a:sym typeface="Roboto"/>
            </a:endParaRPr>
          </a:p>
          <a:p>
            <a:pPr marL="152400" lvl="0" rtl="0">
              <a:lnSpc>
                <a:spcPct val="115000"/>
              </a:lnSpc>
              <a:spcBef>
                <a:spcPts val="0"/>
              </a:spcBef>
              <a:spcAft>
                <a:spcPts val="0"/>
              </a:spcAft>
              <a:buSzPts val="1200"/>
            </a:pPr>
            <a:endParaRPr sz="1200" dirty="0">
              <a:latin typeface="Roboto"/>
              <a:ea typeface="Roboto"/>
              <a:cs typeface="Roboto"/>
              <a:sym typeface="Roboto"/>
            </a:endParaRPr>
          </a:p>
          <a:p>
            <a:pPr marL="0" lvl="0" indent="0" rtl="0">
              <a:lnSpc>
                <a:spcPct val="115000"/>
              </a:lnSpc>
              <a:spcBef>
                <a:spcPts val="0"/>
              </a:spcBef>
              <a:spcAft>
                <a:spcPts val="0"/>
              </a:spcAft>
              <a:buClr>
                <a:schemeClr val="dk1"/>
              </a:buClr>
              <a:buSzPts val="1100"/>
              <a:buFont typeface="Arial"/>
              <a:buNone/>
            </a:pPr>
            <a:endParaRPr sz="1200" dirty="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177975" y="292625"/>
            <a:ext cx="8654325" cy="837600"/>
          </a:xfrm>
          <a:prstGeom prst="rect">
            <a:avLst/>
          </a:prstGeom>
          <a:noFill/>
          <a:ln>
            <a:noFill/>
          </a:ln>
        </p:spPr>
        <p:txBody>
          <a:bodyPr spcFirstLastPara="1" wrap="square" lIns="91425" tIns="91425" rIns="91425" bIns="91425" anchor="b" anchorCtr="0">
            <a:noAutofit/>
          </a:bodyPr>
          <a:lstStyle/>
          <a:p>
            <a:pPr lvl="0"/>
            <a:r>
              <a:rPr lang="en" sz="2400" b="1" dirty="0">
                <a:solidFill>
                  <a:srgbClr val="295269"/>
                </a:solidFill>
                <a:latin typeface="Roboto"/>
                <a:ea typeface="Roboto"/>
                <a:cs typeface="Roboto"/>
                <a:sym typeface="Roboto"/>
              </a:rPr>
              <a:t>Getting </a:t>
            </a:r>
            <a:r>
              <a:rPr lang="en" sz="2400" b="1" dirty="0" smtClean="0">
                <a:solidFill>
                  <a:srgbClr val="295269"/>
                </a:solidFill>
                <a:latin typeface="Roboto"/>
                <a:ea typeface="Roboto"/>
                <a:cs typeface="Roboto"/>
                <a:sym typeface="Roboto"/>
              </a:rPr>
              <a:t>Familiar </a:t>
            </a:r>
            <a:r>
              <a:rPr lang="en" sz="2400" b="1" dirty="0">
                <a:solidFill>
                  <a:srgbClr val="295269"/>
                </a:solidFill>
                <a:latin typeface="Roboto"/>
                <a:ea typeface="Roboto"/>
                <a:cs typeface="Roboto"/>
                <a:sym typeface="Roboto"/>
              </a:rPr>
              <a:t>with Codeflix part </a:t>
            </a:r>
            <a:r>
              <a:rPr lang="en" sz="2400" b="1" dirty="0" smtClean="0">
                <a:solidFill>
                  <a:srgbClr val="295269"/>
                </a:solidFill>
                <a:latin typeface="Roboto"/>
                <a:ea typeface="Roboto"/>
                <a:cs typeface="Roboto"/>
                <a:sym typeface="Roboto"/>
              </a:rPr>
              <a:t>2  </a:t>
            </a:r>
            <a:endParaRPr sz="2400" b="1" dirty="0">
              <a:solidFill>
                <a:srgbClr val="295269"/>
              </a:solidFill>
              <a:latin typeface="Roboto"/>
              <a:ea typeface="Roboto"/>
              <a:cs typeface="Roboto"/>
              <a:sym typeface="Roboto"/>
            </a:endParaRPr>
          </a:p>
        </p:txBody>
      </p:sp>
      <p:sp>
        <p:nvSpPr>
          <p:cNvPr id="323" name="Shape 323"/>
          <p:cNvSpPr txBox="1"/>
          <p:nvPr/>
        </p:nvSpPr>
        <p:spPr>
          <a:xfrm>
            <a:off x="177974" y="1201236"/>
            <a:ext cx="8654326" cy="1822380"/>
          </a:xfrm>
          <a:prstGeom prst="rect">
            <a:avLst/>
          </a:prstGeom>
          <a:solidFill>
            <a:srgbClr val="D9D9D9"/>
          </a:solid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1600" dirty="0">
                <a:latin typeface="Roboto" panose="020B0604020202020204" charset="0"/>
                <a:ea typeface="Roboto" panose="020B0604020202020204" charset="0"/>
                <a:cs typeface="Courier New"/>
                <a:sym typeface="Courier New"/>
              </a:rPr>
              <a:t>-- </a:t>
            </a:r>
            <a:r>
              <a:rPr lang="en" sz="1600" dirty="0" smtClean="0">
                <a:latin typeface="Roboto" panose="020B0604020202020204" charset="0"/>
                <a:ea typeface="Roboto" panose="020B0604020202020204" charset="0"/>
                <a:cs typeface="Courier New"/>
                <a:sym typeface="Courier New"/>
              </a:rPr>
              <a:t>Query minimum date for ‘subscription_start’ and maximum date for ‘subscription_end’</a:t>
            </a:r>
            <a:endParaRPr sz="1600" dirty="0">
              <a:latin typeface="Roboto" panose="020B0604020202020204" charset="0"/>
              <a:ea typeface="Roboto" panose="020B0604020202020204" charset="0"/>
              <a:cs typeface="Courier New"/>
              <a:sym typeface="Courier New"/>
            </a:endParaRPr>
          </a:p>
          <a:p>
            <a:pPr marL="0" lvl="0" indent="0">
              <a:spcBef>
                <a:spcPts val="0"/>
              </a:spcBef>
              <a:spcAft>
                <a:spcPts val="0"/>
              </a:spcAft>
              <a:buClr>
                <a:schemeClr val="dk1"/>
              </a:buClr>
              <a:buSzPts val="1100"/>
              <a:buFont typeface="Arial"/>
              <a:buNone/>
            </a:pPr>
            <a:endParaRPr lang="en" sz="1600" dirty="0" smtClean="0">
              <a:latin typeface="Roboto" panose="020B0604020202020204" charset="0"/>
              <a:ea typeface="Roboto" panose="020B0604020202020204" charset="0"/>
              <a:cs typeface="Courier New"/>
              <a:sym typeface="Courier New"/>
            </a:endParaRPr>
          </a:p>
          <a:p>
            <a:pPr marL="0" lvl="0" indent="0">
              <a:spcBef>
                <a:spcPts val="0"/>
              </a:spcBef>
              <a:spcAft>
                <a:spcPts val="0"/>
              </a:spcAft>
              <a:buClr>
                <a:schemeClr val="dk1"/>
              </a:buClr>
              <a:buSzPts val="1100"/>
              <a:buFont typeface="Arial"/>
              <a:buNone/>
            </a:pPr>
            <a:r>
              <a:rPr lang="en" sz="1600" dirty="0" smtClean="0">
                <a:latin typeface="Roboto" panose="020B0604020202020204" charset="0"/>
                <a:ea typeface="Roboto" panose="020B0604020202020204" charset="0"/>
                <a:cs typeface="Courier New"/>
                <a:sym typeface="Courier New"/>
              </a:rPr>
              <a:t>SELECT </a:t>
            </a:r>
          </a:p>
          <a:p>
            <a:pPr marL="0" lvl="0" indent="0">
              <a:spcBef>
                <a:spcPts val="0"/>
              </a:spcBef>
              <a:spcAft>
                <a:spcPts val="0"/>
              </a:spcAft>
              <a:buClr>
                <a:schemeClr val="dk1"/>
              </a:buClr>
              <a:buSzPts val="1100"/>
              <a:buFont typeface="Arial"/>
              <a:buNone/>
            </a:pPr>
            <a:r>
              <a:rPr lang="en" sz="1600" dirty="0" smtClean="0">
                <a:latin typeface="Roboto" panose="020B0604020202020204" charset="0"/>
                <a:ea typeface="Roboto" panose="020B0604020202020204" charset="0"/>
                <a:cs typeface="Courier New"/>
                <a:sym typeface="Courier New"/>
              </a:rPr>
              <a:t>MIN(subscription_start) AS ‘First Subscription’, </a:t>
            </a:r>
          </a:p>
          <a:p>
            <a:pPr marL="0" lvl="0" indent="0">
              <a:spcBef>
                <a:spcPts val="0"/>
              </a:spcBef>
              <a:spcAft>
                <a:spcPts val="0"/>
              </a:spcAft>
              <a:buClr>
                <a:schemeClr val="dk1"/>
              </a:buClr>
              <a:buSzPts val="1100"/>
              <a:buFont typeface="Arial"/>
              <a:buNone/>
            </a:pPr>
            <a:r>
              <a:rPr lang="en" sz="1600" dirty="0" smtClean="0">
                <a:latin typeface="Roboto" panose="020B0604020202020204" charset="0"/>
                <a:ea typeface="Roboto" panose="020B0604020202020204" charset="0"/>
                <a:cs typeface="Courier New"/>
                <a:sym typeface="Courier New"/>
              </a:rPr>
              <a:t>MAX(subscription_end) AS ‘Last Cancellation’</a:t>
            </a:r>
            <a:endParaRPr sz="1600" dirty="0">
              <a:latin typeface="Roboto" panose="020B0604020202020204" charset="0"/>
              <a:ea typeface="Roboto" panose="020B0604020202020204" charset="0"/>
              <a:cs typeface="Courier New"/>
              <a:sym typeface="Courier New"/>
            </a:endParaRPr>
          </a:p>
          <a:p>
            <a:pPr marL="0" lvl="0" indent="0">
              <a:spcBef>
                <a:spcPts val="0"/>
              </a:spcBef>
              <a:spcAft>
                <a:spcPts val="0"/>
              </a:spcAft>
              <a:buClr>
                <a:schemeClr val="dk1"/>
              </a:buClr>
              <a:buSzPts val="1100"/>
              <a:buFont typeface="Arial"/>
              <a:buNone/>
            </a:pPr>
            <a:r>
              <a:rPr lang="en" sz="1600" dirty="0">
                <a:latin typeface="Roboto" panose="020B0604020202020204" charset="0"/>
                <a:ea typeface="Roboto" panose="020B0604020202020204" charset="0"/>
                <a:cs typeface="Courier New"/>
                <a:sym typeface="Courier New"/>
              </a:rPr>
              <a:t>FROM </a:t>
            </a:r>
            <a:r>
              <a:rPr lang="en" sz="1600" dirty="0" smtClean="0">
                <a:latin typeface="Roboto" panose="020B0604020202020204" charset="0"/>
                <a:ea typeface="Roboto" panose="020B0604020202020204" charset="0"/>
                <a:cs typeface="Courier New"/>
                <a:sym typeface="Courier New"/>
              </a:rPr>
              <a:t>subscriptions</a:t>
            </a:r>
            <a:r>
              <a:rPr lang="en" sz="1600" dirty="0">
                <a:latin typeface="Roboto" panose="020B0604020202020204" charset="0"/>
                <a:ea typeface="Roboto" panose="020B0604020202020204" charset="0"/>
                <a:cs typeface="Courier New"/>
                <a:sym typeface="Courier New"/>
              </a:rPr>
              <a:t>;</a:t>
            </a:r>
            <a:endParaRPr sz="1600" dirty="0">
              <a:latin typeface="Roboto" panose="020B0604020202020204" charset="0"/>
              <a:ea typeface="Roboto" panose="020B0604020202020204" charset="0"/>
              <a:cs typeface="Courier New"/>
              <a:sym typeface="Courier New"/>
            </a:endParaRPr>
          </a:p>
          <a:p>
            <a:pPr marL="0" lvl="0" indent="0" rtl="0">
              <a:spcBef>
                <a:spcPts val="0"/>
              </a:spcBef>
              <a:spcAft>
                <a:spcPts val="0"/>
              </a:spcAft>
              <a:buNone/>
            </a:pPr>
            <a:endParaRPr sz="1600" dirty="0">
              <a:latin typeface="Roboto" panose="020B0604020202020204" charset="0"/>
              <a:ea typeface="Roboto" panose="020B0604020202020204" charset="0"/>
              <a:cs typeface="Courier New"/>
              <a:sym typeface="Courier New"/>
            </a:endParaRPr>
          </a:p>
        </p:txBody>
      </p:sp>
      <p:graphicFrame>
        <p:nvGraphicFramePr>
          <p:cNvPr id="325" name="Shape 325"/>
          <p:cNvGraphicFramePr/>
          <p:nvPr>
            <p:extLst>
              <p:ext uri="{D42A27DB-BD31-4B8C-83A1-F6EECF244321}">
                <p14:modId xmlns:p14="http://schemas.microsoft.com/office/powerpoint/2010/main" val="2004881558"/>
              </p:ext>
            </p:extLst>
          </p:nvPr>
        </p:nvGraphicFramePr>
        <p:xfrm>
          <a:off x="177973" y="3558490"/>
          <a:ext cx="8654327" cy="1098853"/>
        </p:xfrm>
        <a:graphic>
          <a:graphicData uri="http://schemas.openxmlformats.org/drawingml/2006/table">
            <a:tbl>
              <a:tblPr>
                <a:noFill/>
                <a:tableStyleId>{F14BBDFB-8845-41A2-A73C-3C95C66B2FD1}</a:tableStyleId>
              </a:tblPr>
              <a:tblGrid>
                <a:gridCol w="4382779"/>
                <a:gridCol w="4271548"/>
              </a:tblGrid>
              <a:tr h="579409">
                <a:tc>
                  <a:txBody>
                    <a:bodyPr/>
                    <a:lstStyle/>
                    <a:p>
                      <a:pPr marL="0" lvl="0" indent="0" algn="ctr" rtl="0">
                        <a:spcBef>
                          <a:spcPts val="0"/>
                        </a:spcBef>
                        <a:spcAft>
                          <a:spcPts val="0"/>
                        </a:spcAft>
                        <a:buNone/>
                      </a:pPr>
                      <a:r>
                        <a:rPr lang="en" sz="2000" b="1" dirty="0" smtClean="0">
                          <a:solidFill>
                            <a:srgbClr val="FFFFFF"/>
                          </a:solidFill>
                          <a:latin typeface="Roboto" panose="020B0604020202020204" charset="0"/>
                          <a:ea typeface="Roboto" panose="020B0604020202020204" charset="0"/>
                        </a:rPr>
                        <a:t>First</a:t>
                      </a:r>
                      <a:r>
                        <a:rPr lang="en" sz="2000" b="1" baseline="0" dirty="0" smtClean="0">
                          <a:solidFill>
                            <a:srgbClr val="FFFFFF"/>
                          </a:solidFill>
                          <a:latin typeface="Roboto" panose="020B0604020202020204" charset="0"/>
                          <a:ea typeface="Roboto" panose="020B0604020202020204" charset="0"/>
                        </a:rPr>
                        <a:t> Subscription</a:t>
                      </a:r>
                      <a:endParaRPr sz="2000" b="1" dirty="0">
                        <a:solidFill>
                          <a:srgbClr val="FFFFFF"/>
                        </a:solidFill>
                        <a:latin typeface="Roboto" panose="020B0604020202020204" charset="0"/>
                        <a:ea typeface="Roboto" panose="020B0604020202020204" charset="0"/>
                      </a:endParaRPr>
                    </a:p>
                  </a:txBody>
                  <a:tcPr marL="91425" marR="91425" marT="91425" marB="91425">
                    <a:solidFill>
                      <a:srgbClr val="476274"/>
                    </a:solidFill>
                  </a:tcPr>
                </a:tc>
                <a:tc>
                  <a:txBody>
                    <a:bodyPr/>
                    <a:lstStyle/>
                    <a:p>
                      <a:pPr marL="0" lvl="0" indent="0" algn="ctr" rtl="0">
                        <a:spcBef>
                          <a:spcPts val="0"/>
                        </a:spcBef>
                        <a:spcAft>
                          <a:spcPts val="0"/>
                        </a:spcAft>
                        <a:buNone/>
                      </a:pPr>
                      <a:r>
                        <a:rPr lang="en" sz="2000" b="1" baseline="0" dirty="0" smtClean="0">
                          <a:solidFill>
                            <a:srgbClr val="FFFFFF"/>
                          </a:solidFill>
                          <a:latin typeface="Roboto" panose="020B0604020202020204" charset="0"/>
                          <a:ea typeface="Roboto" panose="020B0604020202020204" charset="0"/>
                        </a:rPr>
                        <a:t>Last Cancellation </a:t>
                      </a:r>
                      <a:endParaRPr sz="2000" b="1" dirty="0">
                        <a:solidFill>
                          <a:srgbClr val="FFFFFF"/>
                        </a:solidFill>
                        <a:latin typeface="Roboto" panose="020B0604020202020204" charset="0"/>
                        <a:ea typeface="Roboto" panose="020B0604020202020204" charset="0"/>
                      </a:endParaRPr>
                    </a:p>
                  </a:txBody>
                  <a:tcPr marL="91425" marR="91425" marT="91425" marB="91425">
                    <a:solidFill>
                      <a:srgbClr val="204056">
                        <a:alpha val="82490"/>
                      </a:srgbClr>
                    </a:solidFill>
                  </a:tcPr>
                </a:tc>
              </a:tr>
              <a:tr h="519444">
                <a:tc>
                  <a:txBody>
                    <a:bodyPr/>
                    <a:lstStyle/>
                    <a:p>
                      <a:pPr marL="0" lvl="0" indent="0" algn="ctr" rtl="0">
                        <a:spcBef>
                          <a:spcPts val="0"/>
                        </a:spcBef>
                        <a:spcAft>
                          <a:spcPts val="0"/>
                        </a:spcAft>
                        <a:buNone/>
                      </a:pPr>
                      <a:r>
                        <a:rPr lang="en-US" sz="2000" dirty="0" smtClean="0">
                          <a:latin typeface="Roboto" panose="020B0604020202020204" charset="0"/>
                          <a:ea typeface="Roboto" panose="020B0604020202020204" charset="0"/>
                        </a:rPr>
                        <a:t>2016-12-01</a:t>
                      </a:r>
                      <a:endParaRPr sz="2000" dirty="0">
                        <a:latin typeface="Roboto" panose="020B0604020202020204" charset="0"/>
                        <a:ea typeface="Roboto" panose="020B0604020202020204" charset="0"/>
                      </a:endParaRPr>
                    </a:p>
                  </a:txBody>
                  <a:tcPr marL="91425" marR="91425" marT="91425" marB="91425"/>
                </a:tc>
                <a:tc>
                  <a:txBody>
                    <a:bodyPr/>
                    <a:lstStyle/>
                    <a:p>
                      <a:pPr marL="0" lvl="0" indent="0" algn="ctr" rtl="0">
                        <a:spcBef>
                          <a:spcPts val="0"/>
                        </a:spcBef>
                        <a:spcAft>
                          <a:spcPts val="0"/>
                        </a:spcAft>
                        <a:buNone/>
                      </a:pPr>
                      <a:r>
                        <a:rPr lang="en-US" sz="2000" dirty="0" smtClean="0">
                          <a:latin typeface="Roboto" panose="020B0604020202020204" charset="0"/>
                          <a:ea typeface="Roboto" panose="020B0604020202020204" charset="0"/>
                        </a:rPr>
                        <a:t>2017-03-31</a:t>
                      </a:r>
                      <a:endParaRPr sz="2000" dirty="0">
                        <a:latin typeface="Roboto" panose="020B0604020202020204" charset="0"/>
                        <a:ea typeface="Roboto" panose="020B0604020202020204" charset="0"/>
                      </a:endParaRPr>
                    </a:p>
                  </a:txBody>
                  <a:tcPr marL="91425" marR="91425" marT="91425" marB="91425"/>
                </a:tc>
              </a:tr>
            </a:tbl>
          </a:graphicData>
        </a:graphic>
      </p:graphicFrame>
      <p:sp>
        <p:nvSpPr>
          <p:cNvPr id="4" name="TextBox 3"/>
          <p:cNvSpPr txBox="1"/>
          <p:nvPr/>
        </p:nvSpPr>
        <p:spPr>
          <a:xfrm>
            <a:off x="177974" y="3137165"/>
            <a:ext cx="1398140" cy="307777"/>
          </a:xfrm>
          <a:prstGeom prst="rect">
            <a:avLst/>
          </a:prstGeom>
          <a:noFill/>
        </p:spPr>
        <p:txBody>
          <a:bodyPr wrap="none" rtlCol="0">
            <a:spAutoFit/>
          </a:bodyPr>
          <a:lstStyle/>
          <a:p>
            <a:r>
              <a:rPr lang="en-US" b="1" dirty="0" smtClean="0"/>
              <a:t>Query results:</a:t>
            </a:r>
            <a:endParaRPr lang="en-US" b="1" dirty="0"/>
          </a:p>
        </p:txBody>
      </p:sp>
    </p:spTree>
    <p:extLst>
      <p:ext uri="{BB962C8B-B14F-4D97-AF65-F5344CB8AC3E}">
        <p14:creationId xmlns:p14="http://schemas.microsoft.com/office/powerpoint/2010/main" val="4096076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177975" y="292625"/>
            <a:ext cx="8654325" cy="837600"/>
          </a:xfrm>
          <a:prstGeom prst="rect">
            <a:avLst/>
          </a:prstGeom>
          <a:noFill/>
          <a:ln>
            <a:noFill/>
          </a:ln>
        </p:spPr>
        <p:txBody>
          <a:bodyPr spcFirstLastPara="1" wrap="square" lIns="91425" tIns="91425" rIns="91425" bIns="91425" anchor="b" anchorCtr="0">
            <a:noAutofit/>
          </a:bodyPr>
          <a:lstStyle/>
          <a:p>
            <a:pPr lvl="0"/>
            <a:r>
              <a:rPr lang="en" sz="2400" b="1" dirty="0">
                <a:solidFill>
                  <a:srgbClr val="295269"/>
                </a:solidFill>
                <a:latin typeface="Roboto"/>
                <a:ea typeface="Roboto"/>
                <a:cs typeface="Roboto"/>
                <a:sym typeface="Roboto"/>
              </a:rPr>
              <a:t>Getting </a:t>
            </a:r>
            <a:r>
              <a:rPr lang="en" sz="2400" b="1" dirty="0" smtClean="0">
                <a:solidFill>
                  <a:srgbClr val="295269"/>
                </a:solidFill>
                <a:latin typeface="Roboto"/>
                <a:ea typeface="Roboto"/>
                <a:cs typeface="Roboto"/>
                <a:sym typeface="Roboto"/>
              </a:rPr>
              <a:t>Familiar </a:t>
            </a:r>
            <a:r>
              <a:rPr lang="en" sz="2400" b="1" dirty="0">
                <a:solidFill>
                  <a:srgbClr val="295269"/>
                </a:solidFill>
                <a:latin typeface="Roboto"/>
                <a:ea typeface="Roboto"/>
                <a:cs typeface="Roboto"/>
                <a:sym typeface="Roboto"/>
              </a:rPr>
              <a:t>with Codeflix part </a:t>
            </a:r>
            <a:r>
              <a:rPr lang="en" sz="2400" b="1" dirty="0" smtClean="0">
                <a:solidFill>
                  <a:srgbClr val="295269"/>
                </a:solidFill>
                <a:latin typeface="Roboto"/>
                <a:ea typeface="Roboto"/>
                <a:cs typeface="Roboto"/>
                <a:sym typeface="Roboto"/>
              </a:rPr>
              <a:t>3</a:t>
            </a:r>
            <a:endParaRPr sz="2400" b="1" dirty="0">
              <a:solidFill>
                <a:srgbClr val="295269"/>
              </a:solidFill>
              <a:latin typeface="Roboto"/>
              <a:ea typeface="Roboto"/>
              <a:cs typeface="Roboto"/>
              <a:sym typeface="Roboto"/>
            </a:endParaRPr>
          </a:p>
        </p:txBody>
      </p:sp>
      <p:sp>
        <p:nvSpPr>
          <p:cNvPr id="324" name="Shape 324"/>
          <p:cNvSpPr txBox="1"/>
          <p:nvPr/>
        </p:nvSpPr>
        <p:spPr>
          <a:xfrm>
            <a:off x="177974" y="1201325"/>
            <a:ext cx="8654325" cy="2360022"/>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US" b="1" dirty="0" smtClean="0">
                <a:latin typeface="Roboto"/>
                <a:ea typeface="Roboto"/>
                <a:cs typeface="Roboto"/>
                <a:sym typeface="Roboto"/>
              </a:rPr>
              <a:t>From these results we determine that </a:t>
            </a:r>
            <a:r>
              <a:rPr lang="en-US" b="1" dirty="0" err="1" smtClean="0">
                <a:latin typeface="Roboto"/>
                <a:ea typeface="Roboto"/>
                <a:cs typeface="Roboto"/>
                <a:sym typeface="Roboto"/>
              </a:rPr>
              <a:t>Codeflix</a:t>
            </a:r>
            <a:r>
              <a:rPr lang="en-US" b="1" dirty="0" smtClean="0">
                <a:latin typeface="Roboto"/>
                <a:ea typeface="Roboto"/>
                <a:cs typeface="Roboto"/>
                <a:sym typeface="Roboto"/>
              </a:rPr>
              <a:t> has been in operation for 4 months, starting December 1</a:t>
            </a:r>
            <a:r>
              <a:rPr lang="en-US" b="1" baseline="30000" dirty="0" smtClean="0">
                <a:latin typeface="Roboto"/>
                <a:ea typeface="Roboto"/>
                <a:cs typeface="Roboto"/>
                <a:sym typeface="Roboto"/>
              </a:rPr>
              <a:t>st</a:t>
            </a:r>
            <a:r>
              <a:rPr lang="en-US" b="1" dirty="0" smtClean="0">
                <a:latin typeface="Roboto"/>
                <a:ea typeface="Roboto"/>
                <a:cs typeface="Roboto"/>
                <a:sym typeface="Roboto"/>
              </a:rPr>
              <a:t>, 2016 through March 31</a:t>
            </a:r>
            <a:r>
              <a:rPr lang="en-US" b="1" baseline="30000" dirty="0" smtClean="0">
                <a:latin typeface="Roboto"/>
                <a:ea typeface="Roboto"/>
                <a:cs typeface="Roboto"/>
                <a:sym typeface="Roboto"/>
              </a:rPr>
              <a:t>st</a:t>
            </a:r>
            <a:r>
              <a:rPr lang="en-US" b="1" dirty="0" smtClean="0">
                <a:latin typeface="Roboto"/>
                <a:ea typeface="Roboto"/>
                <a:cs typeface="Roboto"/>
                <a:sym typeface="Roboto"/>
              </a:rPr>
              <a:t>, 2017.</a:t>
            </a:r>
          </a:p>
          <a:p>
            <a:pPr marL="0" lvl="0" indent="0" rtl="0">
              <a:lnSpc>
                <a:spcPct val="115000"/>
              </a:lnSpc>
              <a:spcBef>
                <a:spcPts val="0"/>
              </a:spcBef>
              <a:spcAft>
                <a:spcPts val="0"/>
              </a:spcAft>
              <a:buClr>
                <a:schemeClr val="dk1"/>
              </a:buClr>
              <a:buSzPts val="1100"/>
              <a:buFont typeface="Arial"/>
              <a:buNone/>
            </a:pPr>
            <a:endParaRPr lang="en-US" b="1" dirty="0">
              <a:latin typeface="Roboto"/>
              <a:ea typeface="Roboto"/>
              <a:cs typeface="Roboto"/>
              <a:sym typeface="Roboto"/>
            </a:endParaRPr>
          </a:p>
          <a:p>
            <a:pPr marL="0" lvl="0" indent="0" rtl="0">
              <a:lnSpc>
                <a:spcPct val="115000"/>
              </a:lnSpc>
              <a:spcBef>
                <a:spcPts val="0"/>
              </a:spcBef>
              <a:spcAft>
                <a:spcPts val="0"/>
              </a:spcAft>
              <a:buClr>
                <a:schemeClr val="dk1"/>
              </a:buClr>
              <a:buSzPts val="1100"/>
              <a:buFont typeface="Arial"/>
              <a:buNone/>
            </a:pPr>
            <a:r>
              <a:rPr lang="en-US" b="1" dirty="0" smtClean="0">
                <a:latin typeface="Roboto"/>
                <a:ea typeface="Roboto"/>
                <a:cs typeface="Roboto"/>
                <a:sym typeface="Roboto"/>
              </a:rPr>
              <a:t>However, </a:t>
            </a:r>
            <a:r>
              <a:rPr lang="en-US" b="1" dirty="0" err="1" smtClean="0">
                <a:latin typeface="Roboto"/>
                <a:ea typeface="Roboto"/>
                <a:cs typeface="Roboto"/>
                <a:sym typeface="Roboto"/>
              </a:rPr>
              <a:t>Codeflix</a:t>
            </a:r>
            <a:r>
              <a:rPr lang="en-US" b="1" dirty="0" smtClean="0">
                <a:latin typeface="Roboto"/>
                <a:ea typeface="Roboto"/>
                <a:cs typeface="Roboto"/>
                <a:sym typeface="Roboto"/>
              </a:rPr>
              <a:t> has a minimum subscription period of 31 days. This means that we can only run churn calculations starting January 1</a:t>
            </a:r>
            <a:r>
              <a:rPr lang="en-US" b="1" baseline="30000" dirty="0" smtClean="0">
                <a:latin typeface="Roboto"/>
                <a:ea typeface="Roboto"/>
                <a:cs typeface="Roboto"/>
                <a:sym typeface="Roboto"/>
              </a:rPr>
              <a:t>st</a:t>
            </a:r>
            <a:r>
              <a:rPr lang="en-US" b="1" dirty="0" smtClean="0">
                <a:latin typeface="Roboto"/>
                <a:ea typeface="Roboto"/>
                <a:cs typeface="Roboto"/>
                <a:sym typeface="Roboto"/>
              </a:rPr>
              <a:t>, 2017. We can confirm the date for the earliest cancellation by querying the earliest entry in the ‘</a:t>
            </a:r>
            <a:r>
              <a:rPr lang="en-US" b="1" dirty="0" err="1" smtClean="0">
                <a:latin typeface="Roboto"/>
                <a:ea typeface="Roboto"/>
                <a:cs typeface="Roboto"/>
                <a:sym typeface="Roboto"/>
              </a:rPr>
              <a:t>subscription_end</a:t>
            </a:r>
            <a:r>
              <a:rPr lang="en-US" b="1" dirty="0" smtClean="0">
                <a:latin typeface="Roboto"/>
                <a:ea typeface="Roboto"/>
                <a:cs typeface="Roboto"/>
                <a:sym typeface="Roboto"/>
              </a:rPr>
              <a:t>’ column.</a:t>
            </a:r>
          </a:p>
          <a:p>
            <a:pPr marL="0" lvl="0" indent="0" rtl="0">
              <a:lnSpc>
                <a:spcPct val="115000"/>
              </a:lnSpc>
              <a:spcBef>
                <a:spcPts val="0"/>
              </a:spcBef>
              <a:spcAft>
                <a:spcPts val="0"/>
              </a:spcAft>
              <a:buClr>
                <a:schemeClr val="dk1"/>
              </a:buClr>
              <a:buSzPts val="1100"/>
              <a:buFont typeface="Arial"/>
              <a:buNone/>
            </a:pPr>
            <a:endParaRPr lang="en-US" b="1" dirty="0">
              <a:latin typeface="Roboto"/>
              <a:ea typeface="Roboto"/>
              <a:cs typeface="Roboto"/>
              <a:sym typeface="Roboto"/>
            </a:endParaRPr>
          </a:p>
          <a:p>
            <a:pPr marL="0" lvl="0" indent="0" rtl="0">
              <a:lnSpc>
                <a:spcPct val="115000"/>
              </a:lnSpc>
              <a:spcBef>
                <a:spcPts val="0"/>
              </a:spcBef>
              <a:spcAft>
                <a:spcPts val="0"/>
              </a:spcAft>
              <a:buClr>
                <a:schemeClr val="dk1"/>
              </a:buClr>
              <a:buSzPts val="1100"/>
              <a:buFont typeface="Arial"/>
              <a:buNone/>
            </a:pPr>
            <a:r>
              <a:rPr lang="en-US" b="1" dirty="0" smtClean="0">
                <a:latin typeface="Roboto"/>
                <a:ea typeface="Roboto"/>
                <a:cs typeface="Roboto"/>
                <a:sym typeface="Roboto"/>
              </a:rPr>
              <a:t>The query results indicate that we can only run churn calculations for three months total, starting 2017-01-01 and ending 2017-03-31.</a:t>
            </a:r>
          </a:p>
          <a:p>
            <a:pPr marL="0" lvl="0" indent="0" rtl="0">
              <a:lnSpc>
                <a:spcPct val="115000"/>
              </a:lnSpc>
              <a:spcBef>
                <a:spcPts val="0"/>
              </a:spcBef>
              <a:spcAft>
                <a:spcPts val="0"/>
              </a:spcAft>
              <a:buClr>
                <a:schemeClr val="dk1"/>
              </a:buClr>
              <a:buSzPts val="1100"/>
              <a:buFont typeface="Arial"/>
              <a:buNone/>
            </a:pPr>
            <a:endParaRPr lang="en-US" sz="1800" b="1" dirty="0" smtClean="0">
              <a:latin typeface="Roboto"/>
              <a:ea typeface="Roboto"/>
              <a:cs typeface="Roboto"/>
              <a:sym typeface="Roboto"/>
            </a:endParaRPr>
          </a:p>
          <a:p>
            <a:pPr marL="0" lvl="0" indent="0" rtl="0">
              <a:lnSpc>
                <a:spcPct val="115000"/>
              </a:lnSpc>
              <a:spcBef>
                <a:spcPts val="0"/>
              </a:spcBef>
              <a:spcAft>
                <a:spcPts val="0"/>
              </a:spcAft>
              <a:buClr>
                <a:schemeClr val="dk1"/>
              </a:buClr>
              <a:buSzPts val="1100"/>
              <a:buFont typeface="Arial"/>
              <a:buNone/>
            </a:pPr>
            <a:endParaRPr lang="en-US" sz="1800" dirty="0" smtClean="0">
              <a:latin typeface="Roboto"/>
              <a:ea typeface="Roboto"/>
              <a:cs typeface="Roboto"/>
              <a:sym typeface="Roboto"/>
            </a:endParaRPr>
          </a:p>
          <a:p>
            <a:pPr marL="152400">
              <a:lnSpc>
                <a:spcPct val="115000"/>
              </a:lnSpc>
              <a:buSzPts val="1200"/>
            </a:pPr>
            <a:endParaRPr lang="en-US" sz="1200" dirty="0">
              <a:latin typeface="Roboto"/>
              <a:ea typeface="Roboto"/>
              <a:cs typeface="Roboto"/>
              <a:sym typeface="Roboto"/>
            </a:endParaRPr>
          </a:p>
          <a:p>
            <a:pPr marL="152400" lvl="0" rtl="0">
              <a:lnSpc>
                <a:spcPct val="115000"/>
              </a:lnSpc>
              <a:spcBef>
                <a:spcPts val="0"/>
              </a:spcBef>
              <a:spcAft>
                <a:spcPts val="0"/>
              </a:spcAft>
              <a:buSzPts val="1200"/>
            </a:pPr>
            <a:endParaRPr sz="1200" dirty="0" smtClean="0">
              <a:latin typeface="Roboto"/>
              <a:ea typeface="Roboto"/>
              <a:cs typeface="Roboto"/>
              <a:sym typeface="Roboto"/>
            </a:endParaRPr>
          </a:p>
          <a:p>
            <a:pPr marL="0" lvl="0" indent="0" rtl="0">
              <a:lnSpc>
                <a:spcPct val="115000"/>
              </a:lnSpc>
              <a:spcBef>
                <a:spcPts val="0"/>
              </a:spcBef>
              <a:spcAft>
                <a:spcPts val="0"/>
              </a:spcAft>
              <a:buClr>
                <a:schemeClr val="dk1"/>
              </a:buClr>
              <a:buSzPts val="1100"/>
              <a:buFont typeface="Arial"/>
              <a:buNone/>
            </a:pPr>
            <a:endParaRPr sz="1200" dirty="0">
              <a:latin typeface="Roboto"/>
              <a:ea typeface="Roboto"/>
              <a:cs typeface="Roboto"/>
              <a:sym typeface="Roboto"/>
            </a:endParaRPr>
          </a:p>
        </p:txBody>
      </p:sp>
      <p:sp>
        <p:nvSpPr>
          <p:cNvPr id="4" name="Shape 323"/>
          <p:cNvSpPr txBox="1"/>
          <p:nvPr/>
        </p:nvSpPr>
        <p:spPr>
          <a:xfrm>
            <a:off x="177975" y="3632447"/>
            <a:ext cx="4497154" cy="1340147"/>
          </a:xfrm>
          <a:prstGeom prst="rect">
            <a:avLst/>
          </a:prstGeom>
          <a:solidFill>
            <a:srgbClr val="D9D9D9"/>
          </a:solid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dirty="0">
                <a:latin typeface="Roboto" panose="020B0604020202020204" charset="0"/>
                <a:ea typeface="Roboto" panose="020B0604020202020204" charset="0"/>
                <a:cs typeface="Courier New"/>
                <a:sym typeface="Courier New"/>
              </a:rPr>
              <a:t>-- </a:t>
            </a:r>
            <a:r>
              <a:rPr lang="en" dirty="0" smtClean="0">
                <a:latin typeface="Roboto" panose="020B0604020202020204" charset="0"/>
                <a:ea typeface="Roboto" panose="020B0604020202020204" charset="0"/>
                <a:cs typeface="Courier New"/>
                <a:sym typeface="Courier New"/>
              </a:rPr>
              <a:t>Query minimum dates for ‘subscription_end’ column</a:t>
            </a:r>
            <a:endParaRPr dirty="0">
              <a:latin typeface="Roboto" panose="020B0604020202020204" charset="0"/>
              <a:ea typeface="Roboto" panose="020B0604020202020204" charset="0"/>
              <a:cs typeface="Courier New"/>
              <a:sym typeface="Courier New"/>
            </a:endParaRPr>
          </a:p>
          <a:p>
            <a:pPr marL="0" lvl="0" indent="0">
              <a:spcBef>
                <a:spcPts val="0"/>
              </a:spcBef>
              <a:spcAft>
                <a:spcPts val="0"/>
              </a:spcAft>
              <a:buClr>
                <a:schemeClr val="dk1"/>
              </a:buClr>
              <a:buSzPts val="1100"/>
              <a:buFont typeface="Arial"/>
              <a:buNone/>
            </a:pPr>
            <a:endParaRPr lang="en" dirty="0" smtClean="0">
              <a:latin typeface="Roboto" panose="020B0604020202020204" charset="0"/>
              <a:ea typeface="Roboto" panose="020B0604020202020204" charset="0"/>
              <a:cs typeface="Courier New"/>
              <a:sym typeface="Courier New"/>
            </a:endParaRPr>
          </a:p>
          <a:p>
            <a:pPr marL="0" lvl="0" indent="0">
              <a:spcBef>
                <a:spcPts val="0"/>
              </a:spcBef>
              <a:spcAft>
                <a:spcPts val="0"/>
              </a:spcAft>
              <a:buClr>
                <a:schemeClr val="dk1"/>
              </a:buClr>
              <a:buSzPts val="1100"/>
              <a:buFont typeface="Arial"/>
              <a:buNone/>
            </a:pPr>
            <a:r>
              <a:rPr lang="en" dirty="0" smtClean="0">
                <a:latin typeface="Roboto" panose="020B0604020202020204" charset="0"/>
                <a:ea typeface="Roboto" panose="020B0604020202020204" charset="0"/>
                <a:cs typeface="Courier New"/>
                <a:sym typeface="Courier New"/>
              </a:rPr>
              <a:t>SELECT </a:t>
            </a:r>
          </a:p>
          <a:p>
            <a:pPr marL="0" lvl="0" indent="0">
              <a:spcBef>
                <a:spcPts val="0"/>
              </a:spcBef>
              <a:spcAft>
                <a:spcPts val="0"/>
              </a:spcAft>
              <a:buClr>
                <a:schemeClr val="dk1"/>
              </a:buClr>
              <a:buSzPts val="1100"/>
              <a:buFont typeface="Arial"/>
              <a:buNone/>
            </a:pPr>
            <a:r>
              <a:rPr lang="en" dirty="0" smtClean="0">
                <a:latin typeface="Roboto" panose="020B0604020202020204" charset="0"/>
                <a:ea typeface="Roboto" panose="020B0604020202020204" charset="0"/>
                <a:cs typeface="Courier New"/>
                <a:sym typeface="Courier New"/>
              </a:rPr>
              <a:t>MIN(subscription_end) AS ‘First Cancellation’</a:t>
            </a:r>
          </a:p>
          <a:p>
            <a:pPr marL="0" lvl="0" indent="0">
              <a:spcBef>
                <a:spcPts val="0"/>
              </a:spcBef>
              <a:spcAft>
                <a:spcPts val="0"/>
              </a:spcAft>
              <a:buClr>
                <a:schemeClr val="dk1"/>
              </a:buClr>
              <a:buSzPts val="1100"/>
              <a:buFont typeface="Arial"/>
              <a:buNone/>
            </a:pPr>
            <a:r>
              <a:rPr lang="en" dirty="0" smtClean="0">
                <a:latin typeface="Roboto" panose="020B0604020202020204" charset="0"/>
                <a:ea typeface="Roboto" panose="020B0604020202020204" charset="0"/>
                <a:cs typeface="Courier New"/>
                <a:sym typeface="Courier New"/>
              </a:rPr>
              <a:t>FROM </a:t>
            </a:r>
            <a:r>
              <a:rPr lang="en" dirty="0" smtClean="0">
                <a:latin typeface="Roboto" panose="020B0604020202020204" charset="0"/>
                <a:ea typeface="Roboto" panose="020B0604020202020204" charset="0"/>
                <a:cs typeface="Courier New"/>
                <a:sym typeface="Courier New"/>
              </a:rPr>
              <a:t>subscriptions</a:t>
            </a:r>
            <a:r>
              <a:rPr lang="en" dirty="0">
                <a:latin typeface="Roboto" panose="020B0604020202020204" charset="0"/>
                <a:ea typeface="Roboto" panose="020B0604020202020204" charset="0"/>
                <a:cs typeface="Courier New"/>
                <a:sym typeface="Courier New"/>
              </a:rPr>
              <a:t>;</a:t>
            </a:r>
            <a:endParaRPr dirty="0">
              <a:latin typeface="Roboto" panose="020B0604020202020204" charset="0"/>
              <a:ea typeface="Roboto" panose="020B0604020202020204" charset="0"/>
              <a:cs typeface="Courier New"/>
              <a:sym typeface="Courier New"/>
            </a:endParaRPr>
          </a:p>
          <a:p>
            <a:pPr marL="0" lvl="0" indent="0" rtl="0">
              <a:spcBef>
                <a:spcPts val="0"/>
              </a:spcBef>
              <a:spcAft>
                <a:spcPts val="0"/>
              </a:spcAft>
              <a:buNone/>
            </a:pPr>
            <a:endParaRPr sz="1600" dirty="0">
              <a:latin typeface="Roboto" panose="020B0604020202020204" charset="0"/>
              <a:ea typeface="Roboto" panose="020B0604020202020204" charset="0"/>
              <a:cs typeface="Courier New"/>
              <a:sym typeface="Courier New"/>
            </a:endParaRPr>
          </a:p>
        </p:txBody>
      </p:sp>
      <p:graphicFrame>
        <p:nvGraphicFramePr>
          <p:cNvPr id="3" name="Table 2"/>
          <p:cNvGraphicFramePr>
            <a:graphicFrameLocks noGrp="1"/>
          </p:cNvGraphicFramePr>
          <p:nvPr>
            <p:extLst>
              <p:ext uri="{D42A27DB-BD31-4B8C-83A1-F6EECF244321}">
                <p14:modId xmlns:p14="http://schemas.microsoft.com/office/powerpoint/2010/main" val="2228121825"/>
              </p:ext>
            </p:extLst>
          </p:nvPr>
        </p:nvGraphicFramePr>
        <p:xfrm>
          <a:off x="4762214" y="3632445"/>
          <a:ext cx="4070085" cy="1340148"/>
        </p:xfrm>
        <a:graphic>
          <a:graphicData uri="http://schemas.openxmlformats.org/drawingml/2006/table">
            <a:tbl>
              <a:tblPr firstRow="1" bandRow="1">
                <a:tableStyleId>{F14BBDFB-8845-41A2-A73C-3C95C66B2FD1}</a:tableStyleId>
              </a:tblPr>
              <a:tblGrid>
                <a:gridCol w="4070085"/>
              </a:tblGrid>
              <a:tr h="670074">
                <a:tc>
                  <a:txBody>
                    <a:bodyPr/>
                    <a:lstStyle/>
                    <a:p>
                      <a:pPr algn="ctr"/>
                      <a:r>
                        <a:rPr lang="en-US" sz="2000" b="1" dirty="0" smtClean="0">
                          <a:solidFill>
                            <a:schemeClr val="bg1"/>
                          </a:solidFill>
                          <a:latin typeface="Roboto" panose="020B0604020202020204" charset="0"/>
                          <a:ea typeface="Roboto" panose="020B0604020202020204" charset="0"/>
                        </a:rPr>
                        <a:t>First Cancellation</a:t>
                      </a:r>
                      <a:endParaRPr lang="en-US" sz="2000" b="1" dirty="0">
                        <a:solidFill>
                          <a:schemeClr val="bg1"/>
                        </a:solidFill>
                        <a:latin typeface="Roboto" panose="020B0604020202020204" charset="0"/>
                        <a:ea typeface="Roboto" panose="020B0604020202020204" charset="0"/>
                      </a:endParaRPr>
                    </a:p>
                  </a:txBody>
                  <a:tcPr anchor="ctr">
                    <a:solidFill>
                      <a:srgbClr val="476274"/>
                    </a:solidFill>
                  </a:tcPr>
                </a:tc>
              </a:tr>
              <a:tr h="670074">
                <a:tc>
                  <a:txBody>
                    <a:bodyPr/>
                    <a:lstStyle/>
                    <a:p>
                      <a:pPr algn="ctr"/>
                      <a:r>
                        <a:rPr lang="en-US" sz="2000" dirty="0" smtClean="0">
                          <a:latin typeface="Roboto" panose="020B0604020202020204" charset="0"/>
                          <a:ea typeface="Roboto" panose="020B0604020202020204" charset="0"/>
                        </a:rPr>
                        <a:t>2017-01-01</a:t>
                      </a:r>
                      <a:endParaRPr lang="en-US" sz="2000" dirty="0">
                        <a:latin typeface="Roboto" panose="020B0604020202020204" charset="0"/>
                        <a:ea typeface="Roboto" panose="020B0604020202020204" charset="0"/>
                      </a:endParaRPr>
                    </a:p>
                  </a:txBody>
                  <a:tcPr anchor="ctr"/>
                </a:tc>
              </a:tr>
            </a:tbl>
          </a:graphicData>
        </a:graphic>
      </p:graphicFrame>
    </p:spTree>
    <p:extLst>
      <p:ext uri="{BB962C8B-B14F-4D97-AF65-F5344CB8AC3E}">
        <p14:creationId xmlns:p14="http://schemas.microsoft.com/office/powerpoint/2010/main" val="811513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4056">
            <a:alpha val="82490"/>
          </a:srgbClr>
        </a:solidFill>
        <a:effectLst/>
      </p:bgPr>
    </p:bg>
    <p:spTree>
      <p:nvGrpSpPr>
        <p:cNvPr id="1" name="Shape 309"/>
        <p:cNvGrpSpPr/>
        <p:nvPr/>
      </p:nvGrpSpPr>
      <p:grpSpPr>
        <a:xfrm>
          <a:off x="0" y="0"/>
          <a:ext cx="0" cy="0"/>
          <a:chOff x="0" y="0"/>
          <a:chExt cx="0" cy="0"/>
        </a:xfrm>
      </p:grpSpPr>
      <p:sp>
        <p:nvSpPr>
          <p:cNvPr id="310" name="Shape 310"/>
          <p:cNvSpPr/>
          <p:nvPr/>
        </p:nvSpPr>
        <p:spPr>
          <a:xfrm>
            <a:off x="359000" y="1791013"/>
            <a:ext cx="8454991" cy="1561464"/>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ctr" anchorCtr="0">
            <a:noAutofit/>
          </a:bodyPr>
          <a:lstStyle/>
          <a:p>
            <a:pPr marL="0" lvl="0" indent="0" rtl="0">
              <a:spcBef>
                <a:spcPts val="0"/>
              </a:spcBef>
              <a:spcAft>
                <a:spcPts val="0"/>
              </a:spcAft>
              <a:buClr>
                <a:schemeClr val="dk1"/>
              </a:buClr>
              <a:buSzPts val="1100"/>
              <a:buFont typeface="Arial"/>
              <a:buNone/>
            </a:pPr>
            <a:endParaRPr sz="4400" dirty="0">
              <a:solidFill>
                <a:schemeClr val="lt1"/>
              </a:solidFill>
              <a:latin typeface="Roboto"/>
              <a:ea typeface="Roboto"/>
              <a:cs typeface="Roboto"/>
              <a:sym typeface="Roboto"/>
            </a:endParaRPr>
          </a:p>
        </p:txBody>
      </p:sp>
      <p:sp>
        <p:nvSpPr>
          <p:cNvPr id="3" name="TextBox 2"/>
          <p:cNvSpPr txBox="1"/>
          <p:nvPr/>
        </p:nvSpPr>
        <p:spPr>
          <a:xfrm>
            <a:off x="359001" y="1986929"/>
            <a:ext cx="8454990" cy="1446550"/>
          </a:xfrm>
          <a:prstGeom prst="rect">
            <a:avLst/>
          </a:prstGeom>
          <a:noFill/>
        </p:spPr>
        <p:txBody>
          <a:bodyPr wrap="square" rtlCol="0">
            <a:spAutoFit/>
          </a:bodyPr>
          <a:lstStyle/>
          <a:p>
            <a:pPr lvl="0">
              <a:buClr>
                <a:schemeClr val="dk1"/>
              </a:buClr>
              <a:buSzPts val="1100"/>
            </a:pPr>
            <a:r>
              <a:rPr lang="en-US" sz="4400" dirty="0" smtClean="0">
                <a:solidFill>
                  <a:schemeClr val="lt1"/>
                </a:solidFill>
                <a:latin typeface="Roboto Black"/>
                <a:ea typeface="Roboto Black"/>
                <a:cs typeface="Roboto Black"/>
                <a:sym typeface="Roboto Black"/>
              </a:rPr>
              <a:t>2. </a:t>
            </a:r>
            <a:r>
              <a:rPr lang="en-US" sz="4400" dirty="0">
                <a:solidFill>
                  <a:schemeClr val="lt1"/>
                </a:solidFill>
                <a:latin typeface="Roboto Black"/>
                <a:ea typeface="Roboto Black"/>
                <a:cs typeface="Roboto Black"/>
                <a:sym typeface="Roboto Black"/>
              </a:rPr>
              <a:t>Overall </a:t>
            </a:r>
            <a:r>
              <a:rPr lang="en-US" sz="4400" dirty="0" smtClean="0">
                <a:solidFill>
                  <a:schemeClr val="lt1"/>
                </a:solidFill>
                <a:latin typeface="Roboto Black"/>
                <a:ea typeface="Roboto Black"/>
                <a:cs typeface="Roboto Black"/>
                <a:sym typeface="Roboto Black"/>
              </a:rPr>
              <a:t>churn rate trend </a:t>
            </a:r>
            <a:r>
              <a:rPr lang="en-US" sz="4400" dirty="0">
                <a:solidFill>
                  <a:schemeClr val="lt1"/>
                </a:solidFill>
                <a:latin typeface="Roboto Black"/>
                <a:ea typeface="Roboto Black"/>
                <a:cs typeface="Roboto Black"/>
                <a:sym typeface="Roboto Black"/>
              </a:rPr>
              <a:t>since inception</a:t>
            </a:r>
            <a:endParaRPr lang="en-US" sz="4400" dirty="0">
              <a:solidFill>
                <a:schemeClr val="lt1"/>
              </a:solidFill>
              <a:latin typeface="Roboto"/>
              <a:ea typeface="Roboto"/>
              <a:cs typeface="Roboto"/>
              <a:sym typeface="Roboto"/>
            </a:endParaRPr>
          </a:p>
        </p:txBody>
      </p:sp>
    </p:spTree>
    <p:extLst>
      <p:ext uri="{BB962C8B-B14F-4D97-AF65-F5344CB8AC3E}">
        <p14:creationId xmlns:p14="http://schemas.microsoft.com/office/powerpoint/2010/main" val="1710037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2400" b="1" dirty="0" smtClean="0">
                <a:solidFill>
                  <a:srgbClr val="295269"/>
                </a:solidFill>
                <a:latin typeface="Roboto"/>
                <a:ea typeface="Roboto"/>
                <a:cs typeface="Roboto"/>
                <a:sym typeface="Roboto"/>
              </a:rPr>
              <a:t>Overall Churn r</a:t>
            </a:r>
            <a:r>
              <a:rPr lang="en-US" sz="2400" b="1" dirty="0" smtClean="0">
                <a:solidFill>
                  <a:srgbClr val="295269"/>
                </a:solidFill>
                <a:latin typeface="Roboto"/>
                <a:ea typeface="Roboto"/>
                <a:cs typeface="Roboto"/>
                <a:sym typeface="Roboto"/>
              </a:rPr>
              <a:t>a</a:t>
            </a:r>
            <a:r>
              <a:rPr lang="en" sz="2400" b="1" dirty="0" smtClean="0">
                <a:solidFill>
                  <a:srgbClr val="295269"/>
                </a:solidFill>
                <a:latin typeface="Roboto"/>
                <a:ea typeface="Roboto"/>
                <a:cs typeface="Roboto"/>
                <a:sym typeface="Roboto"/>
              </a:rPr>
              <a:t>te trend since inception part 1</a:t>
            </a:r>
            <a:endParaRPr sz="2400" b="1" dirty="0">
              <a:solidFill>
                <a:srgbClr val="295269"/>
              </a:solidFill>
              <a:latin typeface="Roboto"/>
              <a:ea typeface="Roboto"/>
              <a:cs typeface="Roboto"/>
              <a:sym typeface="Roboto"/>
            </a:endParaRPr>
          </a:p>
        </p:txBody>
      </p:sp>
      <p:sp>
        <p:nvSpPr>
          <p:cNvPr id="316" name="Shape 316"/>
          <p:cNvSpPr txBox="1"/>
          <p:nvPr/>
        </p:nvSpPr>
        <p:spPr>
          <a:xfrm>
            <a:off x="311700" y="1208749"/>
            <a:ext cx="8520600" cy="2283846"/>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buClr>
                <a:schemeClr val="dk1"/>
              </a:buClr>
              <a:buSzPts val="1100"/>
            </a:pPr>
            <a:r>
              <a:rPr lang="en-US" b="1" dirty="0" smtClean="0">
                <a:latin typeface="Roboto"/>
                <a:ea typeface="Roboto"/>
                <a:cs typeface="Roboto"/>
                <a:sym typeface="Roboto"/>
              </a:rPr>
              <a:t>Churn rate is the ratio between the number of subscribers and the number of cancellations during a given timeframe.</a:t>
            </a:r>
            <a:endParaRPr lang="en-US" b="1" dirty="0">
              <a:latin typeface="Roboto"/>
              <a:ea typeface="Roboto"/>
              <a:cs typeface="Roboto"/>
              <a:sym typeface="Roboto"/>
            </a:endParaRPr>
          </a:p>
          <a:p>
            <a:pPr marL="457200" lvl="0" indent="-304800" rtl="0">
              <a:lnSpc>
                <a:spcPct val="115000"/>
              </a:lnSpc>
              <a:spcBef>
                <a:spcPts val="0"/>
              </a:spcBef>
              <a:spcAft>
                <a:spcPts val="0"/>
              </a:spcAft>
              <a:buSzPts val="1200"/>
              <a:buFont typeface="Roboto"/>
              <a:buChar char="●"/>
            </a:pPr>
            <a:r>
              <a:rPr lang="en-US" dirty="0" smtClean="0">
                <a:latin typeface="Roboto"/>
                <a:ea typeface="Roboto"/>
                <a:cs typeface="Roboto"/>
                <a:sym typeface="Roboto"/>
              </a:rPr>
              <a:t>Churn rate is calculated by dividing the number of cancellations in a given period by the number of subscribers.</a:t>
            </a:r>
            <a:endParaRPr dirty="0">
              <a:latin typeface="Roboto"/>
              <a:ea typeface="Roboto"/>
              <a:cs typeface="Roboto"/>
              <a:sym typeface="Roboto"/>
            </a:endParaRPr>
          </a:p>
          <a:p>
            <a:pPr marL="457200" lvl="0" indent="-304800" rtl="0">
              <a:lnSpc>
                <a:spcPct val="115000"/>
              </a:lnSpc>
              <a:spcBef>
                <a:spcPts val="0"/>
              </a:spcBef>
              <a:spcAft>
                <a:spcPts val="0"/>
              </a:spcAft>
              <a:buSzPts val="1200"/>
              <a:buFont typeface="Roboto"/>
              <a:buChar char="●"/>
            </a:pPr>
            <a:r>
              <a:rPr lang="en-US" dirty="0" smtClean="0">
                <a:latin typeface="Roboto"/>
                <a:ea typeface="Roboto"/>
                <a:cs typeface="Roboto"/>
                <a:sym typeface="Roboto"/>
              </a:rPr>
              <a:t>Higher churn rate ratios can indicate that subscriber retention is receding, providing insight into overall customer satisfaction.</a:t>
            </a:r>
          </a:p>
          <a:p>
            <a:pPr marL="457200" lvl="0" indent="-304800" rtl="0">
              <a:lnSpc>
                <a:spcPct val="115000"/>
              </a:lnSpc>
              <a:spcBef>
                <a:spcPts val="0"/>
              </a:spcBef>
              <a:spcAft>
                <a:spcPts val="0"/>
              </a:spcAft>
              <a:buSzPts val="1200"/>
              <a:buFont typeface="Roboto"/>
              <a:buChar char="●"/>
            </a:pPr>
            <a:r>
              <a:rPr lang="en-US" dirty="0" smtClean="0">
                <a:latin typeface="Roboto"/>
                <a:ea typeface="Roboto"/>
                <a:cs typeface="Roboto"/>
                <a:sym typeface="Roboto"/>
              </a:rPr>
              <a:t>For a business to thrive, growth must exceed churn. Knowing those segments where churn is trending upwards or downwards is an invaluable tool for modifying and improving policy.</a:t>
            </a:r>
            <a:endParaRPr dirty="0">
              <a:latin typeface="Roboto"/>
              <a:ea typeface="Roboto"/>
              <a:cs typeface="Roboto"/>
              <a:sym typeface="Roboto"/>
            </a:endParaRPr>
          </a:p>
          <a:p>
            <a:pPr marL="0" lvl="0" indent="0">
              <a:lnSpc>
                <a:spcPct val="115000"/>
              </a:lnSpc>
              <a:spcBef>
                <a:spcPts val="0"/>
              </a:spcBef>
              <a:spcAft>
                <a:spcPts val="0"/>
              </a:spcAft>
              <a:buClr>
                <a:schemeClr val="dk1"/>
              </a:buClr>
              <a:buSzPts val="1100"/>
              <a:buFont typeface="Arial"/>
              <a:buNone/>
            </a:pPr>
            <a:endParaRPr sz="1200" dirty="0">
              <a:latin typeface="Roboto"/>
              <a:ea typeface="Roboto"/>
              <a:cs typeface="Roboto"/>
              <a:sym typeface="Roboto"/>
            </a:endParaRPr>
          </a:p>
        </p:txBody>
      </p:sp>
      <p:sp>
        <p:nvSpPr>
          <p:cNvPr id="2" name="TextBox 1"/>
          <p:cNvSpPr txBox="1"/>
          <p:nvPr/>
        </p:nvSpPr>
        <p:spPr>
          <a:xfrm>
            <a:off x="1035449" y="3997385"/>
            <a:ext cx="2777575" cy="646331"/>
          </a:xfrm>
          <a:prstGeom prst="rect">
            <a:avLst/>
          </a:prstGeom>
          <a:noFill/>
        </p:spPr>
        <p:txBody>
          <a:bodyPr wrap="square" rtlCol="0">
            <a:spAutoFit/>
          </a:bodyPr>
          <a:lstStyle/>
          <a:p>
            <a:r>
              <a:rPr lang="en-US" sz="3600" dirty="0" smtClean="0">
                <a:latin typeface="Roboto" panose="020B0604020202020204" charset="0"/>
                <a:ea typeface="Roboto" panose="020B0604020202020204" charset="0"/>
              </a:rPr>
              <a:t>Churn rate = </a:t>
            </a:r>
            <a:endParaRPr lang="en-US" sz="3600" dirty="0">
              <a:latin typeface="Roboto" panose="020B0604020202020204" charset="0"/>
              <a:ea typeface="Roboto" panose="020B060402020202020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033990307"/>
              </p:ext>
            </p:extLst>
          </p:nvPr>
        </p:nvGraphicFramePr>
        <p:xfrm>
          <a:off x="3673230" y="3644469"/>
          <a:ext cx="3969275" cy="1333786"/>
        </p:xfrm>
        <a:graphic>
          <a:graphicData uri="http://schemas.openxmlformats.org/drawingml/2006/table">
            <a:tbl>
              <a:tblPr firstRow="1" bandRow="1">
                <a:tableStyleId>{F14BBDFB-8845-41A2-A73C-3C95C66B2FD1}</a:tableStyleId>
              </a:tblPr>
              <a:tblGrid>
                <a:gridCol w="3969275"/>
              </a:tblGrid>
              <a:tr h="666893">
                <a:tc>
                  <a:txBody>
                    <a:bodyPr/>
                    <a:lstStyle/>
                    <a:p>
                      <a:pPr algn="ctr"/>
                      <a:r>
                        <a:rPr lang="en-US" sz="3600" dirty="0" smtClean="0">
                          <a:latin typeface="Roboto" panose="020B0604020202020204" charset="0"/>
                          <a:ea typeface="Roboto" panose="020B0604020202020204" charset="0"/>
                        </a:rPr>
                        <a:t>Cancellations</a:t>
                      </a:r>
                      <a:endParaRPr lang="en-US" sz="3600" dirty="0">
                        <a:latin typeface="Roboto" panose="020B0604020202020204" charset="0"/>
                        <a:ea typeface="Roboto" panose="020B0604020202020204" charset="0"/>
                      </a:endParaRPr>
                    </a:p>
                  </a:txBody>
                  <a:tcPr>
                    <a:lnB w="12700" cap="flat" cmpd="sng" algn="ctr">
                      <a:solidFill>
                        <a:schemeClr val="tx1"/>
                      </a:solidFill>
                      <a:prstDash val="solid"/>
                      <a:round/>
                      <a:headEnd type="none" w="med" len="med"/>
                      <a:tailEnd type="none" w="med" len="med"/>
                    </a:lnB>
                    <a:noFill/>
                  </a:tcPr>
                </a:tc>
              </a:tr>
              <a:tr h="666893">
                <a:tc>
                  <a:txBody>
                    <a:bodyPr/>
                    <a:lstStyle/>
                    <a:p>
                      <a:pPr algn="ctr"/>
                      <a:r>
                        <a:rPr lang="en-US" sz="3600" dirty="0" smtClean="0">
                          <a:latin typeface="Roboto" panose="020B0604020202020204" charset="0"/>
                          <a:ea typeface="Roboto" panose="020B0604020202020204" charset="0"/>
                        </a:rPr>
                        <a:t>Subscribers</a:t>
                      </a:r>
                      <a:endParaRPr lang="en-US" sz="3600" dirty="0">
                        <a:latin typeface="Roboto" panose="020B0604020202020204" charset="0"/>
                        <a:ea typeface="Roboto" panose="020B0604020202020204" charset="0"/>
                      </a:endParaRPr>
                    </a:p>
                  </a:txBody>
                  <a:tcPr>
                    <a:lnT w="12700" cap="flat" cmpd="sng" algn="ctr">
                      <a:solidFill>
                        <a:schemeClr val="tx1"/>
                      </a:solidFill>
                      <a:prstDash val="solid"/>
                      <a:round/>
                      <a:headEnd type="none" w="med" len="med"/>
                      <a:tailEnd type="none" w="med" len="med"/>
                    </a:lnT>
                    <a:no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3671</TotalTime>
  <Words>878</Words>
  <Application>Microsoft Office PowerPoint</Application>
  <PresentationFormat>On-screen Show (16:9)</PresentationFormat>
  <Paragraphs>124</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Roboto Thin</vt:lpstr>
      <vt:lpstr>Courier New</vt:lpstr>
      <vt:lpstr>Roboto Black</vt:lpstr>
      <vt:lpstr>Roboto</vt:lpstr>
      <vt:lpstr>Calibri</vt:lpstr>
      <vt:lpstr>Dosis</vt:lpstr>
      <vt:lpstr>Calibri Light</vt:lpstr>
      <vt:lpstr>Arial</vt:lpstr>
      <vt:lpstr>Office Theme</vt:lpstr>
      <vt:lpstr>PowerPoint Presentation</vt:lpstr>
      <vt:lpstr>Introduction</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Capstone Templates</dc:title>
  <dc:creator>Thaddeus Valk</dc:creator>
  <cp:lastModifiedBy>Thaddeus Valk</cp:lastModifiedBy>
  <cp:revision>48</cp:revision>
  <dcterms:modified xsi:type="dcterms:W3CDTF">2018-07-10T13:51:52Z</dcterms:modified>
</cp:coreProperties>
</file>