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0" r:id="rId5"/>
    <p:sldId id="272" r:id="rId6"/>
    <p:sldId id="274" r:id="rId7"/>
    <p:sldId id="275" r:id="rId8"/>
    <p:sldId id="276" r:id="rId9"/>
    <p:sldId id="278" r:id="rId10"/>
    <p:sldId id="259" r:id="rId11"/>
    <p:sldId id="260" r:id="rId12"/>
    <p:sldId id="261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D9D3-DBBF-4BBF-B7D3-B8E6349B5068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C1EC-E23A-45EE-B870-F626EC22E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19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D9D3-DBBF-4BBF-B7D3-B8E6349B5068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C1EC-E23A-45EE-B870-F626EC22E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32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D9D3-DBBF-4BBF-B7D3-B8E6349B5068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C1EC-E23A-45EE-B870-F626EC22E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22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D9D3-DBBF-4BBF-B7D3-B8E6349B5068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C1EC-E23A-45EE-B870-F626EC22E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98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D9D3-DBBF-4BBF-B7D3-B8E6349B5068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C1EC-E23A-45EE-B870-F626EC22E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D9D3-DBBF-4BBF-B7D3-B8E6349B5068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C1EC-E23A-45EE-B870-F626EC22E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3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D9D3-DBBF-4BBF-B7D3-B8E6349B5068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C1EC-E23A-45EE-B870-F626EC22E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6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D9D3-DBBF-4BBF-B7D3-B8E6349B5068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C1EC-E23A-45EE-B870-F626EC22E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71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D9D3-DBBF-4BBF-B7D3-B8E6349B5068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C1EC-E23A-45EE-B870-F626EC22E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2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D9D3-DBBF-4BBF-B7D3-B8E6349B5068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C1EC-E23A-45EE-B870-F626EC22E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79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D9D3-DBBF-4BBF-B7D3-B8E6349B5068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C1EC-E23A-45EE-B870-F626EC22E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97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AD9D3-DBBF-4BBF-B7D3-B8E6349B5068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4C1EC-E23A-45EE-B870-F626EC22E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2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tacad.com/courses/packet-trac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Network Configuration Using Cisco Packet Tracer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52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562" y="1439863"/>
            <a:ext cx="8524875" cy="2614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4" y="3966367"/>
            <a:ext cx="3076575" cy="2790825"/>
          </a:xfrm>
          <a:prstGeom prst="rect">
            <a:avLst/>
          </a:prstGeom>
        </p:spPr>
      </p:pic>
      <p:pic>
        <p:nvPicPr>
          <p:cNvPr id="3074" name="Picture 2" descr="Image result for firewall sysmbol 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135" y="4281485"/>
            <a:ext cx="2871789" cy="224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1975" y="4614864"/>
            <a:ext cx="3786188" cy="1915317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 rot="10800000" flipV="1">
            <a:off x="3602181" y="7937"/>
            <a:ext cx="8589818" cy="8704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Devices</a:t>
            </a:r>
            <a:endParaRPr lang="en-IN" sz="36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0032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walkie talkie 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870" y="943263"/>
            <a:ext cx="4860130" cy="398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7" y="1090899"/>
            <a:ext cx="4333875" cy="383857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 rot="10800000" flipV="1">
            <a:off x="3602181" y="7937"/>
            <a:ext cx="8589818" cy="8704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Hub</a:t>
            </a:r>
            <a:endParaRPr lang="en-IN" sz="36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5709" y="4826675"/>
            <a:ext cx="9116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Hub:</a:t>
            </a:r>
          </a:p>
          <a:p>
            <a:r>
              <a:rPr lang="en-US"/>
              <a:t>- A network hub has no intelligence on where to send information and broadcasts all network data across each connection.</a:t>
            </a:r>
          </a:p>
          <a:p>
            <a:r>
              <a:rPr lang="en-US"/>
              <a:t>- Most hubs can detect basic network errors such as collisions, but having all information broadcast to multiple ports can be a security risk and cause bottlenecks</a:t>
            </a:r>
          </a:p>
        </p:txBody>
      </p:sp>
    </p:spTree>
    <p:extLst>
      <p:ext uri="{BB962C8B-B14F-4D97-AF65-F5344CB8AC3E}">
        <p14:creationId xmlns:p14="http://schemas.microsoft.com/office/powerpoint/2010/main" val="222060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post office deliver post to house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745" y="1102922"/>
            <a:ext cx="2840182" cy="22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post office deliver post to hous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36" name="Picture 16" descr="Image result for post office deliver post to hou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414" y="1236780"/>
            <a:ext cx="3291499" cy="188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19" y="146702"/>
            <a:ext cx="1943100" cy="14488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17" y="4545176"/>
            <a:ext cx="1943100" cy="1981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33" y="2091684"/>
            <a:ext cx="1943100" cy="19812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38200" y="1619392"/>
            <a:ext cx="156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100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987894" y="4055136"/>
            <a:ext cx="80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200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987894" y="6462418"/>
            <a:ext cx="84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300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4451411" y="3422453"/>
            <a:ext cx="251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destination is #200 </a:t>
            </a:r>
            <a:endParaRPr lang="en-IN" dirty="0"/>
          </a:p>
        </p:txBody>
      </p:sp>
      <p:sp>
        <p:nvSpPr>
          <p:cNvPr id="28" name="Rounded Rectangle 27"/>
          <p:cNvSpPr/>
          <p:nvPr/>
        </p:nvSpPr>
        <p:spPr>
          <a:xfrm rot="10800000" flipV="1">
            <a:off x="3602182" y="0"/>
            <a:ext cx="8215745" cy="8704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IN" sz="36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82" y="3238213"/>
            <a:ext cx="5583445" cy="359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8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10" name="Rounded Rectangle 9"/>
          <p:cNvSpPr/>
          <p:nvPr/>
        </p:nvSpPr>
        <p:spPr>
          <a:xfrm rot="10800000" flipV="1">
            <a:off x="3602182" y="0"/>
            <a:ext cx="8215745" cy="8704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Router</a:t>
            </a:r>
            <a:endParaRPr lang="en-IN" sz="36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6881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927" y="1437698"/>
            <a:ext cx="9642763" cy="485226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 rot="10800000" flipV="1">
            <a:off x="3602182" y="0"/>
            <a:ext cx="8215745" cy="8704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Domain Name System (DNS)</a:t>
            </a:r>
            <a:endParaRPr lang="en-IN" sz="36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7545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728" y="1357745"/>
            <a:ext cx="8797636" cy="428105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 rot="10800000" flipV="1">
            <a:off x="3976255" y="0"/>
            <a:ext cx="8215745" cy="8704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DHCP</a:t>
            </a:r>
            <a:endParaRPr lang="en-IN" sz="36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0643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ftp server work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73" y="2062523"/>
            <a:ext cx="9171709" cy="375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 rot="10800000" flipV="1">
            <a:off x="3976255" y="0"/>
            <a:ext cx="8215745" cy="8704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 Transfer Protocol (FTP)</a:t>
            </a:r>
            <a:endParaRPr lang="en-IN" sz="36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5396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nat function 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83" y="1510146"/>
            <a:ext cx="9047017" cy="520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 rot="10800000" flipV="1">
            <a:off x="3796146" y="0"/>
            <a:ext cx="8215745" cy="870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Address Translation (NAT)</a:t>
            </a:r>
            <a:endParaRPr lang="en-IN" sz="36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5476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nat function 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652" y="1551708"/>
            <a:ext cx="9196441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 rot="10800000" flipV="1">
            <a:off x="3796146" y="0"/>
            <a:ext cx="8215745" cy="8704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Address Translation (NAT)</a:t>
            </a:r>
            <a:endParaRPr lang="en-IN" sz="36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2717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 result for FIREWALL function 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1731819"/>
            <a:ext cx="7606145" cy="419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 rot="10800000" flipV="1">
            <a:off x="3726873" y="0"/>
            <a:ext cx="8215745" cy="8704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Firewall</a:t>
            </a:r>
            <a:endParaRPr lang="en-IN" sz="36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623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What is Network ?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Image result for computer networ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27" y="1690688"/>
            <a:ext cx="6527223" cy="434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828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5571C5-2639-453E-8685-BA9881E616AD}"/>
              </a:ext>
            </a:extLst>
          </p:cNvPr>
          <p:cNvSpPr/>
          <p:nvPr/>
        </p:nvSpPr>
        <p:spPr>
          <a:xfrm>
            <a:off x="1477107" y="2395024"/>
            <a:ext cx="9692640" cy="2067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53266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67546D-2C3D-4232-8646-E9BF5995F0F2}"/>
              </a:ext>
            </a:extLst>
          </p:cNvPr>
          <p:cNvSpPr/>
          <p:nvPr/>
        </p:nvSpPr>
        <p:spPr>
          <a:xfrm>
            <a:off x="1101969" y="2528667"/>
            <a:ext cx="9988062" cy="180066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b="1" i="1" dirty="0">
                <a:solidFill>
                  <a:schemeClr val="tx2">
                    <a:lumMod val="50000"/>
                  </a:schemeClr>
                </a:solidFill>
              </a:rPr>
              <a:t>A Typical Organizational Network</a:t>
            </a:r>
          </a:p>
        </p:txBody>
      </p:sp>
    </p:spTree>
    <p:extLst>
      <p:ext uri="{BB962C8B-B14F-4D97-AF65-F5344CB8AC3E}">
        <p14:creationId xmlns:p14="http://schemas.microsoft.com/office/powerpoint/2010/main" val="343328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9850ED-573F-4591-8E02-33F983245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0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39CAB-D8A1-4C68-9D6C-5E017904A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253331"/>
            <a:ext cx="5181600" cy="4351338"/>
          </a:xfrm>
        </p:spPr>
        <p:txBody>
          <a:bodyPr/>
          <a:lstStyle/>
          <a:p>
            <a:r>
              <a:rPr lang="en-IN" dirty="0"/>
              <a:t>MAC Address: 48 bit</a:t>
            </a:r>
          </a:p>
          <a:p>
            <a:r>
              <a:rPr lang="en-IN" dirty="0"/>
              <a:t>IP Address: 32 bit</a:t>
            </a:r>
          </a:p>
          <a:p>
            <a:r>
              <a:rPr lang="en-IN" dirty="0"/>
              <a:t>Port Address: 16 bit</a:t>
            </a:r>
          </a:p>
          <a:p>
            <a:r>
              <a:rPr lang="en-IN" dirty="0"/>
              <a:t>Specific Address:</a:t>
            </a:r>
          </a:p>
          <a:p>
            <a:pPr lvl="1"/>
            <a:r>
              <a:rPr lang="en-IN" dirty="0"/>
              <a:t>URL, E-mail 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83B28B-BF37-4B87-AB64-E5716C4FA48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8609" y="1083212"/>
            <a:ext cx="7493391" cy="577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69B425B8-FBA1-4532-BCE7-F35C964482C4}"/>
              </a:ext>
            </a:extLst>
          </p:cNvPr>
          <p:cNvSpPr/>
          <p:nvPr/>
        </p:nvSpPr>
        <p:spPr>
          <a:xfrm rot="10800000" flipV="1">
            <a:off x="3602182" y="0"/>
            <a:ext cx="8589818" cy="8704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3600" b="1" i="1" dirty="0">
                <a:solidFill>
                  <a:srgbClr val="002060"/>
                </a:solidFill>
              </a:rPr>
              <a:t>Types of Addresses in Networking</a:t>
            </a:r>
            <a:endParaRPr lang="en-IN" sz="3600" b="1" i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81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4A9B5-645D-4699-9E76-FEA27AEB9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8" y="1125414"/>
            <a:ext cx="11563644" cy="5627077"/>
          </a:xfrm>
        </p:spPr>
        <p:txBody>
          <a:bodyPr/>
          <a:lstStyle/>
          <a:p>
            <a:r>
              <a:rPr lang="en-IN" dirty="0"/>
              <a:t>Ip address mechanism:</a:t>
            </a:r>
          </a:p>
          <a:p>
            <a:pPr lvl="1"/>
            <a:r>
              <a:rPr lang="en-IN" dirty="0"/>
              <a:t>Classful addressing</a:t>
            </a:r>
          </a:p>
          <a:p>
            <a:pPr lvl="1"/>
            <a:r>
              <a:rPr lang="en-IN" dirty="0"/>
              <a:t>Classless addressing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Rounded Rectangle 10">
            <a:extLst>
              <a:ext uri="{FF2B5EF4-FFF2-40B4-BE49-F238E27FC236}">
                <a16:creationId xmlns:a16="http://schemas.microsoft.com/office/drawing/2014/main" id="{1989FFEB-9C42-4B85-892B-4AEB94D5809A}"/>
              </a:ext>
            </a:extLst>
          </p:cNvPr>
          <p:cNvSpPr/>
          <p:nvPr/>
        </p:nvSpPr>
        <p:spPr>
          <a:xfrm rot="10800000" flipV="1">
            <a:off x="3602182" y="0"/>
            <a:ext cx="8589818" cy="8704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3600" b="1" i="1" dirty="0">
                <a:solidFill>
                  <a:srgbClr val="002060"/>
                </a:solidFill>
              </a:rPr>
              <a:t>IP Addressing Mechanism</a:t>
            </a:r>
            <a:endParaRPr lang="en-IN" sz="3600" b="1" i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1DF1A-7836-4448-A6F4-CB96674932DD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258" y="1477108"/>
            <a:ext cx="5522644" cy="393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4BC5A9-5B18-4E06-A39A-A5B37D6BDB1B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840" y="3428999"/>
            <a:ext cx="5797159" cy="3112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736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330C3-FB96-4C90-A124-C6FE9ADEE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406769"/>
            <a:ext cx="10805160" cy="4770194"/>
          </a:xfrm>
        </p:spPr>
        <p:txBody>
          <a:bodyPr/>
          <a:lstStyle/>
          <a:p>
            <a:r>
              <a:rPr lang="en-IN" dirty="0"/>
              <a:t>The functionality of Routers is to forward the packets from one network to another network.</a:t>
            </a:r>
          </a:p>
          <a:p>
            <a:r>
              <a:rPr lang="en-IN" dirty="0"/>
              <a:t>IP address has hieratical structure:</a:t>
            </a:r>
          </a:p>
          <a:p>
            <a:pPr lvl="1"/>
            <a:r>
              <a:rPr lang="en-IN" dirty="0"/>
              <a:t>Network Part</a:t>
            </a:r>
          </a:p>
          <a:p>
            <a:pPr lvl="1"/>
            <a:r>
              <a:rPr lang="en-IN" dirty="0"/>
              <a:t>Host Part</a:t>
            </a:r>
          </a:p>
          <a:p>
            <a:r>
              <a:rPr lang="en-US" dirty="0"/>
              <a:t>The network mask help the router to find the Network ID and can forward the packet to that network. </a:t>
            </a:r>
          </a:p>
          <a:p>
            <a:endParaRPr lang="en-IN" dirty="0"/>
          </a:p>
        </p:txBody>
      </p:sp>
      <p:sp>
        <p:nvSpPr>
          <p:cNvPr id="4" name="Rounded Rectangle 10">
            <a:extLst>
              <a:ext uri="{FF2B5EF4-FFF2-40B4-BE49-F238E27FC236}">
                <a16:creationId xmlns:a16="http://schemas.microsoft.com/office/drawing/2014/main" id="{0420A432-4B63-485D-A7DE-09E7B4C011F5}"/>
              </a:ext>
            </a:extLst>
          </p:cNvPr>
          <p:cNvSpPr/>
          <p:nvPr/>
        </p:nvSpPr>
        <p:spPr>
          <a:xfrm rot="10800000" flipV="1">
            <a:off x="3602182" y="0"/>
            <a:ext cx="8589818" cy="8704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3600" b="1" i="1" dirty="0">
                <a:solidFill>
                  <a:srgbClr val="002060"/>
                </a:solidFill>
              </a:rPr>
              <a:t>Need of </a:t>
            </a:r>
            <a:r>
              <a:rPr lang="en-IN" sz="3600" b="1" i="1" dirty="0" err="1">
                <a:solidFill>
                  <a:srgbClr val="002060"/>
                </a:solidFill>
              </a:rPr>
              <a:t>subnetmask</a:t>
            </a:r>
            <a:endParaRPr lang="en-IN" sz="3600" b="1" i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F719E-520F-4E31-B865-54B720B11A48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6926" y="4582051"/>
            <a:ext cx="7185074" cy="2131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691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1E6DA1-BC14-4C13-ACE8-8D1E69907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78" y="1460072"/>
            <a:ext cx="8744292" cy="4925951"/>
          </a:xfrm>
        </p:spPr>
      </p:pic>
      <p:sp>
        <p:nvSpPr>
          <p:cNvPr id="4" name="Rounded Rectangle 10">
            <a:extLst>
              <a:ext uri="{FF2B5EF4-FFF2-40B4-BE49-F238E27FC236}">
                <a16:creationId xmlns:a16="http://schemas.microsoft.com/office/drawing/2014/main" id="{6453AD94-9331-44CA-8A60-6144F9485527}"/>
              </a:ext>
            </a:extLst>
          </p:cNvPr>
          <p:cNvSpPr/>
          <p:nvPr/>
        </p:nvSpPr>
        <p:spPr>
          <a:xfrm rot="10800000" flipV="1">
            <a:off x="3602182" y="0"/>
            <a:ext cx="8589818" cy="8704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3600" b="1" i="1" dirty="0">
                <a:solidFill>
                  <a:srgbClr val="002060"/>
                </a:solidFill>
              </a:rPr>
              <a:t>Public and Private IP</a:t>
            </a:r>
            <a:endParaRPr lang="en-IN" sz="3600" b="1" i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171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9944-2565-48F3-ADC0-8A0AB13D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1463040"/>
            <a:ext cx="11873133" cy="5254284"/>
          </a:xfrm>
        </p:spPr>
        <p:txBody>
          <a:bodyPr/>
          <a:lstStyle/>
          <a:p>
            <a:r>
              <a:rPr lang="en-IN" dirty="0"/>
              <a:t>Go to the following URL: </a:t>
            </a:r>
            <a:r>
              <a:rPr lang="en-IN" dirty="0">
                <a:hlinkClick r:id="rId2"/>
              </a:rPr>
              <a:t>https://www.netacad.com/courses/packet-tracer</a:t>
            </a:r>
            <a:endParaRPr lang="en-IN" dirty="0"/>
          </a:p>
          <a:p>
            <a:r>
              <a:rPr lang="en-US" dirty="0"/>
              <a:t>To download Packet Tracer, follow these steps to create your Networking Academy registration:</a:t>
            </a:r>
          </a:p>
          <a:p>
            <a:r>
              <a:rPr lang="en-US" dirty="0"/>
              <a:t>Click the 'Enroll to Download Packet Tracer' button</a:t>
            </a:r>
          </a:p>
          <a:p>
            <a:r>
              <a:rPr lang="en-US" dirty="0"/>
              <a:t>Enroll in the Introduction to Packet Tracer course</a:t>
            </a:r>
          </a:p>
          <a:p>
            <a:r>
              <a:rPr lang="en-US" dirty="0"/>
              <a:t>Complete your Networking Academy registration</a:t>
            </a:r>
          </a:p>
          <a:p>
            <a:r>
              <a:rPr lang="en-US" dirty="0"/>
              <a:t>Launch the Introduction to Packet Tracer course</a:t>
            </a:r>
          </a:p>
          <a:p>
            <a:r>
              <a:rPr lang="en-US" dirty="0"/>
              <a:t>Download instructions are found within the course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ounded Rectangle 10">
            <a:extLst>
              <a:ext uri="{FF2B5EF4-FFF2-40B4-BE49-F238E27FC236}">
                <a16:creationId xmlns:a16="http://schemas.microsoft.com/office/drawing/2014/main" id="{9BE8CBE5-5D2B-4347-A18E-35AE71861D2D}"/>
              </a:ext>
            </a:extLst>
          </p:cNvPr>
          <p:cNvSpPr/>
          <p:nvPr/>
        </p:nvSpPr>
        <p:spPr>
          <a:xfrm rot="10800000" flipV="1">
            <a:off x="3602182" y="140677"/>
            <a:ext cx="8589818" cy="8704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5400" dirty="0">
                <a:solidFill>
                  <a:schemeClr val="tx2">
                    <a:lumMod val="50000"/>
                  </a:schemeClr>
                </a:solidFill>
              </a:rPr>
              <a:t>Installation Procedure</a:t>
            </a:r>
            <a:endParaRPr lang="en-IN" sz="5400" b="1" i="1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97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268</Words>
  <Application>Microsoft Office PowerPoint</Application>
  <PresentationFormat>Widescreen</PresentationFormat>
  <Paragraphs>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Network Configuration Using Cisco Packet Tracer</vt:lpstr>
      <vt:lpstr>What is Network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Configuration Using Cisco Packet Tracer</dc:title>
  <dc:creator>Raghudathesh G P [MAHE-MSOIS]</dc:creator>
  <cp:lastModifiedBy>Raghudathesh G P [MAHE-MSOIS]</cp:lastModifiedBy>
  <cp:revision>21</cp:revision>
  <dcterms:created xsi:type="dcterms:W3CDTF">2019-12-06T08:41:23Z</dcterms:created>
  <dcterms:modified xsi:type="dcterms:W3CDTF">2019-12-07T09:03:11Z</dcterms:modified>
</cp:coreProperties>
</file>