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4" r:id="rId4"/>
    <p:sldId id="267" r:id="rId5"/>
    <p:sldId id="268" r:id="rId6"/>
    <p:sldId id="269" r:id="rId7"/>
    <p:sldId id="257" r:id="rId8"/>
    <p:sldId id="270" r:id="rId9"/>
    <p:sldId id="272" r:id="rId10"/>
    <p:sldId id="260" r:id="rId11"/>
    <p:sldId id="265" r:id="rId12"/>
    <p:sldId id="266" r:id="rId13"/>
    <p:sldId id="276" r:id="rId14"/>
    <p:sldId id="263" r:id="rId15"/>
    <p:sldId id="258" r:id="rId16"/>
    <p:sldId id="275" r:id="rId17"/>
    <p:sldId id="274" r:id="rId18"/>
    <p:sldId id="278" r:id="rId19"/>
    <p:sldId id="279" r:id="rId20"/>
    <p:sldId id="277" r:id="rId21"/>
    <p:sldId id="271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0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9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5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7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1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0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2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6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0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0606-474F-417C-8DB0-81402E3BEFB0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9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raml.org/" TargetMode="External"/><Relationship Id="rId2" Type="http://schemas.openxmlformats.org/officeDocument/2006/relationships/hyperlink" Target="https://jsoup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apstruct.org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6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r>
              <a:rPr lang="en-US" dirty="0" smtClean="0"/>
              <a:t>image</a:t>
            </a:r>
            <a:endParaRPr lang="en-US" dirty="0"/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216211"/>
              </p:ext>
            </p:extLst>
          </p:nvPr>
        </p:nvGraphicFramePr>
        <p:xfrm>
          <a:off x="2818879" y="709125"/>
          <a:ext cx="6586376" cy="283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20582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discovered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current_timstamp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Discover</a:t>
                      </a:r>
                      <a:r>
                        <a:rPr lang="en-US" sz="1000" baseline="0" dirty="0" smtClean="0"/>
                        <a:t> timestamp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null, unique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URL of</a:t>
                      </a:r>
                      <a:r>
                        <a:rPr lang="en-US" sz="1000" baseline="0" dirty="0" smtClean="0"/>
                        <a:t>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 in pixels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 in pixels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checksum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Etag</a:t>
                      </a:r>
                      <a:r>
                        <a:rPr lang="en-US" sz="1000" dirty="0" smtClean="0"/>
                        <a:t>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tshirt_size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Small, Medium, or Large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 in bytes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04046"/>
              </p:ext>
            </p:extLst>
          </p:nvPr>
        </p:nvGraphicFramePr>
        <p:xfrm>
          <a:off x="2818879" y="4664982"/>
          <a:ext cx="6586376" cy="173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</a:t>
                      </a:r>
                      <a:r>
                        <a:rPr lang="en-US" sz="1000" baseline="0" dirty="0" smtClean="0"/>
                        <a:t> increment,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img_id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</a:t>
                      </a:r>
                      <a:r>
                        <a:rPr lang="en-US" sz="1000" baseline="0" dirty="0" smtClean="0"/>
                        <a:t>key to IMAGE ‘id’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 to IMAGE table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d_path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Unique, 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Download path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hash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Hash</a:t>
                      </a:r>
                      <a:r>
                        <a:rPr lang="en-US" sz="1000" baseline="0" dirty="0" smtClean="0"/>
                        <a:t>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 of image in</a:t>
                      </a:r>
                      <a:r>
                        <a:rPr lang="en-US" sz="1000" baseline="0" dirty="0" smtClean="0"/>
                        <a:t> bytes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5474" y="4587460"/>
            <a:ext cx="18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download_image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0869" y="1017036"/>
            <a:ext cx="1390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</a:t>
            </a:r>
            <a:r>
              <a:rPr lang="en-US" sz="1000" dirty="0" smtClean="0"/>
              <a:t>ll discovered images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68635" y="4988895"/>
            <a:ext cx="1390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All downloaded images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369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675757"/>
              </p:ext>
            </p:extLst>
          </p:nvPr>
        </p:nvGraphicFramePr>
        <p:xfrm>
          <a:off x="2940178" y="789890"/>
          <a:ext cx="6586376" cy="2560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URL</a:t>
                      </a:r>
                      <a:r>
                        <a:rPr lang="en-US" sz="1000" baseline="0" dirty="0" smtClean="0"/>
                        <a:t>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Optionally</a:t>
                      </a:r>
                      <a:r>
                        <a:rPr lang="en-US" sz="1000" baseline="0" dirty="0" smtClean="0"/>
                        <a:t> identify a search by a name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max_pages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pages </a:t>
                      </a:r>
                      <a:r>
                        <a:rPr lang="en-US" sz="1000" baseline="0" dirty="0" smtClean="0"/>
                        <a:t>allowed to crawl for this search. Default to global </a:t>
                      </a:r>
                      <a:r>
                        <a:rPr lang="en-US" sz="1000" baseline="0" dirty="0" err="1" smtClean="0"/>
                        <a:t>config</a:t>
                      </a:r>
                      <a:r>
                        <a:rPr lang="en-US" sz="1000" baseline="0" dirty="0" smtClean="0"/>
                        <a:t> if not set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max_images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images</a:t>
                      </a:r>
                      <a:r>
                        <a:rPr lang="en-US" sz="1000" baseline="0" dirty="0" smtClean="0"/>
                        <a:t> to crawl for this search. Default to global </a:t>
                      </a:r>
                      <a:r>
                        <a:rPr lang="en-US" sz="1000" baseline="0" dirty="0" err="1" smtClean="0"/>
                        <a:t>config</a:t>
                      </a:r>
                      <a:r>
                        <a:rPr lang="en-US" sz="1000" baseline="0" dirty="0" smtClean="0"/>
                        <a:t> if not set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5474" y="851992"/>
            <a:ext cx="72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82" y="1247347"/>
            <a:ext cx="1390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 query performed by a user. Query objects are saved. Also contains the parameters for this query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614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503054"/>
              </p:ext>
            </p:extLst>
          </p:nvPr>
        </p:nvGraphicFramePr>
        <p:xfrm>
          <a:off x="3045686" y="965736"/>
          <a:ext cx="6586376" cy="1860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query_id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query table for discovered query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</a:t>
                      </a:r>
                      <a:r>
                        <a:rPr lang="en-US" sz="1000" baseline="0" dirty="0" smtClean="0"/>
                        <a:t> to </a:t>
                      </a:r>
                      <a:r>
                        <a:rPr lang="en-US" sz="1000" baseline="0" dirty="0" err="1" smtClean="0"/>
                        <a:t>page_id</a:t>
                      </a:r>
                      <a:r>
                        <a:rPr lang="en-US" sz="1000" baseline="0" dirty="0" smtClean="0"/>
                        <a:t> ID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parent_page_id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 to </a:t>
                      </a:r>
                      <a:r>
                        <a:rPr lang="en-US" sz="1000" dirty="0" err="1" smtClean="0"/>
                        <a:t>page_id</a:t>
                      </a:r>
                      <a:r>
                        <a:rPr lang="en-US" sz="1000" dirty="0" smtClean="0"/>
                        <a:t> of parent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create_time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current_timstamp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Auto generated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5474" y="851992"/>
            <a:ext cx="1583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page_topology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82" y="1247347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Create a toplogy of every page searched, for a query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542860" y="3362784"/>
            <a:ext cx="63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5474" y="3846061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Unique page records, separate from any query</a:t>
            </a:r>
            <a:endParaRPr lang="en-US" sz="10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717024"/>
              </p:ext>
            </p:extLst>
          </p:nvPr>
        </p:nvGraphicFramePr>
        <p:xfrm>
          <a:off x="3045686" y="3362784"/>
          <a:ext cx="6586376" cy="118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URL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smtClean="0"/>
                        <a:t>checksum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Md5sum of page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759905"/>
              </p:ext>
            </p:extLst>
          </p:nvPr>
        </p:nvGraphicFramePr>
        <p:xfrm>
          <a:off x="3045686" y="5254140"/>
          <a:ext cx="6586376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 +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page_id</a:t>
                      </a:r>
                      <a:r>
                        <a:rPr lang="en-US" sz="1000" baseline="0" dirty="0" smtClean="0"/>
                        <a:t/>
                      </a:r>
                      <a:br>
                        <a:rPr lang="en-US" sz="1000" baseline="0" dirty="0" smtClean="0"/>
                      </a:br>
                      <a:r>
                        <a:rPr lang="en-US" sz="1000" baseline="0" dirty="0" smtClean="0"/>
                        <a:t>foreign key to img table,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image</a:t>
                      </a:r>
                      <a:r>
                        <a:rPr lang="en-US" sz="1000" baseline="0" dirty="0" smtClean="0"/>
                        <a:t> table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constraint</a:t>
                      </a:r>
                      <a:r>
                        <a:rPr lang="en-US" sz="1000" baseline="0" dirty="0" smtClean="0"/>
                        <a:t> + </a:t>
                      </a:r>
                      <a:r>
                        <a:rPr lang="en-US" sz="1000" baseline="0" dirty="0" err="1" smtClean="0"/>
                        <a:t>img_id</a:t>
                      </a:r>
                      <a:r>
                        <a:rPr lang="en-US" sz="1000" baseline="0" dirty="0" smtClean="0"/>
                        <a:t/>
                      </a:r>
                      <a:br>
                        <a:rPr lang="en-US" sz="1000" baseline="0" dirty="0" smtClean="0"/>
                      </a:br>
                      <a:r>
                        <a:rPr lang="en-US" sz="1000" baseline="0" dirty="0" smtClean="0"/>
                        <a:t>Foreign key to page table,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page table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85140" y="5106899"/>
            <a:ext cx="1330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image_page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6739" y="5597656"/>
            <a:ext cx="1390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Many to many mapping between page URLs and image </a:t>
            </a:r>
            <a:r>
              <a:rPr lang="en-US" sz="1000" dirty="0" err="1" smtClean="0"/>
              <a:t>urls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5555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05707"/>
              </p:ext>
            </p:extLst>
          </p:nvPr>
        </p:nvGraphicFramePr>
        <p:xfrm>
          <a:off x="3045686" y="965736"/>
          <a:ext cx="6586376" cy="1860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query_id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query table for discovered query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</a:t>
                      </a:r>
                      <a:r>
                        <a:rPr lang="en-US" sz="1000" baseline="0" dirty="0" smtClean="0"/>
                        <a:t> to </a:t>
                      </a:r>
                      <a:r>
                        <a:rPr lang="en-US" sz="1000" baseline="0" dirty="0" err="1" smtClean="0"/>
                        <a:t>page_id</a:t>
                      </a:r>
                      <a:r>
                        <a:rPr lang="en-US" sz="1000" baseline="0" dirty="0" smtClean="0"/>
                        <a:t> ID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parent_page_id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 to </a:t>
                      </a:r>
                      <a:r>
                        <a:rPr lang="en-US" sz="1000" dirty="0" err="1" smtClean="0"/>
                        <a:t>page_id</a:t>
                      </a:r>
                      <a:r>
                        <a:rPr lang="en-US" sz="1000" dirty="0" smtClean="0"/>
                        <a:t> of parent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create_time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current_timstamp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Auto generated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5474" y="851992"/>
            <a:ext cx="1698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image_topology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82" y="1247347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Create a toplogy of every image searched, for a query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0875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845733"/>
              </p:ext>
            </p:extLst>
          </p:nvPr>
        </p:nvGraphicFramePr>
        <p:xfrm>
          <a:off x="2940178" y="789890"/>
          <a:ext cx="6586376" cy="2410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max_urls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= 50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 URLS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max_imgs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= 1000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images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img_save_path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Directory</a:t>
                      </a:r>
                      <a:r>
                        <a:rPr lang="en-US" sz="1000" baseline="0" dirty="0" smtClean="0"/>
                        <a:t> to save images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Sort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Sort preferences,</a:t>
                      </a:r>
                      <a:r>
                        <a:rPr lang="en-US" sz="1000" baseline="0" dirty="0" smtClean="0"/>
                        <a:t> delimited by comma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log_level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Default=info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Desired</a:t>
                      </a:r>
                      <a:r>
                        <a:rPr lang="en-US" sz="1000" baseline="0" dirty="0" smtClean="0"/>
                        <a:t> log level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Threads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Maximum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119532"/>
              </p:ext>
            </p:extLst>
          </p:nvPr>
        </p:nvGraphicFramePr>
        <p:xfrm>
          <a:off x="2940178" y="3431975"/>
          <a:ext cx="6586376" cy="914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87874" y="5048764"/>
            <a:ext cx="631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06864"/>
              </p:ext>
            </p:extLst>
          </p:nvPr>
        </p:nvGraphicFramePr>
        <p:xfrm>
          <a:off x="2940178" y="5048764"/>
          <a:ext cx="6586376" cy="118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filter_type_id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FILTER_TYPE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value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the filter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87874" y="3338402"/>
            <a:ext cx="1200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filter_type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7874" y="743139"/>
            <a:ext cx="91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7874" y="1121523"/>
            <a:ext cx="139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User preferences. 1 record.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3944" y="3708459"/>
            <a:ext cx="139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Types of things to filter out from queries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739268" y="5418096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Actual names to filter out of URL or Image results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808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PAGE Queue Object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URL,</a:t>
            </a:r>
          </a:p>
          <a:p>
            <a:r>
              <a:rPr lang="en-US" dirty="0"/>
              <a:t> </a:t>
            </a:r>
            <a:r>
              <a:rPr lang="en-US" dirty="0" smtClean="0"/>
              <a:t>  QUERY ID,</a:t>
            </a:r>
          </a:p>
          <a:p>
            <a:r>
              <a:rPr lang="en-US" dirty="0"/>
              <a:t> </a:t>
            </a:r>
            <a:r>
              <a:rPr lang="en-US" dirty="0" smtClean="0"/>
              <a:t>  PARENT PAGE ID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sz="2800" dirty="0"/>
              <a:t>IMG Queue Object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smtClean="0"/>
              <a:t>QUERY </a:t>
            </a:r>
            <a:r>
              <a:rPr lang="en-US" dirty="0"/>
              <a:t>ID,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IMG </a:t>
            </a:r>
            <a:r>
              <a:rPr lang="en-US" dirty="0"/>
              <a:t>URL,</a:t>
            </a:r>
          </a:p>
          <a:p>
            <a:r>
              <a:rPr lang="en-US" dirty="0"/>
              <a:t>    PAGE ID</a:t>
            </a:r>
          </a:p>
          <a:p>
            <a:r>
              <a:rPr lang="en-US" dirty="0"/>
              <a:t>}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5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enum</a:t>
            </a:r>
            <a:r>
              <a:rPr lang="en-US" sz="2800" dirty="0" smtClean="0"/>
              <a:t> </a:t>
            </a:r>
            <a:r>
              <a:rPr lang="en-US" sz="2800" dirty="0" err="1" smtClean="0"/>
              <a:t>QueryStatus</a:t>
            </a:r>
            <a:endParaRPr lang="en-US" sz="2800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RUNNING,</a:t>
            </a:r>
          </a:p>
          <a:p>
            <a:r>
              <a:rPr lang="en-US" dirty="0"/>
              <a:t> </a:t>
            </a:r>
            <a:r>
              <a:rPr lang="en-US" dirty="0" smtClean="0"/>
              <a:t>  STOPPED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3731" y="289249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REST API</a:t>
            </a:r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622677"/>
              </p:ext>
            </p:extLst>
          </p:nvPr>
        </p:nvGraphicFramePr>
        <p:xfrm>
          <a:off x="1238899" y="1036907"/>
          <a:ext cx="9528630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1905726"/>
                <a:gridCol w="1905726"/>
                <a:gridCol w="1905726"/>
                <a:gridCol w="1905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GET/POST/DELETE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/query/all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</a:t>
                      </a:r>
                    </a:p>
                    <a:p>
                      <a:r>
                        <a:rPr lang="en-US" sz="1200" dirty="0" smtClean="0"/>
                        <a:t>{</a:t>
                      </a:r>
                    </a:p>
                    <a:p>
                      <a:r>
                        <a:rPr lang="en-US" sz="1200" dirty="0" smtClean="0"/>
                        <a:t>"id":1,</a:t>
                      </a:r>
                    </a:p>
                    <a:p>
                      <a:r>
                        <a:rPr lang="en-US" sz="1200" dirty="0" smtClean="0"/>
                        <a:t>"</a:t>
                      </a:r>
                      <a:r>
                        <a:rPr lang="en-US" sz="1200" dirty="0" err="1" smtClean="0"/>
                        <a:t>name":null</a:t>
                      </a:r>
                      <a:r>
                        <a:rPr lang="en-US" sz="1200" dirty="0" smtClean="0"/>
                        <a:t>,</a:t>
                      </a:r>
                    </a:p>
                    <a:p>
                      <a:r>
                        <a:rPr lang="en-US" sz="1200" dirty="0" smtClean="0"/>
                        <a:t>"</a:t>
                      </a:r>
                      <a:r>
                        <a:rPr lang="en-US" sz="1200" dirty="0" err="1" smtClean="0"/>
                        <a:t>url</a:t>
                      </a:r>
                      <a:r>
                        <a:rPr lang="en-US" sz="1200" dirty="0" smtClean="0"/>
                        <a:t>":“[URL]",</a:t>
                      </a:r>
                    </a:p>
                    <a:p>
                      <a:r>
                        <a:rPr lang="en-US" sz="1200" dirty="0" smtClean="0"/>
                        <a:t>"maxPages":50,</a:t>
                      </a:r>
                    </a:p>
                    <a:p>
                      <a:r>
                        <a:rPr lang="en-US" sz="1200" dirty="0" smtClean="0"/>
                        <a:t>"maxImages":10000</a:t>
                      </a:r>
                    </a:p>
                    <a:p>
                      <a:r>
                        <a:rPr lang="en-US" sz="1200" dirty="0" smtClean="0"/>
                        <a:t>}</a:t>
                      </a:r>
                    </a:p>
                    <a:p>
                      <a:r>
                        <a:rPr lang="en-US" sz="1200" dirty="0" smtClean="0"/>
                        <a:t>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r>
                        <a:rPr lang="en-US" baseline="0" dirty="0" smtClean="0"/>
                        <a:t> All Queries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/query/id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"id":1,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name":null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":“[URL]",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"maxPages":50,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"maxImages":10000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/query/id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"id":1,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name":null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":“[URL]",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"maxPages":50,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"maxImages":10000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a query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64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126553"/>
              </p:ext>
            </p:extLst>
          </p:nvPr>
        </p:nvGraphicFramePr>
        <p:xfrm>
          <a:off x="1126932" y="999584"/>
          <a:ext cx="9528630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1905726"/>
                <a:gridCol w="1905726"/>
                <a:gridCol w="1905726"/>
                <a:gridCol w="1905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GET/POST/DELETE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/query/id/map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Topology</a:t>
                      </a:r>
                      <a:r>
                        <a:rPr lang="en-US" baseline="0" dirty="0" smtClean="0"/>
                        <a:t> of pages and images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/query/id/images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{size filter}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Images associated with query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/query/id/pages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{size filter}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Pages associated with query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/query/id/status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 of a query along with page and image counts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/query/queries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all queries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23731" y="279918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REST API</a:t>
            </a:r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565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816349"/>
              </p:ext>
            </p:extLst>
          </p:nvPr>
        </p:nvGraphicFramePr>
        <p:xfrm>
          <a:off x="1192246" y="1092890"/>
          <a:ext cx="95286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1905726"/>
                <a:gridCol w="1905726"/>
                <a:gridCol w="1905726"/>
                <a:gridCol w="1905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GET/POST/DELETE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/search/latest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r>
                        <a:rPr lang="en-US" baseline="0" dirty="0" smtClean="0"/>
                        <a:t> search to run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/search/start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url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a search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/search/stop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url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Stop a search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52108" y="307911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REST API</a:t>
            </a:r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5897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5213123" y="4513852"/>
            <a:ext cx="1138458" cy="1301961"/>
          </a:xfrm>
          <a:prstGeom prst="flowChartMagneticDisk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89465" y="2954652"/>
            <a:ext cx="2785775" cy="88955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Back End (Java / Spring Boot)</a:t>
            </a:r>
          </a:p>
        </p:txBody>
      </p:sp>
      <p:sp>
        <p:nvSpPr>
          <p:cNvPr id="6" name="Rectangle 5"/>
          <p:cNvSpPr/>
          <p:nvPr/>
        </p:nvSpPr>
        <p:spPr>
          <a:xfrm>
            <a:off x="4389465" y="1429623"/>
            <a:ext cx="2785775" cy="96834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Front End (ReactJS)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584992" y="531845"/>
            <a:ext cx="4394719" cy="5980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84992" y="597283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2" name="Up-Down Arrow 1"/>
          <p:cNvSpPr/>
          <p:nvPr/>
        </p:nvSpPr>
        <p:spPr>
          <a:xfrm>
            <a:off x="5642392" y="3703170"/>
            <a:ext cx="279918" cy="951723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>
            <a:off x="5642392" y="2194762"/>
            <a:ext cx="279918" cy="951723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8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REST API</a:t>
            </a:r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629145"/>
              </p:ext>
            </p:extLst>
          </p:nvPr>
        </p:nvGraphicFramePr>
        <p:xfrm>
          <a:off x="1229568" y="2081935"/>
          <a:ext cx="952863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1905726"/>
                <a:gridCol w="1905726"/>
                <a:gridCol w="1905726"/>
                <a:gridCol w="1905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GET/POST/DELETE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/content/images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all images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/content/pages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all pages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/content/statistics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url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r>
                        <a:rPr lang="en-US" baseline="0" dirty="0" smtClean="0"/>
                        <a:t> All Image Count and all Page Count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28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2"/>
              </a:rPr>
              <a:t>JSoup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HTML DOM Parser with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Apache </a:t>
            </a:r>
            <a:r>
              <a:rPr lang="en-US" dirty="0" err="1" smtClean="0"/>
              <a:t>FileUtilities</a:t>
            </a:r>
            <a:r>
              <a:rPr lang="en-US" dirty="0" smtClean="0"/>
              <a:t> for parsing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RAML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4"/>
              </a:rPr>
              <a:t>Mapstruct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11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116" y="259684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UI File Structure</a:t>
            </a:r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30424" y="1548882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Index.html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97019" y="1595048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SquidUI.js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2019404" y="1733548"/>
            <a:ext cx="5776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72778" y="2128725"/>
            <a:ext cx="1864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pages/image/ImagePage.js</a:t>
            </a:r>
            <a:endParaRPr lang="en-US" sz="1200" dirty="0"/>
          </a:p>
        </p:txBody>
      </p:sp>
      <p:cxnSp>
        <p:nvCxnSpPr>
          <p:cNvPr id="18" name="Elbow Connector 17"/>
          <p:cNvCxnSpPr>
            <a:stCxn id="6" idx="2"/>
            <a:endCxn id="13" idx="1"/>
          </p:cNvCxnSpPr>
          <p:nvPr/>
        </p:nvCxnSpPr>
        <p:spPr>
          <a:xfrm rot="16200000" flipH="1">
            <a:off x="3038567" y="1833014"/>
            <a:ext cx="395178" cy="4732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72778" y="3554361"/>
            <a:ext cx="1844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pages/query/QueryPage.js</a:t>
            </a:r>
            <a:endParaRPr lang="en-US" sz="1200" dirty="0"/>
          </a:p>
        </p:txBody>
      </p:sp>
      <p:cxnSp>
        <p:nvCxnSpPr>
          <p:cNvPr id="21" name="Elbow Connector 20"/>
          <p:cNvCxnSpPr>
            <a:stCxn id="6" idx="2"/>
            <a:endCxn id="19" idx="1"/>
          </p:cNvCxnSpPr>
          <p:nvPr/>
        </p:nvCxnSpPr>
        <p:spPr>
          <a:xfrm rot="16200000" flipH="1">
            <a:off x="2325749" y="2545832"/>
            <a:ext cx="1820814" cy="4732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72777" y="4677153"/>
            <a:ext cx="1893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pages/admin/AdminPage.js</a:t>
            </a:r>
            <a:endParaRPr lang="en-US" sz="1200" dirty="0"/>
          </a:p>
        </p:txBody>
      </p:sp>
      <p:cxnSp>
        <p:nvCxnSpPr>
          <p:cNvPr id="27" name="Elbow Connector 26"/>
          <p:cNvCxnSpPr>
            <a:stCxn id="6" idx="2"/>
            <a:endCxn id="25" idx="1"/>
          </p:cNvCxnSpPr>
          <p:nvPr/>
        </p:nvCxnSpPr>
        <p:spPr>
          <a:xfrm rot="16200000" flipH="1">
            <a:off x="1764352" y="3107228"/>
            <a:ext cx="2943606" cy="47324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36453" y="5305223"/>
            <a:ext cx="1966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common/header/TopPane.js</a:t>
            </a:r>
            <a:endParaRPr lang="en-US" sz="1200" dirty="0"/>
          </a:p>
        </p:txBody>
      </p:sp>
      <p:cxnSp>
        <p:nvCxnSpPr>
          <p:cNvPr id="3" name="Elbow Connector 2"/>
          <p:cNvCxnSpPr>
            <a:stCxn id="6" idx="2"/>
            <a:endCxn id="12" idx="1"/>
          </p:cNvCxnSpPr>
          <p:nvPr/>
        </p:nvCxnSpPr>
        <p:spPr>
          <a:xfrm rot="16200000" flipH="1">
            <a:off x="1432155" y="3439425"/>
            <a:ext cx="3571676" cy="43691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53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2108" y="307911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UI Layout – SearchPage.PS</a:t>
            </a:r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886408" y="1184988"/>
            <a:ext cx="11056776" cy="5365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86408" y="1184989"/>
            <a:ext cx="11056776" cy="223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TopPane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886408" y="1408923"/>
            <a:ext cx="11056776" cy="51411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Search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886408" y="6326156"/>
            <a:ext cx="11056776" cy="223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SearchBottomPane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4140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870580" y="1082352"/>
            <a:ext cx="1222310" cy="122231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 err="1" smtClean="0"/>
              <a:t>Msg</a:t>
            </a:r>
            <a:r>
              <a:rPr lang="en-US" sz="1000" dirty="0" smtClean="0"/>
              <a:t> Queue</a:t>
            </a:r>
            <a:endParaRPr lang="en-US" sz="1000" dirty="0"/>
          </a:p>
        </p:txBody>
      </p:sp>
      <p:sp>
        <p:nvSpPr>
          <p:cNvPr id="4" name="Oval 3"/>
          <p:cNvSpPr/>
          <p:nvPr/>
        </p:nvSpPr>
        <p:spPr>
          <a:xfrm>
            <a:off x="5310673" y="1522445"/>
            <a:ext cx="342123" cy="34212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81734" y="486097"/>
            <a:ext cx="9334" cy="596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4"/>
          </p:cNvCxnSpPr>
          <p:nvPr/>
        </p:nvCxnSpPr>
        <p:spPr>
          <a:xfrm flipH="1">
            <a:off x="5481734" y="2304662"/>
            <a:ext cx="1" cy="898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693301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77884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262467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47050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31633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48621" y="3348571"/>
            <a:ext cx="1018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dk1"/>
                </a:solidFill>
              </a:rPr>
              <a:t>ThreadPool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57110" y="2326835"/>
            <a:ext cx="351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[unvisted child page </a:t>
            </a:r>
            <a:r>
              <a:rPr lang="en-US" dirty="0" smtClean="0"/>
              <a:t>URLS, </a:t>
            </a:r>
            <a:r>
              <a:rPr lang="en-US" dirty="0" err="1" smtClean="0"/>
              <a:t>unvisted</a:t>
            </a:r>
            <a:r>
              <a:rPr lang="en-US" dirty="0" smtClean="0"/>
              <a:t> child image URLs]</a:t>
            </a:r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2681692" y="5483027"/>
            <a:ext cx="1364842" cy="95430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img table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665842" y="173979"/>
            <a:ext cx="1414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[start page </a:t>
            </a:r>
            <a:r>
              <a:rPr lang="en-US" dirty="0" err="1"/>
              <a:t>url</a:t>
            </a:r>
            <a:r>
              <a:rPr lang="en-US" dirty="0"/>
              <a:t>]</a:t>
            </a:r>
          </a:p>
        </p:txBody>
      </p:sp>
      <p:cxnSp>
        <p:nvCxnSpPr>
          <p:cNvPr id="46" name="Straight Arrow Connector 45"/>
          <p:cNvCxnSpPr>
            <a:stCxn id="15" idx="4"/>
          </p:cNvCxnSpPr>
          <p:nvPr/>
        </p:nvCxnSpPr>
        <p:spPr>
          <a:xfrm>
            <a:off x="5523724" y="3760236"/>
            <a:ext cx="0" cy="3359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ular Callout 5"/>
          <p:cNvSpPr/>
          <p:nvPr/>
        </p:nvSpPr>
        <p:spPr>
          <a:xfrm>
            <a:off x="8692395" y="3124503"/>
            <a:ext cx="1744824" cy="531845"/>
          </a:xfrm>
          <a:prstGeom prst="wedgeRectCallout">
            <a:avLst>
              <a:gd name="adj1" fmla="val -86074"/>
              <a:gd name="adj2" fmla="val 13618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Parse unvisted urls, extract images, extract child URLs and Images</a:t>
            </a:r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950802" y="3198464"/>
            <a:ext cx="1744824" cy="631372"/>
          </a:xfrm>
          <a:prstGeom prst="wedgeRectCallout">
            <a:avLst>
              <a:gd name="adj1" fmla="val 55103"/>
              <a:gd name="adj2" fmla="val 10359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 image size and dimensions, push image data to DB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189542" y="4413317"/>
            <a:ext cx="96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sz="1200" dirty="0"/>
              <a:t>[Image </a:t>
            </a:r>
            <a:r>
              <a:rPr lang="en-US" sz="1200" dirty="0" err="1"/>
              <a:t>Msg</a:t>
            </a:r>
            <a:r>
              <a:rPr lang="en-US" sz="1200" dirty="0"/>
              <a:t>]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39592" y="5011374"/>
            <a:ext cx="1142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[img metadata]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57458" y="4978286"/>
            <a:ext cx="1212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/>
              <a:t>[page metadata]</a:t>
            </a:r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5080926" y="4092259"/>
            <a:ext cx="885596" cy="5933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94338" y="3928187"/>
            <a:ext cx="1539551" cy="9330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Image Processing</a:t>
            </a:r>
          </a:p>
        </p:txBody>
      </p:sp>
      <p:sp>
        <p:nvSpPr>
          <p:cNvPr id="42" name="Oval 41"/>
          <p:cNvSpPr/>
          <p:nvPr/>
        </p:nvSpPr>
        <p:spPr>
          <a:xfrm>
            <a:off x="6700307" y="3917304"/>
            <a:ext cx="1539551" cy="9330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Page Processing</a:t>
            </a:r>
            <a:endParaRPr lang="en-US" sz="1400" dirty="0"/>
          </a:p>
        </p:txBody>
      </p:sp>
      <p:cxnSp>
        <p:nvCxnSpPr>
          <p:cNvPr id="26" name="Straight Arrow Connector 25"/>
          <p:cNvCxnSpPr>
            <a:stCxn id="9" idx="3"/>
            <a:endCxn id="42" idx="2"/>
          </p:cNvCxnSpPr>
          <p:nvPr/>
        </p:nvCxnSpPr>
        <p:spPr>
          <a:xfrm flipV="1">
            <a:off x="5966522" y="4383834"/>
            <a:ext cx="733785" cy="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2" idx="0"/>
            <a:endCxn id="2" idx="6"/>
          </p:cNvCxnSpPr>
          <p:nvPr/>
        </p:nvCxnSpPr>
        <p:spPr>
          <a:xfrm rot="16200000" flipV="1">
            <a:off x="5669589" y="2116809"/>
            <a:ext cx="2223797" cy="13771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" idx="1"/>
            <a:endCxn id="11" idx="6"/>
          </p:cNvCxnSpPr>
          <p:nvPr/>
        </p:nvCxnSpPr>
        <p:spPr>
          <a:xfrm flipH="1">
            <a:off x="4133889" y="4388934"/>
            <a:ext cx="947037" cy="5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768901" y="4436401"/>
            <a:ext cx="875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sz="1200" dirty="0"/>
              <a:t>[Page </a:t>
            </a:r>
            <a:r>
              <a:rPr lang="en-US" sz="1200" dirty="0" err="1"/>
              <a:t>Msg</a:t>
            </a:r>
            <a:r>
              <a:rPr lang="en-US" sz="1200" dirty="0"/>
              <a:t>]</a:t>
            </a:r>
          </a:p>
        </p:txBody>
      </p:sp>
      <p:cxnSp>
        <p:nvCxnSpPr>
          <p:cNvPr id="86" name="Straight Arrow Connector 85"/>
          <p:cNvCxnSpPr>
            <a:stCxn id="11" idx="4"/>
            <a:endCxn id="22" idx="1"/>
          </p:cNvCxnSpPr>
          <p:nvPr/>
        </p:nvCxnSpPr>
        <p:spPr>
          <a:xfrm flipH="1">
            <a:off x="3364113" y="4861247"/>
            <a:ext cx="1" cy="621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Flowchart: Magnetic Disk 88"/>
          <p:cNvSpPr/>
          <p:nvPr/>
        </p:nvSpPr>
        <p:spPr>
          <a:xfrm>
            <a:off x="6750802" y="5457255"/>
            <a:ext cx="1438560" cy="100584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Page table / Topology Table</a:t>
            </a:r>
            <a:endParaRPr lang="en-US" sz="1400" dirty="0"/>
          </a:p>
        </p:txBody>
      </p:sp>
      <p:cxnSp>
        <p:nvCxnSpPr>
          <p:cNvPr id="92" name="Straight Arrow Connector 91"/>
          <p:cNvCxnSpPr>
            <a:stCxn id="42" idx="4"/>
            <a:endCxn id="89" idx="1"/>
          </p:cNvCxnSpPr>
          <p:nvPr/>
        </p:nvCxnSpPr>
        <p:spPr>
          <a:xfrm flipH="1">
            <a:off x="7470082" y="4850364"/>
            <a:ext cx="1" cy="606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9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Start a Search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Create/Update Query Object. Set requested page and image limits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Delete any existing page topology maps for the query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Set &lt;Query</a:t>
            </a:r>
            <a:r>
              <a:rPr lang="en-US" dirty="0"/>
              <a:t>, </a:t>
            </a:r>
            <a:r>
              <a:rPr lang="en-US" dirty="0" err="1" smtClean="0"/>
              <a:t>QueryStatus</a:t>
            </a:r>
            <a:r>
              <a:rPr lang="en-US" dirty="0" smtClean="0"/>
              <a:t>&gt; map in </a:t>
            </a:r>
            <a:r>
              <a:rPr lang="en-US" dirty="0" err="1" smtClean="0"/>
              <a:t>QuerySingleton</a:t>
            </a:r>
            <a:r>
              <a:rPr lang="en-US" dirty="0" smtClean="0"/>
              <a:t> to ‘RUNNING’ for Query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Push page to MSG Queue</a:t>
            </a:r>
          </a:p>
        </p:txBody>
      </p:sp>
    </p:spTree>
    <p:extLst>
      <p:ext uri="{BB962C8B-B14F-4D97-AF65-F5344CB8AC3E}">
        <p14:creationId xmlns:p14="http://schemas.microsoft.com/office/powerpoint/2010/main" val="28358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Search a Page URL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each page in the </a:t>
            </a:r>
            <a:r>
              <a:rPr lang="en-US" dirty="0" err="1" smtClean="0"/>
              <a:t>Msg</a:t>
            </a:r>
            <a:r>
              <a:rPr lang="en-US" dirty="0" smtClean="0"/>
              <a:t> Queue: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If &lt;Query, </a:t>
            </a:r>
            <a:r>
              <a:rPr lang="en-US" dirty="0" err="1"/>
              <a:t>QueryStatus</a:t>
            </a:r>
            <a:r>
              <a:rPr lang="en-US" dirty="0"/>
              <a:t>&gt; map </a:t>
            </a:r>
            <a:r>
              <a:rPr lang="en-US" dirty="0" smtClean="0"/>
              <a:t> state is ‘STOPPED’, stop parsing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Check count in page topology for this ID. If count exceeds page query limit stop parsing, set query state to ‘STOPPED’ and stop parsing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Calculate checksum for </a:t>
            </a:r>
            <a:r>
              <a:rPr lang="en-US" dirty="0" err="1" smtClean="0"/>
              <a:t>url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page in page topology for this query, stop parsing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Add entry in page topology for this page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page entry is in </a:t>
            </a:r>
            <a:r>
              <a:rPr lang="en-US" dirty="0" err="1" smtClean="0"/>
              <a:t>page_url</a:t>
            </a:r>
            <a:r>
              <a:rPr lang="en-US" dirty="0"/>
              <a:t> </a:t>
            </a:r>
            <a:r>
              <a:rPr lang="en-US" dirty="0" smtClean="0"/>
              <a:t>table: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Compare checksum for current page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If checksums match, stop processing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page entry is not in </a:t>
            </a:r>
            <a:r>
              <a:rPr lang="en-US" dirty="0" err="1" smtClean="0"/>
              <a:t>page_url</a:t>
            </a:r>
            <a:r>
              <a:rPr lang="en-US" dirty="0" smtClean="0"/>
              <a:t> table or checksum has changed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Parse page for Images and push images to </a:t>
            </a:r>
            <a:r>
              <a:rPr lang="en-US" dirty="0" err="1" smtClean="0"/>
              <a:t>Msg</a:t>
            </a:r>
            <a:r>
              <a:rPr lang="en-US" dirty="0" smtClean="0"/>
              <a:t> Queue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Parse page for page URLs and push to </a:t>
            </a:r>
            <a:r>
              <a:rPr lang="en-US" dirty="0" err="1"/>
              <a:t>Msg</a:t>
            </a:r>
            <a:r>
              <a:rPr lang="en-US" dirty="0"/>
              <a:t> </a:t>
            </a:r>
            <a:r>
              <a:rPr lang="en-US" dirty="0" smtClean="0"/>
              <a:t>queue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Add page to </a:t>
            </a:r>
            <a:r>
              <a:rPr lang="en-US" dirty="0" err="1" smtClean="0"/>
              <a:t>current_query</a:t>
            </a:r>
            <a:r>
              <a:rPr lang="en-US" dirty="0" smtClean="0"/>
              <a:t> page list</a:t>
            </a:r>
          </a:p>
        </p:txBody>
      </p:sp>
    </p:spTree>
    <p:extLst>
      <p:ext uri="{BB962C8B-B14F-4D97-AF65-F5344CB8AC3E}">
        <p14:creationId xmlns:p14="http://schemas.microsoft.com/office/powerpoint/2010/main" val="9989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Parse an Image URL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each image in the </a:t>
            </a:r>
            <a:r>
              <a:rPr lang="en-US" dirty="0" err="1" smtClean="0"/>
              <a:t>Msg</a:t>
            </a:r>
            <a:r>
              <a:rPr lang="en-US" dirty="0" smtClean="0"/>
              <a:t> Queue: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maximum number of images found in </a:t>
            </a:r>
            <a:r>
              <a:rPr lang="en-US" dirty="0" err="1" smtClean="0"/>
              <a:t>ImageTopology</a:t>
            </a:r>
            <a:r>
              <a:rPr lang="en-US" dirty="0" smtClean="0"/>
              <a:t>, just return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Calculate checksum for image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image is in img table: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Get checksum of existing image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If checksum is the same stop processing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image is not in image table or </a:t>
            </a:r>
            <a:r>
              <a:rPr lang="en-US" dirty="0" err="1" smtClean="0"/>
              <a:t>checkdum</a:t>
            </a:r>
            <a:r>
              <a:rPr lang="en-US" dirty="0" smtClean="0"/>
              <a:t> has changed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Download image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Get dimensions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Push new record to img table or updating existing record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Update </a:t>
            </a:r>
            <a:r>
              <a:rPr lang="en-US" dirty="0" err="1" smtClean="0"/>
              <a:t>img_page_map</a:t>
            </a:r>
            <a:r>
              <a:rPr lang="en-US" dirty="0" smtClean="0"/>
              <a:t> if not created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Add image to </a:t>
            </a:r>
            <a:r>
              <a:rPr lang="en-US" dirty="0" err="1" smtClean="0"/>
              <a:t>current_query</a:t>
            </a:r>
            <a:r>
              <a:rPr lang="en-US" dirty="0" smtClean="0"/>
              <a:t> image list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Add record to </a:t>
            </a:r>
            <a:r>
              <a:rPr lang="en-US" dirty="0" err="1" smtClean="0"/>
              <a:t>ImageTopology</a:t>
            </a:r>
            <a:r>
              <a:rPr lang="en-US" dirty="0" smtClean="0"/>
              <a:t> if it is not there</a:t>
            </a:r>
          </a:p>
        </p:txBody>
      </p:sp>
    </p:spTree>
    <p:extLst>
      <p:ext uri="{BB962C8B-B14F-4D97-AF65-F5344CB8AC3E}">
        <p14:creationId xmlns:p14="http://schemas.microsoft.com/office/powerpoint/2010/main" val="14780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Display Images from a Search</a:t>
            </a:r>
          </a:p>
          <a:p>
            <a:endParaRPr lang="en-US" sz="2800" dirty="0"/>
          </a:p>
          <a:p>
            <a:r>
              <a:rPr lang="en-US" dirty="0" smtClean="0"/>
              <a:t>REST call with pagination:</a:t>
            </a:r>
          </a:p>
          <a:p>
            <a:endParaRPr lang="en-US" dirty="0"/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For </a:t>
            </a:r>
            <a:r>
              <a:rPr lang="en-US" dirty="0" smtClean="0"/>
              <a:t>a provided query id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/>
              <a:t>Find all page_toplogy records with the query id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/>
              <a:t>For each page in the page_topology list: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 smtClean="0"/>
              <a:t>Find all images associated with the page in </a:t>
            </a:r>
            <a:r>
              <a:rPr lang="en-US" dirty="0" err="1" smtClean="0"/>
              <a:t>page_image_map</a:t>
            </a:r>
            <a:r>
              <a:rPr lang="en-US" dirty="0" smtClean="0"/>
              <a:t> table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 smtClean="0"/>
              <a:t>Return the image list in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6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Check Search Status</a:t>
            </a:r>
          </a:p>
          <a:p>
            <a:endParaRPr lang="en-US" sz="2800" dirty="0"/>
          </a:p>
          <a:p>
            <a:r>
              <a:rPr lang="en-US" dirty="0" smtClean="0"/>
              <a:t>REST call to provide search URL. Limits are previously set for number of pages and number of images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Get status from </a:t>
            </a:r>
            <a:r>
              <a:rPr lang="en-US" dirty="0" err="1" smtClean="0"/>
              <a:t>QueryStatus</a:t>
            </a:r>
            <a:r>
              <a:rPr lang="en-US" dirty="0" smtClean="0"/>
              <a:t> Singleton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Return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Stop a Search Automatically in a Parser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every page has been discovered</a:t>
            </a:r>
            <a:r>
              <a:rPr lang="en-US" dirty="0"/>
              <a:t> </a:t>
            </a:r>
            <a:r>
              <a:rPr lang="en-US" dirty="0" smtClean="0"/>
              <a:t>stop parsing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page topology has reached its max, stop parsing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an image topology has reached its max, stop parsing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status has become stop, stop parsing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r>
              <a:rPr lang="en-US" sz="2800" dirty="0"/>
              <a:t>Stop a Search </a:t>
            </a:r>
            <a:r>
              <a:rPr lang="en-US" sz="2800" dirty="0" smtClean="0"/>
              <a:t>Manually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&lt;Query, </a:t>
            </a:r>
            <a:r>
              <a:rPr lang="en-US" dirty="0" err="1"/>
              <a:t>QueryStatus</a:t>
            </a:r>
            <a:r>
              <a:rPr lang="en-US" dirty="0"/>
              <a:t>&gt; map in </a:t>
            </a:r>
            <a:r>
              <a:rPr lang="en-US" dirty="0" err="1"/>
              <a:t>QuerySingleton</a:t>
            </a:r>
            <a:r>
              <a:rPr lang="en-US" dirty="0"/>
              <a:t> to </a:t>
            </a:r>
            <a:r>
              <a:rPr lang="en-US" dirty="0" smtClean="0"/>
              <a:t>‘STOPPED’ </a:t>
            </a:r>
            <a:r>
              <a:rPr lang="en-US" dirty="0"/>
              <a:t>for Query </a:t>
            </a:r>
            <a:r>
              <a:rPr lang="en-US" dirty="0" smtClean="0"/>
              <a:t>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Once </a:t>
            </a:r>
            <a:r>
              <a:rPr lang="en-US" dirty="0"/>
              <a:t>a thread receives a message, check the current status of </a:t>
            </a:r>
            <a:r>
              <a:rPr lang="en-US" dirty="0" smtClean="0"/>
              <a:t>job.  If state is stopped, don’t parse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0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1398</Words>
  <Application>Microsoft Office PowerPoint</Application>
  <PresentationFormat>Widescreen</PresentationFormat>
  <Paragraphs>489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Squid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Crawler Image Scraper</dc:title>
  <dc:creator>J R</dc:creator>
  <cp:lastModifiedBy>J R</cp:lastModifiedBy>
  <cp:revision>108</cp:revision>
  <dcterms:created xsi:type="dcterms:W3CDTF">2017-04-12T05:57:24Z</dcterms:created>
  <dcterms:modified xsi:type="dcterms:W3CDTF">2017-05-23T05:51:48Z</dcterms:modified>
</cp:coreProperties>
</file>