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
      <p:font typeface="Nunito"/>
      <p:regular r:id="rId39"/>
      <p:bold r:id="rId40"/>
      <p:italic r:id="rId41"/>
      <p:boldItalic r:id="rId42"/>
    </p:embeddedFont>
    <p:embeddedFont>
      <p:font typeface="Maven Pro"/>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20" Type="http://schemas.openxmlformats.org/officeDocument/2006/relationships/slide" Target="slides/slide15.xml"/><Relationship Id="rId42" Type="http://schemas.openxmlformats.org/officeDocument/2006/relationships/font" Target="fonts/Nunito-boldItalic.fntdata"/><Relationship Id="rId41" Type="http://schemas.openxmlformats.org/officeDocument/2006/relationships/font" Target="fonts/Nunito-italic.fntdata"/><Relationship Id="rId22" Type="http://schemas.openxmlformats.org/officeDocument/2006/relationships/slide" Target="slides/slide17.xml"/><Relationship Id="rId44" Type="http://schemas.openxmlformats.org/officeDocument/2006/relationships/font" Target="fonts/MavenPro-bold.fntdata"/><Relationship Id="rId21" Type="http://schemas.openxmlformats.org/officeDocument/2006/relationships/slide" Target="slides/slide16.xml"/><Relationship Id="rId43" Type="http://schemas.openxmlformats.org/officeDocument/2006/relationships/font" Target="fonts/MavenPro-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Nunito-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ed8a02be7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ed8a02be7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788a99289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788a99289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ed8a02be7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ed8a02be7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788a99289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788a99289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788a99289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788a99289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788a99289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788a99289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788a99289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788a99289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788a9928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788a9928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788a99289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788a99289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ed8a02be7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ed8a02be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ed8a02be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ed8a02be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788a99289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788a99289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ed8a02be7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ed8a02be7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ed8a02be7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ed8a02be7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788a99289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788a99289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ed8a02be7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ed8a02be7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United States Correlation of Total Cases to Index Close = 0.7742912518186532</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There is a strong positive correlation (close to +1) between the total number of COVID-19 cases in the United States and the closing values of the stock market indices. This suggests that as the number of COVID-19 cases increases, the stock market indices tend to also increase.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China Correlation of Total Cases to Index Close = 0.31772805910239976</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There is a moderate positive correlation (closer to 0.3) between the total number of COVID-19 cases in China and the closing values of the stock market indices. The relationship is weaker compared to the United States but still indicates some tendency for the indices to move in the same direction as COVID-19 cases.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India Correlation of Total Cases to Index Close = 0.7857324316538402</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There is a strong positive correlation (close to +0.8) between the total number of COVID-19 cases in India and the closing values of the stock market indices. Similar to the United States, this suggests that COVID-19 case numbers and stock market performance in India tend to move together.</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France Correlation of Total Cases to Index Close = 0.4015611064589938</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There is a moderate positive correlation (around 0.4) between the total number of COVID-19 cases in France and the closing values of the stock market indices. The relationship is weaker compared to the United States and India but still indicates some level of association.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Germany Correlation of Total Cases to Index Close = 0.36183544586894134</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There is a moderate positive correlation (around 0.36) between the total number of COVID-19 cases in Germany and the closing values of the stock market indices. Similar to France, the relationship suggests a weaker but noticeable tendency for the indices to move with COVID-19 case numbers.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ed8a02be7f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ed8a02be7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1200"/>
              </a:spcBef>
              <a:spcAft>
                <a:spcPts val="0"/>
              </a:spcAft>
              <a:buNone/>
            </a:pPr>
            <a:r>
              <a:rPr b="1" lang="en">
                <a:solidFill>
                  <a:schemeClr val="dk1"/>
                </a:solidFill>
              </a:rPr>
              <a:t>United States Correlation of Change in Total Cases to Change in Index Close = 0.06158722587614096</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There is a very weak positive correlation (close to 0) between the daily changes in COVID-19 cases in the United States and the daily changes in stock market index closing values. This suggests that there is little to no linear relationship between these variables in terms of daily fluctuations.</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China Correlation of Change in Total Cases to Change in Index Close = 0.15695422637978795</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There is a weak positive correlation (around 0.16) between the changes in COVID-19 cases in China and the changes in stock market index closing values. The relationship indicates a slight tendency for changes in COVID-19 cases to be associated with changes in stock market performance, but it is relatively weak.</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India Correlation of Change in Total Cases to Change in Index Close = -0.3306403119228861</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There is a moderate negative correlation (around -0.33) between the changes in COVID-19 cases in India and the changes in stock market index closing values. This negative correlation suggests that as COVID-19 cases increase, the stock market indices tend to decrease, and vice versa.</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France Correlation of Change in Total Cases to Change in Index Close = -0.06270227619251455</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There is a very weak negative correlation (close to 0) between the changes in COVID-19 cases in France and the changes in stock market index closing values. Similar to the United States, this indicates little to no linear relationship in terms of daily fluctuations.</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Germany Correlation of Change in Total Cases to Change in Index Close = 0.1257568191060979</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There is a weak positive correlation (around 0.13) between the changes in COVID-19 cases in Germany and the changes in stock market index closing values. The relationship suggests a slight tendency for changes in COVID-19 cases to be associated with changes in stock market performance, though it is not very strong.</a:t>
            </a:r>
            <a:endParaRPr b="1">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edb78edd2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edb78edd2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edb78edd2b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edb78edd2b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ed8a02be7f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2ed8a02be7f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ed8a02be7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ed8a02be7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788e70f3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788e70f3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ed8a02be7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ed8a02be7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788e70f38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788e70f38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ed8a02be7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ed8a02be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ed8a02be7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ed8a02be7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ed8a02be7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ed8a02be7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788e70f38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788e70f38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10.png"/><Relationship Id="rId7" Type="http://schemas.openxmlformats.org/officeDocument/2006/relationships/image" Target="../media/image2.png"/><Relationship Id="rId8"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8.png"/><Relationship Id="rId6" Type="http://schemas.openxmlformats.org/officeDocument/2006/relationships/image" Target="../media/image17.png"/><Relationship Id="rId7"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20.png"/><Relationship Id="rId11" Type="http://schemas.openxmlformats.org/officeDocument/2006/relationships/image" Target="../media/image22.png"/><Relationship Id="rId10" Type="http://schemas.openxmlformats.org/officeDocument/2006/relationships/image" Target="../media/image23.png"/><Relationship Id="rId12" Type="http://schemas.openxmlformats.org/officeDocument/2006/relationships/image" Target="../media/image24.png"/><Relationship Id="rId9" Type="http://schemas.openxmlformats.org/officeDocument/2006/relationships/image" Target="../media/image27.png"/><Relationship Id="rId5" Type="http://schemas.openxmlformats.org/officeDocument/2006/relationships/image" Target="../media/image8.png"/><Relationship Id="rId6" Type="http://schemas.openxmlformats.org/officeDocument/2006/relationships/image" Target="../media/image17.png"/><Relationship Id="rId7" Type="http://schemas.openxmlformats.org/officeDocument/2006/relationships/image" Target="../media/image19.png"/><Relationship Id="rId8"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26.png"/><Relationship Id="rId4" Type="http://schemas.openxmlformats.org/officeDocument/2006/relationships/image" Target="../media/image30.png"/><Relationship Id="rId5"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Covid and the Stock Market</a:t>
            </a:r>
            <a:endParaRPr/>
          </a:p>
        </p:txBody>
      </p:sp>
      <p:sp>
        <p:nvSpPr>
          <p:cNvPr id="278" name="Google Shape;278;p13"/>
          <p:cNvSpPr txBox="1"/>
          <p:nvPr>
            <p:ph idx="1" type="subTitle"/>
          </p:nvPr>
        </p:nvSpPr>
        <p:spPr>
          <a:xfrm>
            <a:off x="824000" y="3596300"/>
            <a:ext cx="4255500" cy="1073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Group Members:</a:t>
            </a:r>
            <a:endParaRPr/>
          </a:p>
          <a:p>
            <a:pPr indent="0" lvl="0" marL="0" rtl="0" algn="l">
              <a:spcBef>
                <a:spcPts val="0"/>
              </a:spcBef>
              <a:spcAft>
                <a:spcPts val="0"/>
              </a:spcAft>
              <a:buNone/>
            </a:pPr>
            <a:r>
              <a:rPr lang="en"/>
              <a:t>Danish Mohammed</a:t>
            </a:r>
            <a:endParaRPr/>
          </a:p>
          <a:p>
            <a:pPr indent="0" lvl="0" marL="0" rtl="0" algn="l">
              <a:spcBef>
                <a:spcPts val="0"/>
              </a:spcBef>
              <a:spcAft>
                <a:spcPts val="0"/>
              </a:spcAft>
              <a:buNone/>
            </a:pPr>
            <a:r>
              <a:rPr lang="en"/>
              <a:t>Joshua Perez</a:t>
            </a:r>
            <a:endParaRPr/>
          </a:p>
          <a:p>
            <a:pPr indent="0" lvl="0" marL="0" rtl="0" algn="l">
              <a:spcBef>
                <a:spcPts val="0"/>
              </a:spcBef>
              <a:spcAft>
                <a:spcPts val="0"/>
              </a:spcAft>
              <a:buNone/>
            </a:pPr>
            <a:r>
              <a:rPr lang="en"/>
              <a:t>Ria Datla</a:t>
            </a:r>
            <a:endParaRPr/>
          </a:p>
          <a:p>
            <a:pPr indent="0" lvl="0" marL="0" rtl="0" algn="l">
              <a:spcBef>
                <a:spcPts val="0"/>
              </a:spcBef>
              <a:spcAft>
                <a:spcPts val="0"/>
              </a:spcAft>
              <a:buNone/>
            </a:pPr>
            <a:r>
              <a:rPr lang="en"/>
              <a:t>William Hodges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 Process</a:t>
            </a:r>
            <a:endParaRPr/>
          </a:p>
        </p:txBody>
      </p:sp>
      <p:sp>
        <p:nvSpPr>
          <p:cNvPr id="333" name="Google Shape;333;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2B2B2B"/>
                </a:solidFill>
                <a:latin typeface="Roboto"/>
                <a:ea typeface="Roboto"/>
                <a:cs typeface="Roboto"/>
                <a:sym typeface="Roboto"/>
              </a:rPr>
              <a:t>Conducted rigorous data cleaning to handle missing values, outliers, and inconsistencies in both COVID-19 and stock market datasets.</a:t>
            </a:r>
            <a:endParaRPr sz="1800">
              <a:solidFill>
                <a:srgbClr val="2B2B2B"/>
              </a:solidFill>
              <a:latin typeface="Roboto"/>
              <a:ea typeface="Roboto"/>
              <a:cs typeface="Roboto"/>
              <a:sym typeface="Roboto"/>
            </a:endParaRPr>
          </a:p>
          <a:p>
            <a:pPr indent="0" lvl="0" marL="0" rtl="0" algn="l">
              <a:spcBef>
                <a:spcPts val="1200"/>
              </a:spcBef>
              <a:spcAft>
                <a:spcPts val="0"/>
              </a:spcAft>
              <a:buNone/>
            </a:pPr>
            <a:r>
              <a:rPr lang="en" sz="1800">
                <a:solidFill>
                  <a:srgbClr val="2B2B2B"/>
                </a:solidFill>
                <a:latin typeface="Roboto"/>
                <a:ea typeface="Roboto"/>
                <a:cs typeface="Roboto"/>
                <a:sym typeface="Roboto"/>
              </a:rPr>
              <a:t>Standardized date formats and ensured data integrity across datasets.</a:t>
            </a:r>
            <a:endParaRPr sz="1800">
              <a:solidFill>
                <a:srgbClr val="2B2B2B"/>
              </a:solidFill>
              <a:latin typeface="Roboto"/>
              <a:ea typeface="Roboto"/>
              <a:cs typeface="Roboto"/>
              <a:sym typeface="Roboto"/>
            </a:endParaRPr>
          </a:p>
          <a:p>
            <a:pPr indent="0" lvl="0" marL="0" rtl="0" algn="l">
              <a:spcBef>
                <a:spcPts val="1200"/>
              </a:spcBef>
              <a:spcAft>
                <a:spcPts val="1200"/>
              </a:spcAft>
              <a:buNone/>
            </a:pPr>
            <a:r>
              <a:t/>
            </a:r>
            <a:endParaRPr sz="1800">
              <a:solidFill>
                <a:srgbClr val="2B2B2B"/>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3"/>
          <p:cNvSpPr txBox="1"/>
          <p:nvPr>
            <p:ph type="title"/>
          </p:nvPr>
        </p:nvSpPr>
        <p:spPr>
          <a:xfrm>
            <a:off x="1303800" y="203025"/>
            <a:ext cx="7030500" cy="139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did we code?</a:t>
            </a:r>
            <a:endParaRPr/>
          </a:p>
        </p:txBody>
      </p:sp>
      <p:sp>
        <p:nvSpPr>
          <p:cNvPr id="339" name="Google Shape;339;p23"/>
          <p:cNvSpPr txBox="1"/>
          <p:nvPr>
            <p:ph idx="1" type="body"/>
          </p:nvPr>
        </p:nvSpPr>
        <p:spPr>
          <a:xfrm>
            <a:off x="1303800" y="829050"/>
            <a:ext cx="7202100" cy="3988800"/>
          </a:xfrm>
          <a:prstGeom prst="rect">
            <a:avLst/>
          </a:prstGeom>
        </p:spPr>
        <p:txBody>
          <a:bodyPr anchorCtr="0" anchor="t" bIns="91425" lIns="91425" spcFirstLastPara="1" rIns="91425" wrap="square" tIns="91425">
            <a:normAutofit fontScale="92500" lnSpcReduction="20000"/>
          </a:bodyPr>
          <a:lstStyle/>
          <a:p>
            <a:pPr indent="-334327" lvl="0" marL="457200" marR="0" rtl="0" algn="l">
              <a:lnSpc>
                <a:spcPct val="200000"/>
              </a:lnSpc>
              <a:spcBef>
                <a:spcPts val="0"/>
              </a:spcBef>
              <a:spcAft>
                <a:spcPts val="0"/>
              </a:spcAft>
              <a:buClr>
                <a:srgbClr val="2B2B2B"/>
              </a:buClr>
              <a:buSzPct val="100000"/>
              <a:buFont typeface="Roboto"/>
              <a:buAutoNum type="arabicPeriod"/>
            </a:pPr>
            <a:r>
              <a:rPr lang="en" sz="1800">
                <a:solidFill>
                  <a:srgbClr val="2B2B2B"/>
                </a:solidFill>
                <a:latin typeface="Roboto"/>
                <a:ea typeface="Roboto"/>
                <a:cs typeface="Roboto"/>
                <a:sym typeface="Roboto"/>
              </a:rPr>
              <a:t>Analysed the Covid and Stock Index Dataframes</a:t>
            </a:r>
            <a:endParaRPr sz="1800">
              <a:solidFill>
                <a:srgbClr val="2B2B2B"/>
              </a:solidFill>
              <a:latin typeface="Roboto"/>
              <a:ea typeface="Roboto"/>
              <a:cs typeface="Roboto"/>
              <a:sym typeface="Roboto"/>
            </a:endParaRPr>
          </a:p>
          <a:p>
            <a:pPr indent="0" lvl="0" marL="914400" marR="0" rtl="0" algn="l">
              <a:lnSpc>
                <a:spcPct val="200000"/>
              </a:lnSpc>
              <a:spcBef>
                <a:spcPts val="1000"/>
              </a:spcBef>
              <a:spcAft>
                <a:spcPts val="0"/>
              </a:spcAft>
              <a:buNone/>
            </a:pPr>
            <a:r>
              <a:t/>
            </a:r>
            <a:endParaRPr sz="1800">
              <a:solidFill>
                <a:srgbClr val="2B2B2B"/>
              </a:solidFill>
              <a:latin typeface="Roboto"/>
              <a:ea typeface="Roboto"/>
              <a:cs typeface="Roboto"/>
              <a:sym typeface="Roboto"/>
            </a:endParaRPr>
          </a:p>
          <a:p>
            <a:pPr indent="-334327" lvl="0" marL="457200" marR="0" rtl="0" algn="l">
              <a:lnSpc>
                <a:spcPct val="200000"/>
              </a:lnSpc>
              <a:spcBef>
                <a:spcPts val="1000"/>
              </a:spcBef>
              <a:spcAft>
                <a:spcPts val="0"/>
              </a:spcAft>
              <a:buClr>
                <a:srgbClr val="2B2B2B"/>
              </a:buClr>
              <a:buSzPct val="100000"/>
              <a:buFont typeface="Roboto"/>
              <a:buAutoNum type="arabicPeriod"/>
            </a:pPr>
            <a:r>
              <a:rPr lang="en" sz="1800">
                <a:solidFill>
                  <a:srgbClr val="2B2B2B"/>
                </a:solidFill>
                <a:latin typeface="Roboto"/>
                <a:ea typeface="Roboto"/>
                <a:cs typeface="Roboto"/>
                <a:sym typeface="Roboto"/>
              </a:rPr>
              <a:t>Combined Dataframes</a:t>
            </a:r>
            <a:endParaRPr sz="1800">
              <a:solidFill>
                <a:srgbClr val="2B2B2B"/>
              </a:solidFill>
              <a:latin typeface="Roboto"/>
              <a:ea typeface="Roboto"/>
              <a:cs typeface="Roboto"/>
              <a:sym typeface="Roboto"/>
            </a:endParaRPr>
          </a:p>
          <a:p>
            <a:pPr indent="0" lvl="0" marL="914400" marR="0" rtl="0" algn="l">
              <a:lnSpc>
                <a:spcPct val="200000"/>
              </a:lnSpc>
              <a:spcBef>
                <a:spcPts val="1000"/>
              </a:spcBef>
              <a:spcAft>
                <a:spcPts val="0"/>
              </a:spcAft>
              <a:buNone/>
            </a:pPr>
            <a:r>
              <a:t/>
            </a:r>
            <a:endParaRPr sz="1800">
              <a:solidFill>
                <a:srgbClr val="2B2B2B"/>
              </a:solidFill>
              <a:latin typeface="Roboto"/>
              <a:ea typeface="Roboto"/>
              <a:cs typeface="Roboto"/>
              <a:sym typeface="Roboto"/>
            </a:endParaRPr>
          </a:p>
          <a:p>
            <a:pPr indent="0" lvl="0" marL="914400" marR="0" rtl="0" algn="l">
              <a:lnSpc>
                <a:spcPct val="200000"/>
              </a:lnSpc>
              <a:spcBef>
                <a:spcPts val="1000"/>
              </a:spcBef>
              <a:spcAft>
                <a:spcPts val="0"/>
              </a:spcAft>
              <a:buNone/>
            </a:pPr>
            <a:r>
              <a:t/>
            </a:r>
            <a:endParaRPr sz="1800">
              <a:solidFill>
                <a:srgbClr val="2B2B2B"/>
              </a:solidFill>
              <a:latin typeface="Roboto"/>
              <a:ea typeface="Roboto"/>
              <a:cs typeface="Roboto"/>
              <a:sym typeface="Roboto"/>
            </a:endParaRPr>
          </a:p>
          <a:p>
            <a:pPr indent="-334327" lvl="0" marL="457200" marR="0" rtl="0" algn="l">
              <a:lnSpc>
                <a:spcPct val="200000"/>
              </a:lnSpc>
              <a:spcBef>
                <a:spcPts val="1000"/>
              </a:spcBef>
              <a:spcAft>
                <a:spcPts val="0"/>
              </a:spcAft>
              <a:buClr>
                <a:srgbClr val="2B2B2B"/>
              </a:buClr>
              <a:buSzPct val="100000"/>
              <a:buFont typeface="Roboto"/>
              <a:buAutoNum type="arabicPeriod"/>
            </a:pPr>
            <a:r>
              <a:rPr lang="en" sz="1800">
                <a:solidFill>
                  <a:srgbClr val="2B2B2B"/>
                </a:solidFill>
                <a:latin typeface="Roboto"/>
                <a:ea typeface="Roboto"/>
                <a:cs typeface="Roboto"/>
                <a:sym typeface="Roboto"/>
              </a:rPr>
              <a:t>Made Graphs and Statistical analysis.</a:t>
            </a:r>
            <a:endParaRPr sz="1800">
              <a:solidFill>
                <a:srgbClr val="2B2B2B"/>
              </a:solidFill>
              <a:latin typeface="Roboto"/>
              <a:ea typeface="Roboto"/>
              <a:cs typeface="Roboto"/>
              <a:sym typeface="Roboto"/>
            </a:endParaRPr>
          </a:p>
          <a:p>
            <a:pPr indent="0" lvl="0" marL="0" rtl="0" algn="l">
              <a:spcBef>
                <a:spcPts val="1000"/>
              </a:spcBef>
              <a:spcAft>
                <a:spcPts val="1200"/>
              </a:spcAft>
              <a:buNone/>
            </a:pPr>
            <a:r>
              <a:t/>
            </a:r>
            <a:endParaRPr/>
          </a:p>
        </p:txBody>
      </p:sp>
      <p:pic>
        <p:nvPicPr>
          <p:cNvPr id="340" name="Google Shape;340;p23"/>
          <p:cNvPicPr preferRelativeResize="0"/>
          <p:nvPr/>
        </p:nvPicPr>
        <p:blipFill>
          <a:blip r:embed="rId3">
            <a:alphaModFix/>
          </a:blip>
          <a:stretch>
            <a:fillRect/>
          </a:stretch>
        </p:blipFill>
        <p:spPr>
          <a:xfrm>
            <a:off x="1483425" y="1268950"/>
            <a:ext cx="6847574" cy="779968"/>
          </a:xfrm>
          <a:prstGeom prst="rect">
            <a:avLst/>
          </a:prstGeom>
          <a:noFill/>
          <a:ln>
            <a:noFill/>
          </a:ln>
        </p:spPr>
      </p:pic>
      <p:pic>
        <p:nvPicPr>
          <p:cNvPr id="341" name="Google Shape;341;p23"/>
          <p:cNvPicPr preferRelativeResize="0"/>
          <p:nvPr/>
        </p:nvPicPr>
        <p:blipFill>
          <a:blip r:embed="rId4">
            <a:alphaModFix/>
          </a:blip>
          <a:stretch>
            <a:fillRect/>
          </a:stretch>
        </p:blipFill>
        <p:spPr>
          <a:xfrm>
            <a:off x="1478700" y="2444850"/>
            <a:ext cx="6852301" cy="12968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4"/>
          <p:cNvSpPr txBox="1"/>
          <p:nvPr>
            <p:ph type="title"/>
          </p:nvPr>
        </p:nvSpPr>
        <p:spPr>
          <a:xfrm>
            <a:off x="824000" y="1613825"/>
            <a:ext cx="75336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 Exploration - Covid Dataset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52" name="Google Shape;352;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3" name="Google Shape;353;p25"/>
          <p:cNvPicPr preferRelativeResize="0"/>
          <p:nvPr/>
        </p:nvPicPr>
        <p:blipFill>
          <a:blip r:embed="rId3">
            <a:alphaModFix/>
          </a:blip>
          <a:stretch>
            <a:fillRect/>
          </a:stretch>
        </p:blipFill>
        <p:spPr>
          <a:xfrm>
            <a:off x="701353" y="0"/>
            <a:ext cx="7741294" cy="5143500"/>
          </a:xfrm>
          <a:prstGeom prst="rect">
            <a:avLst/>
          </a:prstGeom>
          <a:noFill/>
          <a:ln>
            <a:noFill/>
          </a:ln>
        </p:spPr>
      </p:pic>
      <p:pic>
        <p:nvPicPr>
          <p:cNvPr id="354" name="Google Shape;354;p25" title="File:Flag of the United States (1877–1890).svg - Wikipedia"/>
          <p:cNvPicPr preferRelativeResize="0"/>
          <p:nvPr/>
        </p:nvPicPr>
        <p:blipFill>
          <a:blip r:embed="rId4">
            <a:alphaModFix/>
          </a:blip>
          <a:stretch>
            <a:fillRect/>
          </a:stretch>
        </p:blipFill>
        <p:spPr>
          <a:xfrm>
            <a:off x="1429400" y="3854150"/>
            <a:ext cx="1114102" cy="585875"/>
          </a:xfrm>
          <a:prstGeom prst="rect">
            <a:avLst/>
          </a:prstGeom>
          <a:noFill/>
          <a:ln>
            <a:noFill/>
          </a:ln>
        </p:spPr>
      </p:pic>
      <p:pic>
        <p:nvPicPr>
          <p:cNvPr id="355" name="Google Shape;355;p25" title="File:Flag of the People's Republic of China.svg - Wikipedia"/>
          <p:cNvPicPr preferRelativeResize="0"/>
          <p:nvPr/>
        </p:nvPicPr>
        <p:blipFill>
          <a:blip r:embed="rId5">
            <a:alphaModFix/>
          </a:blip>
          <a:stretch>
            <a:fillRect/>
          </a:stretch>
        </p:blipFill>
        <p:spPr>
          <a:xfrm>
            <a:off x="2816800" y="3789125"/>
            <a:ext cx="1114102" cy="742526"/>
          </a:xfrm>
          <a:prstGeom prst="rect">
            <a:avLst/>
          </a:prstGeom>
          <a:noFill/>
          <a:ln>
            <a:noFill/>
          </a:ln>
        </p:spPr>
      </p:pic>
      <p:pic>
        <p:nvPicPr>
          <p:cNvPr id="356" name="Google Shape;356;p25" title="File:Flag of India (3-2).svg - Wikimedia Commons"/>
          <p:cNvPicPr preferRelativeResize="0"/>
          <p:nvPr/>
        </p:nvPicPr>
        <p:blipFill>
          <a:blip r:embed="rId6">
            <a:alphaModFix/>
          </a:blip>
          <a:stretch>
            <a:fillRect/>
          </a:stretch>
        </p:blipFill>
        <p:spPr>
          <a:xfrm>
            <a:off x="4204200" y="3775825"/>
            <a:ext cx="1074652" cy="742526"/>
          </a:xfrm>
          <a:prstGeom prst="rect">
            <a:avLst/>
          </a:prstGeom>
          <a:noFill/>
          <a:ln>
            <a:noFill/>
          </a:ln>
        </p:spPr>
      </p:pic>
      <p:pic>
        <p:nvPicPr>
          <p:cNvPr id="357" name="Google Shape;357;p25" title="File:Flag of France.png - Wikimedia Commons"/>
          <p:cNvPicPr preferRelativeResize="0"/>
          <p:nvPr/>
        </p:nvPicPr>
        <p:blipFill>
          <a:blip r:embed="rId7">
            <a:alphaModFix/>
          </a:blip>
          <a:stretch>
            <a:fillRect/>
          </a:stretch>
        </p:blipFill>
        <p:spPr>
          <a:xfrm>
            <a:off x="5591600" y="3789125"/>
            <a:ext cx="1074650" cy="729224"/>
          </a:xfrm>
          <a:prstGeom prst="rect">
            <a:avLst/>
          </a:prstGeom>
          <a:noFill/>
          <a:ln>
            <a:noFill/>
          </a:ln>
        </p:spPr>
      </p:pic>
      <p:pic>
        <p:nvPicPr>
          <p:cNvPr id="358" name="Google Shape;358;p25" title="Flag Of Germany Free Stock Photo - Public Domain Pictures"/>
          <p:cNvPicPr preferRelativeResize="0"/>
          <p:nvPr/>
        </p:nvPicPr>
        <p:blipFill rotWithShape="1">
          <a:blip r:embed="rId8">
            <a:alphaModFix/>
          </a:blip>
          <a:srcRect b="11604" l="3729" r="7892" t="5387"/>
          <a:stretch/>
        </p:blipFill>
        <p:spPr>
          <a:xfrm>
            <a:off x="6939550" y="3796306"/>
            <a:ext cx="1114100" cy="72815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6"/>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500">
                <a:latin typeface="Times New Roman"/>
                <a:ea typeface="Times New Roman"/>
                <a:cs typeface="Times New Roman"/>
                <a:sym typeface="Times New Roman"/>
              </a:rPr>
              <a:t>Prevalence = </a:t>
            </a:r>
            <a:endParaRPr sz="2500">
              <a:latin typeface="Times New Roman"/>
              <a:ea typeface="Times New Roman"/>
              <a:cs typeface="Times New Roman"/>
              <a:sym typeface="Times New Roman"/>
            </a:endParaRPr>
          </a:p>
          <a:p>
            <a:pPr indent="0" lvl="0" marL="0" rtl="0" algn="ctr">
              <a:spcBef>
                <a:spcPts val="0"/>
              </a:spcBef>
              <a:spcAft>
                <a:spcPts val="0"/>
              </a:spcAft>
              <a:buNone/>
            </a:pPr>
            <a:r>
              <a:rPr lang="en" sz="2500">
                <a:latin typeface="Times New Roman"/>
                <a:ea typeface="Times New Roman"/>
                <a:cs typeface="Times New Roman"/>
                <a:sym typeface="Times New Roman"/>
              </a:rPr>
              <a:t>(Total number with disease) / (Population at risk for the disease)</a:t>
            </a:r>
            <a:endParaRPr sz="4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69" name="Google Shape;369;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0" name="Google Shape;370;p27"/>
          <p:cNvPicPr preferRelativeResize="0"/>
          <p:nvPr/>
        </p:nvPicPr>
        <p:blipFill>
          <a:blip r:embed="rId3">
            <a:alphaModFix/>
          </a:blip>
          <a:stretch>
            <a:fillRect/>
          </a:stretch>
        </p:blipFill>
        <p:spPr>
          <a:xfrm>
            <a:off x="701353" y="0"/>
            <a:ext cx="7741294"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id="375" name="Google Shape;375;p28"/>
          <p:cNvPicPr preferRelativeResize="0"/>
          <p:nvPr/>
        </p:nvPicPr>
        <p:blipFill>
          <a:blip r:embed="rId3">
            <a:alphaModFix/>
          </a:blip>
          <a:stretch>
            <a:fillRect/>
          </a:stretch>
        </p:blipFill>
        <p:spPr>
          <a:xfrm>
            <a:off x="572775" y="755450"/>
            <a:ext cx="2888050" cy="3791026"/>
          </a:xfrm>
          <a:prstGeom prst="rect">
            <a:avLst/>
          </a:prstGeom>
          <a:noFill/>
          <a:ln>
            <a:noFill/>
          </a:ln>
        </p:spPr>
      </p:pic>
      <p:pic>
        <p:nvPicPr>
          <p:cNvPr id="376" name="Google Shape;376;p28"/>
          <p:cNvPicPr preferRelativeResize="0"/>
          <p:nvPr/>
        </p:nvPicPr>
        <p:blipFill>
          <a:blip r:embed="rId4">
            <a:alphaModFix/>
          </a:blip>
          <a:stretch>
            <a:fillRect/>
          </a:stretch>
        </p:blipFill>
        <p:spPr>
          <a:xfrm>
            <a:off x="4572001" y="797425"/>
            <a:ext cx="3561711" cy="3791026"/>
          </a:xfrm>
          <a:prstGeom prst="rect">
            <a:avLst/>
          </a:prstGeom>
          <a:noFill/>
          <a:ln>
            <a:noFill/>
          </a:ln>
        </p:spPr>
      </p:pic>
      <p:sp>
        <p:nvSpPr>
          <p:cNvPr id="377" name="Google Shape;377;p28"/>
          <p:cNvSpPr txBox="1"/>
          <p:nvPr>
            <p:ph type="title"/>
          </p:nvPr>
        </p:nvSpPr>
        <p:spPr>
          <a:xfrm>
            <a:off x="878425" y="201900"/>
            <a:ext cx="2582400" cy="514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00">
                <a:solidFill>
                  <a:srgbClr val="000000"/>
                </a:solidFill>
                <a:latin typeface="Arial"/>
                <a:ea typeface="Arial"/>
                <a:cs typeface="Arial"/>
                <a:sym typeface="Arial"/>
              </a:rPr>
              <a:t>Highest Cases</a:t>
            </a:r>
            <a:endParaRPr sz="4900">
              <a:latin typeface="Arial"/>
              <a:ea typeface="Arial"/>
              <a:cs typeface="Arial"/>
              <a:sym typeface="Arial"/>
            </a:endParaRPr>
          </a:p>
        </p:txBody>
      </p:sp>
      <p:sp>
        <p:nvSpPr>
          <p:cNvPr id="378" name="Google Shape;378;p28"/>
          <p:cNvSpPr txBox="1"/>
          <p:nvPr>
            <p:ph type="title"/>
          </p:nvPr>
        </p:nvSpPr>
        <p:spPr>
          <a:xfrm>
            <a:off x="5225050" y="201900"/>
            <a:ext cx="2582400" cy="514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00">
                <a:solidFill>
                  <a:srgbClr val="000000"/>
                </a:solidFill>
                <a:latin typeface="Arial"/>
                <a:ea typeface="Arial"/>
                <a:cs typeface="Arial"/>
                <a:sym typeface="Arial"/>
              </a:rPr>
              <a:t>Lowest Cases</a:t>
            </a:r>
            <a:endParaRPr sz="49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84" name="Google Shape;384;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5" name="Google Shape;385;p29"/>
          <p:cNvPicPr preferRelativeResize="0"/>
          <p:nvPr/>
        </p:nvPicPr>
        <p:blipFill>
          <a:blip r:embed="rId3">
            <a:alphaModFix/>
          </a:blip>
          <a:stretch>
            <a:fillRect/>
          </a:stretch>
        </p:blipFill>
        <p:spPr>
          <a:xfrm>
            <a:off x="0" y="297249"/>
            <a:ext cx="9144000" cy="454900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91" name="Google Shape;391;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2" name="Google Shape;392;p30"/>
          <p:cNvPicPr preferRelativeResize="0"/>
          <p:nvPr/>
        </p:nvPicPr>
        <p:blipFill>
          <a:blip r:embed="rId3">
            <a:alphaModFix/>
          </a:blip>
          <a:stretch>
            <a:fillRect/>
          </a:stretch>
        </p:blipFill>
        <p:spPr>
          <a:xfrm>
            <a:off x="0" y="299535"/>
            <a:ext cx="9144000" cy="454443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1"/>
          <p:cNvSpPr txBox="1"/>
          <p:nvPr>
            <p:ph type="title"/>
          </p:nvPr>
        </p:nvSpPr>
        <p:spPr>
          <a:xfrm>
            <a:off x="824000" y="1613825"/>
            <a:ext cx="75336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 Exploration - Stock Indices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Executive Summary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03" name="Google Shape;403;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04" name="Google Shape;404;p32"/>
          <p:cNvPicPr preferRelativeResize="0"/>
          <p:nvPr/>
        </p:nvPicPr>
        <p:blipFill>
          <a:blip r:embed="rId3">
            <a:alphaModFix/>
          </a:blip>
          <a:stretch>
            <a:fillRect/>
          </a:stretch>
        </p:blipFill>
        <p:spPr>
          <a:xfrm>
            <a:off x="0" y="212454"/>
            <a:ext cx="9143999" cy="471859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pic>
        <p:nvPicPr>
          <p:cNvPr id="409" name="Google Shape;409;p33"/>
          <p:cNvPicPr preferRelativeResize="0"/>
          <p:nvPr/>
        </p:nvPicPr>
        <p:blipFill>
          <a:blip r:embed="rId3">
            <a:alphaModFix/>
          </a:blip>
          <a:stretch>
            <a:fillRect/>
          </a:stretch>
        </p:blipFill>
        <p:spPr>
          <a:xfrm>
            <a:off x="152400" y="152400"/>
            <a:ext cx="8839202" cy="458765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4"/>
          <p:cNvSpPr txBox="1"/>
          <p:nvPr>
            <p:ph type="title"/>
          </p:nvPr>
        </p:nvSpPr>
        <p:spPr>
          <a:xfrm>
            <a:off x="824000" y="1613825"/>
            <a:ext cx="75336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 Analysis and Conclusion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pic>
        <p:nvPicPr>
          <p:cNvPr id="419" name="Google Shape;419;p35"/>
          <p:cNvPicPr preferRelativeResize="0"/>
          <p:nvPr/>
        </p:nvPicPr>
        <p:blipFill>
          <a:blip r:embed="rId3">
            <a:alphaModFix/>
          </a:blip>
          <a:stretch>
            <a:fillRect/>
          </a:stretch>
        </p:blipFill>
        <p:spPr>
          <a:xfrm>
            <a:off x="1962375" y="0"/>
            <a:ext cx="5219236"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pic>
        <p:nvPicPr>
          <p:cNvPr id="424" name="Google Shape;424;p36"/>
          <p:cNvPicPr preferRelativeResize="0"/>
          <p:nvPr/>
        </p:nvPicPr>
        <p:blipFill>
          <a:blip r:embed="rId3">
            <a:alphaModFix/>
          </a:blip>
          <a:stretch>
            <a:fillRect/>
          </a:stretch>
        </p:blipFill>
        <p:spPr>
          <a:xfrm>
            <a:off x="0" y="73275"/>
            <a:ext cx="2972714" cy="2296806"/>
          </a:xfrm>
          <a:prstGeom prst="rect">
            <a:avLst/>
          </a:prstGeom>
          <a:noFill/>
          <a:ln cap="flat" cmpd="sng" w="9525">
            <a:solidFill>
              <a:srgbClr val="2B2B2B"/>
            </a:solidFill>
            <a:prstDash val="solid"/>
            <a:round/>
            <a:headEnd len="sm" w="sm" type="none"/>
            <a:tailEnd len="sm" w="sm" type="none"/>
          </a:ln>
        </p:spPr>
      </p:pic>
      <p:pic>
        <p:nvPicPr>
          <p:cNvPr id="425" name="Google Shape;425;p36"/>
          <p:cNvPicPr preferRelativeResize="0"/>
          <p:nvPr/>
        </p:nvPicPr>
        <p:blipFill>
          <a:blip r:embed="rId4">
            <a:alphaModFix/>
          </a:blip>
          <a:stretch>
            <a:fillRect/>
          </a:stretch>
        </p:blipFill>
        <p:spPr>
          <a:xfrm>
            <a:off x="3085635" y="73275"/>
            <a:ext cx="2972714" cy="2296794"/>
          </a:xfrm>
          <a:prstGeom prst="rect">
            <a:avLst/>
          </a:prstGeom>
          <a:noFill/>
          <a:ln cap="flat" cmpd="sng" w="9525">
            <a:solidFill>
              <a:srgbClr val="2B2B2B"/>
            </a:solidFill>
            <a:prstDash val="solid"/>
            <a:round/>
            <a:headEnd len="sm" w="sm" type="none"/>
            <a:tailEnd len="sm" w="sm" type="none"/>
          </a:ln>
        </p:spPr>
      </p:pic>
      <p:pic>
        <p:nvPicPr>
          <p:cNvPr id="426" name="Google Shape;426;p36"/>
          <p:cNvPicPr preferRelativeResize="0"/>
          <p:nvPr/>
        </p:nvPicPr>
        <p:blipFill>
          <a:blip r:embed="rId5">
            <a:alphaModFix/>
          </a:blip>
          <a:stretch>
            <a:fillRect/>
          </a:stretch>
        </p:blipFill>
        <p:spPr>
          <a:xfrm>
            <a:off x="6171254" y="73275"/>
            <a:ext cx="2972746" cy="2296806"/>
          </a:xfrm>
          <a:prstGeom prst="rect">
            <a:avLst/>
          </a:prstGeom>
          <a:noFill/>
          <a:ln cap="flat" cmpd="sng" w="9525">
            <a:solidFill>
              <a:srgbClr val="000000"/>
            </a:solidFill>
            <a:prstDash val="solid"/>
            <a:round/>
            <a:headEnd len="sm" w="sm" type="none"/>
            <a:tailEnd len="sm" w="sm" type="none"/>
          </a:ln>
        </p:spPr>
      </p:pic>
      <p:pic>
        <p:nvPicPr>
          <p:cNvPr id="427" name="Google Shape;427;p36"/>
          <p:cNvPicPr preferRelativeResize="0"/>
          <p:nvPr/>
        </p:nvPicPr>
        <p:blipFill>
          <a:blip r:embed="rId6">
            <a:alphaModFix/>
          </a:blip>
          <a:stretch>
            <a:fillRect/>
          </a:stretch>
        </p:blipFill>
        <p:spPr>
          <a:xfrm>
            <a:off x="1293379" y="2846712"/>
            <a:ext cx="2972714" cy="2296788"/>
          </a:xfrm>
          <a:prstGeom prst="rect">
            <a:avLst/>
          </a:prstGeom>
          <a:noFill/>
          <a:ln cap="flat" cmpd="sng" w="9525">
            <a:solidFill>
              <a:srgbClr val="2B2B2B"/>
            </a:solidFill>
            <a:prstDash val="solid"/>
            <a:round/>
            <a:headEnd len="sm" w="sm" type="none"/>
            <a:tailEnd len="sm" w="sm" type="none"/>
          </a:ln>
        </p:spPr>
      </p:pic>
      <p:pic>
        <p:nvPicPr>
          <p:cNvPr id="428" name="Google Shape;428;p36"/>
          <p:cNvPicPr preferRelativeResize="0"/>
          <p:nvPr/>
        </p:nvPicPr>
        <p:blipFill>
          <a:blip r:embed="rId7">
            <a:alphaModFix/>
          </a:blip>
          <a:stretch>
            <a:fillRect/>
          </a:stretch>
        </p:blipFill>
        <p:spPr>
          <a:xfrm>
            <a:off x="4678425" y="2846700"/>
            <a:ext cx="2972749" cy="2296800"/>
          </a:xfrm>
          <a:prstGeom prst="rect">
            <a:avLst/>
          </a:prstGeom>
          <a:noFill/>
          <a:ln cap="flat" cmpd="sng" w="9525">
            <a:solidFill>
              <a:srgbClr val="2B2B2B"/>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pic>
        <p:nvPicPr>
          <p:cNvPr id="433" name="Google Shape;433;p37"/>
          <p:cNvPicPr preferRelativeResize="0"/>
          <p:nvPr/>
        </p:nvPicPr>
        <p:blipFill>
          <a:blip r:embed="rId3">
            <a:alphaModFix/>
          </a:blip>
          <a:stretch>
            <a:fillRect/>
          </a:stretch>
        </p:blipFill>
        <p:spPr>
          <a:xfrm>
            <a:off x="0" y="73275"/>
            <a:ext cx="2972714" cy="2296806"/>
          </a:xfrm>
          <a:prstGeom prst="rect">
            <a:avLst/>
          </a:prstGeom>
          <a:noFill/>
          <a:ln cap="flat" cmpd="sng" w="9525">
            <a:solidFill>
              <a:srgbClr val="2B2B2B"/>
            </a:solidFill>
            <a:prstDash val="solid"/>
            <a:round/>
            <a:headEnd len="sm" w="sm" type="none"/>
            <a:tailEnd len="sm" w="sm" type="none"/>
          </a:ln>
        </p:spPr>
      </p:pic>
      <p:pic>
        <p:nvPicPr>
          <p:cNvPr id="434" name="Google Shape;434;p37"/>
          <p:cNvPicPr preferRelativeResize="0"/>
          <p:nvPr/>
        </p:nvPicPr>
        <p:blipFill>
          <a:blip r:embed="rId4">
            <a:alphaModFix/>
          </a:blip>
          <a:stretch>
            <a:fillRect/>
          </a:stretch>
        </p:blipFill>
        <p:spPr>
          <a:xfrm>
            <a:off x="3085635" y="73275"/>
            <a:ext cx="2972714" cy="2296794"/>
          </a:xfrm>
          <a:prstGeom prst="rect">
            <a:avLst/>
          </a:prstGeom>
          <a:noFill/>
          <a:ln cap="flat" cmpd="sng" w="9525">
            <a:solidFill>
              <a:srgbClr val="2B2B2B"/>
            </a:solidFill>
            <a:prstDash val="solid"/>
            <a:round/>
            <a:headEnd len="sm" w="sm" type="none"/>
            <a:tailEnd len="sm" w="sm" type="none"/>
          </a:ln>
        </p:spPr>
      </p:pic>
      <p:pic>
        <p:nvPicPr>
          <p:cNvPr id="435" name="Google Shape;435;p37"/>
          <p:cNvPicPr preferRelativeResize="0"/>
          <p:nvPr/>
        </p:nvPicPr>
        <p:blipFill>
          <a:blip r:embed="rId5">
            <a:alphaModFix/>
          </a:blip>
          <a:stretch>
            <a:fillRect/>
          </a:stretch>
        </p:blipFill>
        <p:spPr>
          <a:xfrm>
            <a:off x="6171254" y="73275"/>
            <a:ext cx="2972746" cy="2296806"/>
          </a:xfrm>
          <a:prstGeom prst="rect">
            <a:avLst/>
          </a:prstGeom>
          <a:noFill/>
          <a:ln cap="flat" cmpd="sng" w="9525">
            <a:solidFill>
              <a:srgbClr val="000000"/>
            </a:solidFill>
            <a:prstDash val="solid"/>
            <a:round/>
            <a:headEnd len="sm" w="sm" type="none"/>
            <a:tailEnd len="sm" w="sm" type="none"/>
          </a:ln>
        </p:spPr>
      </p:pic>
      <p:pic>
        <p:nvPicPr>
          <p:cNvPr id="436" name="Google Shape;436;p37"/>
          <p:cNvPicPr preferRelativeResize="0"/>
          <p:nvPr/>
        </p:nvPicPr>
        <p:blipFill>
          <a:blip r:embed="rId6">
            <a:alphaModFix/>
          </a:blip>
          <a:stretch>
            <a:fillRect/>
          </a:stretch>
        </p:blipFill>
        <p:spPr>
          <a:xfrm>
            <a:off x="1293379" y="2846712"/>
            <a:ext cx="2972714" cy="2296788"/>
          </a:xfrm>
          <a:prstGeom prst="rect">
            <a:avLst/>
          </a:prstGeom>
          <a:noFill/>
          <a:ln cap="flat" cmpd="sng" w="9525">
            <a:solidFill>
              <a:srgbClr val="2B2B2B"/>
            </a:solidFill>
            <a:prstDash val="solid"/>
            <a:round/>
            <a:headEnd len="sm" w="sm" type="none"/>
            <a:tailEnd len="sm" w="sm" type="none"/>
          </a:ln>
        </p:spPr>
      </p:pic>
      <p:pic>
        <p:nvPicPr>
          <p:cNvPr id="437" name="Google Shape;437;p37"/>
          <p:cNvPicPr preferRelativeResize="0"/>
          <p:nvPr/>
        </p:nvPicPr>
        <p:blipFill>
          <a:blip r:embed="rId7">
            <a:alphaModFix/>
          </a:blip>
          <a:stretch>
            <a:fillRect/>
          </a:stretch>
        </p:blipFill>
        <p:spPr>
          <a:xfrm>
            <a:off x="4678425" y="2846700"/>
            <a:ext cx="2972749" cy="2296800"/>
          </a:xfrm>
          <a:prstGeom prst="rect">
            <a:avLst/>
          </a:prstGeom>
          <a:noFill/>
          <a:ln cap="flat" cmpd="sng" w="9525">
            <a:solidFill>
              <a:srgbClr val="2B2B2B"/>
            </a:solidFill>
            <a:prstDash val="solid"/>
            <a:round/>
            <a:headEnd len="sm" w="sm" type="none"/>
            <a:tailEnd len="sm" w="sm" type="none"/>
          </a:ln>
        </p:spPr>
      </p:pic>
      <p:pic>
        <p:nvPicPr>
          <p:cNvPr id="438" name="Google Shape;438;p37"/>
          <p:cNvPicPr preferRelativeResize="0"/>
          <p:nvPr/>
        </p:nvPicPr>
        <p:blipFill>
          <a:blip r:embed="rId8">
            <a:alphaModFix/>
          </a:blip>
          <a:stretch>
            <a:fillRect/>
          </a:stretch>
        </p:blipFill>
        <p:spPr>
          <a:xfrm>
            <a:off x="0" y="73275"/>
            <a:ext cx="2972725" cy="2296800"/>
          </a:xfrm>
          <a:prstGeom prst="rect">
            <a:avLst/>
          </a:prstGeom>
          <a:noFill/>
          <a:ln cap="flat" cmpd="sng" w="9525">
            <a:solidFill>
              <a:srgbClr val="2B2B2B"/>
            </a:solidFill>
            <a:prstDash val="solid"/>
            <a:round/>
            <a:headEnd len="sm" w="sm" type="none"/>
            <a:tailEnd len="sm" w="sm" type="none"/>
          </a:ln>
        </p:spPr>
      </p:pic>
      <p:pic>
        <p:nvPicPr>
          <p:cNvPr id="439" name="Google Shape;439;p37"/>
          <p:cNvPicPr preferRelativeResize="0"/>
          <p:nvPr/>
        </p:nvPicPr>
        <p:blipFill>
          <a:blip r:embed="rId9">
            <a:alphaModFix/>
          </a:blip>
          <a:stretch>
            <a:fillRect/>
          </a:stretch>
        </p:blipFill>
        <p:spPr>
          <a:xfrm>
            <a:off x="3085625" y="73275"/>
            <a:ext cx="2972725" cy="2296800"/>
          </a:xfrm>
          <a:prstGeom prst="rect">
            <a:avLst/>
          </a:prstGeom>
          <a:noFill/>
          <a:ln>
            <a:noFill/>
          </a:ln>
        </p:spPr>
      </p:pic>
      <p:pic>
        <p:nvPicPr>
          <p:cNvPr id="440" name="Google Shape;440;p37"/>
          <p:cNvPicPr preferRelativeResize="0"/>
          <p:nvPr/>
        </p:nvPicPr>
        <p:blipFill>
          <a:blip r:embed="rId10">
            <a:alphaModFix/>
          </a:blip>
          <a:stretch>
            <a:fillRect/>
          </a:stretch>
        </p:blipFill>
        <p:spPr>
          <a:xfrm>
            <a:off x="6171250" y="73275"/>
            <a:ext cx="2972725" cy="2296800"/>
          </a:xfrm>
          <a:prstGeom prst="rect">
            <a:avLst/>
          </a:prstGeom>
          <a:noFill/>
          <a:ln>
            <a:noFill/>
          </a:ln>
        </p:spPr>
      </p:pic>
      <p:pic>
        <p:nvPicPr>
          <p:cNvPr id="441" name="Google Shape;441;p37"/>
          <p:cNvPicPr preferRelativeResize="0"/>
          <p:nvPr/>
        </p:nvPicPr>
        <p:blipFill>
          <a:blip r:embed="rId11">
            <a:alphaModFix/>
          </a:blip>
          <a:stretch>
            <a:fillRect/>
          </a:stretch>
        </p:blipFill>
        <p:spPr>
          <a:xfrm>
            <a:off x="1293375" y="2846700"/>
            <a:ext cx="2972725" cy="2296800"/>
          </a:xfrm>
          <a:prstGeom prst="rect">
            <a:avLst/>
          </a:prstGeom>
          <a:noFill/>
          <a:ln>
            <a:noFill/>
          </a:ln>
        </p:spPr>
      </p:pic>
      <p:pic>
        <p:nvPicPr>
          <p:cNvPr id="442" name="Google Shape;442;p37"/>
          <p:cNvPicPr preferRelativeResize="0"/>
          <p:nvPr/>
        </p:nvPicPr>
        <p:blipFill>
          <a:blip r:embed="rId12">
            <a:alphaModFix/>
          </a:blip>
          <a:stretch>
            <a:fillRect/>
          </a:stretch>
        </p:blipFill>
        <p:spPr>
          <a:xfrm>
            <a:off x="4678425" y="2846700"/>
            <a:ext cx="2972749" cy="2296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pic>
        <p:nvPicPr>
          <p:cNvPr id="447" name="Google Shape;447;p38"/>
          <p:cNvPicPr preferRelativeResize="0"/>
          <p:nvPr/>
        </p:nvPicPr>
        <p:blipFill>
          <a:blip r:embed="rId3">
            <a:alphaModFix/>
          </a:blip>
          <a:stretch>
            <a:fillRect/>
          </a:stretch>
        </p:blipFill>
        <p:spPr>
          <a:xfrm>
            <a:off x="35500" y="152400"/>
            <a:ext cx="8839204" cy="441960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pic>
        <p:nvPicPr>
          <p:cNvPr id="452" name="Google Shape;452;p39"/>
          <p:cNvPicPr preferRelativeResize="0"/>
          <p:nvPr/>
        </p:nvPicPr>
        <p:blipFill>
          <a:blip r:embed="rId3">
            <a:alphaModFix/>
          </a:blip>
          <a:stretch>
            <a:fillRect/>
          </a:stretch>
        </p:blipFill>
        <p:spPr>
          <a:xfrm>
            <a:off x="428513" y="255550"/>
            <a:ext cx="3637576" cy="1264125"/>
          </a:xfrm>
          <a:prstGeom prst="rect">
            <a:avLst/>
          </a:prstGeom>
          <a:noFill/>
          <a:ln>
            <a:noFill/>
          </a:ln>
        </p:spPr>
      </p:pic>
      <p:pic>
        <p:nvPicPr>
          <p:cNvPr id="453" name="Google Shape;453;p39"/>
          <p:cNvPicPr preferRelativeResize="0"/>
          <p:nvPr/>
        </p:nvPicPr>
        <p:blipFill>
          <a:blip r:embed="rId4">
            <a:alphaModFix/>
          </a:blip>
          <a:stretch>
            <a:fillRect/>
          </a:stretch>
        </p:blipFill>
        <p:spPr>
          <a:xfrm>
            <a:off x="909863" y="1385600"/>
            <a:ext cx="2674850" cy="3471425"/>
          </a:xfrm>
          <a:prstGeom prst="rect">
            <a:avLst/>
          </a:prstGeom>
          <a:noFill/>
          <a:ln>
            <a:noFill/>
          </a:ln>
        </p:spPr>
      </p:pic>
      <p:pic>
        <p:nvPicPr>
          <p:cNvPr id="454" name="Google Shape;454;p39"/>
          <p:cNvPicPr preferRelativeResize="0"/>
          <p:nvPr/>
        </p:nvPicPr>
        <p:blipFill>
          <a:blip r:embed="rId5">
            <a:alphaModFix/>
          </a:blip>
          <a:stretch>
            <a:fillRect/>
          </a:stretch>
        </p:blipFill>
        <p:spPr>
          <a:xfrm>
            <a:off x="4572000" y="608825"/>
            <a:ext cx="4028000" cy="39258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0"/>
          <p:cNvSpPr txBox="1"/>
          <p:nvPr>
            <p:ph type="title"/>
          </p:nvPr>
        </p:nvSpPr>
        <p:spPr>
          <a:xfrm>
            <a:off x="824000" y="1613825"/>
            <a:ext cx="75336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Future Developments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1"/>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Overview and Goals</a:t>
            </a:r>
            <a:endParaRPr/>
          </a:p>
        </p:txBody>
      </p:sp>
      <p:sp>
        <p:nvSpPr>
          <p:cNvPr id="289" name="Google Shape;289;p1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fontScale="85000" lnSpcReduction="20000"/>
          </a:bodyPr>
          <a:lstStyle/>
          <a:p>
            <a:pPr indent="0" lvl="0" marL="0" rtl="0" algn="l">
              <a:lnSpc>
                <a:spcPct val="150000"/>
              </a:lnSpc>
              <a:spcBef>
                <a:spcPts val="800"/>
              </a:spcBef>
              <a:spcAft>
                <a:spcPts val="0"/>
              </a:spcAft>
              <a:buNone/>
            </a:pPr>
            <a:r>
              <a:rPr lang="en" sz="1800">
                <a:solidFill>
                  <a:srgbClr val="2B2B2B"/>
                </a:solidFill>
                <a:latin typeface="Roboto"/>
                <a:ea typeface="Roboto"/>
                <a:cs typeface="Roboto"/>
                <a:sym typeface="Roboto"/>
              </a:rPr>
              <a:t>Valuable exploratory analysis of the covid cases, prevalence, and stock market performance over the same timeframe to provide insights to the average consumer and public health masses</a:t>
            </a:r>
            <a:endParaRPr sz="1800">
              <a:solidFill>
                <a:srgbClr val="2B2B2B"/>
              </a:solidFill>
              <a:latin typeface="Roboto"/>
              <a:ea typeface="Roboto"/>
              <a:cs typeface="Roboto"/>
              <a:sym typeface="Roboto"/>
            </a:endParaRPr>
          </a:p>
          <a:p>
            <a:pPr indent="0" lvl="0" marL="0" rtl="0" algn="l">
              <a:spcBef>
                <a:spcPts val="2700"/>
              </a:spcBef>
              <a:spcAft>
                <a:spcPts val="1200"/>
              </a:spcAft>
              <a:buNone/>
            </a:pPr>
            <a:r>
              <a:t/>
            </a:r>
            <a:endParaRPr/>
          </a:p>
        </p:txBody>
      </p:sp>
      <p:sp>
        <p:nvSpPr>
          <p:cNvPr id="290" name="Google Shape;290;p15"/>
          <p:cNvSpPr/>
          <p:nvPr/>
        </p:nvSpPr>
        <p:spPr>
          <a:xfrm>
            <a:off x="5588000" y="1504450"/>
            <a:ext cx="3062700" cy="13629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800"/>
              </a:spcBef>
              <a:spcAft>
                <a:spcPts val="0"/>
              </a:spcAft>
              <a:buNone/>
            </a:pPr>
            <a:r>
              <a:rPr lang="en" sz="1500">
                <a:solidFill>
                  <a:schemeClr val="lt1"/>
                </a:solidFill>
                <a:latin typeface="Roboto"/>
                <a:ea typeface="Roboto"/>
                <a:cs typeface="Roboto"/>
                <a:sym typeface="Roboto"/>
              </a:rPr>
              <a:t>Goal 1: Identify which countries covid case reports and stock indices to use in our analysis</a:t>
            </a:r>
            <a:endParaRPr sz="1500">
              <a:solidFill>
                <a:schemeClr val="lt1"/>
              </a:solidFill>
              <a:latin typeface="Roboto"/>
              <a:ea typeface="Roboto"/>
              <a:cs typeface="Roboto"/>
              <a:sym typeface="Roboto"/>
            </a:endParaRPr>
          </a:p>
        </p:txBody>
      </p:sp>
      <p:sp>
        <p:nvSpPr>
          <p:cNvPr id="291" name="Google Shape;291;p15"/>
          <p:cNvSpPr/>
          <p:nvPr/>
        </p:nvSpPr>
        <p:spPr>
          <a:xfrm>
            <a:off x="5588000" y="3257525"/>
            <a:ext cx="3062700" cy="14415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50000"/>
              </a:lnSpc>
              <a:spcBef>
                <a:spcPts val="800"/>
              </a:spcBef>
              <a:spcAft>
                <a:spcPts val="0"/>
              </a:spcAft>
              <a:buNone/>
            </a:pPr>
            <a:r>
              <a:rPr lang="en" sz="1500">
                <a:solidFill>
                  <a:schemeClr val="lt1"/>
                </a:solidFill>
                <a:latin typeface="Roboto"/>
                <a:ea typeface="Roboto"/>
                <a:cs typeface="Roboto"/>
                <a:sym typeface="Roboto"/>
              </a:rPr>
              <a:t>Goal 2: Identify correlations and trends between COVID-19 data and stock indices</a:t>
            </a:r>
            <a:endParaRPr sz="1500">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Research Questions</a:t>
            </a:r>
            <a:endParaRPr/>
          </a:p>
        </p:txBody>
      </p:sp>
      <p:sp>
        <p:nvSpPr>
          <p:cNvPr id="297" name="Google Shape;297;p16"/>
          <p:cNvSpPr txBox="1"/>
          <p:nvPr>
            <p:ph idx="1" type="body"/>
          </p:nvPr>
        </p:nvSpPr>
        <p:spPr>
          <a:xfrm>
            <a:off x="1303800" y="1489800"/>
            <a:ext cx="7030500" cy="30417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AutoNum type="arabicPeriod"/>
            </a:pPr>
            <a:r>
              <a:rPr lang="en" sz="1800">
                <a:solidFill>
                  <a:srgbClr val="2B2B2B"/>
                </a:solidFill>
                <a:latin typeface="Roboto"/>
                <a:ea typeface="Roboto"/>
                <a:cs typeface="Roboto"/>
                <a:sym typeface="Roboto"/>
              </a:rPr>
              <a:t>What is the structure of the covid dataset and what patterns can we identify?</a:t>
            </a:r>
            <a:endParaRPr sz="1800">
              <a:solidFill>
                <a:srgbClr val="2B2B2B"/>
              </a:solidFill>
              <a:latin typeface="Roboto"/>
              <a:ea typeface="Roboto"/>
              <a:cs typeface="Roboto"/>
              <a:sym typeface="Roboto"/>
            </a:endParaRPr>
          </a:p>
          <a:p>
            <a:pPr indent="-311150" lvl="0" marL="457200" rtl="0" algn="l">
              <a:spcBef>
                <a:spcPts val="1000"/>
              </a:spcBef>
              <a:spcAft>
                <a:spcPts val="0"/>
              </a:spcAft>
              <a:buSzPts val="1300"/>
              <a:buAutoNum type="arabicPeriod"/>
            </a:pPr>
            <a:r>
              <a:rPr lang="en" sz="1800">
                <a:solidFill>
                  <a:srgbClr val="2B2B2B"/>
                </a:solidFill>
                <a:latin typeface="Roboto"/>
                <a:ea typeface="Roboto"/>
                <a:cs typeface="Roboto"/>
                <a:sym typeface="Roboto"/>
              </a:rPr>
              <a:t>What is the structure of the indices dataset and what patterns can we identify?</a:t>
            </a:r>
            <a:endParaRPr sz="1800">
              <a:solidFill>
                <a:srgbClr val="2B2B2B"/>
              </a:solidFill>
              <a:latin typeface="Roboto"/>
              <a:ea typeface="Roboto"/>
              <a:cs typeface="Roboto"/>
              <a:sym typeface="Roboto"/>
            </a:endParaRPr>
          </a:p>
          <a:p>
            <a:pPr indent="-311150" lvl="0" marL="457200" rtl="0" algn="l">
              <a:spcBef>
                <a:spcPts val="1000"/>
              </a:spcBef>
              <a:spcAft>
                <a:spcPts val="0"/>
              </a:spcAft>
              <a:buSzPts val="1300"/>
              <a:buAutoNum type="arabicPeriod"/>
            </a:pPr>
            <a:r>
              <a:rPr lang="en" sz="1800">
                <a:solidFill>
                  <a:srgbClr val="2B2B2B"/>
                </a:solidFill>
                <a:latin typeface="Roboto"/>
                <a:ea typeface="Roboto"/>
                <a:cs typeface="Roboto"/>
                <a:sym typeface="Roboto"/>
              </a:rPr>
              <a:t>What are the countries in the dataset with the most covid cases?</a:t>
            </a:r>
            <a:endParaRPr sz="1800">
              <a:solidFill>
                <a:srgbClr val="2B2B2B"/>
              </a:solidFill>
              <a:latin typeface="Roboto"/>
              <a:ea typeface="Roboto"/>
              <a:cs typeface="Roboto"/>
              <a:sym typeface="Roboto"/>
            </a:endParaRPr>
          </a:p>
          <a:p>
            <a:pPr indent="-311150" lvl="0" marL="457200" rtl="0" algn="l">
              <a:spcBef>
                <a:spcPts val="1000"/>
              </a:spcBef>
              <a:spcAft>
                <a:spcPts val="1000"/>
              </a:spcAft>
              <a:buSzPts val="1300"/>
              <a:buAutoNum type="arabicPeriod"/>
            </a:pPr>
            <a:r>
              <a:rPr lang="en" sz="1800">
                <a:solidFill>
                  <a:srgbClr val="2B2B2B"/>
                </a:solidFill>
                <a:latin typeface="Roboto"/>
                <a:ea typeface="Roboto"/>
                <a:cs typeface="Roboto"/>
                <a:sym typeface="Roboto"/>
              </a:rPr>
              <a:t>What is the relationship between Covid cases in the listed countries and the stock market performance for a major index in that country?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Goals and Approach</a:t>
            </a:r>
            <a:endParaRPr/>
          </a:p>
        </p:txBody>
      </p:sp>
      <p:sp>
        <p:nvSpPr>
          <p:cNvPr id="303" name="Google Shape;303;p17"/>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311150" lvl="0" marL="457200" marR="0" rtl="0" algn="l">
              <a:lnSpc>
                <a:spcPct val="115000"/>
              </a:lnSpc>
              <a:spcBef>
                <a:spcPts val="0"/>
              </a:spcBef>
              <a:spcAft>
                <a:spcPts val="0"/>
              </a:spcAft>
              <a:buSzPts val="1300"/>
              <a:buAutoNum type="arabicPeriod"/>
            </a:pPr>
            <a:r>
              <a:rPr lang="en" sz="1800">
                <a:solidFill>
                  <a:srgbClr val="2B2B2B"/>
                </a:solidFill>
                <a:latin typeface="Roboto"/>
                <a:ea typeface="Roboto"/>
                <a:cs typeface="Roboto"/>
                <a:sym typeface="Roboto"/>
              </a:rPr>
              <a:t>Data gathering, cleaning and understanding the data</a:t>
            </a:r>
            <a:endParaRPr sz="1800">
              <a:solidFill>
                <a:srgbClr val="2B2B2B"/>
              </a:solidFill>
              <a:latin typeface="Roboto"/>
              <a:ea typeface="Roboto"/>
              <a:cs typeface="Roboto"/>
              <a:sym typeface="Roboto"/>
            </a:endParaRPr>
          </a:p>
          <a:p>
            <a:pPr indent="-311150" lvl="0" marL="457200" marR="0" rtl="0" algn="l">
              <a:lnSpc>
                <a:spcPct val="115000"/>
              </a:lnSpc>
              <a:spcBef>
                <a:spcPts val="1000"/>
              </a:spcBef>
              <a:spcAft>
                <a:spcPts val="0"/>
              </a:spcAft>
              <a:buSzPts val="1300"/>
              <a:buAutoNum type="arabicPeriod"/>
            </a:pPr>
            <a:r>
              <a:rPr lang="en" sz="1800">
                <a:solidFill>
                  <a:srgbClr val="2B2B2B"/>
                </a:solidFill>
                <a:latin typeface="Roboto"/>
                <a:ea typeface="Roboto"/>
                <a:cs typeface="Roboto"/>
                <a:sym typeface="Roboto"/>
              </a:rPr>
              <a:t>Identify top 5 countries' with reported Covid cases</a:t>
            </a:r>
            <a:endParaRPr sz="1800">
              <a:solidFill>
                <a:srgbClr val="2B2B2B"/>
              </a:solidFill>
              <a:latin typeface="Roboto"/>
              <a:ea typeface="Roboto"/>
              <a:cs typeface="Roboto"/>
              <a:sym typeface="Roboto"/>
            </a:endParaRPr>
          </a:p>
          <a:p>
            <a:pPr indent="-311150" lvl="0" marL="457200" marR="0" rtl="0" algn="l">
              <a:lnSpc>
                <a:spcPct val="115000"/>
              </a:lnSpc>
              <a:spcBef>
                <a:spcPts val="1000"/>
              </a:spcBef>
              <a:spcAft>
                <a:spcPts val="0"/>
              </a:spcAft>
              <a:buSzPts val="1300"/>
              <a:buAutoNum type="arabicPeriod"/>
            </a:pPr>
            <a:r>
              <a:rPr lang="en" sz="1800">
                <a:solidFill>
                  <a:srgbClr val="2B2B2B"/>
                </a:solidFill>
                <a:latin typeface="Roboto"/>
                <a:ea typeface="Roboto"/>
                <a:cs typeface="Roboto"/>
                <a:sym typeface="Roboto"/>
              </a:rPr>
              <a:t>Explore the correlation between the total amount of cases and stock market performance for the 5 elected countries as well as prevalence and stock market performance</a:t>
            </a:r>
            <a:endParaRPr sz="1800">
              <a:solidFill>
                <a:srgbClr val="2B2B2B"/>
              </a:solidFill>
              <a:latin typeface="Roboto"/>
              <a:ea typeface="Roboto"/>
              <a:cs typeface="Roboto"/>
              <a:sym typeface="Roboto"/>
            </a:endParaRPr>
          </a:p>
          <a:p>
            <a:pPr indent="-311150" lvl="0" marL="457200" marR="0" rtl="0" algn="l">
              <a:lnSpc>
                <a:spcPct val="115000"/>
              </a:lnSpc>
              <a:spcBef>
                <a:spcPts val="1000"/>
              </a:spcBef>
              <a:spcAft>
                <a:spcPts val="0"/>
              </a:spcAft>
              <a:buSzPts val="1300"/>
              <a:buAutoNum type="arabicPeriod"/>
            </a:pPr>
            <a:r>
              <a:rPr lang="en" sz="1800">
                <a:solidFill>
                  <a:srgbClr val="2B2B2B"/>
                </a:solidFill>
                <a:latin typeface="Roboto"/>
                <a:ea typeface="Roboto"/>
                <a:cs typeface="Roboto"/>
                <a:sym typeface="Roboto"/>
              </a:rPr>
              <a:t>Data Visualization and presentation of our findings</a:t>
            </a:r>
            <a:endParaRPr sz="1500">
              <a:solidFill>
                <a:srgbClr val="2B2B2B"/>
              </a:solidFill>
              <a:latin typeface="Roboto"/>
              <a:ea typeface="Roboto"/>
              <a:cs typeface="Roboto"/>
              <a:sym typeface="Roboto"/>
            </a:endParaRPr>
          </a:p>
          <a:p>
            <a:pPr indent="0" lvl="0" marL="0" rtl="0" algn="l">
              <a:spcBef>
                <a:spcPts val="10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Findings</a:t>
            </a:r>
            <a:endParaRPr/>
          </a:p>
        </p:txBody>
      </p:sp>
      <p:sp>
        <p:nvSpPr>
          <p:cNvPr id="309" name="Google Shape;309;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800">
                <a:solidFill>
                  <a:srgbClr val="2B2B2B"/>
                </a:solidFill>
                <a:latin typeface="Roboto"/>
                <a:ea typeface="Roboto"/>
                <a:cs typeface="Roboto"/>
                <a:sym typeface="Roboto"/>
              </a:rPr>
              <a:t>The top 5 countries with reported covid cases were: USA, China, India, France, and Germany</a:t>
            </a:r>
            <a:endParaRPr sz="1800">
              <a:solidFill>
                <a:srgbClr val="2B2B2B"/>
              </a:solidFill>
              <a:latin typeface="Roboto"/>
              <a:ea typeface="Roboto"/>
              <a:cs typeface="Roboto"/>
              <a:sym typeface="Roboto"/>
            </a:endParaRPr>
          </a:p>
          <a:p>
            <a:pPr indent="0" lvl="0" marL="0" rtl="0" algn="l">
              <a:spcBef>
                <a:spcPts val="1200"/>
              </a:spcBef>
              <a:spcAft>
                <a:spcPts val="0"/>
              </a:spcAft>
              <a:buNone/>
            </a:pPr>
            <a:r>
              <a:rPr lang="en" sz="1800">
                <a:solidFill>
                  <a:srgbClr val="2B2B2B"/>
                </a:solidFill>
                <a:latin typeface="Roboto"/>
                <a:ea typeface="Roboto"/>
                <a:cs typeface="Roboto"/>
                <a:sym typeface="Roboto"/>
              </a:rPr>
              <a:t>The indices dataset contained data for the S&amp;P 500 (USA), SSE Composite Index (China), BSE Sensex Index (India), CAC 40 (France), and the DAX Index (Germany)</a:t>
            </a:r>
            <a:endParaRPr sz="1800">
              <a:solidFill>
                <a:srgbClr val="2B2B2B"/>
              </a:solidFill>
              <a:latin typeface="Roboto"/>
              <a:ea typeface="Roboto"/>
              <a:cs typeface="Roboto"/>
              <a:sym typeface="Roboto"/>
            </a:endParaRPr>
          </a:p>
          <a:p>
            <a:pPr indent="0" lvl="0" marL="0" rtl="0" algn="l">
              <a:spcBef>
                <a:spcPts val="1200"/>
              </a:spcBef>
              <a:spcAft>
                <a:spcPts val="0"/>
              </a:spcAft>
              <a:buNone/>
            </a:pPr>
            <a:r>
              <a:rPr lang="en" sz="1800">
                <a:solidFill>
                  <a:srgbClr val="2B2B2B"/>
                </a:solidFill>
                <a:latin typeface="Roboto"/>
                <a:ea typeface="Roboto"/>
                <a:cs typeface="Roboto"/>
                <a:sym typeface="Roboto"/>
              </a:rPr>
              <a:t>There is positive correlation between total covid cases and stock market index prices across the top 5 countries between 2019 and 2024</a:t>
            </a:r>
            <a:endParaRPr sz="1800">
              <a:solidFill>
                <a:srgbClr val="2B2B2B"/>
              </a:solidFill>
              <a:latin typeface="Roboto"/>
              <a:ea typeface="Roboto"/>
              <a:cs typeface="Roboto"/>
              <a:sym typeface="Roboto"/>
            </a:endParaRPr>
          </a:p>
          <a:p>
            <a:pPr indent="0" lvl="0" marL="0" rtl="0" algn="l">
              <a:spcBef>
                <a:spcPts val="1200"/>
              </a:spcBef>
              <a:spcAft>
                <a:spcPts val="1200"/>
              </a:spcAft>
              <a:buNone/>
            </a:pPr>
            <a:r>
              <a:t/>
            </a:r>
            <a:endParaRPr sz="1800">
              <a:solidFill>
                <a:srgbClr val="2B2B2B"/>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Next Steps</a:t>
            </a:r>
            <a:endParaRPr/>
          </a:p>
        </p:txBody>
      </p:sp>
      <p:sp>
        <p:nvSpPr>
          <p:cNvPr id="315" name="Google Shape;315;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2B2B2B"/>
                </a:solidFill>
                <a:latin typeface="Roboto"/>
                <a:ea typeface="Roboto"/>
                <a:cs typeface="Roboto"/>
                <a:sym typeface="Roboto"/>
              </a:rPr>
              <a:t>Refine analysis with additional data points and more granular regional data as well as addition measures of stock market performance</a:t>
            </a:r>
            <a:endParaRPr sz="1800">
              <a:solidFill>
                <a:srgbClr val="2B2B2B"/>
              </a:solidFill>
              <a:latin typeface="Roboto"/>
              <a:ea typeface="Roboto"/>
              <a:cs typeface="Roboto"/>
              <a:sym typeface="Roboto"/>
            </a:endParaRPr>
          </a:p>
          <a:p>
            <a:pPr indent="0" lvl="0" marL="0" rtl="0" algn="l">
              <a:spcBef>
                <a:spcPts val="1200"/>
              </a:spcBef>
              <a:spcAft>
                <a:spcPts val="0"/>
              </a:spcAft>
              <a:buNone/>
            </a:pPr>
            <a:r>
              <a:rPr lang="en" sz="1800">
                <a:solidFill>
                  <a:srgbClr val="2B2B2B"/>
                </a:solidFill>
                <a:latin typeface="Roboto"/>
                <a:ea typeface="Roboto"/>
                <a:cs typeface="Roboto"/>
                <a:sym typeface="Roboto"/>
              </a:rPr>
              <a:t>Recommendations for further research into sector-specific impacts and long-term economic recovery</a:t>
            </a:r>
            <a:endParaRPr sz="1800">
              <a:solidFill>
                <a:srgbClr val="2B2B2B"/>
              </a:solidFill>
              <a:latin typeface="Roboto"/>
              <a:ea typeface="Roboto"/>
              <a:cs typeface="Roboto"/>
              <a:sym typeface="Roboto"/>
            </a:endParaRPr>
          </a:p>
          <a:p>
            <a:pPr indent="0" lvl="0" marL="0" rtl="0" algn="l">
              <a:spcBef>
                <a:spcPts val="1200"/>
              </a:spcBef>
              <a:spcAft>
                <a:spcPts val="1200"/>
              </a:spcAft>
              <a:buNone/>
            </a:pPr>
            <a:r>
              <a:t/>
            </a:r>
            <a:endParaRPr sz="1800">
              <a:solidFill>
                <a:srgbClr val="2B2B2B"/>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 Collection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Sources of Data</a:t>
            </a:r>
            <a:endParaRPr/>
          </a:p>
        </p:txBody>
      </p:sp>
      <p:sp>
        <p:nvSpPr>
          <p:cNvPr id="326" name="Google Shape;326;p21"/>
          <p:cNvSpPr txBox="1"/>
          <p:nvPr>
            <p:ph idx="1" type="body"/>
          </p:nvPr>
        </p:nvSpPr>
        <p:spPr>
          <a:xfrm>
            <a:off x="1303800" y="1532850"/>
            <a:ext cx="3430500" cy="3247200"/>
          </a:xfrm>
          <a:prstGeom prst="rect">
            <a:avLst/>
          </a:prstGeom>
        </p:spPr>
        <p:txBody>
          <a:bodyPr anchorCtr="0" anchor="t" bIns="91425" lIns="91425" spcFirstLastPara="1" rIns="91425" wrap="square" tIns="91425">
            <a:normAutofit fontScale="70000"/>
          </a:bodyPr>
          <a:lstStyle/>
          <a:p>
            <a:pPr indent="0" lvl="0" marL="0" rtl="0" algn="l">
              <a:lnSpc>
                <a:spcPct val="150000"/>
              </a:lnSpc>
              <a:spcBef>
                <a:spcPts val="0"/>
              </a:spcBef>
              <a:spcAft>
                <a:spcPts val="0"/>
              </a:spcAft>
              <a:buNone/>
            </a:pPr>
            <a:r>
              <a:rPr lang="en" sz="1800">
                <a:solidFill>
                  <a:srgbClr val="2B2B2B"/>
                </a:solidFill>
                <a:latin typeface="Roboto"/>
                <a:ea typeface="Roboto"/>
                <a:cs typeface="Roboto"/>
                <a:sym typeface="Roboto"/>
              </a:rPr>
              <a:t>Kaggle Data on COVID-19 (coronavirus) by Our World in Data</a:t>
            </a:r>
            <a:endParaRPr sz="1800">
              <a:solidFill>
                <a:srgbClr val="2B2B2B"/>
              </a:solidFill>
              <a:latin typeface="Roboto"/>
              <a:ea typeface="Roboto"/>
              <a:cs typeface="Roboto"/>
              <a:sym typeface="Roboto"/>
            </a:endParaRPr>
          </a:p>
          <a:p>
            <a:pPr indent="-308610" lvl="0" marL="457200" rtl="0" algn="l">
              <a:lnSpc>
                <a:spcPct val="150000"/>
              </a:lnSpc>
              <a:spcBef>
                <a:spcPts val="1000"/>
              </a:spcBef>
              <a:spcAft>
                <a:spcPts val="0"/>
              </a:spcAft>
              <a:buClr>
                <a:srgbClr val="2B2B2B"/>
              </a:buClr>
              <a:buSzPct val="100000"/>
              <a:buFont typeface="Roboto"/>
              <a:buChar char="●"/>
            </a:pPr>
            <a:r>
              <a:rPr lang="en" sz="1800">
                <a:solidFill>
                  <a:srgbClr val="2B2B2B"/>
                </a:solidFill>
                <a:latin typeface="Roboto"/>
                <a:ea typeface="Roboto"/>
                <a:cs typeface="Roboto"/>
                <a:sym typeface="Roboto"/>
              </a:rPr>
              <a:t>Country-wise Data: Information on COVID-19 cases, deaths, recoveries, testing rates, and other relevant metrics for different countries.</a:t>
            </a:r>
            <a:endParaRPr sz="1800">
              <a:solidFill>
                <a:srgbClr val="2B2B2B"/>
              </a:solidFill>
              <a:latin typeface="Roboto"/>
              <a:ea typeface="Roboto"/>
              <a:cs typeface="Roboto"/>
              <a:sym typeface="Roboto"/>
            </a:endParaRPr>
          </a:p>
          <a:p>
            <a:pPr indent="-308610" lvl="0" marL="457200" rtl="0" algn="l">
              <a:lnSpc>
                <a:spcPct val="150000"/>
              </a:lnSpc>
              <a:spcBef>
                <a:spcPts val="1000"/>
              </a:spcBef>
              <a:spcAft>
                <a:spcPts val="1000"/>
              </a:spcAft>
              <a:buClr>
                <a:srgbClr val="2B2B2B"/>
              </a:buClr>
              <a:buSzPct val="100000"/>
              <a:buFont typeface="Roboto"/>
              <a:buChar char="●"/>
            </a:pPr>
            <a:r>
              <a:rPr lang="en" sz="1800">
                <a:solidFill>
                  <a:srgbClr val="2B2B2B"/>
                </a:solidFill>
                <a:latin typeface="Roboto"/>
                <a:ea typeface="Roboto"/>
                <a:cs typeface="Roboto"/>
                <a:sym typeface="Roboto"/>
              </a:rPr>
              <a:t>Time Series Data: Daily updates or periodic snapshots of COVID-19 statistics, allowing for trend analysis over time</a:t>
            </a:r>
            <a:endParaRPr/>
          </a:p>
        </p:txBody>
      </p:sp>
      <p:sp>
        <p:nvSpPr>
          <p:cNvPr id="327" name="Google Shape;327;p21"/>
          <p:cNvSpPr txBox="1"/>
          <p:nvPr>
            <p:ph idx="2" type="body"/>
          </p:nvPr>
        </p:nvSpPr>
        <p:spPr>
          <a:xfrm>
            <a:off x="4903650" y="1532850"/>
            <a:ext cx="3430500" cy="3247200"/>
          </a:xfrm>
          <a:prstGeom prst="rect">
            <a:avLst/>
          </a:prstGeom>
        </p:spPr>
        <p:txBody>
          <a:bodyPr anchorCtr="0" anchor="t" bIns="91425" lIns="91425" spcFirstLastPara="1" rIns="91425" wrap="square" tIns="91425">
            <a:normAutofit/>
          </a:bodyPr>
          <a:lstStyle/>
          <a:p>
            <a:pPr indent="0" lvl="0" marL="0" marR="0" rtl="0" algn="l">
              <a:lnSpc>
                <a:spcPct val="150000"/>
              </a:lnSpc>
              <a:spcBef>
                <a:spcPts val="0"/>
              </a:spcBef>
              <a:spcAft>
                <a:spcPts val="0"/>
              </a:spcAft>
              <a:buNone/>
            </a:pPr>
            <a:r>
              <a:rPr lang="en" sz="1250">
                <a:solidFill>
                  <a:srgbClr val="2B2B2B"/>
                </a:solidFill>
                <a:latin typeface="Roboto"/>
                <a:ea typeface="Roboto"/>
                <a:cs typeface="Roboto"/>
                <a:sym typeface="Roboto"/>
              </a:rPr>
              <a:t>Kaggle World-Wide Stock Market Indices Data (1997 - 2022)</a:t>
            </a:r>
            <a:endParaRPr sz="1250">
              <a:solidFill>
                <a:srgbClr val="2B2B2B"/>
              </a:solidFill>
              <a:latin typeface="Roboto"/>
              <a:ea typeface="Roboto"/>
              <a:cs typeface="Roboto"/>
              <a:sym typeface="Roboto"/>
            </a:endParaRPr>
          </a:p>
          <a:p>
            <a:pPr indent="-307975" lvl="0" marL="457200" marR="0" rtl="0" algn="l">
              <a:lnSpc>
                <a:spcPct val="150000"/>
              </a:lnSpc>
              <a:spcBef>
                <a:spcPts val="1000"/>
              </a:spcBef>
              <a:spcAft>
                <a:spcPts val="0"/>
              </a:spcAft>
              <a:buClr>
                <a:srgbClr val="2B2B2B"/>
              </a:buClr>
              <a:buSzPts val="1250"/>
              <a:buFont typeface="Roboto"/>
              <a:buChar char="●"/>
            </a:pPr>
            <a:r>
              <a:rPr lang="en" sz="1250">
                <a:solidFill>
                  <a:srgbClr val="2B2B2B"/>
                </a:solidFill>
                <a:latin typeface="Roboto"/>
                <a:ea typeface="Roboto"/>
                <a:cs typeface="Roboto"/>
                <a:sym typeface="Roboto"/>
              </a:rPr>
              <a:t>Index Information: Names and symbols of stock market indices.</a:t>
            </a:r>
            <a:endParaRPr sz="1250">
              <a:solidFill>
                <a:srgbClr val="2B2B2B"/>
              </a:solidFill>
              <a:latin typeface="Roboto"/>
              <a:ea typeface="Roboto"/>
              <a:cs typeface="Roboto"/>
              <a:sym typeface="Roboto"/>
            </a:endParaRPr>
          </a:p>
          <a:p>
            <a:pPr indent="-307975" lvl="0" marL="457200" marR="0" rtl="0" algn="l">
              <a:lnSpc>
                <a:spcPct val="150000"/>
              </a:lnSpc>
              <a:spcBef>
                <a:spcPts val="0"/>
              </a:spcBef>
              <a:spcAft>
                <a:spcPts val="0"/>
              </a:spcAft>
              <a:buClr>
                <a:srgbClr val="2B2B2B"/>
              </a:buClr>
              <a:buSzPts val="1250"/>
              <a:buFont typeface="Roboto"/>
              <a:buChar char="●"/>
            </a:pPr>
            <a:r>
              <a:rPr lang="en" sz="1250">
                <a:solidFill>
                  <a:srgbClr val="2B2B2B"/>
                </a:solidFill>
                <a:latin typeface="Roboto"/>
                <a:ea typeface="Roboto"/>
                <a:cs typeface="Roboto"/>
                <a:sym typeface="Roboto"/>
              </a:rPr>
              <a:t>Time Series Data: Historical data on index values, including opening price, closing price, high and low prices, volume traded, and percentage changes.</a:t>
            </a:r>
            <a:endParaRPr sz="1250">
              <a:solidFill>
                <a:srgbClr val="2B2B2B"/>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