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78" r:id="rId12"/>
    <p:sldId id="265" r:id="rId13"/>
    <p:sldId id="267" r:id="rId14"/>
    <p:sldId id="271" r:id="rId15"/>
    <p:sldId id="268" r:id="rId16"/>
    <p:sldId id="275" r:id="rId17"/>
    <p:sldId id="277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94A16-EB5A-4F54-A197-7920722F67C1}" type="doc">
      <dgm:prSet loTypeId="urn:microsoft.com/office/officeart/2005/8/layout/chevron1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D6C123C-F38F-495B-9993-73C93F2ECF6C}">
      <dgm:prSet/>
      <dgm:spPr/>
      <dgm:t>
        <a:bodyPr/>
        <a:lstStyle/>
        <a:p>
          <a:r>
            <a:rPr lang="en-US" dirty="0"/>
            <a:t>Bitcoin Daily Closing Price</a:t>
          </a:r>
        </a:p>
      </dgm:t>
    </dgm:pt>
    <dgm:pt modelId="{0209BE3D-1C5C-49F4-95E9-B19F00EC7677}" type="parTrans" cxnId="{5F56A4F9-9AC6-4397-BFB1-20C3E3D7B49C}">
      <dgm:prSet/>
      <dgm:spPr/>
      <dgm:t>
        <a:bodyPr/>
        <a:lstStyle/>
        <a:p>
          <a:endParaRPr lang="en-US"/>
        </a:p>
      </dgm:t>
    </dgm:pt>
    <dgm:pt modelId="{E3DFAD8B-6499-45C5-85F0-8F93C0D49F2D}" type="sibTrans" cxnId="{5F56A4F9-9AC6-4397-BFB1-20C3E3D7B49C}">
      <dgm:prSet/>
      <dgm:spPr/>
      <dgm:t>
        <a:bodyPr/>
        <a:lstStyle/>
        <a:p>
          <a:endParaRPr lang="en-US"/>
        </a:p>
      </dgm:t>
    </dgm:pt>
    <dgm:pt modelId="{A02EAC66-12A4-4F79-B99D-F7295EE70881}">
      <dgm:prSet/>
      <dgm:spPr/>
      <dgm:t>
        <a:bodyPr/>
        <a:lstStyle/>
        <a:p>
          <a:r>
            <a:rPr lang="en-US" dirty="0"/>
            <a:t>Preprocessing </a:t>
          </a:r>
        </a:p>
      </dgm:t>
    </dgm:pt>
    <dgm:pt modelId="{1ACF6302-CC7B-4E01-90E8-44861C086F85}" type="parTrans" cxnId="{9FDFE10D-8C09-4CC4-BB4E-388DCB2D78C3}">
      <dgm:prSet/>
      <dgm:spPr/>
      <dgm:t>
        <a:bodyPr/>
        <a:lstStyle/>
        <a:p>
          <a:endParaRPr lang="en-US"/>
        </a:p>
      </dgm:t>
    </dgm:pt>
    <dgm:pt modelId="{84D784BA-EFC7-4EC5-9E35-2E9CC6231E7B}" type="sibTrans" cxnId="{9FDFE10D-8C09-4CC4-BB4E-388DCB2D78C3}">
      <dgm:prSet/>
      <dgm:spPr/>
      <dgm:t>
        <a:bodyPr/>
        <a:lstStyle/>
        <a:p>
          <a:endParaRPr lang="en-US"/>
        </a:p>
      </dgm:t>
    </dgm:pt>
    <dgm:pt modelId="{DD19CB67-CD78-437B-A07F-2EED7357C8A0}">
      <dgm:prSet/>
      <dgm:spPr/>
      <dgm:t>
        <a:bodyPr/>
        <a:lstStyle/>
        <a:p>
          <a:r>
            <a:rPr lang="en-US" dirty="0"/>
            <a:t>Train model </a:t>
          </a:r>
        </a:p>
      </dgm:t>
    </dgm:pt>
    <dgm:pt modelId="{7EB4142D-BE7A-432C-942F-F2E9C9866A4D}" type="parTrans" cxnId="{73878035-B8B3-437D-800E-FE4D12A96035}">
      <dgm:prSet/>
      <dgm:spPr/>
      <dgm:t>
        <a:bodyPr/>
        <a:lstStyle/>
        <a:p>
          <a:endParaRPr lang="en-US"/>
        </a:p>
      </dgm:t>
    </dgm:pt>
    <dgm:pt modelId="{608D4D03-E6F4-42A0-B457-436E7485A58F}" type="sibTrans" cxnId="{73878035-B8B3-437D-800E-FE4D12A96035}">
      <dgm:prSet/>
      <dgm:spPr/>
      <dgm:t>
        <a:bodyPr/>
        <a:lstStyle/>
        <a:p>
          <a:endParaRPr lang="en-US"/>
        </a:p>
      </dgm:t>
    </dgm:pt>
    <dgm:pt modelId="{1E8748D7-5F1C-47EF-98D4-8250DF5FAFB1}">
      <dgm:prSet/>
      <dgm:spPr/>
      <dgm:t>
        <a:bodyPr/>
        <a:lstStyle/>
        <a:p>
          <a:r>
            <a:rPr lang="en-US" dirty="0"/>
            <a:t>Evaluate </a:t>
          </a:r>
        </a:p>
      </dgm:t>
    </dgm:pt>
    <dgm:pt modelId="{FEFECCC6-BD0E-4458-B2D3-E0C3B9EF1704}" type="parTrans" cxnId="{08FCA113-DA60-48EA-BDFF-141A2FBB2CFF}">
      <dgm:prSet/>
      <dgm:spPr/>
      <dgm:t>
        <a:bodyPr/>
        <a:lstStyle/>
        <a:p>
          <a:endParaRPr lang="en-US"/>
        </a:p>
      </dgm:t>
    </dgm:pt>
    <dgm:pt modelId="{1517CEDD-491A-4E73-B8D0-50954648EE18}" type="sibTrans" cxnId="{08FCA113-DA60-48EA-BDFF-141A2FBB2CFF}">
      <dgm:prSet/>
      <dgm:spPr/>
      <dgm:t>
        <a:bodyPr/>
        <a:lstStyle/>
        <a:p>
          <a:endParaRPr lang="en-US"/>
        </a:p>
      </dgm:t>
    </dgm:pt>
    <dgm:pt modelId="{4506ECE2-CB17-4817-8EF0-12A731C54486}" type="pres">
      <dgm:prSet presAssocID="{89F94A16-EB5A-4F54-A197-7920722F67C1}" presName="Name0" presStyleCnt="0">
        <dgm:presLayoutVars>
          <dgm:dir/>
          <dgm:animLvl val="lvl"/>
          <dgm:resizeHandles val="exact"/>
        </dgm:presLayoutVars>
      </dgm:prSet>
      <dgm:spPr/>
    </dgm:pt>
    <dgm:pt modelId="{B65DFAA4-8998-4EA3-B4EA-482DC6CE069A}" type="pres">
      <dgm:prSet presAssocID="{3D6C123C-F38F-495B-9993-73C93F2ECF6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AA1B2DE-FC90-4ABA-8997-AD213230E483}" type="pres">
      <dgm:prSet presAssocID="{E3DFAD8B-6499-45C5-85F0-8F93C0D49F2D}" presName="parTxOnlySpace" presStyleCnt="0"/>
      <dgm:spPr/>
    </dgm:pt>
    <dgm:pt modelId="{B3F66304-367E-4566-81B0-60B1E75B3507}" type="pres">
      <dgm:prSet presAssocID="{A02EAC66-12A4-4F79-B99D-F7295EE7088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451B05-999E-47AB-936A-F38201E14833}" type="pres">
      <dgm:prSet presAssocID="{84D784BA-EFC7-4EC5-9E35-2E9CC6231E7B}" presName="parTxOnlySpace" presStyleCnt="0"/>
      <dgm:spPr/>
    </dgm:pt>
    <dgm:pt modelId="{F6C0055A-0687-4362-86C9-1BCF39219CA5}" type="pres">
      <dgm:prSet presAssocID="{DD19CB67-CD78-437B-A07F-2EED7357C8A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37E3EB3-5CA5-4943-8A3E-D6CEFD80E7CF}" type="pres">
      <dgm:prSet presAssocID="{608D4D03-E6F4-42A0-B457-436E7485A58F}" presName="parTxOnlySpace" presStyleCnt="0"/>
      <dgm:spPr/>
    </dgm:pt>
    <dgm:pt modelId="{CFB05176-59D9-4D3D-9E71-3053B955ADBC}" type="pres">
      <dgm:prSet presAssocID="{1E8748D7-5F1C-47EF-98D4-8250DF5FAFB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FDFE10D-8C09-4CC4-BB4E-388DCB2D78C3}" srcId="{89F94A16-EB5A-4F54-A197-7920722F67C1}" destId="{A02EAC66-12A4-4F79-B99D-F7295EE70881}" srcOrd="1" destOrd="0" parTransId="{1ACF6302-CC7B-4E01-90E8-44861C086F85}" sibTransId="{84D784BA-EFC7-4EC5-9E35-2E9CC6231E7B}"/>
    <dgm:cxn modelId="{08FCA113-DA60-48EA-BDFF-141A2FBB2CFF}" srcId="{89F94A16-EB5A-4F54-A197-7920722F67C1}" destId="{1E8748D7-5F1C-47EF-98D4-8250DF5FAFB1}" srcOrd="3" destOrd="0" parTransId="{FEFECCC6-BD0E-4458-B2D3-E0C3B9EF1704}" sibTransId="{1517CEDD-491A-4E73-B8D0-50954648EE18}"/>
    <dgm:cxn modelId="{CDD0502C-B38F-46CA-B2CB-361410343C65}" type="presOf" srcId="{89F94A16-EB5A-4F54-A197-7920722F67C1}" destId="{4506ECE2-CB17-4817-8EF0-12A731C54486}" srcOrd="0" destOrd="0" presId="urn:microsoft.com/office/officeart/2005/8/layout/chevron1"/>
    <dgm:cxn modelId="{73878035-B8B3-437D-800E-FE4D12A96035}" srcId="{89F94A16-EB5A-4F54-A197-7920722F67C1}" destId="{DD19CB67-CD78-437B-A07F-2EED7357C8A0}" srcOrd="2" destOrd="0" parTransId="{7EB4142D-BE7A-432C-942F-F2E9C9866A4D}" sibTransId="{608D4D03-E6F4-42A0-B457-436E7485A58F}"/>
    <dgm:cxn modelId="{30231A6B-92EF-43C5-83A8-7BE7D4904D3E}" type="presOf" srcId="{1E8748D7-5F1C-47EF-98D4-8250DF5FAFB1}" destId="{CFB05176-59D9-4D3D-9E71-3053B955ADBC}" srcOrd="0" destOrd="0" presId="urn:microsoft.com/office/officeart/2005/8/layout/chevron1"/>
    <dgm:cxn modelId="{04EBE290-E6C8-403D-A3CC-A75714187508}" type="presOf" srcId="{DD19CB67-CD78-437B-A07F-2EED7357C8A0}" destId="{F6C0055A-0687-4362-86C9-1BCF39219CA5}" srcOrd="0" destOrd="0" presId="urn:microsoft.com/office/officeart/2005/8/layout/chevron1"/>
    <dgm:cxn modelId="{D4046ADD-1455-4DB6-A035-6D108480139D}" type="presOf" srcId="{A02EAC66-12A4-4F79-B99D-F7295EE70881}" destId="{B3F66304-367E-4566-81B0-60B1E75B3507}" srcOrd="0" destOrd="0" presId="urn:microsoft.com/office/officeart/2005/8/layout/chevron1"/>
    <dgm:cxn modelId="{5F56A4F9-9AC6-4397-BFB1-20C3E3D7B49C}" srcId="{89F94A16-EB5A-4F54-A197-7920722F67C1}" destId="{3D6C123C-F38F-495B-9993-73C93F2ECF6C}" srcOrd="0" destOrd="0" parTransId="{0209BE3D-1C5C-49F4-95E9-B19F00EC7677}" sibTransId="{E3DFAD8B-6499-45C5-85F0-8F93C0D49F2D}"/>
    <dgm:cxn modelId="{C595E3FF-93A6-42A5-93D6-335B5E6A764A}" type="presOf" srcId="{3D6C123C-F38F-495B-9993-73C93F2ECF6C}" destId="{B65DFAA4-8998-4EA3-B4EA-482DC6CE069A}" srcOrd="0" destOrd="0" presId="urn:microsoft.com/office/officeart/2005/8/layout/chevron1"/>
    <dgm:cxn modelId="{914176AE-DB4E-4033-A3BB-8AE2F2D7DF01}" type="presParOf" srcId="{4506ECE2-CB17-4817-8EF0-12A731C54486}" destId="{B65DFAA4-8998-4EA3-B4EA-482DC6CE069A}" srcOrd="0" destOrd="0" presId="urn:microsoft.com/office/officeart/2005/8/layout/chevron1"/>
    <dgm:cxn modelId="{5D58DF10-6BD8-419D-A579-76B5747EAE37}" type="presParOf" srcId="{4506ECE2-CB17-4817-8EF0-12A731C54486}" destId="{2AA1B2DE-FC90-4ABA-8997-AD213230E483}" srcOrd="1" destOrd="0" presId="urn:microsoft.com/office/officeart/2005/8/layout/chevron1"/>
    <dgm:cxn modelId="{45301633-E164-454B-91D9-F34F74DDCAAC}" type="presParOf" srcId="{4506ECE2-CB17-4817-8EF0-12A731C54486}" destId="{B3F66304-367E-4566-81B0-60B1E75B3507}" srcOrd="2" destOrd="0" presId="urn:microsoft.com/office/officeart/2005/8/layout/chevron1"/>
    <dgm:cxn modelId="{68C957D3-2A8E-4D4C-8E22-7A8408A3BE86}" type="presParOf" srcId="{4506ECE2-CB17-4817-8EF0-12A731C54486}" destId="{34451B05-999E-47AB-936A-F38201E14833}" srcOrd="3" destOrd="0" presId="urn:microsoft.com/office/officeart/2005/8/layout/chevron1"/>
    <dgm:cxn modelId="{4E8274A5-9DE2-487E-A1F0-BCFE2BD57A1D}" type="presParOf" srcId="{4506ECE2-CB17-4817-8EF0-12A731C54486}" destId="{F6C0055A-0687-4362-86C9-1BCF39219CA5}" srcOrd="4" destOrd="0" presId="urn:microsoft.com/office/officeart/2005/8/layout/chevron1"/>
    <dgm:cxn modelId="{5F965F97-C421-48CF-9855-002997E803D4}" type="presParOf" srcId="{4506ECE2-CB17-4817-8EF0-12A731C54486}" destId="{637E3EB3-5CA5-4943-8A3E-D6CEFD80E7CF}" srcOrd="5" destOrd="0" presId="urn:microsoft.com/office/officeart/2005/8/layout/chevron1"/>
    <dgm:cxn modelId="{692E8CA7-921D-4045-B3C2-77BF571D0186}" type="presParOf" srcId="{4506ECE2-CB17-4817-8EF0-12A731C54486}" destId="{CFB05176-59D9-4D3D-9E71-3053B955ADB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DFAA4-8998-4EA3-B4EA-482DC6CE069A}">
      <dsp:nvSpPr>
        <dsp:cNvPr id="0" name=""/>
        <dsp:cNvSpPr/>
      </dsp:nvSpPr>
      <dsp:spPr>
        <a:xfrm>
          <a:off x="4868" y="1248239"/>
          <a:ext cx="2833902" cy="113356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Bitcoin Daily Closing Price</a:t>
          </a:r>
        </a:p>
      </dsp:txBody>
      <dsp:txXfrm>
        <a:off x="571648" y="1248239"/>
        <a:ext cx="1700342" cy="1133560"/>
      </dsp:txXfrm>
    </dsp:sp>
    <dsp:sp modelId="{B3F66304-367E-4566-81B0-60B1E75B3507}">
      <dsp:nvSpPr>
        <dsp:cNvPr id="0" name=""/>
        <dsp:cNvSpPr/>
      </dsp:nvSpPr>
      <dsp:spPr>
        <a:xfrm>
          <a:off x="2555380" y="1248239"/>
          <a:ext cx="2833902" cy="113356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Preprocessing </a:t>
          </a:r>
        </a:p>
      </dsp:txBody>
      <dsp:txXfrm>
        <a:off x="3122160" y="1248239"/>
        <a:ext cx="1700342" cy="1133560"/>
      </dsp:txXfrm>
    </dsp:sp>
    <dsp:sp modelId="{F6C0055A-0687-4362-86C9-1BCF39219CA5}">
      <dsp:nvSpPr>
        <dsp:cNvPr id="0" name=""/>
        <dsp:cNvSpPr/>
      </dsp:nvSpPr>
      <dsp:spPr>
        <a:xfrm>
          <a:off x="5105892" y="1248239"/>
          <a:ext cx="2833902" cy="113356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Train model </a:t>
          </a:r>
        </a:p>
      </dsp:txBody>
      <dsp:txXfrm>
        <a:off x="5672672" y="1248239"/>
        <a:ext cx="1700342" cy="1133560"/>
      </dsp:txXfrm>
    </dsp:sp>
    <dsp:sp modelId="{CFB05176-59D9-4D3D-9E71-3053B955ADBC}">
      <dsp:nvSpPr>
        <dsp:cNvPr id="0" name=""/>
        <dsp:cNvSpPr/>
      </dsp:nvSpPr>
      <dsp:spPr>
        <a:xfrm>
          <a:off x="7656404" y="1248239"/>
          <a:ext cx="2833902" cy="113356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Evaluate </a:t>
          </a:r>
        </a:p>
      </dsp:txBody>
      <dsp:txXfrm>
        <a:off x="8223184" y="1248239"/>
        <a:ext cx="1700342" cy="1133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546850"/>
            <a:ext cx="12192000" cy="311150"/>
          </a:xfrm>
          <a:prstGeom prst="rect">
            <a:avLst/>
          </a:prstGeom>
          <a:solidFill>
            <a:srgbClr val="2B93D1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0464800" y="6553200"/>
            <a:ext cx="1727200" cy="304800"/>
          </a:xfrm>
          <a:prstGeom prst="rect">
            <a:avLst/>
          </a:prstGeom>
        </p:spPr>
        <p:txBody>
          <a:bodyPr/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4598D2DC-3A0D-4D80-B05F-32E4AA67AFA9}" type="slidenum">
              <a:rPr lang="en-US" sz="1400">
                <a:solidFill>
                  <a:schemeClr val="bg1"/>
                </a:solidFill>
                <a:latin typeface="Arial" pitchFamily="34" charset="0"/>
              </a:rPr>
              <a:pPr algn="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7917"/>
            <a:ext cx="10972800" cy="700953"/>
          </a:xfrm>
        </p:spPr>
        <p:txBody>
          <a:bodyPr>
            <a:noAutofit/>
          </a:bodyPr>
          <a:lstStyle>
            <a:lvl1pPr>
              <a:defRPr sz="3600">
                <a:solidFill>
                  <a:srgbClr val="2B93D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953000"/>
          </a:xfrm>
        </p:spPr>
        <p:txBody>
          <a:bodyPr/>
          <a:lstStyle>
            <a:lvl1pPr>
              <a:spcBef>
                <a:spcPts val="0"/>
              </a:spcBef>
              <a:buSzPct val="100000"/>
              <a:defRPr sz="26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defRPr sz="2400">
                <a:solidFill>
                  <a:srgbClr val="2B93D1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defRPr sz="20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buClr>
                <a:srgbClr val="800000"/>
              </a:buClr>
              <a:buFont typeface="Wingdings 2" pitchFamily="18" charset="2"/>
              <a:buChar char=""/>
              <a:defRPr sz="20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defRPr sz="20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685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271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C14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/>
          <p:cNvSpPr/>
          <p:nvPr/>
        </p:nvSpPr>
        <p:spPr>
          <a:xfrm>
            <a:off x="0" y="6546850"/>
            <a:ext cx="12192000" cy="311150"/>
          </a:xfrm>
          <a:prstGeom prst="rect">
            <a:avLst/>
          </a:prstGeom>
          <a:noFill/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2438400" y="6553200"/>
            <a:ext cx="7315200" cy="304800"/>
          </a:xfrm>
          <a:prstGeom prst="rect">
            <a:avLst/>
          </a:prstGeom>
          <a:noFill/>
        </p:spPr>
        <p:txBody>
          <a:bodyPr anchor="ctr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 dirty="0">
                <a:solidFill>
                  <a:srgbClr val="FFFFFF"/>
                </a:solidFill>
                <a:latin typeface="Arial" pitchFamily="34" charset="0"/>
              </a:rPr>
              <a:t>© Operational Excellence Consulting.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64800" y="6553200"/>
            <a:ext cx="1727200" cy="304800"/>
          </a:xfrm>
          <a:prstGeom prst="rect">
            <a:avLst/>
          </a:prstGeom>
        </p:spPr>
        <p:txBody>
          <a:bodyPr/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4598D2DC-3A0D-4D80-B05F-32E4AA67AFA9}" type="slidenum">
              <a:rPr lang="en-US" sz="1400">
                <a:solidFill>
                  <a:srgbClr val="FFFFFF"/>
                </a:solidFill>
                <a:latin typeface="Arial" pitchFamily="34" charset="0"/>
              </a:rPr>
              <a:pPr algn="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193594"/>
            <a:ext cx="10972800" cy="727905"/>
          </a:xfrm>
          <a:ln>
            <a:noFill/>
          </a:ln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039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193593"/>
            <a:ext cx="10972800" cy="7201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46850"/>
            <a:ext cx="12192000" cy="311150"/>
          </a:xfrm>
          <a:prstGeom prst="rect">
            <a:avLst/>
          </a:prstGeom>
          <a:noFill/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64800" y="6553200"/>
            <a:ext cx="1727200" cy="304800"/>
          </a:xfrm>
          <a:prstGeom prst="rect">
            <a:avLst/>
          </a:prstGeom>
        </p:spPr>
        <p:txBody>
          <a:bodyPr/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4598D2DC-3A0D-4D80-B05F-32E4AA67AFA9}" type="slidenum">
              <a:rPr lang="en-US" sz="140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pPr algn="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 dirty="0">
              <a:solidFill>
                <a:schemeClr val="bg1">
                  <a:lumMod val="65000"/>
                </a:scheme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46940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/>
          <p:cNvSpPr/>
          <p:nvPr/>
        </p:nvSpPr>
        <p:spPr>
          <a:xfrm>
            <a:off x="0" y="6546850"/>
            <a:ext cx="12192000" cy="311150"/>
          </a:xfrm>
          <a:prstGeom prst="rect">
            <a:avLst/>
          </a:prstGeom>
          <a:noFill/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64800" y="6553200"/>
            <a:ext cx="1727200" cy="304800"/>
          </a:xfrm>
          <a:prstGeom prst="rect">
            <a:avLst/>
          </a:prstGeom>
        </p:spPr>
        <p:txBody>
          <a:bodyPr/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4598D2DC-3A0D-4D80-B05F-32E4AA67AFA9}" type="slidenum">
              <a:rPr lang="en-US" sz="1400">
                <a:solidFill>
                  <a:srgbClr val="FFFFFF"/>
                </a:solidFill>
                <a:latin typeface="Arial" pitchFamily="34" charset="0"/>
              </a:rPr>
              <a:pPr algn="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185849"/>
            <a:ext cx="10972800" cy="727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8548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3C9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2"/>
          <p:cNvGrpSpPr/>
          <p:nvPr/>
        </p:nvGrpSpPr>
        <p:grpSpPr>
          <a:xfrm>
            <a:off x="0" y="6546850"/>
            <a:ext cx="12192000" cy="311150"/>
            <a:chOff x="0" y="6546850"/>
            <a:chExt cx="9144000" cy="311150"/>
          </a:xfrm>
          <a:noFill/>
        </p:grpSpPr>
        <p:sp>
          <p:nvSpPr>
            <p:cNvPr id="4" name="Rectangle 3"/>
            <p:cNvSpPr/>
            <p:nvPr userDrawn="1"/>
          </p:nvSpPr>
          <p:spPr>
            <a:xfrm>
              <a:off x="0" y="6546850"/>
              <a:ext cx="9144000" cy="311150"/>
            </a:xfrm>
            <a:prstGeom prst="rect">
              <a:avLst/>
            </a:prstGeom>
            <a:grpFill/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" name="Footer Placeholder 2"/>
            <p:cNvSpPr txBox="1">
              <a:spLocks/>
            </p:cNvSpPr>
            <p:nvPr userDrawn="1"/>
          </p:nvSpPr>
          <p:spPr>
            <a:xfrm>
              <a:off x="1828800" y="6553200"/>
              <a:ext cx="5486400" cy="304800"/>
            </a:xfrm>
            <a:prstGeom prst="rect">
              <a:avLst/>
            </a:prstGeom>
            <a:grpFill/>
          </p:spPr>
          <p:txBody>
            <a:bodyPr anchor="ctr"/>
            <a:lstStyle>
              <a:lvl1pPr algn="l" eaLnBrk="1" latinLnBrk="0" hangingPunct="1">
                <a:defRPr kumimoji="0" sz="800">
                  <a:solidFill>
                    <a:schemeClr val="accent2"/>
                  </a:solidFill>
                </a:defRPr>
              </a:lvl1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0" dirty="0">
                  <a:solidFill>
                    <a:srgbClr val="FFFFFF"/>
                  </a:solidFill>
                  <a:latin typeface="Arial" pitchFamily="34" charset="0"/>
                </a:rPr>
                <a:t>© Operational Excellence Consulting.  All rights reserved.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464800" y="6553200"/>
            <a:ext cx="1727200" cy="304800"/>
          </a:xfrm>
          <a:prstGeom prst="rect">
            <a:avLst/>
          </a:prstGeom>
        </p:spPr>
        <p:txBody>
          <a:bodyPr/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4598D2DC-3A0D-4D80-B05F-32E4AA67AFA9}" type="slidenum">
              <a:rPr lang="en-US" sz="1400">
                <a:solidFill>
                  <a:srgbClr val="FFFFFF"/>
                </a:solidFill>
                <a:latin typeface="Arial" pitchFamily="34" charset="0"/>
              </a:rPr>
              <a:pPr algn="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193593"/>
            <a:ext cx="10972800" cy="712419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3337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6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2"/>
          <p:cNvGrpSpPr/>
          <p:nvPr/>
        </p:nvGrpSpPr>
        <p:grpSpPr>
          <a:xfrm>
            <a:off x="0" y="6546850"/>
            <a:ext cx="12192000" cy="311150"/>
            <a:chOff x="0" y="6546850"/>
            <a:chExt cx="9144000" cy="311150"/>
          </a:xfrm>
          <a:noFill/>
        </p:grpSpPr>
        <p:sp>
          <p:nvSpPr>
            <p:cNvPr id="4" name="Rectangle 3"/>
            <p:cNvSpPr/>
            <p:nvPr userDrawn="1"/>
          </p:nvSpPr>
          <p:spPr>
            <a:xfrm>
              <a:off x="0" y="6546850"/>
              <a:ext cx="9144000" cy="311150"/>
            </a:xfrm>
            <a:prstGeom prst="rect">
              <a:avLst/>
            </a:prstGeom>
            <a:grpFill/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" name="Footer Placeholder 2"/>
            <p:cNvSpPr txBox="1">
              <a:spLocks/>
            </p:cNvSpPr>
            <p:nvPr userDrawn="1"/>
          </p:nvSpPr>
          <p:spPr>
            <a:xfrm>
              <a:off x="1828800" y="6553200"/>
              <a:ext cx="5486400" cy="304800"/>
            </a:xfrm>
            <a:prstGeom prst="rect">
              <a:avLst/>
            </a:prstGeom>
            <a:grpFill/>
          </p:spPr>
          <p:txBody>
            <a:bodyPr anchor="ctr"/>
            <a:lstStyle>
              <a:lvl1pPr algn="l" eaLnBrk="1" latinLnBrk="0" hangingPunct="1">
                <a:defRPr kumimoji="0" sz="800">
                  <a:solidFill>
                    <a:schemeClr val="accent2"/>
                  </a:solidFill>
                </a:defRPr>
              </a:lvl1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0" dirty="0">
                  <a:solidFill>
                    <a:srgbClr val="FFFFFF"/>
                  </a:solidFill>
                  <a:latin typeface="Arial" pitchFamily="34" charset="0"/>
                </a:rPr>
                <a:t>© Operational Excellence Consulting.  All rights reserved.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464800" y="6553200"/>
            <a:ext cx="1727200" cy="304800"/>
          </a:xfrm>
          <a:prstGeom prst="rect">
            <a:avLst/>
          </a:prstGeom>
        </p:spPr>
        <p:txBody>
          <a:bodyPr/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4598D2DC-3A0D-4D80-B05F-32E4AA67AFA9}" type="slidenum">
              <a:rPr lang="en-US" sz="1400">
                <a:solidFill>
                  <a:srgbClr val="FFFFFF"/>
                </a:solidFill>
                <a:latin typeface="Arial" pitchFamily="34" charset="0"/>
              </a:rPr>
              <a:pPr algn="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193593"/>
            <a:ext cx="10972800" cy="72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1779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8B4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/>
          <p:cNvSpPr/>
          <p:nvPr/>
        </p:nvSpPr>
        <p:spPr>
          <a:xfrm>
            <a:off x="0" y="6546850"/>
            <a:ext cx="12192000" cy="311150"/>
          </a:xfrm>
          <a:prstGeom prst="rect">
            <a:avLst/>
          </a:prstGeom>
          <a:noFill/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64800" y="6553200"/>
            <a:ext cx="1727200" cy="304800"/>
          </a:xfrm>
          <a:prstGeom prst="rect">
            <a:avLst/>
          </a:prstGeom>
        </p:spPr>
        <p:txBody>
          <a:bodyPr/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4598D2DC-3A0D-4D80-B05F-32E4AA67AFA9}" type="slidenum">
              <a:rPr lang="en-US" sz="1400">
                <a:solidFill>
                  <a:srgbClr val="FFFFFF"/>
                </a:solidFill>
                <a:latin typeface="Arial" pitchFamily="34" charset="0"/>
              </a:rPr>
              <a:pPr algn="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193593"/>
            <a:ext cx="10972800" cy="72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7563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836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/>
          <p:cNvSpPr/>
          <p:nvPr/>
        </p:nvSpPr>
        <p:spPr>
          <a:xfrm>
            <a:off x="0" y="6546850"/>
            <a:ext cx="12192000" cy="311150"/>
          </a:xfrm>
          <a:prstGeom prst="rect">
            <a:avLst/>
          </a:prstGeom>
          <a:noFill/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64800" y="6553200"/>
            <a:ext cx="1727200" cy="304800"/>
          </a:xfrm>
          <a:prstGeom prst="rect">
            <a:avLst/>
          </a:prstGeom>
        </p:spPr>
        <p:txBody>
          <a:bodyPr/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4598D2DC-3A0D-4D80-B05F-32E4AA67AFA9}" type="slidenum">
              <a:rPr lang="en-US" sz="1400">
                <a:solidFill>
                  <a:srgbClr val="FFFFFF"/>
                </a:solidFill>
                <a:latin typeface="Arial" pitchFamily="34" charset="0"/>
              </a:rPr>
              <a:pPr algn="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193593"/>
            <a:ext cx="10972800" cy="7201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5786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8B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/>
          <p:cNvSpPr/>
          <p:nvPr/>
        </p:nvSpPr>
        <p:spPr>
          <a:xfrm>
            <a:off x="0" y="6546850"/>
            <a:ext cx="12192000" cy="311150"/>
          </a:xfrm>
          <a:prstGeom prst="rect">
            <a:avLst/>
          </a:prstGeom>
          <a:noFill/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64800" y="6553200"/>
            <a:ext cx="1727200" cy="304800"/>
          </a:xfrm>
          <a:prstGeom prst="rect">
            <a:avLst/>
          </a:prstGeom>
        </p:spPr>
        <p:txBody>
          <a:bodyPr/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4598D2DC-3A0D-4D80-B05F-32E4AA67AFA9}" type="slidenum">
              <a:rPr lang="en-US" sz="1400">
                <a:solidFill>
                  <a:srgbClr val="FFFFFF"/>
                </a:solidFill>
                <a:latin typeface="Arial" pitchFamily="34" charset="0"/>
              </a:rPr>
              <a:pPr algn="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185849"/>
            <a:ext cx="10972800" cy="720163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4633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3B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/>
          <p:cNvSpPr/>
          <p:nvPr/>
        </p:nvSpPr>
        <p:spPr>
          <a:xfrm>
            <a:off x="0" y="6546850"/>
            <a:ext cx="12192000" cy="311150"/>
          </a:xfrm>
          <a:prstGeom prst="rect">
            <a:avLst/>
          </a:prstGeom>
          <a:noFill/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64800" y="6553200"/>
            <a:ext cx="1727200" cy="304800"/>
          </a:xfrm>
          <a:prstGeom prst="rect">
            <a:avLst/>
          </a:prstGeom>
        </p:spPr>
        <p:txBody>
          <a:bodyPr/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4598D2DC-3A0D-4D80-B05F-32E4AA67AFA9}" type="slidenum">
              <a:rPr lang="en-US" sz="1400">
                <a:solidFill>
                  <a:srgbClr val="FFFFFF"/>
                </a:solidFill>
                <a:latin typeface="Arial" pitchFamily="34" charset="0"/>
              </a:rPr>
              <a:pPr algn="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193593"/>
            <a:ext cx="10972800" cy="72016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276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546850"/>
            <a:ext cx="12192000" cy="311150"/>
          </a:xfrm>
          <a:prstGeom prst="rect">
            <a:avLst/>
          </a:prstGeom>
          <a:solidFill>
            <a:srgbClr val="2B93D1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0464800" y="6553200"/>
            <a:ext cx="1727200" cy="304800"/>
          </a:xfrm>
          <a:prstGeom prst="rect">
            <a:avLst/>
          </a:prstGeom>
        </p:spPr>
        <p:txBody>
          <a:bodyPr/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1E272EDE-7D96-42C9-8848-EA0DF9F9856C}" type="slidenum">
              <a:rPr lang="en-US" sz="1400">
                <a:solidFill>
                  <a:schemeClr val="bg1"/>
                </a:solidFill>
                <a:latin typeface="Arial" pitchFamily="34" charset="0"/>
              </a:rPr>
              <a:pPr algn="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7917"/>
            <a:ext cx="10972800" cy="700565"/>
          </a:xfrm>
        </p:spPr>
        <p:txBody>
          <a:bodyPr>
            <a:noAutofit/>
          </a:bodyPr>
          <a:lstStyle>
            <a:lvl1pPr>
              <a:defRPr sz="3600">
                <a:solidFill>
                  <a:srgbClr val="2B93D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5384800" cy="4953000"/>
          </a:xfrm>
        </p:spPr>
        <p:txBody>
          <a:bodyPr/>
          <a:lstStyle>
            <a:lvl1pPr>
              <a:buSzPct val="100000"/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"/>
              <a:defRPr sz="1600">
                <a:solidFill>
                  <a:schemeClr val="accent2">
                    <a:lumMod val="60000"/>
                    <a:lumOff val="40000"/>
                  </a:schemeClr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92853" y="1371601"/>
            <a:ext cx="5384800" cy="4953000"/>
          </a:xfrm>
        </p:spPr>
        <p:txBody>
          <a:bodyPr/>
          <a:lstStyle>
            <a:lvl1pPr>
              <a:buSzPct val="100000"/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"/>
              <a:defRPr sz="1600">
                <a:solidFill>
                  <a:schemeClr val="accent2">
                    <a:lumMod val="60000"/>
                    <a:lumOff val="40000"/>
                  </a:schemeClr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1140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/>
          <p:cNvSpPr/>
          <p:nvPr/>
        </p:nvSpPr>
        <p:spPr>
          <a:xfrm>
            <a:off x="0" y="6546850"/>
            <a:ext cx="12192000" cy="311150"/>
          </a:xfrm>
          <a:prstGeom prst="rect">
            <a:avLst/>
          </a:prstGeom>
          <a:noFill/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64800" y="6553200"/>
            <a:ext cx="1727200" cy="304800"/>
          </a:xfrm>
          <a:prstGeom prst="rect">
            <a:avLst/>
          </a:prstGeom>
        </p:spPr>
        <p:txBody>
          <a:bodyPr/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4598D2DC-3A0D-4D80-B05F-32E4AA67AFA9}" type="slidenum">
              <a:rPr lang="en-US" sz="1400">
                <a:solidFill>
                  <a:srgbClr val="FFFFFF"/>
                </a:solidFill>
                <a:latin typeface="Arial" pitchFamily="34" charset="0"/>
              </a:rPr>
              <a:pPr algn="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181424"/>
            <a:ext cx="10972800" cy="732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546850"/>
            <a:ext cx="12192000" cy="311150"/>
          </a:xfrm>
          <a:prstGeom prst="rect">
            <a:avLst/>
          </a:prstGeom>
          <a:solidFill>
            <a:srgbClr val="2B93D1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0464800" y="6553200"/>
            <a:ext cx="1727200" cy="304800"/>
          </a:xfrm>
          <a:prstGeom prst="rect">
            <a:avLst/>
          </a:prstGeom>
        </p:spPr>
        <p:txBody>
          <a:bodyPr/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4598D2DC-3A0D-4D80-B05F-32E4AA67AFA9}" type="slidenum">
              <a:rPr lang="en-US" sz="1400">
                <a:solidFill>
                  <a:schemeClr val="bg1"/>
                </a:solidFill>
                <a:latin typeface="Arial" pitchFamily="34" charset="0"/>
              </a:rPr>
              <a:pPr algn="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1424"/>
            <a:ext cx="10972800" cy="717058"/>
          </a:xfrm>
        </p:spPr>
        <p:txBody>
          <a:bodyPr>
            <a:noAutofit/>
          </a:bodyPr>
          <a:lstStyle>
            <a:lvl1pPr>
              <a:defRPr sz="3600">
                <a:solidFill>
                  <a:srgbClr val="2B93D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5508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2B93D1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2" name="Oval 1"/>
          <p:cNvSpPr/>
          <p:nvPr/>
        </p:nvSpPr>
        <p:spPr>
          <a:xfrm>
            <a:off x="2269067" y="609600"/>
            <a:ext cx="7687733" cy="57165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tle 7"/>
          <p:cNvSpPr>
            <a:spLocks noGrp="1"/>
          </p:cNvSpPr>
          <p:nvPr>
            <p:ph type="ctrTitle"/>
          </p:nvPr>
        </p:nvSpPr>
        <p:spPr>
          <a:xfrm>
            <a:off x="2540000" y="914400"/>
            <a:ext cx="7112000" cy="3505201"/>
          </a:xfrm>
        </p:spPr>
        <p:txBody>
          <a:bodyPr anchor="ctr">
            <a:normAutofit/>
          </a:bodyPr>
          <a:lstStyle>
            <a:lvl1pPr algn="ctr">
              <a:defRPr sz="8000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22400" y="4495800"/>
            <a:ext cx="93472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493247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93D1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9753601" y="0"/>
            <a:ext cx="1219199" cy="6858000"/>
          </a:xfrm>
          <a:prstGeom prst="rect">
            <a:avLst/>
          </a:prstGeom>
          <a:solidFill>
            <a:srgbClr val="F88600"/>
          </a:solidFill>
          <a:ln w="571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9600" b="1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2" name="Title 7"/>
          <p:cNvSpPr>
            <a:spLocks noGrp="1"/>
          </p:cNvSpPr>
          <p:nvPr>
            <p:ph type="ctrTitle" hasCustomPrompt="1"/>
          </p:nvPr>
        </p:nvSpPr>
        <p:spPr>
          <a:xfrm>
            <a:off x="609600" y="3657601"/>
            <a:ext cx="8534400" cy="1179513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571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976707" y="0"/>
            <a:ext cx="0" cy="6858000"/>
          </a:xfrm>
          <a:prstGeom prst="line">
            <a:avLst/>
          </a:prstGeom>
          <a:ln w="571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997101" y="381000"/>
            <a:ext cx="2686900" cy="1981200"/>
            <a:chOff x="6747825" y="381000"/>
            <a:chExt cx="2015175" cy="1981200"/>
          </a:xfrm>
        </p:grpSpPr>
        <p:sp>
          <p:nvSpPr>
            <p:cNvPr id="2" name="Oval 1"/>
            <p:cNvSpPr/>
            <p:nvPr userDrawn="1"/>
          </p:nvSpPr>
          <p:spPr>
            <a:xfrm>
              <a:off x="6781800" y="381000"/>
              <a:ext cx="1981200" cy="1981200"/>
            </a:xfrm>
            <a:prstGeom prst="ellipse">
              <a:avLst/>
            </a:prstGeom>
            <a:solidFill>
              <a:srgbClr val="F88600"/>
            </a:solidFill>
            <a:ln w="571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Ellipse 45"/>
            <p:cNvSpPr>
              <a:spLocks noChangeArrowheads="1"/>
            </p:cNvSpPr>
            <p:nvPr userDrawn="1"/>
          </p:nvSpPr>
          <p:spPr bwMode="auto">
            <a:xfrm>
              <a:off x="7055319" y="475473"/>
              <a:ext cx="1455735" cy="1143029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7699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latin typeface="Calibri" pitchFamily="-109" charset="0"/>
              </a:endParaRPr>
            </a:p>
          </p:txBody>
        </p:sp>
        <p:sp>
          <p:nvSpPr>
            <p:cNvPr id="10" name="Måne 31"/>
            <p:cNvSpPr/>
            <p:nvPr userDrawn="1"/>
          </p:nvSpPr>
          <p:spPr bwMode="auto">
            <a:xfrm rot="16552097">
              <a:off x="7258655" y="904654"/>
              <a:ext cx="925785" cy="1947446"/>
            </a:xfrm>
            <a:prstGeom prst="moon">
              <a:avLst>
                <a:gd name="adj" fmla="val 18952"/>
              </a:avLst>
            </a:prstGeom>
            <a:gradFill flip="none" rotWithShape="1">
              <a:gsLst>
                <a:gs pos="24000">
                  <a:sysClr val="windowText" lastClr="000000">
                    <a:alpha val="24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Calibri" pitchFamily="-10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464800" y="6553200"/>
            <a:ext cx="1727200" cy="304800"/>
          </a:xfrm>
          <a:prstGeom prst="rect">
            <a:avLst/>
          </a:prstGeom>
        </p:spPr>
        <p:txBody>
          <a:bodyPr/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4598D2DC-3A0D-4D80-B05F-32E4AA67AFA9}" type="slidenum">
              <a:rPr lang="en-US" sz="1400">
                <a:solidFill>
                  <a:schemeClr val="bg1"/>
                </a:solidFill>
                <a:latin typeface="Arial" pitchFamily="34" charset="0"/>
              </a:rPr>
              <a:pPr algn="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86874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B93D1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12" name="Title 7"/>
          <p:cNvSpPr>
            <a:spLocks noGrp="1"/>
          </p:cNvSpPr>
          <p:nvPr>
            <p:ph type="ctrTitle" hasCustomPrompt="1"/>
          </p:nvPr>
        </p:nvSpPr>
        <p:spPr>
          <a:xfrm>
            <a:off x="406400" y="1752601"/>
            <a:ext cx="5283200" cy="1179513"/>
          </a:xfrm>
        </p:spPr>
        <p:txBody>
          <a:bodyPr anchor="b">
            <a:normAutofit/>
          </a:bodyPr>
          <a:lstStyle>
            <a:lvl1pPr algn="ctr">
              <a:defRPr sz="4800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9" name="Rectangle 18"/>
          <p:cNvSpPr/>
          <p:nvPr/>
        </p:nvSpPr>
        <p:spPr>
          <a:xfrm>
            <a:off x="5994400" y="0"/>
            <a:ext cx="203200" cy="6858000"/>
          </a:xfrm>
          <a:prstGeom prst="rect">
            <a:avLst/>
          </a:prstGeom>
          <a:solidFill>
            <a:srgbClr val="F886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0464800" y="6553200"/>
            <a:ext cx="1727200" cy="304800"/>
          </a:xfrm>
          <a:prstGeom prst="rect">
            <a:avLst/>
          </a:prstGeom>
        </p:spPr>
        <p:txBody>
          <a:bodyPr/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4598D2DC-3A0D-4D80-B05F-32E4AA67AFA9}" type="slidenum">
              <a:rPr lang="en-US" sz="1400">
                <a:solidFill>
                  <a:srgbClr val="000000"/>
                </a:solidFill>
                <a:latin typeface="Arial" pitchFamily="34" charset="0"/>
              </a:rPr>
              <a:pPr algn="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16569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/>
          <p:nvPr/>
        </p:nvSpPr>
        <p:spPr>
          <a:xfrm>
            <a:off x="304800" y="228600"/>
            <a:ext cx="11582400" cy="6362700"/>
          </a:xfrm>
          <a:prstGeom prst="rect">
            <a:avLst/>
          </a:prstGeom>
          <a:solidFill>
            <a:srgbClr val="2B93D1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930400" y="4038600"/>
            <a:ext cx="8432800" cy="1613938"/>
          </a:xfrm>
        </p:spPr>
        <p:txBody>
          <a:bodyPr/>
          <a:lstStyle>
            <a:lvl1pPr marL="64008" indent="0" algn="ctr"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Dotum" pitchFamily="34" charset="-127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0972800" cy="1179513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4828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/>
          <p:nvPr/>
        </p:nvSpPr>
        <p:spPr>
          <a:xfrm>
            <a:off x="1" y="0"/>
            <a:ext cx="6116972" cy="6858000"/>
          </a:xfrm>
          <a:prstGeom prst="rect">
            <a:avLst/>
          </a:prstGeom>
          <a:solidFill>
            <a:schemeClr val="accent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12" name="Title 7"/>
          <p:cNvSpPr>
            <a:spLocks noGrp="1"/>
          </p:cNvSpPr>
          <p:nvPr>
            <p:ph type="ctrTitle" hasCustomPrompt="1"/>
          </p:nvPr>
        </p:nvSpPr>
        <p:spPr>
          <a:xfrm>
            <a:off x="579772" y="1742793"/>
            <a:ext cx="5283200" cy="1179513"/>
          </a:xfrm>
        </p:spPr>
        <p:txBody>
          <a:bodyPr anchor="b">
            <a:normAutofit/>
          </a:bodyPr>
          <a:lstStyle>
            <a:lvl1pPr algn="l">
              <a:defRPr sz="4800" baseline="0"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8" name="Rectangle 18"/>
          <p:cNvSpPr/>
          <p:nvPr/>
        </p:nvSpPr>
        <p:spPr>
          <a:xfrm>
            <a:off x="5994400" y="0"/>
            <a:ext cx="203200" cy="6858000"/>
          </a:xfrm>
          <a:prstGeom prst="rect">
            <a:avLst/>
          </a:prstGeom>
          <a:solidFill>
            <a:srgbClr val="2B93D1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870667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6701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 bwMode="auto">
          <a:xfrm>
            <a:off x="508000" y="228601"/>
            <a:ext cx="111760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8000" y="1371600"/>
            <a:ext cx="11176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464800" y="6553200"/>
            <a:ext cx="1727200" cy="304800"/>
          </a:xfrm>
          <a:prstGeom prst="rect">
            <a:avLst/>
          </a:prstGeom>
        </p:spPr>
        <p:txBody>
          <a:bodyPr/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2628FEB8-3231-4164-99CF-A4D65F359250}" type="slidenum">
              <a:rPr lang="en-US" sz="1400">
                <a:solidFill>
                  <a:schemeClr val="bg1"/>
                </a:solidFill>
                <a:latin typeface="Arial" pitchFamily="34" charset="0"/>
              </a:rPr>
              <a:pPr algn="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46850"/>
            <a:ext cx="12192000" cy="311150"/>
          </a:xfrm>
          <a:prstGeom prst="rect">
            <a:avLst/>
          </a:prstGeom>
          <a:solidFill>
            <a:srgbClr val="2B93D1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0464800" y="6553200"/>
            <a:ext cx="1727200" cy="304800"/>
          </a:xfrm>
          <a:prstGeom prst="rect">
            <a:avLst/>
          </a:prstGeom>
        </p:spPr>
        <p:txBody>
          <a:bodyPr/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4598D2DC-3A0D-4D80-B05F-32E4AA67AFA9}" type="slidenum">
              <a:rPr lang="en-US" sz="1400">
                <a:solidFill>
                  <a:schemeClr val="bg1"/>
                </a:solidFill>
                <a:latin typeface="Arial" pitchFamily="34" charset="0"/>
              </a:rPr>
              <a:pPr algn="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5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2B93D1"/>
          </a:solidFill>
          <a:latin typeface="+mj-lt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1" fontAlgn="base" hangingPunct="1">
        <a:spcBef>
          <a:spcPts val="0"/>
        </a:spcBef>
        <a:spcAft>
          <a:spcPts val="1200"/>
        </a:spcAft>
        <a:buClr>
          <a:srgbClr val="FF6600"/>
        </a:buClr>
        <a:buSzPct val="100000"/>
        <a:buFont typeface="Wingdings" charset="2"/>
        <a:buChar char="§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57225" indent="-246063" algn="l" rtl="0" eaLnBrk="1" fontAlgn="base" hangingPunct="1">
        <a:spcBef>
          <a:spcPts val="0"/>
        </a:spcBef>
        <a:spcAft>
          <a:spcPts val="1200"/>
        </a:spcAft>
        <a:buClr>
          <a:schemeClr val="tx1"/>
        </a:buClr>
        <a:buFont typeface="Lucida Grande"/>
        <a:buChar char="-"/>
        <a:defRPr sz="2400" kern="1200">
          <a:solidFill>
            <a:srgbClr val="2B93D1"/>
          </a:solidFill>
          <a:latin typeface="Arial" pitchFamily="34" charset="0"/>
          <a:ea typeface="+mn-ea"/>
          <a:cs typeface="Arial" pitchFamily="34" charset="0"/>
        </a:defRPr>
      </a:lvl2pPr>
      <a:lvl3pPr marL="922338" indent="-219075" algn="l" rtl="0" eaLnBrk="1" fontAlgn="base" hangingPunct="1">
        <a:spcBef>
          <a:spcPts val="0"/>
        </a:spcBef>
        <a:spcAft>
          <a:spcPts val="1200"/>
        </a:spcAft>
        <a:buClr>
          <a:schemeClr val="tx2">
            <a:lumMod val="75000"/>
            <a:lumOff val="25000"/>
          </a:schemeClr>
        </a:buClr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79513" indent="-200025" algn="l" rtl="0" eaLnBrk="1" fontAlgn="base" hangingPunct="1">
        <a:spcBef>
          <a:spcPts val="0"/>
        </a:spcBef>
        <a:spcAft>
          <a:spcPts val="12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89063" indent="-182563" algn="l" rtl="0" eaLnBrk="1" fontAlgn="base" hangingPunct="1">
        <a:spcBef>
          <a:spcPts val="0"/>
        </a:spcBef>
        <a:spcAft>
          <a:spcPts val="1200"/>
        </a:spcAft>
        <a:buClr>
          <a:srgbClr val="A04DA3"/>
        </a:buClr>
        <a:buFont typeface="Georgia" pitchFamily="18" charset="0"/>
        <a:buChar char="▫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3E750B5-28FE-46EA-8451-A6661816F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Lê Trọng Đạt - 20183493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35443-2CAA-4502-8A70-94A2B4D48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34779100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4374-D6BC-40C0-8036-AAD5EDCC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7917"/>
            <a:ext cx="10972800" cy="700953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LSTM + CNN model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1CFB226-9F49-4BED-AE5C-5AFBB7CA1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728" y="340468"/>
            <a:ext cx="2300057" cy="617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3117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DB8A-76DE-446E-A745-280E1B6B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Time2Vec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C394C9-D7CB-4D22-BE76-0BDE70136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801407"/>
            <a:ext cx="5384800" cy="10466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2E229B-9EE6-4AEA-8C0D-9989683EC80B}"/>
              </a:ext>
            </a:extLst>
          </p:cNvPr>
          <p:cNvSpPr txBox="1"/>
          <p:nvPr/>
        </p:nvSpPr>
        <p:spPr>
          <a:xfrm>
            <a:off x="846306" y="1857983"/>
            <a:ext cx="4641014" cy="2113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2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r>
              <a:rPr lang="en-US" dirty="0"/>
              <a:t>- Theo chu kỳ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chu kỳ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được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bằng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Vector 2 </a:t>
            </a:r>
            <a:r>
              <a:rPr lang="en-US" dirty="0" err="1"/>
              <a:t>chiều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9253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3D40-372E-4874-B8F2-09BB5FCB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7917"/>
            <a:ext cx="10972800" cy="700953"/>
          </a:xfrm>
        </p:spPr>
        <p:txBody>
          <a:bodyPr wrap="square" anchor="ctr">
            <a:normAutofit/>
          </a:bodyPr>
          <a:lstStyle/>
          <a:p>
            <a:r>
              <a:rPr lang="en-US" dirty="0" err="1"/>
              <a:t>Tranformer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20C21B-CA33-4D52-AC15-209861591912}"/>
              </a:ext>
            </a:extLst>
          </p:cNvPr>
          <p:cNvSpPr txBox="1"/>
          <p:nvPr/>
        </p:nvSpPr>
        <p:spPr>
          <a:xfrm>
            <a:off x="846306" y="1857983"/>
            <a:ext cx="1350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Key: 128</a:t>
            </a:r>
          </a:p>
          <a:p>
            <a:r>
              <a:rPr lang="en-US" dirty="0"/>
              <a:t>Value: 128</a:t>
            </a:r>
          </a:p>
          <a:p>
            <a:r>
              <a:rPr lang="en-US" dirty="0"/>
              <a:t>Dense: 128</a:t>
            </a:r>
          </a:p>
        </p:txBody>
      </p:sp>
      <p:pic>
        <p:nvPicPr>
          <p:cNvPr id="5" name="Picture 4" descr="Diagram, table&#10;&#10;Description automatically generated">
            <a:extLst>
              <a:ext uri="{FF2B5EF4-FFF2-40B4-BE49-F238E27FC236}">
                <a16:creationId xmlns:a16="http://schemas.microsoft.com/office/drawing/2014/main" id="{59E05968-A0F4-4FAA-AACE-996ECE359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492" y="340128"/>
            <a:ext cx="4183066" cy="617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2324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986E72-16C1-47F9-AB00-804A3E641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657601"/>
            <a:ext cx="8534400" cy="1179513"/>
          </a:xfrm>
        </p:spPr>
        <p:txBody>
          <a:bodyPr wrap="square" anchor="b">
            <a:norm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9774C-0D51-4FED-8346-DDBAB9759698}"/>
              </a:ext>
            </a:extLst>
          </p:cNvPr>
          <p:cNvSpPr txBox="1"/>
          <p:nvPr/>
        </p:nvSpPr>
        <p:spPr>
          <a:xfrm>
            <a:off x="10031924" y="716938"/>
            <a:ext cx="6517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9548565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26883F-F560-4937-AEA0-97256CD6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905F9-0BF2-4BD0-905F-6A99677A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Epochs: 100</a:t>
            </a:r>
          </a:p>
          <a:p>
            <a:r>
              <a:rPr lang="en-US" dirty="0"/>
              <a:t>Train: IBM từ 01-01-2005 </a:t>
            </a:r>
            <a:r>
              <a:rPr lang="en-US" dirty="0" err="1"/>
              <a:t>đến</a:t>
            </a:r>
            <a:r>
              <a:rPr lang="en-US" dirty="0"/>
              <a:t> 04-01-2022</a:t>
            </a:r>
          </a:p>
          <a:p>
            <a:r>
              <a:rPr lang="en-US" dirty="0"/>
              <a:t>Test: BTC từ 01-01-2017 </a:t>
            </a:r>
            <a:r>
              <a:rPr lang="en-US" dirty="0" err="1"/>
              <a:t>đến</a:t>
            </a:r>
            <a:r>
              <a:rPr lang="en-US" dirty="0"/>
              <a:t> hiện tại</a:t>
            </a:r>
          </a:p>
          <a:p>
            <a:r>
              <a:rPr lang="en-US" dirty="0" err="1"/>
              <a:t>Colab</a:t>
            </a:r>
            <a:r>
              <a:rPr lang="en-US" dirty="0"/>
              <a:t> free RAM 12GB </a:t>
            </a:r>
          </a:p>
        </p:txBody>
      </p:sp>
    </p:spTree>
    <p:extLst>
      <p:ext uri="{BB962C8B-B14F-4D97-AF65-F5344CB8AC3E}">
        <p14:creationId xmlns:p14="http://schemas.microsoft.com/office/powerpoint/2010/main" val="242071931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B2C62F-6146-4B2A-BBF6-FD2BA3AE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1624DDC-D141-40D4-A290-AE16DECCD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420019"/>
              </p:ext>
            </p:extLst>
          </p:nvPr>
        </p:nvGraphicFramePr>
        <p:xfrm>
          <a:off x="609599" y="4192621"/>
          <a:ext cx="10972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3941009110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1498066638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667239792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1118788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Validate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16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3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868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66D97A-89C0-4B65-8F92-3508CF82C4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1770289"/>
              </p:ext>
            </p:extLst>
          </p:nvPr>
        </p:nvGraphicFramePr>
        <p:xfrm>
          <a:off x="609604" y="1489782"/>
          <a:ext cx="10972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3941009110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1498066638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667239792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131804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Validate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16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0.0030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0.0032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3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868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0DAB0A-A57E-4899-A091-9BECF57EC7BC}"/>
              </a:ext>
            </a:extLst>
          </p:cNvPr>
          <p:cNvSpPr txBox="1"/>
          <p:nvPr/>
        </p:nvSpPr>
        <p:spPr>
          <a:xfrm>
            <a:off x="5522067" y="3700193"/>
            <a:ext cx="20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Timestep: 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48A14-B637-4F6F-8778-5AFE63BA680D}"/>
              </a:ext>
            </a:extLst>
          </p:cNvPr>
          <p:cNvSpPr txBox="1"/>
          <p:nvPr/>
        </p:nvSpPr>
        <p:spPr>
          <a:xfrm>
            <a:off x="5522067" y="1009660"/>
            <a:ext cx="20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Batch size: 32</a:t>
            </a:r>
          </a:p>
        </p:txBody>
      </p:sp>
    </p:spTree>
    <p:extLst>
      <p:ext uri="{BB962C8B-B14F-4D97-AF65-F5344CB8AC3E}">
        <p14:creationId xmlns:p14="http://schemas.microsoft.com/office/powerpoint/2010/main" val="136614014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B2C62F-6146-4B2A-BBF6-FD2BA3AE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+ CNN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1624DDC-D141-40D4-A290-AE16DECCD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386205"/>
              </p:ext>
            </p:extLst>
          </p:nvPr>
        </p:nvGraphicFramePr>
        <p:xfrm>
          <a:off x="609599" y="4192621"/>
          <a:ext cx="10972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3941009110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1498066638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667239792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1118788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Validate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0.0022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16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3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868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66D97A-89C0-4B65-8F92-3508CF82C4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3701971"/>
              </p:ext>
            </p:extLst>
          </p:nvPr>
        </p:nvGraphicFramePr>
        <p:xfrm>
          <a:off x="609604" y="1489782"/>
          <a:ext cx="10972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3941009110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1498066638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667239792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131804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Validate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16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3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868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0DAB0A-A57E-4899-A091-9BECF57EC7BC}"/>
              </a:ext>
            </a:extLst>
          </p:cNvPr>
          <p:cNvSpPr txBox="1"/>
          <p:nvPr/>
        </p:nvSpPr>
        <p:spPr>
          <a:xfrm>
            <a:off x="5522067" y="3700193"/>
            <a:ext cx="20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Timestep: 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48A14-B637-4F6F-8778-5AFE63BA680D}"/>
              </a:ext>
            </a:extLst>
          </p:cNvPr>
          <p:cNvSpPr txBox="1"/>
          <p:nvPr/>
        </p:nvSpPr>
        <p:spPr>
          <a:xfrm>
            <a:off x="5522067" y="1009660"/>
            <a:ext cx="20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Batch size: 32</a:t>
            </a:r>
          </a:p>
        </p:txBody>
      </p:sp>
    </p:spTree>
    <p:extLst>
      <p:ext uri="{BB962C8B-B14F-4D97-AF65-F5344CB8AC3E}">
        <p14:creationId xmlns:p14="http://schemas.microsoft.com/office/powerpoint/2010/main" val="143693649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B2C62F-6146-4B2A-BBF6-FD2BA3AE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Tranformer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66D97A-89C0-4B65-8F92-3508CF82C4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044334"/>
              </p:ext>
            </p:extLst>
          </p:nvPr>
        </p:nvGraphicFramePr>
        <p:xfrm>
          <a:off x="609604" y="1489782"/>
          <a:ext cx="10972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3941009110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1498066638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667239792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131804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Validate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16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3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868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2748A14-B637-4F6F-8778-5AFE63BA680D}"/>
              </a:ext>
            </a:extLst>
          </p:cNvPr>
          <p:cNvSpPr txBox="1"/>
          <p:nvPr/>
        </p:nvSpPr>
        <p:spPr>
          <a:xfrm>
            <a:off x="5522067" y="1009660"/>
            <a:ext cx="20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Batch size: 32</a:t>
            </a:r>
          </a:p>
        </p:txBody>
      </p:sp>
    </p:spTree>
    <p:extLst>
      <p:ext uri="{BB962C8B-B14F-4D97-AF65-F5344CB8AC3E}">
        <p14:creationId xmlns:p14="http://schemas.microsoft.com/office/powerpoint/2010/main" val="339013380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C65B-8FF6-4457-A2E5-EBE5FB16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E20F55E7-CD3D-4D29-9CDD-054065BD8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1" y="936275"/>
            <a:ext cx="3649091" cy="25048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17F718-D77F-4723-AA3B-077C67D30A4D}"/>
              </a:ext>
            </a:extLst>
          </p:cNvPr>
          <p:cNvSpPr txBox="1"/>
          <p:nvPr/>
        </p:nvSpPr>
        <p:spPr>
          <a:xfrm>
            <a:off x="2782109" y="3465523"/>
            <a:ext cx="141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LSTM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409D31-2EB5-4B6B-BD53-E4590596C241}"/>
              </a:ext>
            </a:extLst>
          </p:cNvPr>
          <p:cNvSpPr txBox="1"/>
          <p:nvPr/>
        </p:nvSpPr>
        <p:spPr>
          <a:xfrm>
            <a:off x="7915069" y="3554463"/>
            <a:ext cx="170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LSTM + CNN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DEDB0B6-C5CA-4DE5-8D6B-2D2C9A25A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379" y="880137"/>
            <a:ext cx="3649092" cy="2548863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B542D0A8-2D6E-44B7-AAD1-87C80BA21E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31" y="3288931"/>
            <a:ext cx="4033202" cy="28242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F7E8B9-4002-4DBD-8593-F23371B6989C}"/>
              </a:ext>
            </a:extLst>
          </p:cNvPr>
          <p:cNvSpPr txBox="1"/>
          <p:nvPr/>
        </p:nvSpPr>
        <p:spPr>
          <a:xfrm>
            <a:off x="5061622" y="6113188"/>
            <a:ext cx="170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Tranformer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6442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B4CC-628B-4F5D-AC84-B8538E6A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pic>
        <p:nvPicPr>
          <p:cNvPr id="6" name="Content Placeholder 5" descr="A picture containing tool&#10;&#10;Description automatically generated">
            <a:extLst>
              <a:ext uri="{FF2B5EF4-FFF2-40B4-BE49-F238E27FC236}">
                <a16:creationId xmlns:a16="http://schemas.microsoft.com/office/drawing/2014/main" id="{ACC7D862-D408-4AC3-BC0F-ED9C63E5A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249" y="386674"/>
            <a:ext cx="8940938" cy="195181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B799B5-E119-4B7F-B440-9C65F18671B6}"/>
              </a:ext>
            </a:extLst>
          </p:cNvPr>
          <p:cNvSpPr txBox="1"/>
          <p:nvPr/>
        </p:nvSpPr>
        <p:spPr>
          <a:xfrm>
            <a:off x="1362426" y="132337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LSTM</a:t>
            </a:r>
          </a:p>
        </p:txBody>
      </p:sp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9E3139A8-7FFF-4BD6-9DA7-BC8CE15C5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462" y="2456344"/>
            <a:ext cx="8940938" cy="20631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F18FB7-A6EE-48E2-8D1F-EB61A376B5F2}"/>
              </a:ext>
            </a:extLst>
          </p:cNvPr>
          <p:cNvSpPr txBox="1"/>
          <p:nvPr/>
        </p:nvSpPr>
        <p:spPr>
          <a:xfrm>
            <a:off x="758757" y="3244334"/>
            <a:ext cx="19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LSTM+CNN</a:t>
            </a:r>
          </a:p>
        </p:txBody>
      </p:sp>
      <p:pic>
        <p:nvPicPr>
          <p:cNvPr id="12" name="Picture 11" descr="A picture containing needle&#10;&#10;Description automatically generated">
            <a:extLst>
              <a:ext uri="{FF2B5EF4-FFF2-40B4-BE49-F238E27FC236}">
                <a16:creationId xmlns:a16="http://schemas.microsoft.com/office/drawing/2014/main" id="{9B38EA13-B8C3-419A-9E8A-EA3F738F8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142" y="4527113"/>
            <a:ext cx="8957151" cy="19518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29CBBF-953C-486B-AB98-95C3B202080A}"/>
              </a:ext>
            </a:extLst>
          </p:cNvPr>
          <p:cNvSpPr txBox="1"/>
          <p:nvPr/>
        </p:nvSpPr>
        <p:spPr>
          <a:xfrm>
            <a:off x="758757" y="5133686"/>
            <a:ext cx="19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Tranformer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879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E9F0C4-234D-4EE9-A7D4-75A9B4B6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E23878-FD4B-4A00-9B9F-3CBEA9DCC20B}"/>
              </a:ext>
            </a:extLst>
          </p:cNvPr>
          <p:cNvGrpSpPr/>
          <p:nvPr/>
        </p:nvGrpSpPr>
        <p:grpSpPr>
          <a:xfrm>
            <a:off x="789999" y="1328112"/>
            <a:ext cx="473193" cy="471697"/>
            <a:chOff x="861537" y="1573600"/>
            <a:chExt cx="940100" cy="9577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C7E749-1EBF-45F4-BCA0-83B4DD5FBB2A}"/>
                </a:ext>
              </a:extLst>
            </p:cNvPr>
            <p:cNvSpPr/>
            <p:nvPr/>
          </p:nvSpPr>
          <p:spPr>
            <a:xfrm>
              <a:off x="861537" y="1573600"/>
              <a:ext cx="940100" cy="940101"/>
            </a:xfrm>
            <a:prstGeom prst="ellipse">
              <a:avLst/>
            </a:prstGeom>
            <a:gradFill flip="none" rotWithShape="1">
              <a:gsLst>
                <a:gs pos="100000">
                  <a:srgbClr val="C00000"/>
                </a:gs>
                <a:gs pos="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1DA91D9-5E6F-46AB-9C4F-2B865D60E9BA}"/>
                </a:ext>
              </a:extLst>
            </p:cNvPr>
            <p:cNvSpPr txBox="1"/>
            <p:nvPr/>
          </p:nvSpPr>
          <p:spPr>
            <a:xfrm>
              <a:off x="963334" y="1593971"/>
              <a:ext cx="734836" cy="9374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bg1"/>
                  </a:solidFill>
                  <a:latin typeface="Arial Black" pitchFamily="34" charset="0"/>
                </a:rPr>
                <a:t>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33897A-2E41-4B31-9498-B18378EC6911}"/>
              </a:ext>
            </a:extLst>
          </p:cNvPr>
          <p:cNvGrpSpPr/>
          <p:nvPr/>
        </p:nvGrpSpPr>
        <p:grpSpPr>
          <a:xfrm>
            <a:off x="788736" y="2205483"/>
            <a:ext cx="473193" cy="471697"/>
            <a:chOff x="861537" y="1573600"/>
            <a:chExt cx="940100" cy="95779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4E20F8-21B7-4DC3-A3D1-FE5120B9292C}"/>
                </a:ext>
              </a:extLst>
            </p:cNvPr>
            <p:cNvSpPr/>
            <p:nvPr/>
          </p:nvSpPr>
          <p:spPr>
            <a:xfrm>
              <a:off x="861537" y="1573600"/>
              <a:ext cx="940100" cy="940101"/>
            </a:xfrm>
            <a:prstGeom prst="ellipse">
              <a:avLst/>
            </a:prstGeom>
            <a:gradFill flip="none" rotWithShape="1">
              <a:gsLst>
                <a:gs pos="100000">
                  <a:srgbClr val="C00000"/>
                </a:gs>
                <a:gs pos="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6E92EF-B725-4BA2-83AB-BA5809C80963}"/>
                </a:ext>
              </a:extLst>
            </p:cNvPr>
            <p:cNvSpPr txBox="1"/>
            <p:nvPr/>
          </p:nvSpPr>
          <p:spPr>
            <a:xfrm>
              <a:off x="963334" y="1593971"/>
              <a:ext cx="734836" cy="9374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bg1"/>
                  </a:solidFill>
                  <a:latin typeface="Arial Black" pitchFamily="34" charset="0"/>
                </a:rPr>
                <a:t>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7F9680-12B6-494B-8BCB-D12D1E6126D3}"/>
              </a:ext>
            </a:extLst>
          </p:cNvPr>
          <p:cNvGrpSpPr/>
          <p:nvPr/>
        </p:nvGrpSpPr>
        <p:grpSpPr>
          <a:xfrm>
            <a:off x="782528" y="3858413"/>
            <a:ext cx="473193" cy="471697"/>
            <a:chOff x="861537" y="1573600"/>
            <a:chExt cx="940100" cy="95779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16EF7F6-9D83-430F-8E73-447E17E05CFC}"/>
                </a:ext>
              </a:extLst>
            </p:cNvPr>
            <p:cNvSpPr/>
            <p:nvPr/>
          </p:nvSpPr>
          <p:spPr>
            <a:xfrm>
              <a:off x="861537" y="1573600"/>
              <a:ext cx="940100" cy="940101"/>
            </a:xfrm>
            <a:prstGeom prst="ellipse">
              <a:avLst/>
            </a:prstGeom>
            <a:gradFill flip="none" rotWithShape="1">
              <a:gsLst>
                <a:gs pos="100000">
                  <a:srgbClr val="C00000"/>
                </a:gs>
                <a:gs pos="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374700-E68D-4AC6-A4EA-50A816909E7E}"/>
                </a:ext>
              </a:extLst>
            </p:cNvPr>
            <p:cNvSpPr txBox="1"/>
            <p:nvPr/>
          </p:nvSpPr>
          <p:spPr>
            <a:xfrm>
              <a:off x="963334" y="1593971"/>
              <a:ext cx="734836" cy="9374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bg1"/>
                  </a:solidFill>
                  <a:latin typeface="Arial Black" pitchFamily="34" charset="0"/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54DB4F-ED70-4A66-8A98-1393AC42367E}"/>
              </a:ext>
            </a:extLst>
          </p:cNvPr>
          <p:cNvGrpSpPr/>
          <p:nvPr/>
        </p:nvGrpSpPr>
        <p:grpSpPr>
          <a:xfrm>
            <a:off x="789157" y="4808306"/>
            <a:ext cx="473193" cy="471697"/>
            <a:chOff x="861537" y="1573600"/>
            <a:chExt cx="940100" cy="95779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2DFDBC-477A-4C7D-946B-3C583A35208E}"/>
                </a:ext>
              </a:extLst>
            </p:cNvPr>
            <p:cNvSpPr/>
            <p:nvPr/>
          </p:nvSpPr>
          <p:spPr>
            <a:xfrm>
              <a:off x="861537" y="1573600"/>
              <a:ext cx="940100" cy="940101"/>
            </a:xfrm>
            <a:prstGeom prst="ellipse">
              <a:avLst/>
            </a:prstGeom>
            <a:gradFill flip="none" rotWithShape="1">
              <a:gsLst>
                <a:gs pos="100000">
                  <a:srgbClr val="C00000"/>
                </a:gs>
                <a:gs pos="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87F593-792C-4717-8CAD-015D2212FD82}"/>
                </a:ext>
              </a:extLst>
            </p:cNvPr>
            <p:cNvSpPr txBox="1"/>
            <p:nvPr/>
          </p:nvSpPr>
          <p:spPr>
            <a:xfrm>
              <a:off x="963334" y="1593971"/>
              <a:ext cx="734836" cy="9374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pitchFamily="34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bg1"/>
                  </a:solidFill>
                  <a:latin typeface="Arial Black" pitchFamily="34" charset="0"/>
                </a:rPr>
                <a:t>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938DFE7-E392-47A4-B74E-0FB095662ABF}"/>
              </a:ext>
            </a:extLst>
          </p:cNvPr>
          <p:cNvSpPr txBox="1"/>
          <p:nvPr/>
        </p:nvSpPr>
        <p:spPr>
          <a:xfrm>
            <a:off x="1549138" y="1291977"/>
            <a:ext cx="8832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rgbClr val="2B93D1"/>
                </a:solidFill>
                <a:latin typeface="+mj-lt"/>
                <a:ea typeface="+mj-ea"/>
              </a:rPr>
              <a:t>Giới</a:t>
            </a:r>
            <a:r>
              <a:rPr lang="en-US" sz="3000" b="1" dirty="0">
                <a:solidFill>
                  <a:srgbClr val="2B93D1"/>
                </a:solidFill>
                <a:latin typeface="+mj-lt"/>
                <a:ea typeface="+mj-ea"/>
              </a:rPr>
              <a:t> </a:t>
            </a:r>
            <a:r>
              <a:rPr lang="en-US" sz="3000" b="1" dirty="0" err="1">
                <a:solidFill>
                  <a:srgbClr val="2B93D1"/>
                </a:solidFill>
                <a:latin typeface="+mj-lt"/>
                <a:ea typeface="+mj-ea"/>
              </a:rPr>
              <a:t>thiệu</a:t>
            </a:r>
            <a:endParaRPr lang="en-US" sz="3000" b="1" dirty="0">
              <a:solidFill>
                <a:srgbClr val="2B93D1"/>
              </a:solidFill>
              <a:latin typeface="+mj-lt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9C8777-A017-454A-8045-02E235FDE60B}"/>
              </a:ext>
            </a:extLst>
          </p:cNvPr>
          <p:cNvSpPr txBox="1"/>
          <p:nvPr/>
        </p:nvSpPr>
        <p:spPr>
          <a:xfrm>
            <a:off x="1549136" y="2133065"/>
            <a:ext cx="883291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rgbClr val="2B93D1"/>
                </a:solidFill>
                <a:latin typeface="+mj-lt"/>
                <a:ea typeface="+mj-ea"/>
              </a:rPr>
              <a:t>Phương</a:t>
            </a:r>
            <a:r>
              <a:rPr lang="en-US" sz="3000" b="1" dirty="0">
                <a:solidFill>
                  <a:srgbClr val="2B93D1"/>
                </a:solidFill>
                <a:latin typeface="+mj-lt"/>
                <a:ea typeface="+mj-ea"/>
              </a:rPr>
              <a:t> </a:t>
            </a:r>
            <a:r>
              <a:rPr lang="en-US" sz="3000" b="1" dirty="0" err="1">
                <a:solidFill>
                  <a:srgbClr val="2B93D1"/>
                </a:solidFill>
                <a:latin typeface="+mj-lt"/>
                <a:ea typeface="+mj-ea"/>
              </a:rPr>
              <a:t>pháp</a:t>
            </a:r>
            <a:endParaRPr lang="en-US" sz="3000" b="1" dirty="0">
              <a:solidFill>
                <a:srgbClr val="2B93D1"/>
              </a:solidFill>
              <a:latin typeface="+mj-lt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2B93D1"/>
                </a:solidFill>
                <a:latin typeface="+mj-lt"/>
                <a:ea typeface="+mj-ea"/>
              </a:rPr>
              <a:t>Mã</a:t>
            </a:r>
            <a:r>
              <a:rPr lang="en-US" sz="2400" b="1" dirty="0">
                <a:solidFill>
                  <a:srgbClr val="2B93D1"/>
                </a:solidFill>
                <a:latin typeface="+mj-lt"/>
                <a:ea typeface="+mj-ea"/>
              </a:rPr>
              <a:t> </a:t>
            </a:r>
            <a:r>
              <a:rPr lang="en-US" sz="2400" b="1" dirty="0" err="1">
                <a:solidFill>
                  <a:srgbClr val="2B93D1"/>
                </a:solidFill>
                <a:latin typeface="+mj-lt"/>
                <a:ea typeface="+mj-ea"/>
              </a:rPr>
              <a:t>hóa</a:t>
            </a:r>
            <a:r>
              <a:rPr lang="en-US" sz="2400" b="1" dirty="0">
                <a:solidFill>
                  <a:srgbClr val="2B93D1"/>
                </a:solidFill>
                <a:latin typeface="+mj-lt"/>
                <a:ea typeface="+mj-ea"/>
              </a:rPr>
              <a:t> </a:t>
            </a:r>
            <a:r>
              <a:rPr lang="en-US" sz="2400" b="1" dirty="0" err="1">
                <a:solidFill>
                  <a:srgbClr val="2B93D1"/>
                </a:solidFill>
                <a:latin typeface="+mj-lt"/>
                <a:ea typeface="+mj-ea"/>
              </a:rPr>
              <a:t>dữ</a:t>
            </a:r>
            <a:r>
              <a:rPr lang="en-US" sz="2400" b="1" dirty="0">
                <a:solidFill>
                  <a:srgbClr val="2B93D1"/>
                </a:solidFill>
                <a:latin typeface="+mj-lt"/>
                <a:ea typeface="+mj-ea"/>
              </a:rPr>
              <a:t> </a:t>
            </a:r>
            <a:r>
              <a:rPr lang="en-US" sz="2400" b="1" dirty="0" err="1">
                <a:solidFill>
                  <a:srgbClr val="2B93D1"/>
                </a:solidFill>
                <a:latin typeface="+mj-lt"/>
                <a:ea typeface="+mj-ea"/>
              </a:rPr>
              <a:t>liệu</a:t>
            </a:r>
            <a:endParaRPr lang="en-US" sz="2400" b="1" dirty="0">
              <a:solidFill>
                <a:srgbClr val="2B93D1"/>
              </a:solidFill>
              <a:latin typeface="+mj-lt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B93D1"/>
                </a:solidFill>
                <a:latin typeface="+mj-lt"/>
                <a:ea typeface="+mj-ea"/>
              </a:rPr>
              <a:t>LSTM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B93D1"/>
                </a:solidFill>
                <a:latin typeface="+mj-lt"/>
                <a:ea typeface="+mj-ea"/>
              </a:rPr>
              <a:t>CNN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DE6115-79A1-435F-A0EB-DC43B37C332D}"/>
              </a:ext>
            </a:extLst>
          </p:cNvPr>
          <p:cNvSpPr txBox="1"/>
          <p:nvPr/>
        </p:nvSpPr>
        <p:spPr>
          <a:xfrm>
            <a:off x="1549135" y="3817263"/>
            <a:ext cx="8832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rgbClr val="2B93D1"/>
                </a:solidFill>
                <a:latin typeface="+mj-lt"/>
                <a:ea typeface="+mj-ea"/>
              </a:rPr>
              <a:t>Kết</a:t>
            </a:r>
            <a:r>
              <a:rPr lang="en-US" sz="3000" b="1" dirty="0">
                <a:solidFill>
                  <a:srgbClr val="2B93D1"/>
                </a:solidFill>
                <a:latin typeface="+mj-lt"/>
                <a:ea typeface="+mj-ea"/>
              </a:rPr>
              <a:t> </a:t>
            </a:r>
            <a:r>
              <a:rPr lang="en-US" sz="3000" b="1" dirty="0" err="1">
                <a:solidFill>
                  <a:srgbClr val="2B93D1"/>
                </a:solidFill>
                <a:latin typeface="+mj-lt"/>
                <a:ea typeface="+mj-ea"/>
              </a:rPr>
              <a:t>quả</a:t>
            </a:r>
            <a:endParaRPr lang="en-US" sz="3000" b="1" dirty="0">
              <a:solidFill>
                <a:srgbClr val="2B93D1"/>
              </a:solidFill>
              <a:latin typeface="+mj-lt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5CBE41-02B0-4A29-99DA-8B7571C97611}"/>
              </a:ext>
            </a:extLst>
          </p:cNvPr>
          <p:cNvSpPr txBox="1"/>
          <p:nvPr/>
        </p:nvSpPr>
        <p:spPr>
          <a:xfrm>
            <a:off x="1549137" y="4762797"/>
            <a:ext cx="8759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rgbClr val="2B93D1"/>
                </a:solidFill>
                <a:latin typeface="+mj-lt"/>
                <a:ea typeface="+mj-ea"/>
              </a:rPr>
              <a:t>Kết</a:t>
            </a:r>
            <a:r>
              <a:rPr lang="en-US" sz="3000" b="1" dirty="0">
                <a:solidFill>
                  <a:srgbClr val="2B93D1"/>
                </a:solidFill>
                <a:latin typeface="+mj-lt"/>
                <a:ea typeface="+mj-ea"/>
              </a:rPr>
              <a:t> </a:t>
            </a:r>
            <a:r>
              <a:rPr lang="en-US" sz="3000" b="1" dirty="0" err="1">
                <a:solidFill>
                  <a:srgbClr val="2B93D1"/>
                </a:solidFill>
                <a:latin typeface="+mj-lt"/>
                <a:ea typeface="+mj-ea"/>
              </a:rPr>
              <a:t>luận</a:t>
            </a:r>
            <a:endParaRPr lang="en-US" sz="3000" b="1" dirty="0">
              <a:solidFill>
                <a:srgbClr val="2B93D1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370757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7E7E-B30A-4200-AB6E-E1B21437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7EFF3-4CCC-4583-98C0-17C169BE4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75359-7CD0-41C0-A254-EE51D3A85E5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39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7C24-D811-47FB-8A4F-EC0D20E5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FC832-7B79-48C1-8C4E-C6D338A9E6FE}"/>
              </a:ext>
            </a:extLst>
          </p:cNvPr>
          <p:cNvSpPr txBox="1"/>
          <p:nvPr/>
        </p:nvSpPr>
        <p:spPr>
          <a:xfrm>
            <a:off x="838986" y="1300899"/>
            <a:ext cx="1052974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q"/>
            </a:pP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thuật </a:t>
            </a:r>
            <a:r>
              <a:rPr lang="en-US" sz="2400" dirty="0" err="1"/>
              <a:t>số</a:t>
            </a:r>
            <a:r>
              <a:rPr lang="en-US" sz="2400" dirty="0"/>
              <a:t> đang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vô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mạnh</a:t>
            </a:r>
            <a:r>
              <a:rPr lang="en-US" sz="2400" dirty="0"/>
              <a:t> </a:t>
            </a:r>
            <a:r>
              <a:rPr lang="en-US" sz="2400" dirty="0" err="1"/>
              <a:t>mẽ</a:t>
            </a:r>
            <a:r>
              <a:rPr lang="en-US" sz="2400" dirty="0"/>
              <a:t> và </a:t>
            </a:r>
            <a:r>
              <a:rPr lang="en-US" sz="2400" dirty="0" err="1"/>
              <a:t>dần</a:t>
            </a:r>
            <a:r>
              <a:rPr lang="en-US" sz="2400" dirty="0"/>
              <a:t> </a:t>
            </a:r>
            <a:r>
              <a:rPr lang="en-US" sz="2400" dirty="0" err="1"/>
              <a:t>trở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mối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tâm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r>
              <a:rPr lang="en-US" sz="2200" dirty="0"/>
              <a:t> </a:t>
            </a:r>
            <a:r>
              <a:rPr lang="en-US" sz="2200" dirty="0" err="1"/>
              <a:t>sản</a:t>
            </a:r>
            <a:r>
              <a:rPr lang="en-US" sz="2200" dirty="0"/>
              <a:t> </a:t>
            </a:r>
            <a:r>
              <a:rPr lang="en-US" sz="2200" dirty="0" err="1"/>
              <a:t>kỹ</a:t>
            </a:r>
            <a:r>
              <a:rPr lang="en-US" sz="2200" dirty="0"/>
              <a:t> thuật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vượt</a:t>
            </a:r>
            <a:r>
              <a:rPr lang="en-US" sz="2200" dirty="0"/>
              <a:t> 2000 </a:t>
            </a:r>
            <a:r>
              <a:rPr lang="en-US" sz="2200" dirty="0" err="1"/>
              <a:t>tỷ</a:t>
            </a:r>
            <a:r>
              <a:rPr lang="en-US" sz="2200" dirty="0"/>
              <a:t> USD </a:t>
            </a:r>
            <a:r>
              <a:rPr lang="en-US" sz="2200" dirty="0" err="1"/>
              <a:t>gấp</a:t>
            </a:r>
            <a:r>
              <a:rPr lang="en-US" sz="2200" dirty="0"/>
              <a:t> 10 </a:t>
            </a:r>
            <a:r>
              <a:rPr lang="en-US" sz="2200" dirty="0" err="1"/>
              <a:t>lần</a:t>
            </a:r>
            <a:r>
              <a:rPr lang="en-US" sz="2200" dirty="0"/>
              <a:t> </a:t>
            </a:r>
            <a:r>
              <a:rPr lang="en-US" sz="2200" dirty="0" err="1"/>
              <a:t>năm</a:t>
            </a:r>
            <a:r>
              <a:rPr lang="en-US" sz="2200" dirty="0"/>
              <a:t> 2020</a:t>
            </a:r>
          </a:p>
          <a:p>
            <a:pPr marL="800100" lvl="1" indent="-34290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2200" dirty="0" err="1"/>
              <a:t>Trung</a:t>
            </a:r>
            <a:r>
              <a:rPr lang="en-US" sz="2200" dirty="0"/>
              <a:t> </a:t>
            </a:r>
            <a:r>
              <a:rPr lang="en-US" sz="2200" dirty="0" err="1"/>
              <a:t>quốc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r>
              <a:rPr lang="en-US" sz="2200" dirty="0"/>
              <a:t> </a:t>
            </a:r>
            <a:r>
              <a:rPr lang="en-US" sz="2200" dirty="0" err="1"/>
              <a:t>đồng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</a:t>
            </a:r>
            <a:r>
              <a:rPr lang="en-US" sz="2200" dirty="0" err="1"/>
              <a:t>dân</a:t>
            </a:r>
            <a:r>
              <a:rPr lang="en-US" sz="2200" dirty="0"/>
              <a:t> </a:t>
            </a:r>
            <a:r>
              <a:rPr lang="en-US" sz="2200" dirty="0" err="1"/>
              <a:t>tệ</a:t>
            </a:r>
            <a:r>
              <a:rPr lang="en-US" sz="2200" dirty="0"/>
              <a:t> </a:t>
            </a:r>
            <a:r>
              <a:rPr lang="en-US" sz="2200" dirty="0" err="1"/>
              <a:t>kỹ</a:t>
            </a:r>
            <a:r>
              <a:rPr lang="en-US" sz="2200" dirty="0"/>
              <a:t> thuật </a:t>
            </a:r>
            <a:r>
              <a:rPr lang="en-US" sz="2200" dirty="0" err="1"/>
              <a:t>số</a:t>
            </a:r>
            <a:endParaRPr lang="en-US" sz="2200" dirty="0"/>
          </a:p>
          <a:p>
            <a:pPr marL="800100" lvl="1" indent="-34290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2200" dirty="0" err="1"/>
              <a:t>Hơn</a:t>
            </a:r>
            <a:r>
              <a:rPr lang="en-US" sz="2200" dirty="0"/>
              <a:t> 200 </a:t>
            </a:r>
            <a:r>
              <a:rPr lang="en-US" sz="2200" dirty="0" err="1"/>
              <a:t>loại</a:t>
            </a:r>
            <a:r>
              <a:rPr lang="en-US" sz="2200" dirty="0"/>
              <a:t> </a:t>
            </a:r>
            <a:r>
              <a:rPr lang="en-US" sz="2200" dirty="0" err="1"/>
              <a:t>tiền</a:t>
            </a:r>
            <a:r>
              <a:rPr lang="en-US" sz="2200" dirty="0"/>
              <a:t> </a:t>
            </a:r>
            <a:r>
              <a:rPr lang="en-US" sz="2200" dirty="0" err="1"/>
              <a:t>kỹ</a:t>
            </a:r>
            <a:r>
              <a:rPr lang="en-US" sz="2200" dirty="0"/>
              <a:t> thuật </a:t>
            </a:r>
            <a:r>
              <a:rPr lang="en-US" sz="2200" dirty="0" err="1"/>
              <a:t>số</a:t>
            </a:r>
            <a:endParaRPr lang="en-US" sz="2200" dirty="0"/>
          </a:p>
          <a:p>
            <a:pPr marL="800100" lvl="1" indent="-34290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bitcoin </a:t>
            </a:r>
            <a:r>
              <a:rPr lang="en-US" sz="2200" dirty="0" err="1"/>
              <a:t>tăng</a:t>
            </a:r>
            <a:r>
              <a:rPr lang="en-US" sz="2200" dirty="0"/>
              <a:t> </a:t>
            </a:r>
            <a:r>
              <a:rPr lang="en-US" sz="2200" dirty="0" err="1"/>
              <a:t>gấp</a:t>
            </a:r>
            <a:r>
              <a:rPr lang="en-US" sz="2200" dirty="0"/>
              <a:t> 20 </a:t>
            </a:r>
            <a:r>
              <a:rPr lang="en-US" sz="2200" dirty="0" err="1"/>
              <a:t>lần</a:t>
            </a:r>
            <a:r>
              <a:rPr lang="en-US" sz="2200" dirty="0"/>
              <a:t> so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năm</a:t>
            </a:r>
            <a:r>
              <a:rPr lang="en-US" sz="2200" dirty="0"/>
              <a:t> 2017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q"/>
            </a:pP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áp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các </a:t>
            </a:r>
            <a:r>
              <a:rPr lang="en-US" sz="2200" dirty="0" err="1"/>
              <a:t>kỹ</a:t>
            </a:r>
            <a:r>
              <a:rPr lang="en-US" sz="2200" dirty="0"/>
              <a:t> thuật </a:t>
            </a:r>
            <a:r>
              <a:rPr lang="en-US" sz="2200" dirty="0" err="1"/>
              <a:t>trí</a:t>
            </a:r>
            <a:r>
              <a:rPr lang="en-US" sz="2200" dirty="0"/>
              <a:t> tuệ </a:t>
            </a:r>
            <a:r>
              <a:rPr lang="en-US" sz="2200" dirty="0" err="1"/>
              <a:t>nhân</a:t>
            </a:r>
            <a:r>
              <a:rPr lang="en-US" sz="2200" dirty="0"/>
              <a:t> tạo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đưa</a:t>
            </a:r>
            <a:r>
              <a:rPr lang="en-US" sz="2200" dirty="0"/>
              <a:t> ra các </a:t>
            </a:r>
            <a:r>
              <a:rPr lang="en-US" sz="2200" dirty="0" err="1"/>
              <a:t>quyết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giao</a:t>
            </a:r>
            <a:r>
              <a:rPr lang="en-US" sz="2200" dirty="0"/>
              <a:t> </a:t>
            </a:r>
            <a:r>
              <a:rPr lang="en-US" sz="2200" dirty="0" err="1"/>
              <a:t>dịch</a:t>
            </a:r>
            <a:r>
              <a:rPr lang="en-US" sz="2200" dirty="0"/>
              <a:t> </a:t>
            </a:r>
            <a:r>
              <a:rPr lang="en-US" sz="2200" dirty="0" err="1"/>
              <a:t>cũng</a:t>
            </a:r>
            <a:r>
              <a:rPr lang="en-US" sz="2200" dirty="0"/>
              <a:t> </a:t>
            </a:r>
            <a:r>
              <a:rPr lang="en-US" sz="2200" dirty="0" err="1"/>
              <a:t>gia</a:t>
            </a:r>
            <a:r>
              <a:rPr lang="en-US" sz="2200" dirty="0"/>
              <a:t> </a:t>
            </a:r>
            <a:r>
              <a:rPr lang="en-US" sz="2200" dirty="0" err="1"/>
              <a:t>tăng</a:t>
            </a:r>
            <a:r>
              <a:rPr lang="en-US" sz="2200" dirty="0"/>
              <a:t> </a:t>
            </a:r>
            <a:r>
              <a:rPr lang="en-US" sz="2200" dirty="0" err="1"/>
              <a:t>nhanh</a:t>
            </a:r>
            <a:r>
              <a:rPr lang="en-US" sz="2200" dirty="0"/>
              <a:t> </a:t>
            </a:r>
            <a:r>
              <a:rPr lang="en-US" sz="2200" dirty="0" err="1"/>
              <a:t>chóng</a:t>
            </a:r>
            <a:endParaRPr lang="en-US" sz="2200" dirty="0"/>
          </a:p>
          <a:p>
            <a:pPr marL="342900" indent="-342900">
              <a:buClr>
                <a:srgbClr val="FF6600"/>
              </a:buCl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43480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F0CF-552D-4A91-90C3-DF4AA4D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7917"/>
            <a:ext cx="10972800" cy="70056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Arial" pitchFamily="34" charset="0"/>
              </a:rPr>
              <a:t>Giới thiệu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A4418C8-96BE-48FF-B255-DA5F059962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7016358"/>
              </p:ext>
            </p:extLst>
          </p:nvPr>
        </p:nvGraphicFramePr>
        <p:xfrm>
          <a:off x="609599" y="2694561"/>
          <a:ext cx="10495175" cy="3630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20BE4F-A1D7-455A-ABDD-44A219B624CA}"/>
              </a:ext>
            </a:extLst>
          </p:cNvPr>
          <p:cNvSpPr txBox="1"/>
          <p:nvPr/>
        </p:nvSpPr>
        <p:spPr>
          <a:xfrm>
            <a:off x="838986" y="1300899"/>
            <a:ext cx="10529740" cy="112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Dataset: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đóng</a:t>
            </a:r>
            <a:r>
              <a:rPr lang="en-US" sz="2400" dirty="0"/>
              <a:t> </a:t>
            </a:r>
            <a:r>
              <a:rPr lang="en-US" sz="2400" dirty="0" err="1"/>
              <a:t>cửa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IBM từ </a:t>
            </a:r>
            <a:r>
              <a:rPr lang="en-US" sz="2400" dirty="0" err="1"/>
              <a:t>ngày</a:t>
            </a:r>
            <a:r>
              <a:rPr lang="en-US" sz="2400" dirty="0"/>
              <a:t> 05-01-2005 </a:t>
            </a:r>
            <a:r>
              <a:rPr lang="en-US" sz="2400" dirty="0" err="1"/>
              <a:t>đến</a:t>
            </a:r>
            <a:r>
              <a:rPr lang="en-US" sz="2400" dirty="0"/>
              <a:t> 04-01-2022 được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thập</a:t>
            </a:r>
            <a:r>
              <a:rPr lang="en-US" sz="2400" dirty="0"/>
              <a:t> từ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 </a:t>
            </a:r>
            <a:r>
              <a:rPr lang="en-US" sz="2400" dirty="0" err="1"/>
              <a:t>yfinace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683039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1762454-2F40-491A-9C54-9B446D9B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7917"/>
            <a:ext cx="10972800" cy="700953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pic>
        <p:nvPicPr>
          <p:cNvPr id="6" name="Content Placeholder 5" descr="Chart, shape&#10;&#10;Description automatically generated">
            <a:extLst>
              <a:ext uri="{FF2B5EF4-FFF2-40B4-BE49-F238E27FC236}">
                <a16:creationId xmlns:a16="http://schemas.microsoft.com/office/drawing/2014/main" id="{D1300690-7FF2-49EA-A4F8-0DCF56519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59281"/>
            <a:ext cx="10972800" cy="3977640"/>
          </a:xfr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87A87C-5DE2-47DD-AFA1-3AA192EB7017}"/>
              </a:ext>
            </a:extLst>
          </p:cNvPr>
          <p:cNvSpPr txBox="1"/>
          <p:nvPr/>
        </p:nvSpPr>
        <p:spPr>
          <a:xfrm>
            <a:off x="817123" y="1070043"/>
            <a:ext cx="460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Moving average window size 10</a:t>
            </a:r>
          </a:p>
        </p:txBody>
      </p:sp>
    </p:spTree>
    <p:extLst>
      <p:ext uri="{BB962C8B-B14F-4D97-AF65-F5344CB8AC3E}">
        <p14:creationId xmlns:p14="http://schemas.microsoft.com/office/powerpoint/2010/main" val="11122411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B142B1-69BC-416D-8548-6832C53295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41E28-FAAE-4648-A80A-F5956048F709}"/>
              </a:ext>
            </a:extLst>
          </p:cNvPr>
          <p:cNvSpPr txBox="1"/>
          <p:nvPr/>
        </p:nvSpPr>
        <p:spPr>
          <a:xfrm>
            <a:off x="6575897" y="340468"/>
            <a:ext cx="5170792" cy="5002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q"/>
            </a:pP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raw data</a:t>
            </a:r>
          </a:p>
          <a:p>
            <a:pPr marL="800100" lvl="1" indent="-34290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2400" dirty="0" err="1"/>
              <a:t>Mang</a:t>
            </a:r>
            <a:r>
              <a:rPr lang="en-US" sz="2400" dirty="0"/>
              <a:t> </a:t>
            </a:r>
            <a:r>
              <a:rPr lang="en-US" sz="2400" dirty="0" err="1"/>
              <a:t>đầy</a:t>
            </a:r>
            <a:r>
              <a:rPr lang="en-US" sz="2400" dirty="0"/>
              <a:t> </a:t>
            </a:r>
            <a:r>
              <a:rPr lang="en-US" sz="2400" dirty="0" err="1"/>
              <a:t>đủ</a:t>
            </a:r>
            <a:r>
              <a:rPr lang="en-US" sz="2400" dirty="0"/>
              <a:t> các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trưng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tệ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q"/>
            </a:pP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trăm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so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ngày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khứ</a:t>
            </a:r>
            <a:r>
              <a:rPr lang="en-US" sz="2400" dirty="0"/>
              <a:t> và hiện tại </a:t>
            </a:r>
            <a:r>
              <a:rPr lang="en-US" sz="2400" dirty="0" err="1"/>
              <a:t>sẽ</a:t>
            </a:r>
            <a:r>
              <a:rPr lang="en-US" sz="2400" dirty="0"/>
              <a:t> “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”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bố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endParaRPr lang="en-US" sz="2400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0A834D80-DA05-4972-89E0-47461BD43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11" y="3264370"/>
            <a:ext cx="4990476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6270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C299-6972-471B-BE8B-1EB9D254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617F6-5479-4C3B-9669-B90E53D308D7}"/>
              </a:ext>
            </a:extLst>
          </p:cNvPr>
          <p:cNvSpPr txBox="1"/>
          <p:nvPr/>
        </p:nvSpPr>
        <p:spPr>
          <a:xfrm>
            <a:off x="609600" y="1020602"/>
            <a:ext cx="5099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6600"/>
              </a:buClr>
              <a:buFont typeface="Wingdings" panose="05000000000000000000" pitchFamily="2" charset="2"/>
              <a:buChar char="q"/>
            </a:pP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minmax function</a:t>
            </a:r>
          </a:p>
        </p:txBody>
      </p:sp>
      <p:pic>
        <p:nvPicPr>
          <p:cNvPr id="1026" name="Picture 2" descr="Can someone explain to me how MinMaxScaler() works? - Stack Overflow">
            <a:extLst>
              <a:ext uri="{FF2B5EF4-FFF2-40B4-BE49-F238E27FC236}">
                <a16:creationId xmlns:a16="http://schemas.microsoft.com/office/drawing/2014/main" id="{8CB3B7C9-2972-4793-A94B-72D9EDF30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183" y="1020602"/>
            <a:ext cx="3640416" cy="92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422162-3B01-4943-BC74-7E2EBD81CCEC}"/>
              </a:ext>
            </a:extLst>
          </p:cNvPr>
          <p:cNvSpPr txBox="1"/>
          <p:nvPr/>
        </p:nvSpPr>
        <p:spPr>
          <a:xfrm>
            <a:off x="609599" y="2598003"/>
            <a:ext cx="5099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660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Chia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10% train, 10% validation</a:t>
            </a:r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52E1A308-FAEE-455C-BC4B-C375A8B61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746" y="3429000"/>
            <a:ext cx="8510811" cy="302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364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562A-7521-4E74-8C9C-77BDE63E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7917"/>
            <a:ext cx="10972800" cy="70056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Preprocessing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303913-94E4-4438-B984-2CFD31F8D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71601"/>
            <a:ext cx="9944912" cy="1420237"/>
          </a:xfrm>
        </p:spPr>
        <p:txBody>
          <a:bodyPr/>
          <a:lstStyle/>
          <a:p>
            <a:r>
              <a:rPr lang="en-US" dirty="0"/>
              <a:t>Input –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Close Price </a:t>
            </a:r>
            <a:r>
              <a:rPr lang="en-US" dirty="0" err="1"/>
              <a:t>để</a:t>
            </a:r>
            <a:r>
              <a:rPr lang="en-US" dirty="0"/>
              <a:t> dự </a:t>
            </a:r>
            <a:r>
              <a:rPr lang="en-US" dirty="0" err="1"/>
              <a:t>đoán</a:t>
            </a:r>
            <a:endParaRPr lang="en-US" dirty="0"/>
          </a:p>
          <a:p>
            <a:r>
              <a:rPr lang="en-US" dirty="0"/>
              <a:t>Timestep  –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‘timestep’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dự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tiếp </a:t>
            </a:r>
            <a:r>
              <a:rPr lang="en-US" dirty="0" err="1"/>
              <a:t>theo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C0474-FD8D-4248-9096-9BCFD7CC1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024" y="3303868"/>
            <a:ext cx="8350383" cy="24633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16713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B52C1-47E0-4928-874E-F77000B2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A1C5E67-ED56-47BD-94D3-CAE7DACAB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20" y="202781"/>
            <a:ext cx="2852802" cy="609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69280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OEC-Design Thinking (P1) - Huong</Template>
  <TotalTime>1165</TotalTime>
  <Words>460</Words>
  <Application>Microsoft Office PowerPoint</Application>
  <PresentationFormat>Widescreen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Lucida Grande</vt:lpstr>
      <vt:lpstr>Arial</vt:lpstr>
      <vt:lpstr>Arial Black</vt:lpstr>
      <vt:lpstr>Arial Narrow</vt:lpstr>
      <vt:lpstr>Calibri</vt:lpstr>
      <vt:lpstr>Georgia</vt:lpstr>
      <vt:lpstr>Tahoma</vt:lpstr>
      <vt:lpstr>Trebuchet MS</vt:lpstr>
      <vt:lpstr>Wingdings</vt:lpstr>
      <vt:lpstr>Wingdings 2</vt:lpstr>
      <vt:lpstr>Theme1</vt:lpstr>
      <vt:lpstr>Stock Prediction</vt:lpstr>
      <vt:lpstr>Mục Lục</vt:lpstr>
      <vt:lpstr>Giới thiệu</vt:lpstr>
      <vt:lpstr>Giới thiệu</vt:lpstr>
      <vt:lpstr>Preprocessing</vt:lpstr>
      <vt:lpstr>Preprocessing</vt:lpstr>
      <vt:lpstr>Preprocessing</vt:lpstr>
      <vt:lpstr>Preprocessing</vt:lpstr>
      <vt:lpstr>LSTM model</vt:lpstr>
      <vt:lpstr>LSTM + CNN model</vt:lpstr>
      <vt:lpstr>Time2Vec</vt:lpstr>
      <vt:lpstr>Tranformer</vt:lpstr>
      <vt:lpstr>Kết quả</vt:lpstr>
      <vt:lpstr>Kết quả</vt:lpstr>
      <vt:lpstr>LSTM</vt:lpstr>
      <vt:lpstr>LSTM + CNN</vt:lpstr>
      <vt:lpstr>Tranformer</vt:lpstr>
      <vt:lpstr>Kết quả</vt:lpstr>
      <vt:lpstr>Kết quả</vt:lpstr>
      <vt:lpstr>Kết quả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Prediction</dc:title>
  <dc:creator>LE TRONG DAT 20183493</dc:creator>
  <cp:lastModifiedBy>LE TRONG DAT 20183493</cp:lastModifiedBy>
  <cp:revision>91</cp:revision>
  <dcterms:created xsi:type="dcterms:W3CDTF">2022-02-07T03:15:43Z</dcterms:created>
  <dcterms:modified xsi:type="dcterms:W3CDTF">2022-02-23T15:10:23Z</dcterms:modified>
</cp:coreProperties>
</file>