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8"/>
  </p:notesMasterIdLst>
  <p:handoutMasterIdLst>
    <p:handoutMasterId r:id="rId29"/>
  </p:handoutMasterIdLst>
  <p:sldIdLst>
    <p:sldId id="256" r:id="rId4"/>
    <p:sldId id="257" r:id="rId5"/>
    <p:sldId id="259" r:id="rId6"/>
    <p:sldId id="265" r:id="rId7"/>
    <p:sldId id="263" r:id="rId8"/>
    <p:sldId id="268" r:id="rId9"/>
    <p:sldId id="267" r:id="rId10"/>
    <p:sldId id="269" r:id="rId11"/>
    <p:sldId id="271" r:id="rId12"/>
    <p:sldId id="274" r:id="rId13"/>
    <p:sldId id="275" r:id="rId14"/>
    <p:sldId id="276" r:id="rId15"/>
    <p:sldId id="277" r:id="rId16"/>
    <p:sldId id="278" r:id="rId17"/>
    <p:sldId id="279" r:id="rId18"/>
    <p:sldId id="283" r:id="rId19"/>
    <p:sldId id="280" r:id="rId20"/>
    <p:sldId id="285" r:id="rId21"/>
    <p:sldId id="284" r:id="rId22"/>
    <p:sldId id="281" r:id="rId23"/>
    <p:sldId id="282" r:id="rId24"/>
    <p:sldId id="289" r:id="rId25"/>
    <p:sldId id="288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9E0A"/>
    <a:srgbClr val="C02034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7020" autoAdjust="0"/>
  </p:normalViewPr>
  <p:slideViewPr>
    <p:cSldViewPr snapToGrid="0">
      <p:cViewPr varScale="1">
        <p:scale>
          <a:sx n="59" d="100"/>
          <a:sy n="59" d="100"/>
        </p:scale>
        <p:origin x="104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517AB5-62E3-446B-960A-CF2A07175A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DDF1B-1BD6-7FD5-913C-B85431EF70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A42E7-3ECD-4680-A191-F25D0D3FACC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D343-BB5E-0D57-9860-620B1D8DD8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49014-EC8D-2D80-7FA2-A5A1C11C92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C46A9-303F-40EF-BE68-78BD9E6F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587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85BB5-F814-425C-B5CD-DD80B4B8D0E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1997D-D19A-4BDF-8362-9A9BB1A91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01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53CA7-F2B8-430F-BA3F-DD6ECDAC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9" y="2461848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A24B4A-7173-B271-BB30-90BF3DC3745B}"/>
              </a:ext>
            </a:extLst>
          </p:cNvPr>
          <p:cNvCxnSpPr>
            <a:cxnSpLocks/>
          </p:cNvCxnSpPr>
          <p:nvPr userDrawn="1"/>
        </p:nvCxnSpPr>
        <p:spPr>
          <a:xfrm>
            <a:off x="0" y="330408"/>
            <a:ext cx="12192000" cy="0"/>
          </a:xfrm>
          <a:prstGeom prst="line">
            <a:avLst/>
          </a:prstGeom>
          <a:ln w="67310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5F0EFC-0835-2D0D-B68C-4894B6D4F4FC}"/>
              </a:ext>
            </a:extLst>
          </p:cNvPr>
          <p:cNvCxnSpPr>
            <a:cxnSpLocks/>
          </p:cNvCxnSpPr>
          <p:nvPr userDrawn="1"/>
        </p:nvCxnSpPr>
        <p:spPr>
          <a:xfrm>
            <a:off x="-4758" y="791241"/>
            <a:ext cx="12196759" cy="0"/>
          </a:xfrm>
          <a:prstGeom prst="line">
            <a:avLst/>
          </a:prstGeom>
          <a:ln w="44450">
            <a:solidFill>
              <a:srgbClr val="E79E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F42C633-6D4C-2DE7-7009-575C90CE39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29363" y="6251550"/>
            <a:ext cx="1169955" cy="4212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AF3E7B-883F-F51A-CCD1-BEB3422FB6D2}"/>
              </a:ext>
            </a:extLst>
          </p:cNvPr>
          <p:cNvSpPr txBox="1"/>
          <p:nvPr userDrawn="1"/>
        </p:nvSpPr>
        <p:spPr>
          <a:xfrm>
            <a:off x="1250879" y="6330007"/>
            <a:ext cx="263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 CÔNG NGHỆ THÔNG TIN VÀ TRUYỀN THÔNG</a:t>
            </a:r>
            <a:b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600" b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School of Information and Communication Technology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DB7F6C-7000-0F44-ED75-91DFA88A3EA1}"/>
              </a:ext>
            </a:extLst>
          </p:cNvPr>
          <p:cNvCxnSpPr>
            <a:cxnSpLocks/>
          </p:cNvCxnSpPr>
          <p:nvPr userDrawn="1"/>
        </p:nvCxnSpPr>
        <p:spPr>
          <a:xfrm>
            <a:off x="3429000" y="6461128"/>
            <a:ext cx="8424264" cy="0"/>
          </a:xfrm>
          <a:prstGeom prst="line">
            <a:avLst/>
          </a:prstGeom>
          <a:ln w="28575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BFD5CF-7452-253D-0852-3553579B8ED0}"/>
              </a:ext>
            </a:extLst>
          </p:cNvPr>
          <p:cNvCxnSpPr>
            <a:cxnSpLocks/>
          </p:cNvCxnSpPr>
          <p:nvPr userDrawn="1"/>
        </p:nvCxnSpPr>
        <p:spPr>
          <a:xfrm>
            <a:off x="0" y="330408"/>
            <a:ext cx="12192000" cy="0"/>
          </a:xfrm>
          <a:prstGeom prst="line">
            <a:avLst/>
          </a:prstGeom>
          <a:ln w="67310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7D67C3F-3B45-423B-AE56-981FAE24357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C2541F3-C701-41AD-ABF1-3F6709F6B0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76" y="1414465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2A97BE88-C056-4EAA-B602-A66B6354F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FEA90-812F-9466-D3EB-BAF4AF166B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29363" y="6251550"/>
            <a:ext cx="1169955" cy="421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333AF8-0984-4039-0E21-CB739936CB8B}"/>
              </a:ext>
            </a:extLst>
          </p:cNvPr>
          <p:cNvSpPr txBox="1"/>
          <p:nvPr userDrawn="1"/>
        </p:nvSpPr>
        <p:spPr>
          <a:xfrm>
            <a:off x="1250879" y="6330007"/>
            <a:ext cx="263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 CÔNG NGHỆ THÔNG TIN VÀ TRUYỀN THÔNG</a:t>
            </a:r>
            <a:b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600" b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School of Information and Communication Technology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61A9D1-20C3-0361-3541-A4CE5DECEB06}"/>
              </a:ext>
            </a:extLst>
          </p:cNvPr>
          <p:cNvCxnSpPr>
            <a:cxnSpLocks/>
          </p:cNvCxnSpPr>
          <p:nvPr userDrawn="1"/>
        </p:nvCxnSpPr>
        <p:spPr>
          <a:xfrm>
            <a:off x="3429000" y="6461128"/>
            <a:ext cx="8424264" cy="0"/>
          </a:xfrm>
          <a:prstGeom prst="line">
            <a:avLst/>
          </a:prstGeom>
          <a:ln w="28575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2D8F96-B7A4-18A6-3020-84A41C770EDD}"/>
              </a:ext>
            </a:extLst>
          </p:cNvPr>
          <p:cNvCxnSpPr>
            <a:cxnSpLocks/>
          </p:cNvCxnSpPr>
          <p:nvPr userDrawn="1"/>
        </p:nvCxnSpPr>
        <p:spPr>
          <a:xfrm>
            <a:off x="-14989" y="957064"/>
            <a:ext cx="12196759" cy="0"/>
          </a:xfrm>
          <a:prstGeom prst="line">
            <a:avLst/>
          </a:prstGeom>
          <a:ln w="381000">
            <a:solidFill>
              <a:srgbClr val="E79E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53FC5A-7A94-2B14-2E80-6E177AC2EAA0}"/>
              </a:ext>
            </a:extLst>
          </p:cNvPr>
          <p:cNvCxnSpPr>
            <a:cxnSpLocks/>
          </p:cNvCxnSpPr>
          <p:nvPr userDrawn="1"/>
        </p:nvCxnSpPr>
        <p:spPr>
          <a:xfrm>
            <a:off x="0" y="330408"/>
            <a:ext cx="12192000" cy="0"/>
          </a:xfrm>
          <a:prstGeom prst="line">
            <a:avLst/>
          </a:prstGeom>
          <a:ln w="67310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8">
            <a:extLst>
              <a:ext uri="{FF2B5EF4-FFF2-40B4-BE49-F238E27FC236}">
                <a16:creationId xmlns:a16="http://schemas.microsoft.com/office/drawing/2014/main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40" y="1032512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2FD227-9712-583E-0BD2-1360560737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29363" y="6251550"/>
            <a:ext cx="1169955" cy="42121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8CB0FC-F25A-D941-CC10-EB6B647BDE12}"/>
              </a:ext>
            </a:extLst>
          </p:cNvPr>
          <p:cNvCxnSpPr>
            <a:cxnSpLocks/>
          </p:cNvCxnSpPr>
          <p:nvPr userDrawn="1"/>
        </p:nvCxnSpPr>
        <p:spPr>
          <a:xfrm>
            <a:off x="1400538" y="6461128"/>
            <a:ext cx="10452727" cy="0"/>
          </a:xfrm>
          <a:prstGeom prst="line">
            <a:avLst/>
          </a:prstGeom>
          <a:ln w="28575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471A7B-EA49-AD17-55AE-861C54933B28}"/>
              </a:ext>
            </a:extLst>
          </p:cNvPr>
          <p:cNvCxnSpPr>
            <a:cxnSpLocks/>
          </p:cNvCxnSpPr>
          <p:nvPr userDrawn="1"/>
        </p:nvCxnSpPr>
        <p:spPr>
          <a:xfrm>
            <a:off x="-4758" y="791241"/>
            <a:ext cx="12196759" cy="0"/>
          </a:xfrm>
          <a:prstGeom prst="line">
            <a:avLst/>
          </a:prstGeom>
          <a:ln w="44450">
            <a:solidFill>
              <a:srgbClr val="E79E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F31DF-E244-4E38-B912-D95C246A08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53A671D5-84E2-49B1-8025-85EEC7745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0837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32F128-0619-F709-E754-00EF5FFB67EA}"/>
              </a:ext>
            </a:extLst>
          </p:cNvPr>
          <p:cNvCxnSpPr>
            <a:cxnSpLocks/>
          </p:cNvCxnSpPr>
          <p:nvPr userDrawn="1"/>
        </p:nvCxnSpPr>
        <p:spPr>
          <a:xfrm>
            <a:off x="0" y="330408"/>
            <a:ext cx="12192000" cy="0"/>
          </a:xfrm>
          <a:prstGeom prst="line">
            <a:avLst/>
          </a:prstGeom>
          <a:ln w="67310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8">
            <a:extLst>
              <a:ext uri="{FF2B5EF4-FFF2-40B4-BE49-F238E27FC236}">
                <a16:creationId xmlns:a16="http://schemas.microsoft.com/office/drawing/2014/main" id="{4556E3D7-F78C-4341-912E-91A96BC7B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D4750270-D910-4785-A48C-D75AD66D6F6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7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2A314ABA-75DD-4DC8-8B93-5C6D12CC78E8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210301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F272E6-67F8-0E5F-6B58-0978A51104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29363" y="6251550"/>
            <a:ext cx="1169955" cy="42121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51C047-2C84-495E-E899-C03D06C580A8}"/>
              </a:ext>
            </a:extLst>
          </p:cNvPr>
          <p:cNvCxnSpPr>
            <a:cxnSpLocks/>
          </p:cNvCxnSpPr>
          <p:nvPr userDrawn="1"/>
        </p:nvCxnSpPr>
        <p:spPr>
          <a:xfrm>
            <a:off x="1400538" y="6461128"/>
            <a:ext cx="10452727" cy="0"/>
          </a:xfrm>
          <a:prstGeom prst="line">
            <a:avLst/>
          </a:prstGeom>
          <a:ln w="28575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3BD1A9-4014-4BCA-D690-B6C5881EA19C}"/>
              </a:ext>
            </a:extLst>
          </p:cNvPr>
          <p:cNvCxnSpPr>
            <a:cxnSpLocks/>
          </p:cNvCxnSpPr>
          <p:nvPr userDrawn="1"/>
        </p:nvCxnSpPr>
        <p:spPr>
          <a:xfrm>
            <a:off x="-14989" y="957064"/>
            <a:ext cx="12196759" cy="0"/>
          </a:xfrm>
          <a:prstGeom prst="line">
            <a:avLst/>
          </a:prstGeom>
          <a:ln w="381000">
            <a:solidFill>
              <a:srgbClr val="E79E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5" r:id="rId5"/>
    <p:sldLayoutId id="2147483656" r:id="rId6"/>
    <p:sldLayoutId id="2147483660" r:id="rId7"/>
    <p:sldLayoutId id="2147483657" r:id="rId8"/>
    <p:sldLayoutId id="2147483658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79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9B6F08-A4DE-3C0A-37DC-EE5EBAF159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755140"/>
            <a:ext cx="7419077" cy="35589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Time2Vec: mã hóa đặc trưng thời gian </a:t>
            </a:r>
          </a:p>
          <a:p>
            <a:pPr>
              <a:lnSpc>
                <a:spcPct val="150000"/>
              </a:lnSpc>
            </a:pPr>
            <a:r>
              <a:rPr lang="en-US"/>
              <a:t>Encoder: học sự phụ thuộc</a:t>
            </a:r>
          </a:p>
          <a:p>
            <a:pPr>
              <a:lnSpc>
                <a:spcPct val="150000"/>
              </a:lnSpc>
            </a:pPr>
            <a:r>
              <a:rPr lang="en-US"/>
              <a:t>GlobalAveragePooling1D: giảm chiều</a:t>
            </a:r>
          </a:p>
          <a:p>
            <a:pPr>
              <a:lnSpc>
                <a:spcPct val="150000"/>
              </a:lnSpc>
            </a:pPr>
            <a:r>
              <a:rPr lang="en-US"/>
              <a:t>Feed Forward: dự đoán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67FCE9-C488-0F31-53D0-337A4857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Transformer</a:t>
            </a:r>
          </a:p>
        </p:txBody>
      </p:sp>
      <p:pic>
        <p:nvPicPr>
          <p:cNvPr id="4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A87E63E3-805B-EAFC-B8FB-DBE106538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813" y="936172"/>
            <a:ext cx="3824587" cy="5464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FE7C2-9C11-2728-6435-5F638B31DAF7}"/>
              </a:ext>
            </a:extLst>
          </p:cNvPr>
          <p:cNvSpPr txBox="1"/>
          <p:nvPr/>
        </p:nvSpPr>
        <p:spPr>
          <a:xfrm>
            <a:off x="10025743" y="5967969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(timestep, 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E0012-7847-7B31-A36B-18B490D78C76}"/>
              </a:ext>
            </a:extLst>
          </p:cNvPr>
          <p:cNvSpPr txBox="1"/>
          <p:nvPr/>
        </p:nvSpPr>
        <p:spPr>
          <a:xfrm>
            <a:off x="10646230" y="4944710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(timestep, 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926EA-57B3-F1A4-A8A6-4B00D059F62A}"/>
              </a:ext>
            </a:extLst>
          </p:cNvPr>
          <p:cNvSpPr txBox="1"/>
          <p:nvPr/>
        </p:nvSpPr>
        <p:spPr>
          <a:xfrm>
            <a:off x="10646230" y="4248415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(timestep, 7)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DBD2B-37C2-C487-F801-7259C04822FE}"/>
              </a:ext>
            </a:extLst>
          </p:cNvPr>
          <p:cNvSpPr txBox="1"/>
          <p:nvPr/>
        </p:nvSpPr>
        <p:spPr>
          <a:xfrm>
            <a:off x="10646230" y="3629742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(timestep, 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2C639-CBD7-6B75-F478-291CC9C367C8}"/>
              </a:ext>
            </a:extLst>
          </p:cNvPr>
          <p:cNvSpPr txBox="1"/>
          <p:nvPr/>
        </p:nvSpPr>
        <p:spPr>
          <a:xfrm>
            <a:off x="10646230" y="2791149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(timestep)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F1EF8E-EA19-9D8A-C0EA-9397DEE257DD}"/>
              </a:ext>
            </a:extLst>
          </p:cNvPr>
          <p:cNvSpPr txBox="1"/>
          <p:nvPr/>
        </p:nvSpPr>
        <p:spPr>
          <a:xfrm>
            <a:off x="10853058" y="2112480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(64)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C90F60-72D8-0077-E017-22BBCCC1A081}"/>
              </a:ext>
            </a:extLst>
          </p:cNvPr>
          <p:cNvSpPr txBox="1"/>
          <p:nvPr/>
        </p:nvSpPr>
        <p:spPr>
          <a:xfrm>
            <a:off x="10853058" y="1395001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(1)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BEE33BEB-3900-FC8A-2A04-53DA08CBE60A}"/>
              </a:ext>
            </a:extLst>
          </p:cNvPr>
          <p:cNvSpPr>
            <a:spLocks noGrp="1"/>
          </p:cNvSpPr>
          <p:nvPr/>
        </p:nvSpPr>
        <p:spPr>
          <a:xfrm>
            <a:off x="9795864" y="6510662"/>
            <a:ext cx="20574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0BE3B-158A-4EDF-80DC-E394A0D1600F}" type="slidenum">
              <a:rPr lang="en-US" smtClean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pPr/>
              <a:t>10</a:t>
            </a:fld>
            <a:endParaRPr lang="en-US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94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AB367E-0CBC-FB58-A090-B936209C59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5"/>
            <a:ext cx="11514528" cy="2968871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2600"/>
              <a:t>2 loại thời gian: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sz="2600"/>
              <a:t>Theo chu kỳ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sz="2600"/>
              <a:t>Không theo chu kỳ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2600"/>
              <a:t>Đặc trưng về thời gian được biểu diễn bằng vector kích thước k = 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34395B-D358-A883-6A82-B95CCA32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Time2Vec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83D47EFE-F761-F675-F4E9-A5951003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344" y="4537918"/>
            <a:ext cx="5384800" cy="1046695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28B00CE-13C8-F7EF-FF95-55D8E7E61AD8}"/>
              </a:ext>
            </a:extLst>
          </p:cNvPr>
          <p:cNvSpPr>
            <a:spLocks noGrp="1"/>
          </p:cNvSpPr>
          <p:nvPr/>
        </p:nvSpPr>
        <p:spPr>
          <a:xfrm>
            <a:off x="9795864" y="6510662"/>
            <a:ext cx="20574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0BE3B-158A-4EDF-80DC-E394A0D1600F}" type="slidenum">
              <a:rPr lang="en-US" smtClean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pPr/>
              <a:t>11</a:t>
            </a:fld>
            <a:endParaRPr lang="en-US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4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AECD97-A179-88DF-BCBD-922F1D0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EECD9-534F-FFB3-55EC-C0D681AAF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17" y="2911694"/>
            <a:ext cx="3525723" cy="1034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E020FA-7D7F-16BC-13BF-EC652D33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1" y="1991383"/>
            <a:ext cx="5198239" cy="920311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BAB0642-8DF7-8D90-5422-C21682CF7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29" y="891635"/>
            <a:ext cx="5303195" cy="54656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025ABD-2D14-08AC-FBAC-EDFBD711D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56" y="4049620"/>
            <a:ext cx="2159301" cy="468989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D7E31FB0-2D3E-6B8D-9B16-03C0C6DDDBF3}"/>
              </a:ext>
            </a:extLst>
          </p:cNvPr>
          <p:cNvSpPr>
            <a:spLocks noGrp="1"/>
          </p:cNvSpPr>
          <p:nvPr/>
        </p:nvSpPr>
        <p:spPr>
          <a:xfrm>
            <a:off x="9795864" y="6510662"/>
            <a:ext cx="20574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0BE3B-158A-4EDF-80DC-E394A0D1600F}" type="slidenum">
              <a:rPr lang="en-US" smtClean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pPr/>
              <a:t>12</a:t>
            </a:fld>
            <a:endParaRPr lang="en-US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8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DFDD076-2C7B-DBA6-521D-D6698C33DDB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/>
                  <a:t>Tạo vector các tham số Value (H, F, dv)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/>
                  <a:t>Làm phẳng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sz="2400"/>
                  <a:t> thành A (H, F*dv)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/>
                  <a:t>Chuẩn hóa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/>
                  <a:t>Hàm phạt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/>
                  <a:t>Loss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DFDD076-2C7B-DBA6-521D-D6698C33D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0FB8CCB-12DF-2EF1-75B4-2DE679CD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Trực giao hóa tham số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3AA17-D373-F269-BECC-62F7C8B9F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40" y="1164773"/>
            <a:ext cx="3310379" cy="531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F363D6-1079-4C7A-38FF-1DA6491EE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932" y="2714421"/>
            <a:ext cx="2002971" cy="6303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AD8685-EE17-BED2-EE36-4D887788E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194" y="3402748"/>
            <a:ext cx="2698445" cy="8302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43EEF7-AC7F-0BB0-ABF0-B78CF366DB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849" t="16008" r="6176" b="12164"/>
          <a:stretch/>
        </p:blipFill>
        <p:spPr>
          <a:xfrm>
            <a:off x="2351316" y="4044588"/>
            <a:ext cx="2829073" cy="1055915"/>
          </a:xfrm>
          <a:prstGeom prst="rect">
            <a:avLst/>
          </a:pr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488D00E-919D-39FB-D3D9-2B1313F617B5}"/>
              </a:ext>
            </a:extLst>
          </p:cNvPr>
          <p:cNvSpPr>
            <a:spLocks noGrp="1"/>
          </p:cNvSpPr>
          <p:nvPr/>
        </p:nvSpPr>
        <p:spPr>
          <a:xfrm>
            <a:off x="9795864" y="6510662"/>
            <a:ext cx="20574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0BE3B-158A-4EDF-80DC-E394A0D1600F}" type="slidenum">
              <a:rPr lang="en-US" smtClean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pPr/>
              <a:t>13</a:t>
            </a:fld>
            <a:endParaRPr lang="en-US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05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B508490D-5E3E-1FB3-45FA-9356F7FEFF62}"/>
              </a:ext>
            </a:extLst>
          </p:cNvPr>
          <p:cNvSpPr txBox="1">
            <a:spLocks/>
          </p:cNvSpPr>
          <p:nvPr/>
        </p:nvSpPr>
        <p:spPr>
          <a:xfrm>
            <a:off x="386635" y="2580208"/>
            <a:ext cx="724425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Thực nghiệm</a:t>
            </a:r>
            <a:endParaRPr lang="en-US" dirty="0"/>
          </a:p>
        </p:txBody>
      </p:sp>
      <p:pic>
        <p:nvPicPr>
          <p:cNvPr id="6" name="Picture 3" descr="Text&#10;&#10;Description automatically generated">
            <a:extLst>
              <a:ext uri="{FF2B5EF4-FFF2-40B4-BE49-F238E27FC236}">
                <a16:creationId xmlns:a16="http://schemas.microsoft.com/office/drawing/2014/main" id="{0A64F398-467F-7D57-86B7-198FB263F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5" y="284377"/>
            <a:ext cx="3174367" cy="115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2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986144-5012-7676-A373-EC312B2D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Môi trường thực nghiệm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19C86-6AD3-98B5-7E14-4BFE54E95B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600"/>
              <a:t>Thu thập dữ liệu: Yfinance</a:t>
            </a:r>
          </a:p>
          <a:p>
            <a:pPr>
              <a:lnSpc>
                <a:spcPct val="150000"/>
              </a:lnSpc>
            </a:pPr>
            <a:r>
              <a:rPr lang="en-US" sz="2600"/>
              <a:t>Tensorflow</a:t>
            </a:r>
          </a:p>
          <a:p>
            <a:pPr>
              <a:lnSpc>
                <a:spcPct val="150000"/>
              </a:lnSpc>
            </a:pPr>
            <a:r>
              <a:rPr lang="en-US" sz="2600"/>
              <a:t>Google colab: Ram 12GB, GPU Testla K80</a:t>
            </a:r>
          </a:p>
          <a:p>
            <a:pPr>
              <a:lnSpc>
                <a:spcPct val="150000"/>
              </a:lnSpc>
            </a:pPr>
            <a:r>
              <a:rPr lang="en-US" sz="2600"/>
              <a:t>Dữ liệu cổ phiếu IBM từ 01-01-1992 đến 01-01-2022</a:t>
            </a:r>
          </a:p>
          <a:p>
            <a:endParaRPr lang="en-US" sz="2400"/>
          </a:p>
          <a:p>
            <a:pPr>
              <a:lnSpc>
                <a:spcPct val="150000"/>
              </a:lnSpc>
            </a:pPr>
            <a:endParaRPr lang="en-US" sz="2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F2C4CF-CEE0-E343-0039-8B81F99F58D7}"/>
              </a:ext>
            </a:extLst>
          </p:cNvPr>
          <p:cNvSpPr>
            <a:spLocks noGrp="1"/>
          </p:cNvSpPr>
          <p:nvPr/>
        </p:nvSpPr>
        <p:spPr>
          <a:xfrm>
            <a:off x="9795864" y="6510662"/>
            <a:ext cx="20574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0BE3B-158A-4EDF-80DC-E394A0D1600F}" type="slidenum">
              <a:rPr lang="en-US" smtClean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pPr/>
              <a:t>15</a:t>
            </a:fld>
            <a:endParaRPr lang="en-US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073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63670D-3157-207D-191B-D2C61BE4F2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612613"/>
          </a:xfrm>
        </p:spPr>
        <p:txBody>
          <a:bodyPr/>
          <a:lstStyle/>
          <a:p>
            <a:r>
              <a:rPr lang="en-US"/>
              <a:t>Thuật toán so sánh</a:t>
            </a:r>
          </a:p>
          <a:p>
            <a:pPr lvl="1"/>
            <a:r>
              <a:rPr lang="en-US"/>
              <a:t>LSTM</a:t>
            </a:r>
          </a:p>
          <a:p>
            <a:pPr lvl="1"/>
            <a:r>
              <a:rPr lang="en-US"/>
              <a:t>LSTM + CNN</a:t>
            </a:r>
          </a:p>
          <a:p>
            <a:pPr lvl="1"/>
            <a:r>
              <a:rPr lang="en-US"/>
              <a:t>Basic Transformer</a:t>
            </a:r>
          </a:p>
          <a:p>
            <a:pPr lvl="1"/>
            <a:r>
              <a:rPr lang="en-US"/>
              <a:t>My Transformer</a:t>
            </a:r>
          </a:p>
          <a:p>
            <a:pPr>
              <a:lnSpc>
                <a:spcPct val="150000"/>
              </a:lnSpc>
            </a:pPr>
            <a:r>
              <a:rPr lang="en-US" sz="2600"/>
              <a:t>Tham số:</a:t>
            </a:r>
          </a:p>
          <a:p>
            <a:pPr lvl="1"/>
            <a:r>
              <a:rPr lang="en-US"/>
              <a:t>Epoch: 200</a:t>
            </a:r>
          </a:p>
          <a:p>
            <a:pPr lvl="1"/>
            <a:r>
              <a:rPr lang="en-US"/>
              <a:t>Batch size: 32</a:t>
            </a:r>
          </a:p>
          <a:p>
            <a:pPr lvl="1"/>
            <a:r>
              <a:rPr lang="en-US"/>
              <a:t>Hàm tối ưu: Adam</a:t>
            </a:r>
          </a:p>
          <a:p>
            <a:pPr lvl="1"/>
            <a:r>
              <a:rPr lang="en-US"/>
              <a:t>Tốc độ học 0.001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EEE036-6A06-A401-4AD5-B807D337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nghiệm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09134F9-B647-10D7-054C-7B6D430C8182}"/>
              </a:ext>
            </a:extLst>
          </p:cNvPr>
          <p:cNvSpPr>
            <a:spLocks noGrp="1"/>
          </p:cNvSpPr>
          <p:nvPr/>
        </p:nvSpPr>
        <p:spPr>
          <a:xfrm>
            <a:off x="9795864" y="6510662"/>
            <a:ext cx="20574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0BE3B-158A-4EDF-80DC-E394A0D1600F}" type="slidenum">
              <a:rPr lang="en-US" smtClean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pPr/>
              <a:t>16</a:t>
            </a:fld>
            <a:endParaRPr lang="en-US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38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952C9D-2B7F-352D-B306-7BD88C4F731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600"/>
              <a:t>Hàm loss: MSE</a:t>
            </a:r>
          </a:p>
          <a:p>
            <a:pPr>
              <a:lnSpc>
                <a:spcPct val="150000"/>
              </a:lnSpc>
            </a:pPr>
            <a:r>
              <a:rPr lang="en-US" sz="2600"/>
              <a:t>Đánh giá: RMSE, MAE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23904F-80C4-D516-6446-9D020A00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nghiệm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26B18-4B81-6808-1EC7-5CFCA94A2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933" y="2290900"/>
            <a:ext cx="3086329" cy="1222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1612C0-A8E6-4332-39E5-BB3C6046F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360" y="3693503"/>
            <a:ext cx="3086329" cy="1051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1516CA-D6EA-C7C7-C6C7-ABA49E728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191" y="4819145"/>
            <a:ext cx="2674667" cy="1015139"/>
          </a:xfrm>
          <a:prstGeom prst="rect">
            <a:avLst/>
          </a:pr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FECEFB3-7844-67F5-A6D2-C1C1147AB536}"/>
              </a:ext>
            </a:extLst>
          </p:cNvPr>
          <p:cNvSpPr>
            <a:spLocks noGrp="1"/>
          </p:cNvSpPr>
          <p:nvPr/>
        </p:nvSpPr>
        <p:spPr>
          <a:xfrm>
            <a:off x="9795864" y="6510662"/>
            <a:ext cx="20574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0BE3B-158A-4EDF-80DC-E394A0D1600F}" type="slidenum">
              <a:rPr lang="en-US" smtClean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pPr/>
              <a:t>17</a:t>
            </a:fld>
            <a:endParaRPr lang="en-US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417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E54105-D14D-46EB-888F-76567830A0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5"/>
            <a:ext cx="5060579" cy="2272185"/>
          </a:xfrm>
        </p:spPr>
        <p:txBody>
          <a:bodyPr/>
          <a:lstStyle/>
          <a:p>
            <a:r>
              <a:rPr lang="en-US" sz="2600"/>
              <a:t>Timestep = 32</a:t>
            </a:r>
          </a:p>
          <a:p>
            <a:r>
              <a:rPr lang="en-US" sz="2600"/>
              <a:t>Thay đổi hệ số hàm phạt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99F12B-EB85-93AF-DA48-580186A3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nghiệm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2422ACC-6781-BD7C-2AB4-E19DB14CF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13" y="1504251"/>
            <a:ext cx="6677553" cy="4330492"/>
          </a:xfrm>
          <a:prstGeom prst="rect">
            <a:avLst/>
          </a:pr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334E101-8556-D507-AAB1-F5727E3EF93D}"/>
              </a:ext>
            </a:extLst>
          </p:cNvPr>
          <p:cNvSpPr>
            <a:spLocks noGrp="1"/>
          </p:cNvSpPr>
          <p:nvPr/>
        </p:nvSpPr>
        <p:spPr>
          <a:xfrm>
            <a:off x="9795864" y="6510662"/>
            <a:ext cx="20574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0BE3B-158A-4EDF-80DC-E394A0D1600F}" type="slidenum">
              <a:rPr lang="en-US" smtClean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pPr/>
              <a:t>18</a:t>
            </a:fld>
            <a:endParaRPr lang="en-US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507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BA2191-DB99-06A6-63C0-F23DDF42E7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971761"/>
            <a:ext cx="11514528" cy="824385"/>
          </a:xfrm>
        </p:spPr>
        <p:txBody>
          <a:bodyPr/>
          <a:lstStyle/>
          <a:p>
            <a:r>
              <a:rPr lang="en-US"/>
              <a:t>Thay đổi timestep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7A2779-930B-6B61-D60F-C3CA7A07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nghiệm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9B8932-B39B-E855-494D-2DBD22BD6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07481"/>
              </p:ext>
            </p:extLst>
          </p:nvPr>
        </p:nvGraphicFramePr>
        <p:xfrm>
          <a:off x="3701143" y="777241"/>
          <a:ext cx="7939311" cy="5651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>
                  <a:extLst>
                    <a:ext uri="{9D8B030D-6E8A-4147-A177-3AD203B41FA5}">
                      <a16:colId xmlns:a16="http://schemas.microsoft.com/office/drawing/2014/main" val="1864182294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43450768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1287038641"/>
                    </a:ext>
                  </a:extLst>
                </a:gridCol>
                <a:gridCol w="1431105">
                  <a:extLst>
                    <a:ext uri="{9D8B030D-6E8A-4147-A177-3AD203B41FA5}">
                      <a16:colId xmlns:a16="http://schemas.microsoft.com/office/drawing/2014/main" val="3341495470"/>
                    </a:ext>
                  </a:extLst>
                </a:gridCol>
                <a:gridCol w="1587863">
                  <a:extLst>
                    <a:ext uri="{9D8B030D-6E8A-4147-A177-3AD203B41FA5}">
                      <a16:colId xmlns:a16="http://schemas.microsoft.com/office/drawing/2014/main" val="26227215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Timestep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261737"/>
                  </a:ext>
                </a:extLst>
              </a:tr>
              <a:tr h="320040">
                <a:tc rowSpan="4"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6738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 sz="150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LSTM+CNN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798125"/>
                  </a:ext>
                </a:extLst>
              </a:tr>
              <a:tr h="530521">
                <a:tc vMerge="1">
                  <a:txBody>
                    <a:bodyPr/>
                    <a:lstStyle/>
                    <a:p>
                      <a:endParaRPr lang="en-US" sz="150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Basic 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0.0383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32253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 sz="150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954254"/>
                  </a:ext>
                </a:extLst>
              </a:tr>
              <a:tr h="320040">
                <a:tc rowSpan="4"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0.0362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3541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 sz="150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LSTM+CNN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21062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 sz="150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Basic 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8015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 sz="150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291293"/>
                  </a:ext>
                </a:extLst>
              </a:tr>
              <a:tr h="320040">
                <a:tc rowSpan="4"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7074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 sz="150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LSTM+CNN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0.0370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99739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 sz="150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Basic 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5832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 sz="150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341558"/>
                  </a:ext>
                </a:extLst>
              </a:tr>
              <a:tr h="320040">
                <a:tc rowSpan="4"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59463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 sz="150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LSTM+CNN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67089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 sz="150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Basic 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69857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 sz="150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0.0323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32456"/>
                  </a:ext>
                </a:extLst>
              </a:tr>
            </a:tbl>
          </a:graphicData>
        </a:graphic>
      </p:graphicFrame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3DF653F-5106-A64F-D1A7-1C00CF6125FB}"/>
              </a:ext>
            </a:extLst>
          </p:cNvPr>
          <p:cNvSpPr>
            <a:spLocks noGrp="1"/>
          </p:cNvSpPr>
          <p:nvPr/>
        </p:nvSpPr>
        <p:spPr>
          <a:xfrm>
            <a:off x="9795864" y="6510662"/>
            <a:ext cx="20574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0BE3B-158A-4EDF-80DC-E394A0D1600F}" type="slidenum">
              <a:rPr lang="en-US" smtClean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pPr/>
              <a:t>19</a:t>
            </a:fld>
            <a:endParaRPr lang="en-US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16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6042-F97A-4FA3-82B4-ACC0181D43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5171" y="1427388"/>
            <a:ext cx="9763125" cy="2262868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 sz="5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Dự đoán xu hướng thị trường chứng khoán dựa trên các mô hình Deep Learning</a:t>
            </a:r>
            <a:endParaRPr lang="en-US" sz="5000" b="1" dirty="0">
              <a:solidFill>
                <a:srgbClr val="C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FE67C2B-A470-2359-A52A-671CE58EEF47}"/>
              </a:ext>
            </a:extLst>
          </p:cNvPr>
          <p:cNvSpPr txBox="1">
            <a:spLocks/>
          </p:cNvSpPr>
          <p:nvPr/>
        </p:nvSpPr>
        <p:spPr>
          <a:xfrm>
            <a:off x="555171" y="4201885"/>
            <a:ext cx="9763125" cy="2262868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6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Lê Trọng Đạt</a:t>
            </a:r>
          </a:p>
          <a:p>
            <a:pPr defTabSz="914400"/>
            <a:r>
              <a:rPr lang="en-US" sz="26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GVHD: TS. Trịnh Anh Phúc</a:t>
            </a:r>
            <a:endParaRPr lang="en-US" sz="2600" b="1" dirty="0">
              <a:solidFill>
                <a:srgbClr val="C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8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C2BC42-8042-E6E0-ED66-810970D4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nghiệm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22B236A-3A0B-9EE5-444D-00492153D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81" y="813678"/>
            <a:ext cx="3819607" cy="2667967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4351EDC-021B-5DDB-A421-4613B0167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815" y="3580816"/>
            <a:ext cx="3906332" cy="2728544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DCB92AE-5686-A34A-4147-45263FC7A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80" y="3481646"/>
            <a:ext cx="3767853" cy="2667967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936B795B-FC42-4E27-F791-97070D9D8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293" y="862704"/>
            <a:ext cx="3767855" cy="2667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82A4DF-CDC4-2361-FC7F-253D687EE231}"/>
              </a:ext>
            </a:extLst>
          </p:cNvPr>
          <p:cNvSpPr txBox="1"/>
          <p:nvPr/>
        </p:nvSpPr>
        <p:spPr>
          <a:xfrm>
            <a:off x="424543" y="4648201"/>
            <a:ext cx="10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LSTM CNN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0974D-5F63-DCA1-FF46-9270585CD565}"/>
              </a:ext>
            </a:extLst>
          </p:cNvPr>
          <p:cNvSpPr txBox="1"/>
          <p:nvPr/>
        </p:nvSpPr>
        <p:spPr>
          <a:xfrm>
            <a:off x="6326279" y="2044421"/>
            <a:ext cx="10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LSTM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41540-C319-327B-FBFB-50DC8464AD34}"/>
              </a:ext>
            </a:extLst>
          </p:cNvPr>
          <p:cNvSpPr txBox="1"/>
          <p:nvPr/>
        </p:nvSpPr>
        <p:spPr>
          <a:xfrm>
            <a:off x="283029" y="1824495"/>
            <a:ext cx="15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Basic Transformer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FE3EE5-C67C-EDB5-7EC7-0DD538A0AC91}"/>
              </a:ext>
            </a:extLst>
          </p:cNvPr>
          <p:cNvSpPr txBox="1"/>
          <p:nvPr/>
        </p:nvSpPr>
        <p:spPr>
          <a:xfrm>
            <a:off x="6096001" y="4786699"/>
            <a:ext cx="139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My model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551E913-3486-212C-8971-C3963540D836}"/>
              </a:ext>
            </a:extLst>
          </p:cNvPr>
          <p:cNvSpPr>
            <a:spLocks noGrp="1"/>
          </p:cNvSpPr>
          <p:nvPr/>
        </p:nvSpPr>
        <p:spPr>
          <a:xfrm>
            <a:off x="9795864" y="6510662"/>
            <a:ext cx="20574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0BE3B-158A-4EDF-80DC-E394A0D1600F}" type="slidenum">
              <a:rPr lang="en-US" smtClean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pPr/>
              <a:t>20</a:t>
            </a:fld>
            <a:endParaRPr lang="en-US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804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35FF24-C3B0-6140-0BDF-A2FF1099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nghiệm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B78146C-826C-69F4-F31C-D703BF3B18D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478" y="1670929"/>
            <a:ext cx="6952932" cy="433904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84643C-79BD-773E-34EA-B16FA5DF5772}"/>
              </a:ext>
            </a:extLst>
          </p:cNvPr>
          <p:cNvSpPr txBox="1"/>
          <p:nvPr/>
        </p:nvSpPr>
        <p:spPr>
          <a:xfrm>
            <a:off x="338737" y="1055913"/>
            <a:ext cx="2720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Timestep = 40</a:t>
            </a:r>
          </a:p>
          <a:p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Thực nghiệm 5 lần</a:t>
            </a:r>
          </a:p>
          <a:p>
            <a:endParaRPr lang="en-US" sz="24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93B00C-CACF-6E63-E7B4-56C30B7C31CA}"/>
              </a:ext>
            </a:extLst>
          </p:cNvPr>
          <p:cNvSpPr>
            <a:spLocks noGrp="1"/>
          </p:cNvSpPr>
          <p:nvPr/>
        </p:nvSpPr>
        <p:spPr>
          <a:xfrm>
            <a:off x="9795864" y="6510662"/>
            <a:ext cx="20574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0BE3B-158A-4EDF-80DC-E394A0D1600F}" type="slidenum">
              <a:rPr lang="en-US" smtClean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pPr/>
              <a:t>21</a:t>
            </a:fld>
            <a:endParaRPr lang="en-US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735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310B955F-2728-AA1C-98DC-1D1D60F6B5F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848" y="1742383"/>
            <a:ext cx="5911079" cy="399643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E9B9712-D62B-8921-D62F-23A5DBC7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nghiệm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A306413-06E9-8A4B-BB8F-95553D880F20}"/>
              </a:ext>
            </a:extLst>
          </p:cNvPr>
          <p:cNvSpPr>
            <a:spLocks noGrp="1"/>
          </p:cNvSpPr>
          <p:nvPr/>
        </p:nvSpPr>
        <p:spPr>
          <a:xfrm>
            <a:off x="9795864" y="6510662"/>
            <a:ext cx="20574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0BE3B-158A-4EDF-80DC-E394A0D1600F}" type="slidenum">
              <a:rPr lang="en-US" smtClean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pPr/>
              <a:t>22</a:t>
            </a:fld>
            <a:endParaRPr lang="en-US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D1C6D-DE9E-D085-2ADB-9EC722CDC0EC}"/>
              </a:ext>
            </a:extLst>
          </p:cNvPr>
          <p:cNvSpPr txBox="1"/>
          <p:nvPr/>
        </p:nvSpPr>
        <p:spPr>
          <a:xfrm>
            <a:off x="587829" y="1600200"/>
            <a:ext cx="36902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Thời gian thực hiện</a:t>
            </a:r>
          </a:p>
        </p:txBody>
      </p:sp>
    </p:spTree>
    <p:extLst>
      <p:ext uri="{BB962C8B-B14F-4D97-AF65-F5344CB8AC3E}">
        <p14:creationId xmlns:p14="http://schemas.microsoft.com/office/powerpoint/2010/main" val="162492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B391AF-2F5D-09B0-B6C8-CA9DB01F6E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197429"/>
            <a:ext cx="11514528" cy="4770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/>
              <a:t>Kết quả đạt được:</a:t>
            </a:r>
          </a:p>
          <a:p>
            <a:pPr lvl="1">
              <a:lnSpc>
                <a:spcPct val="150000"/>
              </a:lnSpc>
            </a:pPr>
            <a:r>
              <a:rPr lang="en-US" sz="2600"/>
              <a:t>Đề xuất một cách tiếp cận mới dựa trên phần trăm thay đổi</a:t>
            </a:r>
          </a:p>
          <a:p>
            <a:pPr lvl="1">
              <a:lnSpc>
                <a:spcPct val="150000"/>
              </a:lnSpc>
            </a:pPr>
            <a:r>
              <a:rPr lang="en-US" sz="2600"/>
              <a:t>Đề xuất ứng dụng Time2Vec và trực giao hóa tham số để cải thiện mô hình Transformer</a:t>
            </a:r>
          </a:p>
          <a:p>
            <a:pPr lvl="1">
              <a:lnSpc>
                <a:spcPct val="150000"/>
              </a:lnSpc>
            </a:pPr>
            <a:r>
              <a:rPr lang="en-US" sz="2600"/>
              <a:t>Kết quả thử nghiệm cho thấy mô hình đề xuất tốt hơn các mô hình khác với timestep lớn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6F70F4-3089-4ED7-B3AE-64BDDBFD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luận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9D046CE-2BBF-5FE9-AF83-98DAA2C7C0D9}"/>
              </a:ext>
            </a:extLst>
          </p:cNvPr>
          <p:cNvSpPr>
            <a:spLocks noGrp="1"/>
          </p:cNvSpPr>
          <p:nvPr/>
        </p:nvSpPr>
        <p:spPr>
          <a:xfrm>
            <a:off x="9795864" y="6510662"/>
            <a:ext cx="20574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0BE3B-158A-4EDF-80DC-E394A0D1600F}" type="slidenum">
              <a:rPr lang="en-US" smtClean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pPr/>
              <a:t>23</a:t>
            </a:fld>
            <a:endParaRPr lang="en-US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86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FA621509-997C-476D-938F-6C859768F96C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3257" y="957943"/>
            <a:ext cx="8839201" cy="5170715"/>
          </a:xfrm>
        </p:spPr>
        <p:txBody>
          <a:bodyPr/>
          <a:lstStyle/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Giới thiệu</a:t>
            </a: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Các nghiên cứu liên quan</a:t>
            </a: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Giải pháp đề xuất</a:t>
            </a:r>
          </a:p>
          <a:p>
            <a:pPr lvl="1">
              <a:lnSpc>
                <a:spcPct val="150000"/>
              </a:lnSpc>
            </a:pPr>
            <a:r>
              <a:rPr lang="en-US"/>
              <a:t>Tiền xử lý dữ liệu</a:t>
            </a:r>
          </a:p>
          <a:p>
            <a:pPr lvl="1">
              <a:lnSpc>
                <a:spcPct val="150000"/>
              </a:lnSpc>
            </a:pPr>
            <a:r>
              <a:rPr lang="en-US"/>
              <a:t>Mô hình Time2Vec</a:t>
            </a:r>
          </a:p>
          <a:p>
            <a:pPr lvl="1">
              <a:lnSpc>
                <a:spcPct val="150000"/>
              </a:lnSpc>
            </a:pPr>
            <a:r>
              <a:rPr lang="en-US"/>
              <a:t>Mô hình Transformer</a:t>
            </a: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Kết quả thực nghiệm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Lục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501E96C-6B69-A42C-4C65-C4E1C82ED166}"/>
              </a:ext>
            </a:extLst>
          </p:cNvPr>
          <p:cNvSpPr>
            <a:spLocks noGrp="1"/>
          </p:cNvSpPr>
          <p:nvPr/>
        </p:nvSpPr>
        <p:spPr>
          <a:xfrm>
            <a:off x="9795864" y="6510662"/>
            <a:ext cx="20574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0BE3B-158A-4EDF-80DC-E394A0D1600F}" type="slidenum">
              <a:rPr lang="en-US" smtClean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pPr/>
              <a:t>3</a:t>
            </a:fld>
            <a:endParaRPr lang="en-US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0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FEEC-DB60-2052-5E5C-CC99D38F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C38E3-41C3-F002-5472-10695B900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40" y="1164039"/>
            <a:ext cx="11515725" cy="32673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Phân tích và dự đoán thị trường chứng khoán luôn được quan tâm</a:t>
            </a:r>
            <a:endParaRPr lang="en-US" sz="2600"/>
          </a:p>
          <a:p>
            <a:pPr>
              <a:lnSpc>
                <a:spcPct val="150000"/>
              </a:lnSpc>
            </a:pPr>
            <a:r>
              <a:rPr lang="en-US" sz="2600"/>
              <a:t>Tính ngẫu nhiên và phi tuyến</a:t>
            </a:r>
          </a:p>
          <a:p>
            <a:pPr>
              <a:lnSpc>
                <a:spcPct val="150000"/>
              </a:lnSpc>
            </a:pPr>
            <a:r>
              <a:rPr lang="en-US" sz="2600"/>
              <a:t>Phụ thuộc vào rất nhiều yếu tố: tình hình chính trị, tâm lý nhà đầu tư, nội tại của công ty,…</a:t>
            </a:r>
          </a:p>
          <a:p>
            <a:pPr>
              <a:lnSpc>
                <a:spcPct val="150000"/>
              </a:lnSpc>
            </a:pPr>
            <a:r>
              <a:rPr lang="en-US" sz="2600"/>
              <a:t> Khối lượng dữ liệu khổng lồ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6C02364-9098-2F9B-C53E-82FA18470F08}"/>
              </a:ext>
            </a:extLst>
          </p:cNvPr>
          <p:cNvSpPr/>
          <p:nvPr/>
        </p:nvSpPr>
        <p:spPr>
          <a:xfrm>
            <a:off x="674916" y="5046783"/>
            <a:ext cx="642257" cy="631371"/>
          </a:xfrm>
          <a:prstGeom prst="rightArrow">
            <a:avLst/>
          </a:prstGeom>
          <a:solidFill>
            <a:srgbClr val="C020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868A6-5319-0466-8C40-7F13E8211522}"/>
              </a:ext>
            </a:extLst>
          </p:cNvPr>
          <p:cNvSpPr txBox="1"/>
          <p:nvPr/>
        </p:nvSpPr>
        <p:spPr>
          <a:xfrm>
            <a:off x="1589316" y="5046783"/>
            <a:ext cx="64334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Yêu cầu một công cụ để hỗ trợ các nhà đầu tư 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5FA4079-7439-581C-145E-1BD9AD85A095}"/>
              </a:ext>
            </a:extLst>
          </p:cNvPr>
          <p:cNvSpPr>
            <a:spLocks noGrp="1"/>
          </p:cNvSpPr>
          <p:nvPr/>
        </p:nvSpPr>
        <p:spPr>
          <a:xfrm>
            <a:off x="9795864" y="6510662"/>
            <a:ext cx="20574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0BE3B-158A-4EDF-80DC-E394A0D1600F}" type="slidenum">
              <a:rPr lang="en-US" smtClean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pPr/>
              <a:t>4</a:t>
            </a:fld>
            <a:endParaRPr lang="en-US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3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CE28-ECBE-4E6B-9E9A-F7AC82D3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nghiên cứu liên quan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0503B-6C9A-AFA1-99DC-95AFBF51451D}"/>
              </a:ext>
            </a:extLst>
          </p:cNvPr>
          <p:cNvSpPr txBox="1"/>
          <p:nvPr/>
        </p:nvSpPr>
        <p:spPr>
          <a:xfrm>
            <a:off x="1338943" y="707697"/>
            <a:ext cx="5268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Phân tích kỹ thuật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9BFEE-0D50-46D8-BA7D-82F9652D8EFD}"/>
              </a:ext>
            </a:extLst>
          </p:cNvPr>
          <p:cNvSpPr txBox="1"/>
          <p:nvPr/>
        </p:nvSpPr>
        <p:spPr>
          <a:xfrm>
            <a:off x="7739745" y="707697"/>
            <a:ext cx="421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Phân tích cơ bản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D680FF-6598-EBAE-330C-99181E531275}"/>
              </a:ext>
            </a:extLst>
          </p:cNvPr>
          <p:cNvCxnSpPr>
            <a:cxnSpLocks/>
          </p:cNvCxnSpPr>
          <p:nvPr/>
        </p:nvCxnSpPr>
        <p:spPr>
          <a:xfrm>
            <a:off x="5987781" y="776349"/>
            <a:ext cx="10887" cy="4027587"/>
          </a:xfrm>
          <a:prstGeom prst="line">
            <a:avLst/>
          </a:prstGeom>
          <a:ln w="28575">
            <a:solidFill>
              <a:srgbClr val="E79E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6D9655-C8DA-CD62-4605-6870ABDF3736}"/>
              </a:ext>
            </a:extLst>
          </p:cNvPr>
          <p:cNvSpPr txBox="1"/>
          <p:nvPr/>
        </p:nvSpPr>
        <p:spPr>
          <a:xfrm>
            <a:off x="6293222" y="1092379"/>
            <a:ext cx="5147663" cy="301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vi-VN" sz="2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ử dụng thông tin </a:t>
            </a:r>
            <a:r>
              <a:rPr lang="en-US" sz="2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văn</a:t>
            </a:r>
            <a:r>
              <a:rPr lang="vi-VN" sz="2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bản như</a:t>
            </a:r>
            <a:r>
              <a:rPr lang="en-US" sz="2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tin tức, báo cáo tài</a:t>
            </a:r>
            <a:r>
              <a:rPr lang="en-US" sz="2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chính</a:t>
            </a:r>
            <a:r>
              <a:rPr lang="en-US" sz="2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…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Schumaker và Chen [4]</a:t>
            </a:r>
            <a:r>
              <a:rPr lang="en-US" sz="2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Xu và Cohen [5]</a:t>
            </a:r>
            <a:r>
              <a:rPr lang="vi-VN" sz="2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sử dụng các phương pháp xử lý ngôn ngữ tự nhiên</a:t>
            </a:r>
            <a:endParaRPr lang="en-US" sz="26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95202-0A91-AC42-8471-3A82B56CFECA}"/>
              </a:ext>
            </a:extLst>
          </p:cNvPr>
          <p:cNvSpPr txBox="1"/>
          <p:nvPr/>
        </p:nvSpPr>
        <p:spPr>
          <a:xfrm>
            <a:off x="545566" y="1089041"/>
            <a:ext cx="5147663" cy="4214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 dụng dữ liệu lịch sử  giao dịch của cổ phiếu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RNN của Rumehart và cộng sự [1], LSTM của Hochreiter và cộng sự [2], Conv-LSTM của Xingjian [3]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690665-8F25-37EE-136A-B14EF0886311}"/>
              </a:ext>
            </a:extLst>
          </p:cNvPr>
          <p:cNvCxnSpPr>
            <a:cxnSpLocks/>
          </p:cNvCxnSpPr>
          <p:nvPr/>
        </p:nvCxnSpPr>
        <p:spPr>
          <a:xfrm>
            <a:off x="0" y="4858365"/>
            <a:ext cx="12192000" cy="0"/>
          </a:xfrm>
          <a:prstGeom prst="line">
            <a:avLst/>
          </a:prstGeom>
          <a:ln w="28575">
            <a:solidFill>
              <a:srgbClr val="E79E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F3645F-F667-2FC3-B04B-3B25B50CF7D8}"/>
              </a:ext>
            </a:extLst>
          </p:cNvPr>
          <p:cNvSpPr txBox="1"/>
          <p:nvPr/>
        </p:nvSpPr>
        <p:spPr>
          <a:xfrm>
            <a:off x="1921967" y="4984578"/>
            <a:ext cx="8153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Nhược điểm: Khó nắm bắt được sự phụ thuộc dài hạn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DB1176F-4F50-FAC9-54B7-21EA37596576}"/>
              </a:ext>
            </a:extLst>
          </p:cNvPr>
          <p:cNvSpPr/>
          <p:nvPr/>
        </p:nvSpPr>
        <p:spPr>
          <a:xfrm>
            <a:off x="1975757" y="5650513"/>
            <a:ext cx="642257" cy="631371"/>
          </a:xfrm>
          <a:prstGeom prst="rightArrow">
            <a:avLst/>
          </a:prstGeom>
          <a:solidFill>
            <a:srgbClr val="C020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30149A-08F9-9671-3366-565B6A88787F}"/>
              </a:ext>
            </a:extLst>
          </p:cNvPr>
          <p:cNvSpPr txBox="1"/>
          <p:nvPr/>
        </p:nvSpPr>
        <p:spPr>
          <a:xfrm>
            <a:off x="3020786" y="5719978"/>
            <a:ext cx="64824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Nhiều nghiên cứu sử dụng Transformer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5576834-ECE3-8CFC-AA80-C3E479FACC3A}"/>
              </a:ext>
            </a:extLst>
          </p:cNvPr>
          <p:cNvSpPr>
            <a:spLocks noGrp="1"/>
          </p:cNvSpPr>
          <p:nvPr/>
        </p:nvSpPr>
        <p:spPr>
          <a:xfrm>
            <a:off x="9795864" y="6510662"/>
            <a:ext cx="20574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0BE3B-158A-4EDF-80DC-E394A0D1600F}" type="slidenum">
              <a:rPr lang="en-US" smtClean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pPr/>
              <a:t>5</a:t>
            </a:fld>
            <a:endParaRPr lang="en-US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7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9510-DC0F-B38B-CE66-32ECFEFA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nghiên cứu liên quan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AF401-1B26-194B-7C05-BE96A6D79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40" y="1032512"/>
            <a:ext cx="5750595" cy="49387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/>
              <a:t>Hạn chế Transformer:</a:t>
            </a:r>
          </a:p>
          <a:p>
            <a:pPr lvl="1">
              <a:lnSpc>
                <a:spcPct val="150000"/>
              </a:lnSpc>
            </a:pPr>
            <a:r>
              <a:rPr lang="en-US"/>
              <a:t>Dữ liệu giá cổ phiếu phụ thuộc vào tiền tệ</a:t>
            </a:r>
          </a:p>
          <a:p>
            <a:pPr lvl="1">
              <a:lnSpc>
                <a:spcPct val="150000"/>
              </a:lnSpc>
            </a:pPr>
            <a:r>
              <a:rPr lang="en-US"/>
              <a:t>Khả năng học các đặc trưng về thời gian yếu</a:t>
            </a:r>
          </a:p>
          <a:p>
            <a:pPr lvl="1">
              <a:lnSpc>
                <a:spcPct val="150000"/>
              </a:lnSpc>
            </a:pPr>
            <a:r>
              <a:rPr lang="en-US"/>
              <a:t>Các head của cơ chế Multi-Head Attention có xu hướng học các head dư thừa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6CDD1-D0DE-6097-A296-3FF0514D7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451" y="3429000"/>
            <a:ext cx="6089952" cy="254222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3AE02A6-2DC9-EA65-896F-F21A34CB0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00" y="1416299"/>
            <a:ext cx="5568253" cy="2012699"/>
          </a:xfrm>
          <a:prstGeom prst="rect">
            <a:avLst/>
          </a:prstGeom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09A64A4D-C7D9-8D1E-57FD-FB5AFD08FF0F}"/>
              </a:ext>
            </a:extLst>
          </p:cNvPr>
          <p:cNvSpPr>
            <a:spLocks noGrp="1"/>
          </p:cNvSpPr>
          <p:nvPr/>
        </p:nvSpPr>
        <p:spPr>
          <a:xfrm>
            <a:off x="9795864" y="6510662"/>
            <a:ext cx="20574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0BE3B-158A-4EDF-80DC-E394A0D1600F}" type="slidenum">
              <a:rPr lang="en-US" smtClean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pPr/>
              <a:t>6</a:t>
            </a:fld>
            <a:endParaRPr lang="en-US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9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B508490D-5E3E-1FB3-45FA-9356F7FEFF62}"/>
              </a:ext>
            </a:extLst>
          </p:cNvPr>
          <p:cNvSpPr txBox="1">
            <a:spLocks/>
          </p:cNvSpPr>
          <p:nvPr/>
        </p:nvSpPr>
        <p:spPr>
          <a:xfrm>
            <a:off x="386635" y="2580208"/>
            <a:ext cx="724425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Giải pháp đề xuất</a:t>
            </a:r>
            <a:endParaRPr lang="en-US" dirty="0"/>
          </a:p>
        </p:txBody>
      </p:sp>
      <p:pic>
        <p:nvPicPr>
          <p:cNvPr id="6" name="Picture 3" descr="Text&#10;&#10;Description automatically generated">
            <a:extLst>
              <a:ext uri="{FF2B5EF4-FFF2-40B4-BE49-F238E27FC236}">
                <a16:creationId xmlns:a16="http://schemas.microsoft.com/office/drawing/2014/main" id="{0A64F398-467F-7D57-86B7-198FB263F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5" y="284377"/>
            <a:ext cx="3174367" cy="115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0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E3BB98-79C7-F899-4B86-9E2BAD2A43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903515"/>
            <a:ext cx="11514528" cy="23404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/>
              <a:t>Input: dữ liệu giao dịch cổ phiếu: giá đóng cửa, giá mở cửa, giá cao nhất, giá thấp nhất, khối lượng giao dịch</a:t>
            </a:r>
          </a:p>
          <a:p>
            <a:pPr>
              <a:lnSpc>
                <a:spcPct val="150000"/>
              </a:lnSpc>
            </a:pPr>
            <a:r>
              <a:rPr lang="en-US" sz="2600"/>
              <a:t>Output: Giá đóng cửa trong ngày tiếp theo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A8E71B1-6E1C-4553-E40D-ABB6ED20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pháp đề xuất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404AA1-BA3E-C830-46E2-E9AADF0A0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"/>
          <a:stretch/>
        </p:blipFill>
        <p:spPr>
          <a:xfrm>
            <a:off x="1273628" y="3243944"/>
            <a:ext cx="9350828" cy="2844360"/>
          </a:xfrm>
          <a:prstGeom prst="rect">
            <a:avLst/>
          </a:pr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E24F6CB-B06A-E83A-67A8-4CD5BC36E898}"/>
              </a:ext>
            </a:extLst>
          </p:cNvPr>
          <p:cNvSpPr>
            <a:spLocks noGrp="1"/>
          </p:cNvSpPr>
          <p:nvPr/>
        </p:nvSpPr>
        <p:spPr>
          <a:xfrm>
            <a:off x="9795864" y="6510662"/>
            <a:ext cx="20574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0BE3B-158A-4EDF-80DC-E394A0D1600F}" type="slidenum">
              <a:rPr lang="en-US" smtClean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pPr/>
              <a:t>8</a:t>
            </a:fld>
            <a:endParaRPr lang="en-US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0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320C5-51C7-4B70-AFD8-91039E738F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5" y="1831730"/>
            <a:ext cx="6029407" cy="3534928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2400"/>
              <a:t>Sử dụng phần trăm thay đổi so với ngày giao dịch trước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/>
              <a:t>Dữ liệu quá khứ và hiện tại sẽ cùng miền giá trị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/>
              <a:t>Phân bố dữ liệu tốt hơn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F1720-FAFD-109D-00B4-A01BD5E5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Tiền xử lý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DC9AE63-B9DC-4C3F-5EDE-B7D038B24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01" y="1663324"/>
            <a:ext cx="5725964" cy="3817309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D7E9248-3C6B-BB19-6C53-85383D341207}"/>
              </a:ext>
            </a:extLst>
          </p:cNvPr>
          <p:cNvSpPr>
            <a:spLocks noGrp="1"/>
          </p:cNvSpPr>
          <p:nvPr/>
        </p:nvSpPr>
        <p:spPr>
          <a:xfrm>
            <a:off x="9795864" y="6510662"/>
            <a:ext cx="20574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0BE3B-158A-4EDF-80DC-E394A0D1600F}" type="slidenum">
              <a:rPr lang="en-US" smtClean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pPr/>
              <a:t>9</a:t>
            </a:fld>
            <a:endParaRPr lang="en-US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96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9498F83461AA4E92897EFA7547B0C6" ma:contentTypeVersion="12" ma:contentTypeDescription="Create a new document." ma:contentTypeScope="" ma:versionID="5e76ea0b5c18d7f66d7add89a3527a0e">
  <xsd:schema xmlns:xsd="http://www.w3.org/2001/XMLSchema" xmlns:xs="http://www.w3.org/2001/XMLSchema" xmlns:p="http://schemas.microsoft.com/office/2006/metadata/properties" xmlns:ns2="334ef450-17c2-4c59-8996-1f59afd0f82d" xmlns:ns3="241944b7-b02b-49a0-8c36-d9cd5060b24a" targetNamespace="http://schemas.microsoft.com/office/2006/metadata/properties" ma:root="true" ma:fieldsID="b01c0682e69f029395bfc1a42be05f15" ns2:_="" ns3:_="">
    <xsd:import namespace="334ef450-17c2-4c59-8996-1f59afd0f82d"/>
    <xsd:import namespace="241944b7-b02b-49a0-8c36-d9cd5060b2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ef450-17c2-4c59-8996-1f59afd0f8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1944b7-b02b-49a0-8c36-d9cd5060b24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99bbff-e0ba-462e-b54a-5d10e323a72a}" ma:internalName="TaxCatchAll" ma:showField="CatchAllData" ma:web="241944b7-b02b-49a0-8c36-d9cd5060b2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2882AC-5C7B-4147-BB45-CA132A6639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4ef450-17c2-4c59-8996-1f59afd0f82d"/>
    <ds:schemaRef ds:uri="241944b7-b02b-49a0-8c36-d9cd5060b2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AD6B18-E374-4307-8A41-9DD3992E67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1314</TotalTime>
  <Words>763</Words>
  <Application>Microsoft Office PowerPoint</Application>
  <PresentationFormat>Widescreen</PresentationFormat>
  <Paragraphs>195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Lato</vt:lpstr>
      <vt:lpstr>Lato Bold</vt:lpstr>
      <vt:lpstr>Office Theme</vt:lpstr>
      <vt:lpstr>PowerPoint Presentation</vt:lpstr>
      <vt:lpstr>Dự đoán xu hướng thị trường chứng khoán dựa trên các mô hình Deep Learning</vt:lpstr>
      <vt:lpstr>Mục Lục</vt:lpstr>
      <vt:lpstr>Giới thiệu</vt:lpstr>
      <vt:lpstr>Các nghiên cứu liên quan</vt:lpstr>
      <vt:lpstr>Các nghiên cứu liên quan</vt:lpstr>
      <vt:lpstr>PowerPoint Presentation</vt:lpstr>
      <vt:lpstr>Giải pháp đề xuất</vt:lpstr>
      <vt:lpstr>Tiền xử lý</vt:lpstr>
      <vt:lpstr>Mô hình Transformer</vt:lpstr>
      <vt:lpstr>Time2Vec</vt:lpstr>
      <vt:lpstr>Encoder</vt:lpstr>
      <vt:lpstr>Trực giao hóa tham số</vt:lpstr>
      <vt:lpstr>PowerPoint Presentation</vt:lpstr>
      <vt:lpstr>Môi trường thực nghiệm</vt:lpstr>
      <vt:lpstr>Kết quả thực nghiệm</vt:lpstr>
      <vt:lpstr>Kết quả thực nghiệm</vt:lpstr>
      <vt:lpstr>Kết quả thực nghiệm</vt:lpstr>
      <vt:lpstr>Kết quả thực nghiệm</vt:lpstr>
      <vt:lpstr>Kết quả thực nghiệm</vt:lpstr>
      <vt:lpstr>Kết quả thực nghiệm</vt:lpstr>
      <vt:lpstr>Kết quả thực nghiệm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LE TRONG DAT 20183493</cp:lastModifiedBy>
  <cp:revision>55</cp:revision>
  <dcterms:created xsi:type="dcterms:W3CDTF">2020-12-31T09:57:48Z</dcterms:created>
  <dcterms:modified xsi:type="dcterms:W3CDTF">2022-08-17T08:11:52Z</dcterms:modified>
</cp:coreProperties>
</file>