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6858000" cx="9144000"/>
  <p:notesSz cx="7099300" cy="10234600"/>
  <p:embeddedFontLst>
    <p:embeddedFont>
      <p:font typeface="Helvetica Neue"/>
      <p:regular r:id="rId29"/>
      <p:bold r:id="rId30"/>
      <p:italic r:id="rId31"/>
      <p:boldItalic r:id="rId32"/>
    </p:embeddedFont>
    <p:embeddedFont>
      <p:font typeface="Old Standard TT"/>
      <p:regular r:id="rId33"/>
      <p:bold r:id="rId34"/>
      <p: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HelveticaNeue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HelveticaNeue-italic.fntdata"/><Relationship Id="rId30" Type="http://schemas.openxmlformats.org/officeDocument/2006/relationships/font" Target="fonts/HelveticaNeue-bold.fntdata"/><Relationship Id="rId11" Type="http://schemas.openxmlformats.org/officeDocument/2006/relationships/slide" Target="slides/slide6.xml"/><Relationship Id="rId33" Type="http://schemas.openxmlformats.org/officeDocument/2006/relationships/font" Target="fonts/OldStandardTT-regular.fntdata"/><Relationship Id="rId10" Type="http://schemas.openxmlformats.org/officeDocument/2006/relationships/slide" Target="slides/slide5.xml"/><Relationship Id="rId32" Type="http://schemas.openxmlformats.org/officeDocument/2006/relationships/font" Target="fonts/HelveticaNeue-boldItalic.fntdata"/><Relationship Id="rId13" Type="http://schemas.openxmlformats.org/officeDocument/2006/relationships/slide" Target="slides/slide8.xml"/><Relationship Id="rId35" Type="http://schemas.openxmlformats.org/officeDocument/2006/relationships/font" Target="fonts/OldStandardTT-italic.fntdata"/><Relationship Id="rId12" Type="http://schemas.openxmlformats.org/officeDocument/2006/relationships/slide" Target="slides/slide7.xml"/><Relationship Id="rId34" Type="http://schemas.openxmlformats.org/officeDocument/2006/relationships/font" Target="fonts/OldStandardTT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:notes"/>
          <p:cNvSpPr txBox="1"/>
          <p:nvPr>
            <p:ph idx="1" type="body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0:notes"/>
          <p:cNvSpPr txBox="1"/>
          <p:nvPr>
            <p:ph idx="1" type="body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0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1:notes"/>
          <p:cNvSpPr txBox="1"/>
          <p:nvPr>
            <p:ph idx="1" type="body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1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2:notes"/>
          <p:cNvSpPr txBox="1"/>
          <p:nvPr>
            <p:ph idx="1" type="body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12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3:notes"/>
          <p:cNvSpPr txBox="1"/>
          <p:nvPr>
            <p:ph idx="1" type="body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13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:notes"/>
          <p:cNvSpPr txBox="1"/>
          <p:nvPr>
            <p:ph idx="1" type="body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14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5:notes"/>
          <p:cNvSpPr txBox="1"/>
          <p:nvPr>
            <p:ph idx="1" type="body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15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6:notes"/>
          <p:cNvSpPr txBox="1"/>
          <p:nvPr>
            <p:ph idx="1" type="body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16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7:notes"/>
          <p:cNvSpPr txBox="1"/>
          <p:nvPr>
            <p:ph idx="1" type="body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17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18:notes"/>
          <p:cNvSpPr txBox="1"/>
          <p:nvPr>
            <p:ph idx="1" type="body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18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19:notes"/>
          <p:cNvSpPr txBox="1"/>
          <p:nvPr>
            <p:ph idx="1" type="body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19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:notes"/>
          <p:cNvSpPr txBox="1"/>
          <p:nvPr>
            <p:ph idx="1" type="body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2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20:notes"/>
          <p:cNvSpPr txBox="1"/>
          <p:nvPr>
            <p:ph idx="1" type="body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20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21:notes"/>
          <p:cNvSpPr txBox="1"/>
          <p:nvPr>
            <p:ph idx="1" type="body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p21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22:notes"/>
          <p:cNvSpPr txBox="1"/>
          <p:nvPr>
            <p:ph idx="1" type="body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p22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23:notes"/>
          <p:cNvSpPr txBox="1"/>
          <p:nvPr>
            <p:ph idx="1" type="body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23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:notes"/>
          <p:cNvSpPr txBox="1"/>
          <p:nvPr>
            <p:ph idx="1" type="body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3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4:notes"/>
          <p:cNvSpPr txBox="1"/>
          <p:nvPr>
            <p:ph idx="1" type="body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4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5:notes"/>
          <p:cNvSpPr txBox="1"/>
          <p:nvPr>
            <p:ph idx="1" type="body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5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6:notes"/>
          <p:cNvSpPr txBox="1"/>
          <p:nvPr>
            <p:ph idx="2" type="hdr"/>
          </p:nvPr>
        </p:nvSpPr>
        <p:spPr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Trees</a:t>
            </a:r>
            <a:endParaRPr/>
          </a:p>
        </p:txBody>
      </p:sp>
      <p:sp>
        <p:nvSpPr>
          <p:cNvPr id="159" name="Google Shape;159;p6:notes"/>
          <p:cNvSpPr txBox="1"/>
          <p:nvPr>
            <p:ph idx="10" type="dt"/>
          </p:nvPr>
        </p:nvSpPr>
        <p:spPr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4/25/18 11:31</a:t>
            </a:r>
            <a:endParaRPr b="0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6:notes"/>
          <p:cNvSpPr txBox="1"/>
          <p:nvPr>
            <p:ph idx="12" type="sldNum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6:notes"/>
          <p:cNvSpPr/>
          <p:nvPr>
            <p:ph idx="3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62" name="Google Shape;162;p6:notes"/>
          <p:cNvSpPr txBox="1"/>
          <p:nvPr>
            <p:ph idx="1" type="body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7:notes"/>
          <p:cNvSpPr txBox="1"/>
          <p:nvPr>
            <p:ph idx="1" type="body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7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8:notes"/>
          <p:cNvSpPr txBox="1"/>
          <p:nvPr>
            <p:ph idx="1" type="body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8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9:notes"/>
          <p:cNvSpPr txBox="1"/>
          <p:nvPr>
            <p:ph idx="1" type="body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9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588" y="-1588"/>
            <a:ext cx="9145588" cy="6859588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2"/>
          <p:cNvSpPr txBox="1"/>
          <p:nvPr>
            <p:ph type="ctrTitle"/>
          </p:nvPr>
        </p:nvSpPr>
        <p:spPr>
          <a:xfrm>
            <a:off x="914400" y="1600200"/>
            <a:ext cx="7315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20" name="Google Shape;20;p2"/>
          <p:cNvSpPr txBox="1"/>
          <p:nvPr>
            <p:ph idx="1" type="subTitle"/>
          </p:nvPr>
        </p:nvSpPr>
        <p:spPr>
          <a:xfrm>
            <a:off x="914400" y="2895600"/>
            <a:ext cx="73152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elvetica Neue"/>
              <a:buNone/>
              <a:defRPr b="0" i="0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Char char="–"/>
              <a:defRPr b="0" i="0" sz="2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Char char="•"/>
              <a:defRPr b="0" i="0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–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21" name="Google Shape;21;p2"/>
          <p:cNvSpPr txBox="1"/>
          <p:nvPr>
            <p:ph idx="10" type="dt"/>
          </p:nvPr>
        </p:nvSpPr>
        <p:spPr>
          <a:xfrm>
            <a:off x="914400" y="6096000"/>
            <a:ext cx="1676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2"/>
          <p:cNvSpPr txBox="1"/>
          <p:nvPr>
            <p:ph idx="11" type="ftr"/>
          </p:nvPr>
        </p:nvSpPr>
        <p:spPr>
          <a:xfrm>
            <a:off x="3124200" y="60960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Google Shape;23;p2"/>
          <p:cNvSpPr txBox="1"/>
          <p:nvPr>
            <p:ph idx="12" type="sldNum"/>
          </p:nvPr>
        </p:nvSpPr>
        <p:spPr>
          <a:xfrm>
            <a:off x="6553200" y="6096000"/>
            <a:ext cx="1676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1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elvetica Neue"/>
              <a:buChar char="•"/>
              <a:defRPr b="0" i="0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Char char="–"/>
              <a:defRPr b="0" i="0" sz="2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Char char="•"/>
              <a:defRPr b="0" i="0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–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elvetica Neue"/>
              <a:buNone/>
              <a:defRPr b="0" i="0" sz="1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80" name="Google Shape;80;p11"/>
          <p:cNvSpPr txBox="1"/>
          <p:nvPr>
            <p:ph idx="10" type="dt"/>
          </p:nvPr>
        </p:nvSpPr>
        <p:spPr>
          <a:xfrm>
            <a:off x="45720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Google Shape;81;p11"/>
          <p:cNvSpPr txBox="1"/>
          <p:nvPr>
            <p:ph idx="11" type="ftr"/>
          </p:nvPr>
        </p:nvSpPr>
        <p:spPr>
          <a:xfrm>
            <a:off x="685800" y="61722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Google Shape;82;p11"/>
          <p:cNvSpPr txBox="1"/>
          <p:nvPr>
            <p:ph idx="12" type="sldNum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2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85" name="Google Shape;85;p12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elvetica Neue"/>
              <a:buNone/>
              <a:defRPr b="0" i="0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None/>
              <a:defRPr b="0" i="0" sz="2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None/>
              <a:defRPr b="0" i="0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86" name="Google Shape;86;p12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elvetica Neue"/>
              <a:buNone/>
              <a:defRPr b="0" i="0" sz="1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87" name="Google Shape;87;p12"/>
          <p:cNvSpPr txBox="1"/>
          <p:nvPr>
            <p:ph idx="10" type="dt"/>
          </p:nvPr>
        </p:nvSpPr>
        <p:spPr>
          <a:xfrm>
            <a:off x="45720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Google Shape;88;p12"/>
          <p:cNvSpPr txBox="1"/>
          <p:nvPr>
            <p:ph idx="11" type="ftr"/>
          </p:nvPr>
        </p:nvSpPr>
        <p:spPr>
          <a:xfrm>
            <a:off x="685800" y="61722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" name="Google Shape;89;p12"/>
          <p:cNvSpPr txBox="1"/>
          <p:nvPr>
            <p:ph idx="12" type="sldNum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3"/>
          <p:cNvSpPr txBox="1"/>
          <p:nvPr>
            <p:ph type="title"/>
          </p:nvPr>
        </p:nvSpPr>
        <p:spPr>
          <a:xfrm>
            <a:off x="685800" y="457200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92" name="Google Shape;92;p13"/>
          <p:cNvSpPr txBox="1"/>
          <p:nvPr>
            <p:ph idx="1" type="body"/>
          </p:nvPr>
        </p:nvSpPr>
        <p:spPr>
          <a:xfrm rot="5400000">
            <a:off x="2552700" y="114300"/>
            <a:ext cx="4038600" cy="77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elvetica Neue"/>
              <a:buChar char="•"/>
              <a:defRPr b="0" i="0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Char char="–"/>
              <a:defRPr b="0" i="0" sz="2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Char char="•"/>
              <a:defRPr b="0" i="0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–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93" name="Google Shape;93;p13"/>
          <p:cNvSpPr txBox="1"/>
          <p:nvPr>
            <p:ph idx="10" type="dt"/>
          </p:nvPr>
        </p:nvSpPr>
        <p:spPr>
          <a:xfrm>
            <a:off x="45720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4" name="Google Shape;94;p13"/>
          <p:cNvSpPr txBox="1"/>
          <p:nvPr>
            <p:ph idx="11" type="ftr"/>
          </p:nvPr>
        </p:nvSpPr>
        <p:spPr>
          <a:xfrm>
            <a:off x="685800" y="61722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5" name="Google Shape;95;p13"/>
          <p:cNvSpPr txBox="1"/>
          <p:nvPr>
            <p:ph idx="12" type="sldNum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4"/>
          <p:cNvSpPr txBox="1"/>
          <p:nvPr>
            <p:ph type="title"/>
          </p:nvPr>
        </p:nvSpPr>
        <p:spPr>
          <a:xfrm rot="5400000">
            <a:off x="4705350" y="2266950"/>
            <a:ext cx="5562600" cy="1943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98" name="Google Shape;98;p14"/>
          <p:cNvSpPr txBox="1"/>
          <p:nvPr>
            <p:ph idx="1" type="body"/>
          </p:nvPr>
        </p:nvSpPr>
        <p:spPr>
          <a:xfrm rot="5400000">
            <a:off x="742950" y="400050"/>
            <a:ext cx="5562600" cy="56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elvetica Neue"/>
              <a:buChar char="•"/>
              <a:defRPr b="0" i="0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Char char="–"/>
              <a:defRPr b="0" i="0" sz="2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Char char="•"/>
              <a:defRPr b="0" i="0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–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99" name="Google Shape;99;p14"/>
          <p:cNvSpPr txBox="1"/>
          <p:nvPr>
            <p:ph idx="10" type="dt"/>
          </p:nvPr>
        </p:nvSpPr>
        <p:spPr>
          <a:xfrm>
            <a:off x="45720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0" name="Google Shape;100;p14"/>
          <p:cNvSpPr txBox="1"/>
          <p:nvPr>
            <p:ph idx="11" type="ftr"/>
          </p:nvPr>
        </p:nvSpPr>
        <p:spPr>
          <a:xfrm>
            <a:off x="685800" y="61722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1" name="Google Shape;101;p14"/>
          <p:cNvSpPr txBox="1"/>
          <p:nvPr>
            <p:ph idx="12" type="sldNum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 txBox="1"/>
          <p:nvPr>
            <p:ph type="title"/>
          </p:nvPr>
        </p:nvSpPr>
        <p:spPr>
          <a:xfrm>
            <a:off x="685800" y="494184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1" type="body"/>
          </p:nvPr>
        </p:nvSpPr>
        <p:spPr>
          <a:xfrm>
            <a:off x="685800" y="1844824"/>
            <a:ext cx="7772400" cy="41749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➢"/>
              <a:defRPr b="0" i="0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❖"/>
              <a:defRPr b="0" i="0" sz="2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Char char="•"/>
              <a:defRPr b="0" i="0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–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0" type="dt"/>
          </p:nvPr>
        </p:nvSpPr>
        <p:spPr>
          <a:xfrm>
            <a:off x="45720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3"/>
          <p:cNvSpPr txBox="1"/>
          <p:nvPr>
            <p:ph idx="11" type="ftr"/>
          </p:nvPr>
        </p:nvSpPr>
        <p:spPr>
          <a:xfrm>
            <a:off x="685800" y="61722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Google Shape;29;p3"/>
          <p:cNvSpPr txBox="1"/>
          <p:nvPr>
            <p:ph idx="12" type="sldNum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Text, and Content" type="txAndObj">
  <p:cSld name="TEXT_AND_OBJEC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"/>
          <p:cNvSpPr txBox="1"/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32" name="Google Shape;32;p4"/>
          <p:cNvSpPr txBox="1"/>
          <p:nvPr>
            <p:ph idx="1" type="body"/>
          </p:nvPr>
        </p:nvSpPr>
        <p:spPr>
          <a:xfrm>
            <a:off x="838200" y="19050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elvetica Neue"/>
              <a:buChar char="•"/>
              <a:defRPr b="0" i="0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Char char="–"/>
              <a:defRPr b="0" i="0" sz="2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Char char="•"/>
              <a:defRPr b="0" i="0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–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33" name="Google Shape;33;p4"/>
          <p:cNvSpPr txBox="1"/>
          <p:nvPr>
            <p:ph idx="2" type="body"/>
          </p:nvPr>
        </p:nvSpPr>
        <p:spPr>
          <a:xfrm>
            <a:off x="4800600" y="19050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elvetica Neue"/>
              <a:buChar char="•"/>
              <a:defRPr b="0" i="0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Char char="–"/>
              <a:defRPr b="0" i="0" sz="2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Char char="•"/>
              <a:defRPr b="0" i="0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–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34" name="Google Shape;34;p4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4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4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Text, and 2 Content" type="txAndTwoObj">
  <p:cSld name="TEXT_AND_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"/>
          <p:cNvSpPr txBox="1"/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39" name="Google Shape;39;p5"/>
          <p:cNvSpPr txBox="1"/>
          <p:nvPr>
            <p:ph idx="1" type="body"/>
          </p:nvPr>
        </p:nvSpPr>
        <p:spPr>
          <a:xfrm>
            <a:off x="838200" y="19050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elvetica Neue"/>
              <a:buChar char="•"/>
              <a:defRPr b="0" i="0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Char char="–"/>
              <a:defRPr b="0" i="0" sz="2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Char char="•"/>
              <a:defRPr b="0" i="0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–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40" name="Google Shape;40;p5"/>
          <p:cNvSpPr txBox="1"/>
          <p:nvPr>
            <p:ph idx="2" type="body"/>
          </p:nvPr>
        </p:nvSpPr>
        <p:spPr>
          <a:xfrm>
            <a:off x="4800600" y="1905000"/>
            <a:ext cx="3810000" cy="19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elvetica Neue"/>
              <a:buChar char="•"/>
              <a:defRPr b="0" i="0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Char char="–"/>
              <a:defRPr b="0" i="0" sz="2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Char char="•"/>
              <a:defRPr b="0" i="0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–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41" name="Google Shape;41;p5"/>
          <p:cNvSpPr txBox="1"/>
          <p:nvPr>
            <p:ph idx="3" type="body"/>
          </p:nvPr>
        </p:nvSpPr>
        <p:spPr>
          <a:xfrm>
            <a:off x="4800600" y="4038600"/>
            <a:ext cx="3810000" cy="19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elvetica Neue"/>
              <a:buChar char="•"/>
              <a:defRPr b="0" i="0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Char char="–"/>
              <a:defRPr b="0" i="0" sz="2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Char char="•"/>
              <a:defRPr b="0" i="0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–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42" name="Google Shape;42;p5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5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5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6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47" name="Google Shape;47;p6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48" name="Google Shape;48;p6"/>
          <p:cNvSpPr txBox="1"/>
          <p:nvPr>
            <p:ph idx="10" type="dt"/>
          </p:nvPr>
        </p:nvSpPr>
        <p:spPr>
          <a:xfrm>
            <a:off x="45720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6"/>
          <p:cNvSpPr txBox="1"/>
          <p:nvPr>
            <p:ph idx="11" type="ftr"/>
          </p:nvPr>
        </p:nvSpPr>
        <p:spPr>
          <a:xfrm>
            <a:off x="685800" y="61722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0" name="Google Shape;50;p6"/>
          <p:cNvSpPr txBox="1"/>
          <p:nvPr>
            <p:ph idx="12" type="sldNum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 txBox="1"/>
          <p:nvPr>
            <p:ph type="title"/>
          </p:nvPr>
        </p:nvSpPr>
        <p:spPr>
          <a:xfrm>
            <a:off x="685800" y="457200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685800" y="1981200"/>
            <a:ext cx="3810000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Char char="•"/>
              <a:defRPr b="0" i="0" sz="2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Char char="–"/>
              <a:defRPr b="0" i="0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•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–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54" name="Google Shape;54;p7"/>
          <p:cNvSpPr txBox="1"/>
          <p:nvPr>
            <p:ph idx="2" type="body"/>
          </p:nvPr>
        </p:nvSpPr>
        <p:spPr>
          <a:xfrm>
            <a:off x="4648200" y="1981200"/>
            <a:ext cx="3810000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Char char="•"/>
              <a:defRPr b="0" i="0" sz="2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Char char="–"/>
              <a:defRPr b="0" i="0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•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–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55" name="Google Shape;55;p7"/>
          <p:cNvSpPr txBox="1"/>
          <p:nvPr>
            <p:ph idx="10" type="dt"/>
          </p:nvPr>
        </p:nvSpPr>
        <p:spPr>
          <a:xfrm>
            <a:off x="45720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Google Shape;56;p7"/>
          <p:cNvSpPr txBox="1"/>
          <p:nvPr>
            <p:ph idx="11" type="ftr"/>
          </p:nvPr>
        </p:nvSpPr>
        <p:spPr>
          <a:xfrm>
            <a:off x="685800" y="61722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7"/>
          <p:cNvSpPr txBox="1"/>
          <p:nvPr>
            <p:ph idx="12" type="sldNum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None/>
              <a:defRPr b="1" i="0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  <a:defRPr b="1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  <a:defRPr b="1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  <a:defRPr b="1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  <a:defRPr b="1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  <a:defRPr b="1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  <a:defRPr b="1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  <a:defRPr b="1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  <a:defRPr b="1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61" name="Google Shape;61;p8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Char char="•"/>
              <a:defRPr b="0" i="0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–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•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Char char="–"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Char char="»"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Char char="»"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Char char="»"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Char char="»"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Char char="»"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62" name="Google Shape;62;p8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None/>
              <a:defRPr b="1" i="0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  <a:defRPr b="1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  <a:defRPr b="1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  <a:defRPr b="1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  <a:defRPr b="1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  <a:defRPr b="1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  <a:defRPr b="1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  <a:defRPr b="1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  <a:defRPr b="1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63" name="Google Shape;63;p8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Char char="•"/>
              <a:defRPr b="0" i="0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–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•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Char char="–"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Char char="»"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Char char="»"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Char char="»"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Char char="»"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Char char="»"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64" name="Google Shape;64;p8"/>
          <p:cNvSpPr txBox="1"/>
          <p:nvPr>
            <p:ph idx="10" type="dt"/>
          </p:nvPr>
        </p:nvSpPr>
        <p:spPr>
          <a:xfrm>
            <a:off x="45720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8"/>
          <p:cNvSpPr txBox="1"/>
          <p:nvPr>
            <p:ph idx="11" type="ftr"/>
          </p:nvPr>
        </p:nvSpPr>
        <p:spPr>
          <a:xfrm>
            <a:off x="685800" y="61722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8"/>
          <p:cNvSpPr txBox="1"/>
          <p:nvPr>
            <p:ph idx="12" type="sldNum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9"/>
          <p:cNvSpPr txBox="1"/>
          <p:nvPr>
            <p:ph type="title"/>
          </p:nvPr>
        </p:nvSpPr>
        <p:spPr>
          <a:xfrm>
            <a:off x="685800" y="457200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69" name="Google Shape;69;p9"/>
          <p:cNvSpPr txBox="1"/>
          <p:nvPr>
            <p:ph idx="10" type="dt"/>
          </p:nvPr>
        </p:nvSpPr>
        <p:spPr>
          <a:xfrm>
            <a:off x="45720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Google Shape;70;p9"/>
          <p:cNvSpPr txBox="1"/>
          <p:nvPr>
            <p:ph idx="11" type="ftr"/>
          </p:nvPr>
        </p:nvSpPr>
        <p:spPr>
          <a:xfrm>
            <a:off x="685800" y="61722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9"/>
          <p:cNvSpPr txBox="1"/>
          <p:nvPr>
            <p:ph idx="12" type="sldNum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0"/>
          <p:cNvSpPr txBox="1"/>
          <p:nvPr>
            <p:ph idx="10" type="dt"/>
          </p:nvPr>
        </p:nvSpPr>
        <p:spPr>
          <a:xfrm>
            <a:off x="45720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4" name="Google Shape;74;p10"/>
          <p:cNvSpPr txBox="1"/>
          <p:nvPr>
            <p:ph idx="11" type="ftr"/>
          </p:nvPr>
        </p:nvSpPr>
        <p:spPr>
          <a:xfrm>
            <a:off x="685800" y="61722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Google Shape;75;p10"/>
          <p:cNvSpPr txBox="1"/>
          <p:nvPr>
            <p:ph idx="12" type="sldNum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3.jpg"/><Relationship Id="rId2" Type="http://schemas.openxmlformats.org/officeDocument/2006/relationships/image" Target="../media/image2.jp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2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-1588" y="-1588"/>
            <a:ext cx="9145588" cy="68595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219200" y="1600200"/>
            <a:ext cx="5926138" cy="9525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1"/>
          <p:cNvSpPr txBox="1"/>
          <p:nvPr>
            <p:ph type="title"/>
          </p:nvPr>
        </p:nvSpPr>
        <p:spPr>
          <a:xfrm>
            <a:off x="685800" y="457200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" type="body"/>
          </p:nvPr>
        </p:nvSpPr>
        <p:spPr>
          <a:xfrm>
            <a:off x="685800" y="1981200"/>
            <a:ext cx="7772400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elvetica Neue"/>
              <a:buChar char="•"/>
              <a:defRPr b="0" i="0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Char char="–"/>
              <a:defRPr b="0" i="0" sz="2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Char char="•"/>
              <a:defRPr b="0" i="0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–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0" type="dt"/>
          </p:nvPr>
        </p:nvSpPr>
        <p:spPr>
          <a:xfrm>
            <a:off x="45720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1" type="ftr"/>
          </p:nvPr>
        </p:nvSpPr>
        <p:spPr>
          <a:xfrm>
            <a:off x="685800" y="61722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1"/>
          <p:cNvSpPr txBox="1"/>
          <p:nvPr>
            <p:ph idx="12" type="sldNum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5"/>
          <p:cNvSpPr txBox="1"/>
          <p:nvPr>
            <p:ph type="ctrTitle"/>
          </p:nvPr>
        </p:nvSpPr>
        <p:spPr>
          <a:xfrm>
            <a:off x="914400" y="1600200"/>
            <a:ext cx="7315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Introduction to algorithms</a:t>
            </a:r>
            <a:endParaRPr/>
          </a:p>
        </p:txBody>
      </p:sp>
      <p:sp>
        <p:nvSpPr>
          <p:cNvPr id="107" name="Google Shape;107;p15"/>
          <p:cNvSpPr txBox="1"/>
          <p:nvPr>
            <p:ph idx="1" type="subTitle"/>
          </p:nvPr>
        </p:nvSpPr>
        <p:spPr>
          <a:xfrm>
            <a:off x="914400" y="2895600"/>
            <a:ext cx="73152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None/>
            </a:pPr>
            <a:r>
              <a:t/>
            </a:r>
            <a:endParaRPr b="0" i="1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8" name="Google Shape;108;p15"/>
          <p:cNvSpPr txBox="1"/>
          <p:nvPr>
            <p:ph idx="12" type="sldNum"/>
          </p:nvPr>
        </p:nvSpPr>
        <p:spPr>
          <a:xfrm>
            <a:off x="6553200" y="6096000"/>
            <a:ext cx="1676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15"/>
          <p:cNvSpPr txBox="1"/>
          <p:nvPr/>
        </p:nvSpPr>
        <p:spPr>
          <a:xfrm>
            <a:off x="1066800" y="3962400"/>
            <a:ext cx="70866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None/>
            </a:pPr>
            <a:r>
              <a:rPr b="0" i="0" lang="en-US" sz="2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University of Technology and Engineering</a:t>
            </a:r>
            <a:endParaRPr/>
          </a:p>
          <a:p>
            <a:pPr indent="0" lvl="0" marL="0" marR="0" rtl="0" algn="ctr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None/>
            </a:pPr>
            <a:r>
              <a:rPr b="0" i="0" lang="en-US" sz="2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Vietnam National University Hanoi</a:t>
            </a:r>
            <a:endParaRPr/>
          </a:p>
          <a:p>
            <a:pPr indent="0" lvl="0" marL="0" marR="0" rtl="0" algn="ct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None/>
            </a:pPr>
            <a:r>
              <a:t/>
            </a:r>
            <a:endParaRPr b="0" i="1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4"/>
          <p:cNvSpPr txBox="1"/>
          <p:nvPr>
            <p:ph type="title"/>
          </p:nvPr>
        </p:nvSpPr>
        <p:spPr>
          <a:xfrm>
            <a:off x="685800" y="493713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Searching on sorted list</a:t>
            </a:r>
            <a:endParaRPr/>
          </a:p>
        </p:txBody>
      </p:sp>
      <p:sp>
        <p:nvSpPr>
          <p:cNvPr id="194" name="Google Shape;194;p24"/>
          <p:cNvSpPr txBox="1"/>
          <p:nvPr>
            <p:ph idx="1" type="body"/>
          </p:nvPr>
        </p:nvSpPr>
        <p:spPr>
          <a:xfrm>
            <a:off x="914400" y="1981200"/>
            <a:ext cx="75438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Problem: </a:t>
            </a: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Given a list </a:t>
            </a:r>
            <a:r>
              <a:rPr b="1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</a:t>
            </a: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consisting of </a:t>
            </a:r>
            <a:r>
              <a:rPr b="0" i="1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items sorted increasingly. Check if an item X exists on list </a:t>
            </a:r>
            <a:r>
              <a:rPr b="1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</a:t>
            </a: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?</a:t>
            </a:r>
            <a:endParaRPr/>
          </a:p>
          <a:p>
            <a:pPr indent="0" lvl="0" marL="0" marR="0" rtl="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Binary search algorithm (A):</a:t>
            </a:r>
            <a:endParaRPr/>
          </a:p>
          <a:p>
            <a:pPr indent="-285750" lvl="1" marL="742950" marR="0" rtl="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❖"/>
            </a:pP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If  A is empty, return False</a:t>
            </a:r>
            <a:endParaRPr/>
          </a:p>
          <a:p>
            <a:pPr indent="-285750" lvl="1" marL="742950" marR="0" rtl="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❖"/>
            </a:pP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Compare X with the item Y at the middle of </a:t>
            </a:r>
            <a:r>
              <a:rPr b="1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</a:t>
            </a: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endParaRPr/>
          </a:p>
          <a:p>
            <a:pPr indent="-228600" lvl="2" marL="1143000" marR="0" rtl="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If X = Y, return True. </a:t>
            </a:r>
            <a:endParaRPr/>
          </a:p>
          <a:p>
            <a:pPr indent="-228600" lvl="2" marL="1143000" marR="0" rtl="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If X &lt; Y, Perform binary search on the left half of </a:t>
            </a:r>
            <a:r>
              <a:rPr b="1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</a:t>
            </a:r>
            <a:endParaRPr/>
          </a:p>
          <a:p>
            <a:pPr indent="-228600" lvl="2" marL="1143000" marR="0" rtl="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If X &gt; Y, Perform binary search on the right half of </a:t>
            </a:r>
            <a:r>
              <a:rPr b="1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</a:t>
            </a:r>
            <a:endParaRPr b="1" i="0" sz="20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Complexity:</a:t>
            </a:r>
            <a:endParaRPr b="0" i="0" sz="20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5" name="Google Shape;195;p24"/>
          <p:cNvSpPr txBox="1"/>
          <p:nvPr>
            <p:ph idx="12" type="sldNum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5"/>
          <p:cNvSpPr txBox="1"/>
          <p:nvPr>
            <p:ph type="title"/>
          </p:nvPr>
        </p:nvSpPr>
        <p:spPr>
          <a:xfrm>
            <a:off x="685800" y="493713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Example</a:t>
            </a:r>
            <a:endParaRPr/>
          </a:p>
        </p:txBody>
      </p:sp>
      <p:sp>
        <p:nvSpPr>
          <p:cNvPr id="201" name="Google Shape;201;p25"/>
          <p:cNvSpPr txBox="1"/>
          <p:nvPr>
            <p:ph idx="12" type="sldNum"/>
          </p:nvPr>
        </p:nvSpPr>
        <p:spPr>
          <a:xfrm>
            <a:off x="6423025" y="4913313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2" name="Google Shape;202;p25"/>
          <p:cNvCxnSpPr/>
          <p:nvPr/>
        </p:nvCxnSpPr>
        <p:spPr>
          <a:xfrm>
            <a:off x="1249363" y="2903538"/>
            <a:ext cx="699135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3" name="Google Shape;203;p25"/>
          <p:cNvSpPr/>
          <p:nvPr/>
        </p:nvSpPr>
        <p:spPr>
          <a:xfrm>
            <a:off x="1535113" y="2751138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204" name="Google Shape;204;p25"/>
          <p:cNvSpPr/>
          <p:nvPr/>
        </p:nvSpPr>
        <p:spPr>
          <a:xfrm>
            <a:off x="2144713" y="2751138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205" name="Google Shape;205;p25"/>
          <p:cNvSpPr/>
          <p:nvPr/>
        </p:nvSpPr>
        <p:spPr>
          <a:xfrm>
            <a:off x="2754313" y="2751138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206" name="Google Shape;206;p25"/>
          <p:cNvSpPr/>
          <p:nvPr/>
        </p:nvSpPr>
        <p:spPr>
          <a:xfrm>
            <a:off x="3363913" y="2751138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/>
          </a:p>
        </p:txBody>
      </p:sp>
      <p:sp>
        <p:nvSpPr>
          <p:cNvPr id="207" name="Google Shape;207;p25"/>
          <p:cNvSpPr/>
          <p:nvPr/>
        </p:nvSpPr>
        <p:spPr>
          <a:xfrm>
            <a:off x="3973513" y="2751138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/>
          </a:p>
        </p:txBody>
      </p:sp>
      <p:sp>
        <p:nvSpPr>
          <p:cNvPr id="208" name="Google Shape;208;p25"/>
          <p:cNvSpPr/>
          <p:nvPr/>
        </p:nvSpPr>
        <p:spPr>
          <a:xfrm>
            <a:off x="4583113" y="2751138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571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/>
          </a:p>
        </p:txBody>
      </p:sp>
      <p:sp>
        <p:nvSpPr>
          <p:cNvPr id="209" name="Google Shape;209;p25"/>
          <p:cNvSpPr/>
          <p:nvPr/>
        </p:nvSpPr>
        <p:spPr>
          <a:xfrm>
            <a:off x="5192713" y="2751138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/>
          </a:p>
        </p:txBody>
      </p:sp>
      <p:sp>
        <p:nvSpPr>
          <p:cNvPr id="210" name="Google Shape;210;p25"/>
          <p:cNvSpPr/>
          <p:nvPr/>
        </p:nvSpPr>
        <p:spPr>
          <a:xfrm>
            <a:off x="5802313" y="2751138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  <a:endParaRPr/>
          </a:p>
        </p:txBody>
      </p:sp>
      <p:sp>
        <p:nvSpPr>
          <p:cNvPr id="211" name="Google Shape;211;p25"/>
          <p:cNvSpPr/>
          <p:nvPr/>
        </p:nvSpPr>
        <p:spPr>
          <a:xfrm>
            <a:off x="6411913" y="2751138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r>
            <a:endParaRPr/>
          </a:p>
        </p:txBody>
      </p:sp>
      <p:sp>
        <p:nvSpPr>
          <p:cNvPr id="212" name="Google Shape;212;p25"/>
          <p:cNvSpPr/>
          <p:nvPr/>
        </p:nvSpPr>
        <p:spPr>
          <a:xfrm>
            <a:off x="7021513" y="2751138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</a:t>
            </a:r>
            <a:endParaRPr/>
          </a:p>
        </p:txBody>
      </p:sp>
      <p:sp>
        <p:nvSpPr>
          <p:cNvPr id="213" name="Google Shape;213;p25"/>
          <p:cNvSpPr/>
          <p:nvPr/>
        </p:nvSpPr>
        <p:spPr>
          <a:xfrm>
            <a:off x="7631113" y="2751138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18</a:t>
            </a:r>
            <a:endParaRPr/>
          </a:p>
        </p:txBody>
      </p:sp>
      <p:sp>
        <p:nvSpPr>
          <p:cNvPr id="214" name="Google Shape;214;p25"/>
          <p:cNvSpPr/>
          <p:nvPr/>
        </p:nvSpPr>
        <p:spPr>
          <a:xfrm>
            <a:off x="8240713" y="2751138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</a:t>
            </a:r>
            <a:endParaRPr/>
          </a:p>
        </p:txBody>
      </p:sp>
      <p:cxnSp>
        <p:nvCxnSpPr>
          <p:cNvPr id="215" name="Google Shape;215;p25"/>
          <p:cNvCxnSpPr/>
          <p:nvPr/>
        </p:nvCxnSpPr>
        <p:spPr>
          <a:xfrm>
            <a:off x="1096963" y="3513138"/>
            <a:ext cx="714375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6" name="Google Shape;216;p25"/>
          <p:cNvSpPr/>
          <p:nvPr/>
        </p:nvSpPr>
        <p:spPr>
          <a:xfrm>
            <a:off x="1535113" y="3360738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217" name="Google Shape;217;p25"/>
          <p:cNvSpPr/>
          <p:nvPr/>
        </p:nvSpPr>
        <p:spPr>
          <a:xfrm>
            <a:off x="2144713" y="3360738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571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218" name="Google Shape;218;p25"/>
          <p:cNvSpPr/>
          <p:nvPr/>
        </p:nvSpPr>
        <p:spPr>
          <a:xfrm>
            <a:off x="2754313" y="3360738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219" name="Google Shape;219;p25"/>
          <p:cNvSpPr/>
          <p:nvPr/>
        </p:nvSpPr>
        <p:spPr>
          <a:xfrm>
            <a:off x="3363913" y="3360738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/>
          </a:p>
        </p:txBody>
      </p:sp>
      <p:sp>
        <p:nvSpPr>
          <p:cNvPr id="220" name="Google Shape;220;p25"/>
          <p:cNvSpPr/>
          <p:nvPr/>
        </p:nvSpPr>
        <p:spPr>
          <a:xfrm>
            <a:off x="3973513" y="3360738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/>
          </a:p>
        </p:txBody>
      </p:sp>
      <p:sp>
        <p:nvSpPr>
          <p:cNvPr id="221" name="Google Shape;221;p25"/>
          <p:cNvSpPr/>
          <p:nvPr/>
        </p:nvSpPr>
        <p:spPr>
          <a:xfrm>
            <a:off x="4583113" y="3360738"/>
            <a:ext cx="304800" cy="3048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/>
          </a:p>
        </p:txBody>
      </p:sp>
      <p:sp>
        <p:nvSpPr>
          <p:cNvPr id="222" name="Google Shape;222;p25"/>
          <p:cNvSpPr/>
          <p:nvPr/>
        </p:nvSpPr>
        <p:spPr>
          <a:xfrm>
            <a:off x="5192713" y="3360738"/>
            <a:ext cx="304800" cy="3048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/>
          </a:p>
        </p:txBody>
      </p:sp>
      <p:sp>
        <p:nvSpPr>
          <p:cNvPr id="223" name="Google Shape;223;p25"/>
          <p:cNvSpPr/>
          <p:nvPr/>
        </p:nvSpPr>
        <p:spPr>
          <a:xfrm>
            <a:off x="5802313" y="3360738"/>
            <a:ext cx="304800" cy="3048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  <a:endParaRPr/>
          </a:p>
        </p:txBody>
      </p:sp>
      <p:sp>
        <p:nvSpPr>
          <p:cNvPr id="224" name="Google Shape;224;p25"/>
          <p:cNvSpPr/>
          <p:nvPr/>
        </p:nvSpPr>
        <p:spPr>
          <a:xfrm>
            <a:off x="6411913" y="3360738"/>
            <a:ext cx="304800" cy="3048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r>
            <a:endParaRPr/>
          </a:p>
        </p:txBody>
      </p:sp>
      <p:sp>
        <p:nvSpPr>
          <p:cNvPr id="225" name="Google Shape;225;p25"/>
          <p:cNvSpPr/>
          <p:nvPr/>
        </p:nvSpPr>
        <p:spPr>
          <a:xfrm>
            <a:off x="7021513" y="3360738"/>
            <a:ext cx="304800" cy="3048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</a:t>
            </a:r>
            <a:endParaRPr/>
          </a:p>
        </p:txBody>
      </p:sp>
      <p:sp>
        <p:nvSpPr>
          <p:cNvPr id="226" name="Google Shape;226;p25"/>
          <p:cNvSpPr/>
          <p:nvPr/>
        </p:nvSpPr>
        <p:spPr>
          <a:xfrm>
            <a:off x="7631113" y="3360738"/>
            <a:ext cx="304800" cy="3048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18</a:t>
            </a:r>
            <a:endParaRPr/>
          </a:p>
        </p:txBody>
      </p:sp>
      <p:sp>
        <p:nvSpPr>
          <p:cNvPr id="227" name="Google Shape;227;p25"/>
          <p:cNvSpPr/>
          <p:nvPr/>
        </p:nvSpPr>
        <p:spPr>
          <a:xfrm>
            <a:off x="8240713" y="3360738"/>
            <a:ext cx="304800" cy="3048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</a:t>
            </a:r>
            <a:endParaRPr/>
          </a:p>
        </p:txBody>
      </p:sp>
      <p:cxnSp>
        <p:nvCxnSpPr>
          <p:cNvPr id="228" name="Google Shape;228;p25"/>
          <p:cNvCxnSpPr/>
          <p:nvPr/>
        </p:nvCxnSpPr>
        <p:spPr>
          <a:xfrm>
            <a:off x="1173163" y="4122738"/>
            <a:ext cx="706755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9" name="Google Shape;229;p25"/>
          <p:cNvSpPr/>
          <p:nvPr/>
        </p:nvSpPr>
        <p:spPr>
          <a:xfrm>
            <a:off x="1535113" y="3970338"/>
            <a:ext cx="304800" cy="3048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230" name="Google Shape;230;p25"/>
          <p:cNvSpPr/>
          <p:nvPr/>
        </p:nvSpPr>
        <p:spPr>
          <a:xfrm>
            <a:off x="2144713" y="3970338"/>
            <a:ext cx="304800" cy="3048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231" name="Google Shape;231;p25"/>
          <p:cNvSpPr/>
          <p:nvPr/>
        </p:nvSpPr>
        <p:spPr>
          <a:xfrm>
            <a:off x="2754313" y="3970338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232" name="Google Shape;232;p25"/>
          <p:cNvSpPr/>
          <p:nvPr/>
        </p:nvSpPr>
        <p:spPr>
          <a:xfrm>
            <a:off x="3363913" y="3970338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571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/>
          </a:p>
        </p:txBody>
      </p:sp>
      <p:sp>
        <p:nvSpPr>
          <p:cNvPr id="233" name="Google Shape;233;p25"/>
          <p:cNvSpPr/>
          <p:nvPr/>
        </p:nvSpPr>
        <p:spPr>
          <a:xfrm>
            <a:off x="3973513" y="3970338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/>
          </a:p>
        </p:txBody>
      </p:sp>
      <p:sp>
        <p:nvSpPr>
          <p:cNvPr id="234" name="Google Shape;234;p25"/>
          <p:cNvSpPr/>
          <p:nvPr/>
        </p:nvSpPr>
        <p:spPr>
          <a:xfrm>
            <a:off x="4583113" y="3970338"/>
            <a:ext cx="304800" cy="3048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/>
          </a:p>
        </p:txBody>
      </p:sp>
      <p:sp>
        <p:nvSpPr>
          <p:cNvPr id="235" name="Google Shape;235;p25"/>
          <p:cNvSpPr/>
          <p:nvPr/>
        </p:nvSpPr>
        <p:spPr>
          <a:xfrm>
            <a:off x="5192713" y="3970338"/>
            <a:ext cx="304800" cy="3048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/>
          </a:p>
        </p:txBody>
      </p:sp>
      <p:sp>
        <p:nvSpPr>
          <p:cNvPr id="236" name="Google Shape;236;p25"/>
          <p:cNvSpPr/>
          <p:nvPr/>
        </p:nvSpPr>
        <p:spPr>
          <a:xfrm>
            <a:off x="5802313" y="3970338"/>
            <a:ext cx="304800" cy="3048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  <a:endParaRPr/>
          </a:p>
        </p:txBody>
      </p:sp>
      <p:sp>
        <p:nvSpPr>
          <p:cNvPr id="237" name="Google Shape;237;p25"/>
          <p:cNvSpPr/>
          <p:nvPr/>
        </p:nvSpPr>
        <p:spPr>
          <a:xfrm>
            <a:off x="6411913" y="3970338"/>
            <a:ext cx="304800" cy="3048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r>
            <a:endParaRPr/>
          </a:p>
        </p:txBody>
      </p:sp>
      <p:sp>
        <p:nvSpPr>
          <p:cNvPr id="238" name="Google Shape;238;p25"/>
          <p:cNvSpPr/>
          <p:nvPr/>
        </p:nvSpPr>
        <p:spPr>
          <a:xfrm>
            <a:off x="7021513" y="3970338"/>
            <a:ext cx="304800" cy="3048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</a:t>
            </a:r>
            <a:endParaRPr/>
          </a:p>
        </p:txBody>
      </p:sp>
      <p:sp>
        <p:nvSpPr>
          <p:cNvPr id="239" name="Google Shape;239;p25"/>
          <p:cNvSpPr/>
          <p:nvPr/>
        </p:nvSpPr>
        <p:spPr>
          <a:xfrm>
            <a:off x="7631113" y="3970338"/>
            <a:ext cx="304800" cy="3048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18</a:t>
            </a:r>
            <a:endParaRPr/>
          </a:p>
        </p:txBody>
      </p:sp>
      <p:sp>
        <p:nvSpPr>
          <p:cNvPr id="240" name="Google Shape;240;p25"/>
          <p:cNvSpPr/>
          <p:nvPr/>
        </p:nvSpPr>
        <p:spPr>
          <a:xfrm>
            <a:off x="8240713" y="3970338"/>
            <a:ext cx="304800" cy="3048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</a:t>
            </a:r>
            <a:endParaRPr/>
          </a:p>
        </p:txBody>
      </p:sp>
      <p:cxnSp>
        <p:nvCxnSpPr>
          <p:cNvPr id="241" name="Google Shape;241;p25"/>
          <p:cNvCxnSpPr/>
          <p:nvPr/>
        </p:nvCxnSpPr>
        <p:spPr>
          <a:xfrm>
            <a:off x="1249363" y="4732338"/>
            <a:ext cx="699135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2" name="Google Shape;242;p25"/>
          <p:cNvSpPr/>
          <p:nvPr/>
        </p:nvSpPr>
        <p:spPr>
          <a:xfrm>
            <a:off x="1535113" y="4579938"/>
            <a:ext cx="304800" cy="3048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243" name="Google Shape;243;p25"/>
          <p:cNvSpPr/>
          <p:nvPr/>
        </p:nvSpPr>
        <p:spPr>
          <a:xfrm>
            <a:off x="2144713" y="4579938"/>
            <a:ext cx="304800" cy="3048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244" name="Google Shape;244;p25"/>
          <p:cNvSpPr/>
          <p:nvPr/>
        </p:nvSpPr>
        <p:spPr>
          <a:xfrm>
            <a:off x="2754313" y="4579938"/>
            <a:ext cx="304800" cy="3048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245" name="Google Shape;245;p25"/>
          <p:cNvSpPr/>
          <p:nvPr/>
        </p:nvSpPr>
        <p:spPr>
          <a:xfrm>
            <a:off x="3363913" y="4579938"/>
            <a:ext cx="304800" cy="3048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/>
          </a:p>
        </p:txBody>
      </p:sp>
      <p:sp>
        <p:nvSpPr>
          <p:cNvPr id="246" name="Google Shape;246;p25"/>
          <p:cNvSpPr/>
          <p:nvPr/>
        </p:nvSpPr>
        <p:spPr>
          <a:xfrm>
            <a:off x="3973513" y="4579938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571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/>
          </a:p>
        </p:txBody>
      </p:sp>
      <p:sp>
        <p:nvSpPr>
          <p:cNvPr id="247" name="Google Shape;247;p25"/>
          <p:cNvSpPr/>
          <p:nvPr/>
        </p:nvSpPr>
        <p:spPr>
          <a:xfrm>
            <a:off x="4583113" y="4579938"/>
            <a:ext cx="304800" cy="3048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/>
          </a:p>
        </p:txBody>
      </p:sp>
      <p:sp>
        <p:nvSpPr>
          <p:cNvPr id="248" name="Google Shape;248;p25"/>
          <p:cNvSpPr/>
          <p:nvPr/>
        </p:nvSpPr>
        <p:spPr>
          <a:xfrm>
            <a:off x="5192713" y="4579938"/>
            <a:ext cx="304800" cy="3048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/>
          </a:p>
        </p:txBody>
      </p:sp>
      <p:sp>
        <p:nvSpPr>
          <p:cNvPr id="249" name="Google Shape;249;p25"/>
          <p:cNvSpPr/>
          <p:nvPr/>
        </p:nvSpPr>
        <p:spPr>
          <a:xfrm>
            <a:off x="5802313" y="4579938"/>
            <a:ext cx="304800" cy="3048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  <a:endParaRPr/>
          </a:p>
        </p:txBody>
      </p:sp>
      <p:sp>
        <p:nvSpPr>
          <p:cNvPr id="250" name="Google Shape;250;p25"/>
          <p:cNvSpPr/>
          <p:nvPr/>
        </p:nvSpPr>
        <p:spPr>
          <a:xfrm>
            <a:off x="6411913" y="4579938"/>
            <a:ext cx="304800" cy="3048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r>
            <a:endParaRPr/>
          </a:p>
        </p:txBody>
      </p:sp>
      <p:sp>
        <p:nvSpPr>
          <p:cNvPr id="251" name="Google Shape;251;p25"/>
          <p:cNvSpPr/>
          <p:nvPr/>
        </p:nvSpPr>
        <p:spPr>
          <a:xfrm>
            <a:off x="7021513" y="4579938"/>
            <a:ext cx="304800" cy="3048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</a:t>
            </a:r>
            <a:endParaRPr/>
          </a:p>
        </p:txBody>
      </p:sp>
      <p:sp>
        <p:nvSpPr>
          <p:cNvPr id="252" name="Google Shape;252;p25"/>
          <p:cNvSpPr/>
          <p:nvPr/>
        </p:nvSpPr>
        <p:spPr>
          <a:xfrm>
            <a:off x="7631113" y="4579938"/>
            <a:ext cx="304800" cy="3048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18</a:t>
            </a:r>
            <a:endParaRPr/>
          </a:p>
        </p:txBody>
      </p:sp>
      <p:sp>
        <p:nvSpPr>
          <p:cNvPr id="253" name="Google Shape;253;p25"/>
          <p:cNvSpPr/>
          <p:nvPr/>
        </p:nvSpPr>
        <p:spPr>
          <a:xfrm>
            <a:off x="8240713" y="4579938"/>
            <a:ext cx="304800" cy="3048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</a:t>
            </a:r>
            <a:endParaRPr/>
          </a:p>
        </p:txBody>
      </p:sp>
      <p:sp>
        <p:nvSpPr>
          <p:cNvPr id="254" name="Google Shape;254;p25"/>
          <p:cNvSpPr/>
          <p:nvPr/>
        </p:nvSpPr>
        <p:spPr>
          <a:xfrm>
            <a:off x="944563" y="2751138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255" name="Google Shape;255;p25"/>
          <p:cNvSpPr/>
          <p:nvPr/>
        </p:nvSpPr>
        <p:spPr>
          <a:xfrm>
            <a:off x="944563" y="3360738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256" name="Google Shape;256;p25"/>
          <p:cNvSpPr/>
          <p:nvPr/>
        </p:nvSpPr>
        <p:spPr>
          <a:xfrm>
            <a:off x="944563" y="3970338"/>
            <a:ext cx="304800" cy="3048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257" name="Google Shape;257;p25"/>
          <p:cNvSpPr/>
          <p:nvPr/>
        </p:nvSpPr>
        <p:spPr>
          <a:xfrm>
            <a:off x="954088" y="4579938"/>
            <a:ext cx="304800" cy="3048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258" name="Google Shape;258;p25"/>
          <p:cNvSpPr txBox="1"/>
          <p:nvPr/>
        </p:nvSpPr>
        <p:spPr>
          <a:xfrm>
            <a:off x="4559300" y="2997200"/>
            <a:ext cx="34290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1" i="1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endParaRPr/>
          </a:p>
        </p:txBody>
      </p:sp>
      <p:sp>
        <p:nvSpPr>
          <p:cNvPr id="259" name="Google Shape;259;p25"/>
          <p:cNvSpPr txBox="1"/>
          <p:nvPr/>
        </p:nvSpPr>
        <p:spPr>
          <a:xfrm>
            <a:off x="944563" y="2998788"/>
            <a:ext cx="24130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1" i="1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</a:t>
            </a:r>
            <a:endParaRPr/>
          </a:p>
        </p:txBody>
      </p:sp>
      <p:sp>
        <p:nvSpPr>
          <p:cNvPr id="260" name="Google Shape;260;p25"/>
          <p:cNvSpPr txBox="1"/>
          <p:nvPr/>
        </p:nvSpPr>
        <p:spPr>
          <a:xfrm>
            <a:off x="8259763" y="2997200"/>
            <a:ext cx="265112" cy="339725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1" i="1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endParaRPr/>
          </a:p>
        </p:txBody>
      </p:sp>
      <p:sp>
        <p:nvSpPr>
          <p:cNvPr id="261" name="Google Shape;261;p25"/>
          <p:cNvSpPr txBox="1"/>
          <p:nvPr/>
        </p:nvSpPr>
        <p:spPr>
          <a:xfrm>
            <a:off x="2116138" y="3617913"/>
            <a:ext cx="34290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1" i="1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endParaRPr/>
          </a:p>
        </p:txBody>
      </p:sp>
      <p:sp>
        <p:nvSpPr>
          <p:cNvPr id="262" name="Google Shape;262;p25"/>
          <p:cNvSpPr txBox="1"/>
          <p:nvPr/>
        </p:nvSpPr>
        <p:spPr>
          <a:xfrm>
            <a:off x="944563" y="3619500"/>
            <a:ext cx="24130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1" i="1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</a:t>
            </a:r>
            <a:endParaRPr/>
          </a:p>
        </p:txBody>
      </p:sp>
      <p:sp>
        <p:nvSpPr>
          <p:cNvPr id="263" name="Google Shape;263;p25"/>
          <p:cNvSpPr txBox="1"/>
          <p:nvPr/>
        </p:nvSpPr>
        <p:spPr>
          <a:xfrm>
            <a:off x="3973513" y="3617913"/>
            <a:ext cx="265112" cy="339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1" i="1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endParaRPr/>
          </a:p>
        </p:txBody>
      </p:sp>
      <p:sp>
        <p:nvSpPr>
          <p:cNvPr id="264" name="Google Shape;264;p25"/>
          <p:cNvSpPr txBox="1"/>
          <p:nvPr/>
        </p:nvSpPr>
        <p:spPr>
          <a:xfrm>
            <a:off x="3354388" y="4238625"/>
            <a:ext cx="34290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1" i="1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endParaRPr/>
          </a:p>
        </p:txBody>
      </p:sp>
      <p:sp>
        <p:nvSpPr>
          <p:cNvPr id="265" name="Google Shape;265;p25"/>
          <p:cNvSpPr txBox="1"/>
          <p:nvPr/>
        </p:nvSpPr>
        <p:spPr>
          <a:xfrm>
            <a:off x="2773363" y="4240213"/>
            <a:ext cx="24130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1" i="1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</a:t>
            </a:r>
            <a:endParaRPr/>
          </a:p>
        </p:txBody>
      </p:sp>
      <p:sp>
        <p:nvSpPr>
          <p:cNvPr id="266" name="Google Shape;266;p25"/>
          <p:cNvSpPr txBox="1"/>
          <p:nvPr/>
        </p:nvSpPr>
        <p:spPr>
          <a:xfrm>
            <a:off x="3973513" y="4238625"/>
            <a:ext cx="30480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1" i="1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endParaRPr/>
          </a:p>
        </p:txBody>
      </p:sp>
      <p:sp>
        <p:nvSpPr>
          <p:cNvPr id="267" name="Google Shape;267;p25"/>
          <p:cNvSpPr txBox="1"/>
          <p:nvPr/>
        </p:nvSpPr>
        <p:spPr>
          <a:xfrm>
            <a:off x="3725863" y="4854575"/>
            <a:ext cx="785812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1" i="1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</a:t>
            </a:r>
            <a:r>
              <a:rPr b="0" i="0" lang="en-US" sz="1600" u="none" cap="none" strike="noStrik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=</a:t>
            </a:r>
            <a:r>
              <a:rPr b="1" i="1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 </a:t>
            </a:r>
            <a:r>
              <a:rPr b="0" i="0" lang="en-US" sz="1600" u="none" cap="none" strike="noStrik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=</a:t>
            </a:r>
            <a:r>
              <a:rPr b="1" i="1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6"/>
          <p:cNvSpPr txBox="1"/>
          <p:nvPr>
            <p:ph type="title"/>
          </p:nvPr>
        </p:nvSpPr>
        <p:spPr>
          <a:xfrm>
            <a:off x="457200" y="320675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Brute Force Search</a:t>
            </a:r>
            <a:endParaRPr/>
          </a:p>
        </p:txBody>
      </p:sp>
      <p:sp>
        <p:nvSpPr>
          <p:cNvPr id="273" name="Google Shape;273;p26"/>
          <p:cNvSpPr txBox="1"/>
          <p:nvPr>
            <p:ph idx="1" type="body"/>
          </p:nvPr>
        </p:nvSpPr>
        <p:spPr>
          <a:xfrm>
            <a:off x="990600" y="2057400"/>
            <a:ext cx="7391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Systematically evaluate all possible solutions for the problem to determine objective solutions.</a:t>
            </a:r>
            <a:endParaRPr b="0" i="0" sz="24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57200" lvl="0" marL="457200" marR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57200" lvl="0" marL="457200" marR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Example:</a:t>
            </a:r>
            <a:endParaRPr b="0" i="0" sz="24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85750" lvl="1" marL="742950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❖"/>
            </a:pP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Find all prime numbers smaller than 100</a:t>
            </a:r>
            <a:endParaRPr/>
          </a:p>
          <a:p>
            <a:pPr indent="-285750" lvl="1" marL="742950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❖"/>
            </a:pP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Find all  binary numbers of length </a:t>
            </a:r>
            <a:r>
              <a:rPr b="0" i="1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b="0" i="0" sz="12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85750" lvl="1" marL="742950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❖"/>
            </a:pP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Travel sale man problem</a:t>
            </a:r>
            <a:endParaRPr/>
          </a:p>
          <a:p>
            <a:pPr indent="-457200" lvl="0" marL="457200" marR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marR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4" name="Google Shape;274;p26"/>
          <p:cNvSpPr txBox="1"/>
          <p:nvPr>
            <p:ph idx="12" type="sldNum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7"/>
          <p:cNvSpPr txBox="1"/>
          <p:nvPr>
            <p:ph type="title"/>
          </p:nvPr>
        </p:nvSpPr>
        <p:spPr>
          <a:xfrm>
            <a:off x="457200" y="685800"/>
            <a:ext cx="8229600" cy="7778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largest row</a:t>
            </a:r>
            <a:endParaRPr/>
          </a:p>
        </p:txBody>
      </p:sp>
      <p:sp>
        <p:nvSpPr>
          <p:cNvPr id="280" name="Google Shape;280;p27"/>
          <p:cNvSpPr txBox="1"/>
          <p:nvPr>
            <p:ph idx="1" type="body"/>
          </p:nvPr>
        </p:nvSpPr>
        <p:spPr>
          <a:xfrm>
            <a:off x="914400" y="2057400"/>
            <a:ext cx="7391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Problem</a:t>
            </a:r>
            <a:r>
              <a:rPr b="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Given a matrix A of </a:t>
            </a:r>
            <a:r>
              <a:rPr b="0" i="1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</a:t>
            </a:r>
            <a:r>
              <a:rPr b="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rows and </a:t>
            </a:r>
            <a:r>
              <a:rPr b="0" i="1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r>
              <a:rPr b="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columns</a:t>
            </a:r>
            <a:endParaRPr/>
          </a:p>
          <a:p>
            <a:pPr indent="-457200" lvl="0" marL="457200" marR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containing integer numbers. Your task is to find the</a:t>
            </a:r>
            <a:endParaRPr/>
          </a:p>
          <a:p>
            <a:pPr indent="-457200" lvl="0" marL="457200" marR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row with the largest sum.</a:t>
            </a:r>
            <a:endParaRPr/>
          </a:p>
          <a:p>
            <a:pPr indent="-457200" lvl="0" marL="457200" marR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57200" lvl="0" marL="457200" marR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Method</a:t>
            </a:r>
            <a:r>
              <a:rPr b="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Find_largest_row (A, </a:t>
            </a:r>
            <a:r>
              <a:rPr b="0" i="1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m, n</a:t>
            </a:r>
            <a:r>
              <a:rPr b="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):</a:t>
            </a:r>
            <a:endParaRPr/>
          </a:p>
          <a:p>
            <a:pPr indent="-457200" lvl="0" marL="457200" marR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Complexity</a:t>
            </a:r>
            <a:r>
              <a:rPr b="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</a:t>
            </a:r>
            <a:endParaRPr/>
          </a:p>
          <a:p>
            <a:pPr indent="-457200" lvl="0" marL="457200" marR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marR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1" name="Google Shape;281;p27"/>
          <p:cNvSpPr txBox="1"/>
          <p:nvPr>
            <p:ph idx="12" type="sldNum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8"/>
          <p:cNvSpPr txBox="1"/>
          <p:nvPr>
            <p:ph type="title"/>
          </p:nvPr>
        </p:nvSpPr>
        <p:spPr>
          <a:xfrm>
            <a:off x="457200" y="762000"/>
            <a:ext cx="8229600" cy="7016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largest rectangle</a:t>
            </a:r>
            <a:endParaRPr/>
          </a:p>
        </p:txBody>
      </p:sp>
      <p:sp>
        <p:nvSpPr>
          <p:cNvPr id="287" name="Google Shape;287;p28"/>
          <p:cNvSpPr txBox="1"/>
          <p:nvPr>
            <p:ph idx="1" type="body"/>
          </p:nvPr>
        </p:nvSpPr>
        <p:spPr>
          <a:xfrm>
            <a:off x="914400" y="2057400"/>
            <a:ext cx="7391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Problem</a:t>
            </a:r>
            <a:r>
              <a:rPr b="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Given a matrix of A of </a:t>
            </a:r>
            <a:r>
              <a:rPr b="0" i="1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</a:t>
            </a:r>
            <a:r>
              <a:rPr b="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rows and </a:t>
            </a:r>
            <a:r>
              <a:rPr b="0" i="1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r>
              <a:rPr b="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/>
          </a:p>
          <a:p>
            <a:pPr indent="-457200" lvl="0" marL="457200" marR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columns containing integer numbers. Your task is to </a:t>
            </a:r>
            <a:endParaRPr/>
          </a:p>
          <a:p>
            <a:pPr indent="-457200" lvl="0" marL="457200" marR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find the rectangle in the matrix with the largest sum.</a:t>
            </a:r>
            <a:endParaRPr/>
          </a:p>
          <a:p>
            <a:pPr indent="-457200" lvl="0" marL="457200" marR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57200" lvl="0" marL="457200" marR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Method</a:t>
            </a:r>
            <a:r>
              <a:rPr b="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Find_largest_rectangle (A, </a:t>
            </a:r>
            <a:r>
              <a:rPr b="0" i="1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m, n</a:t>
            </a:r>
            <a:r>
              <a:rPr b="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):</a:t>
            </a:r>
            <a:endParaRPr/>
          </a:p>
          <a:p>
            <a:pPr indent="-457200" lvl="0" marL="457200" marR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Complexity</a:t>
            </a:r>
            <a:r>
              <a:rPr b="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</a:t>
            </a:r>
            <a:endParaRPr/>
          </a:p>
          <a:p>
            <a:pPr indent="-457200" lvl="0" marL="457200" marR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marR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8" name="Google Shape;288;p28"/>
          <p:cNvSpPr txBox="1"/>
          <p:nvPr>
            <p:ph idx="12" type="sldNum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9"/>
          <p:cNvSpPr txBox="1"/>
          <p:nvPr>
            <p:ph type="title"/>
          </p:nvPr>
        </p:nvSpPr>
        <p:spPr>
          <a:xfrm>
            <a:off x="609600" y="3048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Recursion</a:t>
            </a:r>
            <a:endParaRPr/>
          </a:p>
        </p:txBody>
      </p:sp>
      <p:sp>
        <p:nvSpPr>
          <p:cNvPr descr="Rectangle: Click to edit Master text styles&#10;Second level&#10;Third level&#10;Fourth level&#10;Fifth level" id="294" name="Google Shape;294;p29"/>
          <p:cNvSpPr txBox="1"/>
          <p:nvPr>
            <p:ph idx="1" type="body"/>
          </p:nvPr>
        </p:nvSpPr>
        <p:spPr>
          <a:xfrm>
            <a:off x="838200" y="1981200"/>
            <a:ext cx="77724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0"/>
              <a:buFont typeface="Noto Sans Symbols"/>
              <a:buChar char="➢"/>
            </a:pPr>
            <a:r>
              <a:rPr b="1" i="0" lang="en-US" sz="186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Recursion</a:t>
            </a:r>
            <a:r>
              <a:rPr b="0" i="0" lang="en-US" sz="186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when a method calls itself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72"/>
              </a:spcBef>
              <a:spcAft>
                <a:spcPts val="0"/>
              </a:spcAft>
              <a:buClr>
                <a:schemeClr val="dk1"/>
              </a:buClr>
              <a:buSzPts val="1860"/>
              <a:buFont typeface="Helvetica Neue"/>
              <a:buNone/>
            </a:pPr>
            <a:r>
              <a:rPr b="0" i="0" lang="en-US" sz="186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Classic example (the factorial function):</a:t>
            </a:r>
            <a:endParaRPr/>
          </a:p>
          <a:p>
            <a:pPr indent="0" lvl="0" marL="0" marR="0" rtl="0" algn="l">
              <a:lnSpc>
                <a:spcPct val="60000"/>
              </a:lnSpc>
              <a:spcBef>
                <a:spcPts val="372"/>
              </a:spcBef>
              <a:spcAft>
                <a:spcPts val="0"/>
              </a:spcAft>
              <a:buClr>
                <a:schemeClr val="dk1"/>
              </a:buClr>
              <a:buSzPts val="1860"/>
              <a:buFont typeface="Arial"/>
              <a:buNone/>
            </a:pPr>
            <a:r>
              <a:t/>
            </a:r>
            <a:endParaRPr b="0" i="0" sz="186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60000"/>
              </a:lnSpc>
              <a:spcBef>
                <a:spcPts val="372"/>
              </a:spcBef>
              <a:spcAft>
                <a:spcPts val="0"/>
              </a:spcAft>
              <a:buClr>
                <a:schemeClr val="dk1"/>
              </a:buClr>
              <a:buSzPts val="1860"/>
              <a:buFont typeface="Arial"/>
              <a:buNone/>
            </a:pPr>
            <a:r>
              <a:rPr b="0" i="0" lang="en-US" sz="186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	n! = n * (n-1)!</a:t>
            </a:r>
            <a:endParaRPr/>
          </a:p>
          <a:p>
            <a:pPr indent="0" lvl="0" marL="0" marR="0" rtl="0" algn="l">
              <a:lnSpc>
                <a:spcPct val="60000"/>
              </a:lnSpc>
              <a:spcBef>
                <a:spcPts val="31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marR="0" rtl="0" algn="l">
              <a:lnSpc>
                <a:spcPct val="60000"/>
              </a:lnSpc>
              <a:spcBef>
                <a:spcPts val="372"/>
              </a:spcBef>
              <a:spcAft>
                <a:spcPts val="0"/>
              </a:spcAft>
              <a:buClr>
                <a:schemeClr val="dk1"/>
              </a:buClr>
              <a:buSzPts val="1860"/>
              <a:buFont typeface="Noto Sans Symbols"/>
              <a:buChar char="➢"/>
            </a:pPr>
            <a:r>
              <a:rPr b="0" i="0" lang="en-US" sz="186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Recursive definition:</a:t>
            </a:r>
            <a:endParaRPr/>
          </a:p>
          <a:p>
            <a:pPr indent="-224790" lvl="0" marL="342900" marR="0" rtl="0" algn="l">
              <a:lnSpc>
                <a:spcPct val="60000"/>
              </a:lnSpc>
              <a:spcBef>
                <a:spcPts val="372"/>
              </a:spcBef>
              <a:spcAft>
                <a:spcPts val="0"/>
              </a:spcAft>
              <a:buClr>
                <a:schemeClr val="dk1"/>
              </a:buClr>
              <a:buSzPts val="1860"/>
              <a:buFont typeface="Helvetica Neue"/>
              <a:buNone/>
            </a:pPr>
            <a:r>
              <a:t/>
            </a:r>
            <a:endParaRPr b="0" i="0" sz="186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24790" lvl="0" marL="342900" marR="0" rtl="0" algn="l">
              <a:lnSpc>
                <a:spcPct val="60000"/>
              </a:lnSpc>
              <a:spcBef>
                <a:spcPts val="372"/>
              </a:spcBef>
              <a:spcAft>
                <a:spcPts val="0"/>
              </a:spcAft>
              <a:buClr>
                <a:schemeClr val="dk1"/>
              </a:buClr>
              <a:buSzPts val="1860"/>
              <a:buFont typeface="Helvetica Neue"/>
              <a:buNone/>
            </a:pPr>
            <a:r>
              <a:t/>
            </a:r>
            <a:endParaRPr b="0" i="0" sz="186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24790" lvl="0" marL="342900" marR="0" rtl="0" algn="l">
              <a:lnSpc>
                <a:spcPct val="60000"/>
              </a:lnSpc>
              <a:spcBef>
                <a:spcPts val="372"/>
              </a:spcBef>
              <a:spcAft>
                <a:spcPts val="0"/>
              </a:spcAft>
              <a:buClr>
                <a:schemeClr val="dk1"/>
              </a:buClr>
              <a:buSzPts val="1860"/>
              <a:buFont typeface="Helvetica Neue"/>
              <a:buNone/>
            </a:pPr>
            <a:r>
              <a:t/>
            </a:r>
            <a:endParaRPr b="0" i="0" sz="186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24790" lvl="0" marL="342900" marR="0" rtl="0" algn="l">
              <a:lnSpc>
                <a:spcPct val="60000"/>
              </a:lnSpc>
              <a:spcBef>
                <a:spcPts val="372"/>
              </a:spcBef>
              <a:spcAft>
                <a:spcPts val="0"/>
              </a:spcAft>
              <a:buClr>
                <a:schemeClr val="dk1"/>
              </a:buClr>
              <a:buSzPts val="1860"/>
              <a:buFont typeface="Helvetica Neue"/>
              <a:buNone/>
            </a:pPr>
            <a:r>
              <a:t/>
            </a:r>
            <a:endParaRPr b="0" i="0" sz="186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85750" lvl="1" marL="742950" marR="0" rtl="0" algn="l">
              <a:lnSpc>
                <a:spcPct val="90000"/>
              </a:lnSpc>
              <a:spcBef>
                <a:spcPts val="31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Noto Sans Symbols"/>
              <a:buNone/>
            </a:pPr>
            <a:r>
              <a:t/>
            </a:r>
            <a:endParaRPr b="0" i="0" sz="15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90000"/>
              </a:lnSpc>
              <a:spcBef>
                <a:spcPts val="31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Noto Sans Symbols"/>
              <a:buNone/>
            </a:pPr>
            <a:r>
              <a:t/>
            </a:r>
            <a:endParaRPr b="0" i="0" sz="15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1" marL="177800" marR="0" rtl="0" algn="l">
              <a:lnSpc>
                <a:spcPct val="90000"/>
              </a:lnSpc>
              <a:spcBef>
                <a:spcPts val="372"/>
              </a:spcBef>
              <a:spcAft>
                <a:spcPts val="0"/>
              </a:spcAft>
              <a:buClr>
                <a:schemeClr val="dk1"/>
              </a:buClr>
              <a:buSzPts val="1860"/>
              <a:buFont typeface="Noto Sans Symbols"/>
              <a:buNone/>
            </a:pPr>
            <a:r>
              <a:rPr b="1" i="0" lang="en-US" sz="186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Algorithm</a:t>
            </a:r>
            <a:r>
              <a:rPr b="0" i="0" lang="en-US" sz="186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RecursiveFactorial (</a:t>
            </a:r>
            <a:r>
              <a:rPr b="1" i="0" lang="en-US" sz="186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int</a:t>
            </a:r>
            <a:r>
              <a:rPr b="0" i="0" lang="en-US" sz="186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n) { 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372"/>
              </a:spcBef>
              <a:spcAft>
                <a:spcPts val="0"/>
              </a:spcAft>
              <a:buClr>
                <a:schemeClr val="dk1"/>
              </a:buClr>
              <a:buSzPts val="1860"/>
              <a:buFont typeface="Noto Sans Symbols"/>
              <a:buNone/>
            </a:pPr>
            <a:r>
              <a:rPr b="0" i="0" lang="en-US" sz="186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</a:t>
            </a:r>
            <a:r>
              <a:rPr b="1" i="0" lang="en-US" sz="186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if</a:t>
            </a:r>
            <a:r>
              <a:rPr b="0" i="0" lang="en-US" sz="186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(n  ==  0)  </a:t>
            </a:r>
            <a:r>
              <a:rPr b="1" i="0" lang="en-US" sz="186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return</a:t>
            </a:r>
            <a:r>
              <a:rPr b="0" i="0" lang="en-US" sz="186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1; // base case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372"/>
              </a:spcBef>
              <a:spcAft>
                <a:spcPts val="0"/>
              </a:spcAft>
              <a:buClr>
                <a:schemeClr val="dk1"/>
              </a:buClr>
              <a:buSzPts val="1860"/>
              <a:buFont typeface="Noto Sans Symbols"/>
              <a:buNone/>
            </a:pPr>
            <a:r>
              <a:rPr b="0" i="0" lang="en-US" sz="186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</a:t>
            </a:r>
            <a:r>
              <a:rPr b="1" i="0" lang="en-US" sz="186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else return</a:t>
            </a:r>
            <a:r>
              <a:rPr b="0" i="0" lang="en-US" sz="186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n  *  RecursiveFactorial (n - 1); // recursive case</a:t>
            </a:r>
            <a:endParaRPr/>
          </a:p>
          <a:p>
            <a:pPr indent="-742950" lvl="1" marL="742950" marR="0" rtl="0" algn="l">
              <a:lnSpc>
                <a:spcPct val="90000"/>
              </a:lnSpc>
              <a:spcBef>
                <a:spcPts val="372"/>
              </a:spcBef>
              <a:spcAft>
                <a:spcPts val="0"/>
              </a:spcAft>
              <a:buClr>
                <a:schemeClr val="dk1"/>
              </a:buClr>
              <a:buSzPts val="1860"/>
              <a:buFont typeface="Noto Sans Symbols"/>
              <a:buNone/>
            </a:pPr>
            <a:r>
              <a:rPr b="0" i="0" lang="en-US" sz="186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}</a:t>
            </a:r>
            <a:endParaRPr b="0" i="0" sz="186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95" name="Google Shape;295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76400" y="3810000"/>
            <a:ext cx="3810000" cy="979488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29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0"/>
          <p:cNvSpPr txBox="1"/>
          <p:nvPr>
            <p:ph type="title"/>
          </p:nvPr>
        </p:nvSpPr>
        <p:spPr>
          <a:xfrm>
            <a:off x="609600" y="304800"/>
            <a:ext cx="8153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Content of a Recursive Method</a:t>
            </a:r>
            <a:endParaRPr/>
          </a:p>
        </p:txBody>
      </p:sp>
      <p:sp>
        <p:nvSpPr>
          <p:cNvPr descr="Rectangle: Click to edit Master text styles&#10;Second level&#10;Third level&#10;Fourth level&#10;Fifth level" id="302" name="Google Shape;302;p30"/>
          <p:cNvSpPr txBox="1"/>
          <p:nvPr>
            <p:ph idx="1" type="body"/>
          </p:nvPr>
        </p:nvSpPr>
        <p:spPr>
          <a:xfrm>
            <a:off x="838200" y="1981200"/>
            <a:ext cx="78486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➢"/>
            </a:pPr>
            <a:r>
              <a:rPr b="1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Base case(s).</a:t>
            </a:r>
            <a:r>
              <a:rPr b="1" i="1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/>
          </a:p>
          <a:p>
            <a:pPr indent="-285750" lvl="1" marL="742950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❖"/>
            </a:pP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cases for which we perform no recursive calls</a:t>
            </a:r>
            <a:endParaRPr/>
          </a:p>
          <a:p>
            <a:pPr indent="-285750" lvl="1" marL="742950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❖"/>
            </a:pP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Every possible chain of recursive calls </a:t>
            </a:r>
            <a:r>
              <a:rPr b="1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must</a:t>
            </a: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eventually reach a base case.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➢"/>
            </a:pPr>
            <a:r>
              <a:rPr b="1" i="1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Recursive calls. </a:t>
            </a:r>
            <a:endParaRPr/>
          </a:p>
          <a:p>
            <a:pPr indent="-285750" lvl="1" marL="742950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❖"/>
            </a:pP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Calls to the current method. </a:t>
            </a:r>
            <a:endParaRPr/>
          </a:p>
          <a:p>
            <a:pPr indent="-285750" lvl="1" marL="742950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❖"/>
            </a:pP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Each recursive call should be defined so that it makes progress towards a base case.</a:t>
            </a:r>
            <a:endParaRPr/>
          </a:p>
        </p:txBody>
      </p:sp>
      <p:sp>
        <p:nvSpPr>
          <p:cNvPr id="303" name="Google Shape;303;p30"/>
          <p:cNvSpPr txBox="1"/>
          <p:nvPr>
            <p:ph idx="12" type="sldNum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1"/>
          <p:cNvSpPr txBox="1"/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Visualizing Recursion</a:t>
            </a:r>
            <a:endParaRPr/>
          </a:p>
        </p:txBody>
      </p:sp>
      <p:grpSp>
        <p:nvGrpSpPr>
          <p:cNvPr id="309" name="Google Shape;309;p31"/>
          <p:cNvGrpSpPr/>
          <p:nvPr/>
        </p:nvGrpSpPr>
        <p:grpSpPr>
          <a:xfrm>
            <a:off x="2438400" y="2133600"/>
            <a:ext cx="5298618" cy="4114800"/>
            <a:chOff x="2899" y="1511"/>
            <a:chExt cx="2690" cy="2089"/>
          </a:xfrm>
        </p:grpSpPr>
        <p:sp>
          <p:nvSpPr>
            <p:cNvPr id="310" name="Google Shape;310;p31"/>
            <p:cNvSpPr/>
            <p:nvPr/>
          </p:nvSpPr>
          <p:spPr>
            <a:xfrm>
              <a:off x="2899" y="1511"/>
              <a:ext cx="2669" cy="20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1" name="Google Shape;311;p31"/>
            <p:cNvSpPr/>
            <p:nvPr/>
          </p:nvSpPr>
          <p:spPr>
            <a:xfrm>
              <a:off x="2910" y="1756"/>
              <a:ext cx="1018" cy="204"/>
            </a:xfrm>
            <a:custGeom>
              <a:rect b="b" l="l" r="r" t="t"/>
              <a:pathLst>
                <a:path extrusionOk="0" h="768" w="3840">
                  <a:moveTo>
                    <a:pt x="192" y="768"/>
                  </a:moveTo>
                  <a:lnTo>
                    <a:pt x="3648" y="768"/>
                  </a:lnTo>
                  <a:cubicBezTo>
                    <a:pt x="3754" y="768"/>
                    <a:pt x="3840" y="682"/>
                    <a:pt x="3840" y="576"/>
                  </a:cubicBezTo>
                  <a:cubicBezTo>
                    <a:pt x="3840" y="576"/>
                    <a:pt x="3840" y="576"/>
                    <a:pt x="3840" y="576"/>
                  </a:cubicBezTo>
                  <a:lnTo>
                    <a:pt x="3840" y="192"/>
                  </a:lnTo>
                  <a:cubicBezTo>
                    <a:pt x="3840" y="86"/>
                    <a:pt x="3754" y="0"/>
                    <a:pt x="3648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lnTo>
                    <a:pt x="0" y="576"/>
                  </a:lnTo>
                  <a:cubicBezTo>
                    <a:pt x="0" y="682"/>
                    <a:pt x="86" y="768"/>
                    <a:pt x="192" y="768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2" name="Google Shape;312;p31"/>
            <p:cNvSpPr/>
            <p:nvPr/>
          </p:nvSpPr>
          <p:spPr>
            <a:xfrm>
              <a:off x="2910" y="1756"/>
              <a:ext cx="1018" cy="204"/>
            </a:xfrm>
            <a:custGeom>
              <a:rect b="b" l="l" r="r" t="t"/>
              <a:pathLst>
                <a:path extrusionOk="0" h="768" w="3840">
                  <a:moveTo>
                    <a:pt x="192" y="768"/>
                  </a:moveTo>
                  <a:lnTo>
                    <a:pt x="3648" y="768"/>
                  </a:lnTo>
                  <a:cubicBezTo>
                    <a:pt x="3754" y="768"/>
                    <a:pt x="3840" y="682"/>
                    <a:pt x="3840" y="576"/>
                  </a:cubicBezTo>
                  <a:cubicBezTo>
                    <a:pt x="3840" y="576"/>
                    <a:pt x="3840" y="576"/>
                    <a:pt x="3840" y="576"/>
                  </a:cubicBezTo>
                  <a:lnTo>
                    <a:pt x="3840" y="192"/>
                  </a:lnTo>
                  <a:cubicBezTo>
                    <a:pt x="3840" y="86"/>
                    <a:pt x="3754" y="0"/>
                    <a:pt x="3648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lnTo>
                    <a:pt x="0" y="576"/>
                  </a:lnTo>
                  <a:cubicBezTo>
                    <a:pt x="0" y="682"/>
                    <a:pt x="86" y="768"/>
                    <a:pt x="192" y="768"/>
                  </a:cubicBez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3" name="Google Shape;313;p31"/>
            <p:cNvSpPr/>
            <p:nvPr/>
          </p:nvSpPr>
          <p:spPr>
            <a:xfrm>
              <a:off x="2954" y="1796"/>
              <a:ext cx="752" cy="12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3366FF"/>
                </a:buClr>
                <a:buSzPts val="1300"/>
                <a:buFont typeface="Calibri"/>
                <a:buNone/>
              </a:pPr>
              <a:r>
                <a:rPr b="0" lang="en-US" sz="1300" u="none">
                  <a:solidFill>
                    <a:srgbClr val="3366FF"/>
                  </a:solidFill>
                  <a:latin typeface="Calibri"/>
                  <a:ea typeface="Calibri"/>
                  <a:cs typeface="Calibri"/>
                  <a:sym typeface="Calibri"/>
                </a:rPr>
                <a:t>recursiveFactorial</a:t>
              </a:r>
              <a:endParaRPr b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4" name="Google Shape;314;p31"/>
            <p:cNvSpPr/>
            <p:nvPr/>
          </p:nvSpPr>
          <p:spPr>
            <a:xfrm>
              <a:off x="3756" y="1796"/>
              <a:ext cx="81" cy="1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3366FF"/>
                </a:buClr>
                <a:buSzPts val="1300"/>
                <a:buFont typeface="Calibri"/>
                <a:buNone/>
              </a:pPr>
              <a:r>
                <a:rPr b="0" lang="en-US" sz="1300" u="none">
                  <a:solidFill>
                    <a:srgbClr val="3366FF"/>
                  </a:solidFill>
                  <a:latin typeface="Calibri"/>
                  <a:ea typeface="Calibri"/>
                  <a:cs typeface="Calibri"/>
                  <a:sym typeface="Calibri"/>
                </a:rPr>
                <a:t>(</a:t>
              </a:r>
              <a:endParaRPr b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5" name="Google Shape;315;p31"/>
            <p:cNvSpPr/>
            <p:nvPr/>
          </p:nvSpPr>
          <p:spPr>
            <a:xfrm>
              <a:off x="3790" y="1796"/>
              <a:ext cx="106" cy="1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3366FF"/>
                </a:buClr>
                <a:buSzPts val="1300"/>
                <a:buFont typeface="Calibri"/>
                <a:buNone/>
              </a:pPr>
              <a:r>
                <a:rPr b="0" lang="en-US" sz="1300" u="none">
                  <a:solidFill>
                    <a:srgbClr val="3366FF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  <a:endParaRPr b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6" name="Google Shape;316;p31"/>
            <p:cNvSpPr/>
            <p:nvPr/>
          </p:nvSpPr>
          <p:spPr>
            <a:xfrm>
              <a:off x="3850" y="1796"/>
              <a:ext cx="81" cy="1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3366FF"/>
                </a:buClr>
                <a:buSzPts val="1300"/>
                <a:buFont typeface="Calibri"/>
                <a:buNone/>
              </a:pPr>
              <a:r>
                <a:rPr b="0" lang="en-US" sz="1300" u="none">
                  <a:solidFill>
                    <a:srgbClr val="3366FF"/>
                  </a:solidFill>
                  <a:latin typeface="Calibri"/>
                  <a:ea typeface="Calibri"/>
                  <a:cs typeface="Calibri"/>
                  <a:sym typeface="Calibri"/>
                </a:rPr>
                <a:t>)</a:t>
              </a:r>
              <a:endParaRPr b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17" name="Google Shape;317;p31"/>
            <p:cNvCxnSpPr/>
            <p:nvPr/>
          </p:nvCxnSpPr>
          <p:spPr>
            <a:xfrm>
              <a:off x="3470" y="1960"/>
              <a:ext cx="44" cy="177"/>
            </a:xfrm>
            <a:prstGeom prst="straightConnector1">
              <a:avLst/>
            </a:pr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18" name="Google Shape;318;p31"/>
            <p:cNvSpPr/>
            <p:nvPr/>
          </p:nvSpPr>
          <p:spPr>
            <a:xfrm>
              <a:off x="3498" y="2130"/>
              <a:ext cx="30" cy="34"/>
            </a:xfrm>
            <a:custGeom>
              <a:rect b="b" l="l" r="r" t="t"/>
              <a:pathLst>
                <a:path extrusionOk="0" h="34" w="30">
                  <a:moveTo>
                    <a:pt x="30" y="0"/>
                  </a:moveTo>
                  <a:lnTo>
                    <a:pt x="23" y="34"/>
                  </a:lnTo>
                  <a:lnTo>
                    <a:pt x="0" y="7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9" name="Google Shape;319;p31"/>
            <p:cNvSpPr/>
            <p:nvPr/>
          </p:nvSpPr>
          <p:spPr>
            <a:xfrm>
              <a:off x="3011" y="2164"/>
              <a:ext cx="1019" cy="203"/>
            </a:xfrm>
            <a:custGeom>
              <a:rect b="b" l="l" r="r" t="t"/>
              <a:pathLst>
                <a:path extrusionOk="0" h="768" w="3840">
                  <a:moveTo>
                    <a:pt x="192" y="768"/>
                  </a:moveTo>
                  <a:lnTo>
                    <a:pt x="3648" y="768"/>
                  </a:lnTo>
                  <a:cubicBezTo>
                    <a:pt x="3754" y="768"/>
                    <a:pt x="3840" y="682"/>
                    <a:pt x="3840" y="576"/>
                  </a:cubicBezTo>
                  <a:cubicBezTo>
                    <a:pt x="3840" y="576"/>
                    <a:pt x="3840" y="576"/>
                    <a:pt x="3840" y="576"/>
                  </a:cubicBezTo>
                  <a:lnTo>
                    <a:pt x="3840" y="192"/>
                  </a:lnTo>
                  <a:cubicBezTo>
                    <a:pt x="3840" y="86"/>
                    <a:pt x="3754" y="0"/>
                    <a:pt x="3648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lnTo>
                    <a:pt x="0" y="576"/>
                  </a:lnTo>
                  <a:cubicBezTo>
                    <a:pt x="0" y="682"/>
                    <a:pt x="86" y="768"/>
                    <a:pt x="192" y="768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0" name="Google Shape;320;p31"/>
            <p:cNvSpPr/>
            <p:nvPr/>
          </p:nvSpPr>
          <p:spPr>
            <a:xfrm>
              <a:off x="3011" y="2164"/>
              <a:ext cx="1019" cy="203"/>
            </a:xfrm>
            <a:custGeom>
              <a:rect b="b" l="l" r="r" t="t"/>
              <a:pathLst>
                <a:path extrusionOk="0" h="768" w="3840">
                  <a:moveTo>
                    <a:pt x="192" y="768"/>
                  </a:moveTo>
                  <a:lnTo>
                    <a:pt x="3648" y="768"/>
                  </a:lnTo>
                  <a:cubicBezTo>
                    <a:pt x="3754" y="768"/>
                    <a:pt x="3840" y="682"/>
                    <a:pt x="3840" y="576"/>
                  </a:cubicBezTo>
                  <a:cubicBezTo>
                    <a:pt x="3840" y="576"/>
                    <a:pt x="3840" y="576"/>
                    <a:pt x="3840" y="576"/>
                  </a:cubicBezTo>
                  <a:lnTo>
                    <a:pt x="3840" y="192"/>
                  </a:lnTo>
                  <a:cubicBezTo>
                    <a:pt x="3840" y="86"/>
                    <a:pt x="3754" y="0"/>
                    <a:pt x="3648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lnTo>
                    <a:pt x="0" y="576"/>
                  </a:lnTo>
                  <a:cubicBezTo>
                    <a:pt x="0" y="682"/>
                    <a:pt x="86" y="768"/>
                    <a:pt x="192" y="768"/>
                  </a:cubicBez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1" name="Google Shape;321;p31"/>
            <p:cNvSpPr/>
            <p:nvPr/>
          </p:nvSpPr>
          <p:spPr>
            <a:xfrm>
              <a:off x="3056" y="2203"/>
              <a:ext cx="752" cy="12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3366FF"/>
                </a:buClr>
                <a:buSzPts val="1300"/>
                <a:buFont typeface="Calibri"/>
                <a:buNone/>
              </a:pPr>
              <a:r>
                <a:rPr b="0" lang="en-US" sz="1300" u="none">
                  <a:solidFill>
                    <a:srgbClr val="3366FF"/>
                  </a:solidFill>
                  <a:latin typeface="Calibri"/>
                  <a:ea typeface="Calibri"/>
                  <a:cs typeface="Calibri"/>
                  <a:sym typeface="Calibri"/>
                </a:rPr>
                <a:t>recursiveFactorial</a:t>
              </a:r>
              <a:endParaRPr b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2" name="Google Shape;322;p31"/>
            <p:cNvSpPr/>
            <p:nvPr/>
          </p:nvSpPr>
          <p:spPr>
            <a:xfrm>
              <a:off x="3858" y="2203"/>
              <a:ext cx="81" cy="1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3366FF"/>
                </a:buClr>
                <a:buSzPts val="1300"/>
                <a:buFont typeface="Calibri"/>
                <a:buNone/>
              </a:pPr>
              <a:r>
                <a:rPr b="0" lang="en-US" sz="1300" u="none">
                  <a:solidFill>
                    <a:srgbClr val="3366FF"/>
                  </a:solidFill>
                  <a:latin typeface="Calibri"/>
                  <a:ea typeface="Calibri"/>
                  <a:cs typeface="Calibri"/>
                  <a:sym typeface="Calibri"/>
                </a:rPr>
                <a:t>(</a:t>
              </a:r>
              <a:endParaRPr b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3" name="Google Shape;323;p31"/>
            <p:cNvSpPr/>
            <p:nvPr/>
          </p:nvSpPr>
          <p:spPr>
            <a:xfrm>
              <a:off x="3892" y="2203"/>
              <a:ext cx="106" cy="1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3366FF"/>
                </a:buClr>
                <a:buSzPts val="1300"/>
                <a:buFont typeface="Calibri"/>
                <a:buNone/>
              </a:pPr>
              <a:r>
                <a:rPr b="0" lang="en-US" sz="1300" u="none">
                  <a:solidFill>
                    <a:srgbClr val="3366FF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 b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4" name="Google Shape;324;p31"/>
            <p:cNvSpPr/>
            <p:nvPr/>
          </p:nvSpPr>
          <p:spPr>
            <a:xfrm>
              <a:off x="3951" y="2203"/>
              <a:ext cx="81" cy="1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3366FF"/>
                </a:buClr>
                <a:buSzPts val="1300"/>
                <a:buFont typeface="Calibri"/>
                <a:buNone/>
              </a:pPr>
              <a:r>
                <a:rPr b="0" lang="en-US" sz="1300" u="none">
                  <a:solidFill>
                    <a:srgbClr val="3366FF"/>
                  </a:solidFill>
                  <a:latin typeface="Calibri"/>
                  <a:ea typeface="Calibri"/>
                  <a:cs typeface="Calibri"/>
                  <a:sym typeface="Calibri"/>
                </a:rPr>
                <a:t>)</a:t>
              </a:r>
              <a:endParaRPr b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25" name="Google Shape;325;p31"/>
            <p:cNvCxnSpPr/>
            <p:nvPr/>
          </p:nvCxnSpPr>
          <p:spPr>
            <a:xfrm>
              <a:off x="3572" y="2367"/>
              <a:ext cx="44" cy="178"/>
            </a:xfrm>
            <a:prstGeom prst="straightConnector1">
              <a:avLst/>
            </a:pr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26" name="Google Shape;326;p31"/>
            <p:cNvSpPr/>
            <p:nvPr/>
          </p:nvSpPr>
          <p:spPr>
            <a:xfrm>
              <a:off x="3600" y="2537"/>
              <a:ext cx="30" cy="34"/>
            </a:xfrm>
            <a:custGeom>
              <a:rect b="b" l="l" r="r" t="t"/>
              <a:pathLst>
                <a:path extrusionOk="0" h="34" w="30">
                  <a:moveTo>
                    <a:pt x="30" y="0"/>
                  </a:moveTo>
                  <a:lnTo>
                    <a:pt x="23" y="34"/>
                  </a:lnTo>
                  <a:lnTo>
                    <a:pt x="0" y="8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7" name="Google Shape;327;p31"/>
            <p:cNvSpPr/>
            <p:nvPr/>
          </p:nvSpPr>
          <p:spPr>
            <a:xfrm>
              <a:off x="3113" y="2571"/>
              <a:ext cx="1019" cy="204"/>
            </a:xfrm>
            <a:custGeom>
              <a:rect b="b" l="l" r="r" t="t"/>
              <a:pathLst>
                <a:path extrusionOk="0" h="768" w="3840">
                  <a:moveTo>
                    <a:pt x="192" y="768"/>
                  </a:moveTo>
                  <a:lnTo>
                    <a:pt x="3648" y="768"/>
                  </a:lnTo>
                  <a:cubicBezTo>
                    <a:pt x="3754" y="768"/>
                    <a:pt x="3840" y="682"/>
                    <a:pt x="3840" y="576"/>
                  </a:cubicBezTo>
                  <a:cubicBezTo>
                    <a:pt x="3840" y="576"/>
                    <a:pt x="3840" y="576"/>
                    <a:pt x="3840" y="576"/>
                  </a:cubicBezTo>
                  <a:lnTo>
                    <a:pt x="3840" y="192"/>
                  </a:lnTo>
                  <a:cubicBezTo>
                    <a:pt x="3840" y="86"/>
                    <a:pt x="3754" y="0"/>
                    <a:pt x="3648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lnTo>
                    <a:pt x="0" y="576"/>
                  </a:lnTo>
                  <a:cubicBezTo>
                    <a:pt x="0" y="682"/>
                    <a:pt x="86" y="768"/>
                    <a:pt x="192" y="768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8" name="Google Shape;328;p31"/>
            <p:cNvSpPr/>
            <p:nvPr/>
          </p:nvSpPr>
          <p:spPr>
            <a:xfrm>
              <a:off x="3113" y="2571"/>
              <a:ext cx="1019" cy="204"/>
            </a:xfrm>
            <a:custGeom>
              <a:rect b="b" l="l" r="r" t="t"/>
              <a:pathLst>
                <a:path extrusionOk="0" h="768" w="3840">
                  <a:moveTo>
                    <a:pt x="192" y="768"/>
                  </a:moveTo>
                  <a:lnTo>
                    <a:pt x="3648" y="768"/>
                  </a:lnTo>
                  <a:cubicBezTo>
                    <a:pt x="3754" y="768"/>
                    <a:pt x="3840" y="682"/>
                    <a:pt x="3840" y="576"/>
                  </a:cubicBezTo>
                  <a:cubicBezTo>
                    <a:pt x="3840" y="576"/>
                    <a:pt x="3840" y="576"/>
                    <a:pt x="3840" y="576"/>
                  </a:cubicBezTo>
                  <a:lnTo>
                    <a:pt x="3840" y="192"/>
                  </a:lnTo>
                  <a:cubicBezTo>
                    <a:pt x="3840" y="86"/>
                    <a:pt x="3754" y="0"/>
                    <a:pt x="3648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lnTo>
                    <a:pt x="0" y="576"/>
                  </a:lnTo>
                  <a:cubicBezTo>
                    <a:pt x="0" y="682"/>
                    <a:pt x="86" y="768"/>
                    <a:pt x="192" y="768"/>
                  </a:cubicBez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9" name="Google Shape;329;p31"/>
            <p:cNvSpPr/>
            <p:nvPr/>
          </p:nvSpPr>
          <p:spPr>
            <a:xfrm>
              <a:off x="3158" y="2611"/>
              <a:ext cx="752" cy="12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3366FF"/>
                </a:buClr>
                <a:buSzPts val="1300"/>
                <a:buFont typeface="Calibri"/>
                <a:buNone/>
              </a:pPr>
              <a:r>
                <a:rPr b="0" lang="en-US" sz="1300" u="none">
                  <a:solidFill>
                    <a:srgbClr val="3366FF"/>
                  </a:solidFill>
                  <a:latin typeface="Calibri"/>
                  <a:ea typeface="Calibri"/>
                  <a:cs typeface="Calibri"/>
                  <a:sym typeface="Calibri"/>
                </a:rPr>
                <a:t>recursiveFactorial</a:t>
              </a:r>
              <a:endParaRPr b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0" name="Google Shape;330;p31"/>
            <p:cNvSpPr/>
            <p:nvPr/>
          </p:nvSpPr>
          <p:spPr>
            <a:xfrm>
              <a:off x="3960" y="2611"/>
              <a:ext cx="81" cy="1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3366FF"/>
                </a:buClr>
                <a:buSzPts val="1300"/>
                <a:buFont typeface="Calibri"/>
                <a:buNone/>
              </a:pPr>
              <a:r>
                <a:rPr b="0" lang="en-US" sz="1300" u="none">
                  <a:solidFill>
                    <a:srgbClr val="3366FF"/>
                  </a:solidFill>
                  <a:latin typeface="Calibri"/>
                  <a:ea typeface="Calibri"/>
                  <a:cs typeface="Calibri"/>
                  <a:sym typeface="Calibri"/>
                </a:rPr>
                <a:t>(</a:t>
              </a:r>
              <a:endParaRPr b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1" name="Google Shape;331;p31"/>
            <p:cNvSpPr/>
            <p:nvPr/>
          </p:nvSpPr>
          <p:spPr>
            <a:xfrm>
              <a:off x="3994" y="2611"/>
              <a:ext cx="106" cy="1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3366FF"/>
                </a:buClr>
                <a:buSzPts val="1300"/>
                <a:buFont typeface="Calibri"/>
                <a:buNone/>
              </a:pPr>
              <a:r>
                <a:rPr b="0" lang="en-US" sz="1300" u="none">
                  <a:solidFill>
                    <a:srgbClr val="3366FF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 b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2" name="Google Shape;332;p31"/>
            <p:cNvSpPr/>
            <p:nvPr/>
          </p:nvSpPr>
          <p:spPr>
            <a:xfrm>
              <a:off x="4053" y="2611"/>
              <a:ext cx="81" cy="1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3366FF"/>
                </a:buClr>
                <a:buSzPts val="1300"/>
                <a:buFont typeface="Calibri"/>
                <a:buNone/>
              </a:pPr>
              <a:r>
                <a:rPr b="0" lang="en-US" sz="1300" u="none">
                  <a:solidFill>
                    <a:srgbClr val="3366FF"/>
                  </a:solidFill>
                  <a:latin typeface="Calibri"/>
                  <a:ea typeface="Calibri"/>
                  <a:cs typeface="Calibri"/>
                  <a:sym typeface="Calibri"/>
                </a:rPr>
                <a:t>)</a:t>
              </a:r>
              <a:endParaRPr b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33" name="Google Shape;333;p31"/>
            <p:cNvCxnSpPr/>
            <p:nvPr/>
          </p:nvCxnSpPr>
          <p:spPr>
            <a:xfrm>
              <a:off x="3673" y="2775"/>
              <a:ext cx="45" cy="177"/>
            </a:xfrm>
            <a:prstGeom prst="straightConnector1">
              <a:avLst/>
            </a:pr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34" name="Google Shape;334;p31"/>
            <p:cNvSpPr/>
            <p:nvPr/>
          </p:nvSpPr>
          <p:spPr>
            <a:xfrm>
              <a:off x="3702" y="2945"/>
              <a:ext cx="30" cy="34"/>
            </a:xfrm>
            <a:custGeom>
              <a:rect b="b" l="l" r="r" t="t"/>
              <a:pathLst>
                <a:path extrusionOk="0" h="34" w="30">
                  <a:moveTo>
                    <a:pt x="30" y="0"/>
                  </a:moveTo>
                  <a:lnTo>
                    <a:pt x="22" y="34"/>
                  </a:lnTo>
                  <a:lnTo>
                    <a:pt x="0" y="7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5" name="Google Shape;335;p31"/>
            <p:cNvSpPr/>
            <p:nvPr/>
          </p:nvSpPr>
          <p:spPr>
            <a:xfrm>
              <a:off x="3215" y="2979"/>
              <a:ext cx="1019" cy="203"/>
            </a:xfrm>
            <a:custGeom>
              <a:rect b="b" l="l" r="r" t="t"/>
              <a:pathLst>
                <a:path extrusionOk="0" h="768" w="3840">
                  <a:moveTo>
                    <a:pt x="192" y="768"/>
                  </a:moveTo>
                  <a:lnTo>
                    <a:pt x="3648" y="768"/>
                  </a:lnTo>
                  <a:cubicBezTo>
                    <a:pt x="3754" y="768"/>
                    <a:pt x="3840" y="682"/>
                    <a:pt x="3840" y="576"/>
                  </a:cubicBezTo>
                  <a:cubicBezTo>
                    <a:pt x="3840" y="576"/>
                    <a:pt x="3840" y="576"/>
                    <a:pt x="3840" y="576"/>
                  </a:cubicBezTo>
                  <a:lnTo>
                    <a:pt x="3840" y="192"/>
                  </a:lnTo>
                  <a:cubicBezTo>
                    <a:pt x="3840" y="86"/>
                    <a:pt x="3754" y="0"/>
                    <a:pt x="3648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lnTo>
                    <a:pt x="0" y="576"/>
                  </a:lnTo>
                  <a:cubicBezTo>
                    <a:pt x="0" y="682"/>
                    <a:pt x="86" y="768"/>
                    <a:pt x="192" y="768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6" name="Google Shape;336;p31"/>
            <p:cNvSpPr/>
            <p:nvPr/>
          </p:nvSpPr>
          <p:spPr>
            <a:xfrm>
              <a:off x="3215" y="2979"/>
              <a:ext cx="1019" cy="203"/>
            </a:xfrm>
            <a:custGeom>
              <a:rect b="b" l="l" r="r" t="t"/>
              <a:pathLst>
                <a:path extrusionOk="0" h="768" w="3840">
                  <a:moveTo>
                    <a:pt x="192" y="768"/>
                  </a:moveTo>
                  <a:lnTo>
                    <a:pt x="3648" y="768"/>
                  </a:lnTo>
                  <a:cubicBezTo>
                    <a:pt x="3754" y="768"/>
                    <a:pt x="3840" y="682"/>
                    <a:pt x="3840" y="576"/>
                  </a:cubicBezTo>
                  <a:cubicBezTo>
                    <a:pt x="3840" y="576"/>
                    <a:pt x="3840" y="576"/>
                    <a:pt x="3840" y="576"/>
                  </a:cubicBezTo>
                  <a:lnTo>
                    <a:pt x="3840" y="192"/>
                  </a:lnTo>
                  <a:cubicBezTo>
                    <a:pt x="3840" y="86"/>
                    <a:pt x="3754" y="0"/>
                    <a:pt x="3648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lnTo>
                    <a:pt x="0" y="576"/>
                  </a:lnTo>
                  <a:cubicBezTo>
                    <a:pt x="0" y="682"/>
                    <a:pt x="86" y="768"/>
                    <a:pt x="192" y="768"/>
                  </a:cubicBez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7" name="Google Shape;337;p31"/>
            <p:cNvSpPr/>
            <p:nvPr/>
          </p:nvSpPr>
          <p:spPr>
            <a:xfrm>
              <a:off x="3260" y="3018"/>
              <a:ext cx="752" cy="12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3366FF"/>
                </a:buClr>
                <a:buSzPts val="1300"/>
                <a:buFont typeface="Calibri"/>
                <a:buNone/>
              </a:pPr>
              <a:r>
                <a:rPr b="0" lang="en-US" sz="1300" u="none">
                  <a:solidFill>
                    <a:srgbClr val="3366FF"/>
                  </a:solidFill>
                  <a:latin typeface="Calibri"/>
                  <a:ea typeface="Calibri"/>
                  <a:cs typeface="Calibri"/>
                  <a:sym typeface="Calibri"/>
                </a:rPr>
                <a:t>recursiveFactorial</a:t>
              </a:r>
              <a:endParaRPr b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8" name="Google Shape;338;p31"/>
            <p:cNvSpPr/>
            <p:nvPr/>
          </p:nvSpPr>
          <p:spPr>
            <a:xfrm>
              <a:off x="4062" y="3018"/>
              <a:ext cx="81" cy="1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3366FF"/>
                </a:buClr>
                <a:buSzPts val="1300"/>
                <a:buFont typeface="Calibri"/>
                <a:buNone/>
              </a:pPr>
              <a:r>
                <a:rPr b="0" lang="en-US" sz="1300" u="none">
                  <a:solidFill>
                    <a:srgbClr val="3366FF"/>
                  </a:solidFill>
                  <a:latin typeface="Calibri"/>
                  <a:ea typeface="Calibri"/>
                  <a:cs typeface="Calibri"/>
                  <a:sym typeface="Calibri"/>
                </a:rPr>
                <a:t>(</a:t>
              </a:r>
              <a:endParaRPr b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9" name="Google Shape;339;p31"/>
            <p:cNvSpPr/>
            <p:nvPr/>
          </p:nvSpPr>
          <p:spPr>
            <a:xfrm>
              <a:off x="4096" y="3018"/>
              <a:ext cx="106" cy="1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3366FF"/>
                </a:buClr>
                <a:buSzPts val="1300"/>
                <a:buFont typeface="Calibri"/>
                <a:buNone/>
              </a:pPr>
              <a:r>
                <a:rPr b="0" lang="en-US" sz="1300" u="none">
                  <a:solidFill>
                    <a:srgbClr val="3366FF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b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0" name="Google Shape;340;p31"/>
            <p:cNvSpPr/>
            <p:nvPr/>
          </p:nvSpPr>
          <p:spPr>
            <a:xfrm>
              <a:off x="4155" y="3018"/>
              <a:ext cx="81" cy="1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3366FF"/>
                </a:buClr>
                <a:buSzPts val="1300"/>
                <a:buFont typeface="Calibri"/>
                <a:buNone/>
              </a:pPr>
              <a:r>
                <a:rPr b="0" lang="en-US" sz="1300" u="none">
                  <a:solidFill>
                    <a:srgbClr val="3366FF"/>
                  </a:solidFill>
                  <a:latin typeface="Calibri"/>
                  <a:ea typeface="Calibri"/>
                  <a:cs typeface="Calibri"/>
                  <a:sym typeface="Calibri"/>
                </a:rPr>
                <a:t>)</a:t>
              </a:r>
              <a:endParaRPr b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41" name="Google Shape;341;p31"/>
            <p:cNvCxnSpPr/>
            <p:nvPr/>
          </p:nvCxnSpPr>
          <p:spPr>
            <a:xfrm>
              <a:off x="3775" y="3182"/>
              <a:ext cx="45" cy="177"/>
            </a:xfrm>
            <a:prstGeom prst="straightConnector1">
              <a:avLst/>
            </a:pr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42" name="Google Shape;342;p31"/>
            <p:cNvSpPr/>
            <p:nvPr/>
          </p:nvSpPr>
          <p:spPr>
            <a:xfrm>
              <a:off x="3803" y="3352"/>
              <a:ext cx="31" cy="34"/>
            </a:xfrm>
            <a:custGeom>
              <a:rect b="b" l="l" r="r" t="t"/>
              <a:pathLst>
                <a:path extrusionOk="0" h="34" w="31">
                  <a:moveTo>
                    <a:pt x="31" y="0"/>
                  </a:moveTo>
                  <a:lnTo>
                    <a:pt x="23" y="34"/>
                  </a:lnTo>
                  <a:lnTo>
                    <a:pt x="0" y="7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3" name="Google Shape;343;p31"/>
            <p:cNvSpPr/>
            <p:nvPr/>
          </p:nvSpPr>
          <p:spPr>
            <a:xfrm>
              <a:off x="3317" y="3386"/>
              <a:ext cx="1018" cy="204"/>
            </a:xfrm>
            <a:custGeom>
              <a:rect b="b" l="l" r="r" t="t"/>
              <a:pathLst>
                <a:path extrusionOk="0" h="768" w="3840">
                  <a:moveTo>
                    <a:pt x="192" y="768"/>
                  </a:moveTo>
                  <a:lnTo>
                    <a:pt x="3648" y="768"/>
                  </a:lnTo>
                  <a:cubicBezTo>
                    <a:pt x="3754" y="768"/>
                    <a:pt x="3840" y="682"/>
                    <a:pt x="3840" y="576"/>
                  </a:cubicBezTo>
                  <a:cubicBezTo>
                    <a:pt x="3840" y="576"/>
                    <a:pt x="3840" y="576"/>
                    <a:pt x="3840" y="576"/>
                  </a:cubicBezTo>
                  <a:lnTo>
                    <a:pt x="3840" y="192"/>
                  </a:lnTo>
                  <a:cubicBezTo>
                    <a:pt x="3840" y="86"/>
                    <a:pt x="3754" y="0"/>
                    <a:pt x="3648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lnTo>
                    <a:pt x="0" y="576"/>
                  </a:lnTo>
                  <a:cubicBezTo>
                    <a:pt x="0" y="682"/>
                    <a:pt x="86" y="768"/>
                    <a:pt x="192" y="768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4" name="Google Shape;344;p31"/>
            <p:cNvSpPr/>
            <p:nvPr/>
          </p:nvSpPr>
          <p:spPr>
            <a:xfrm>
              <a:off x="3317" y="3386"/>
              <a:ext cx="1018" cy="204"/>
            </a:xfrm>
            <a:custGeom>
              <a:rect b="b" l="l" r="r" t="t"/>
              <a:pathLst>
                <a:path extrusionOk="0" h="768" w="3840">
                  <a:moveTo>
                    <a:pt x="192" y="768"/>
                  </a:moveTo>
                  <a:lnTo>
                    <a:pt x="3648" y="768"/>
                  </a:lnTo>
                  <a:cubicBezTo>
                    <a:pt x="3754" y="768"/>
                    <a:pt x="3840" y="682"/>
                    <a:pt x="3840" y="576"/>
                  </a:cubicBezTo>
                  <a:cubicBezTo>
                    <a:pt x="3840" y="576"/>
                    <a:pt x="3840" y="576"/>
                    <a:pt x="3840" y="576"/>
                  </a:cubicBezTo>
                  <a:lnTo>
                    <a:pt x="3840" y="192"/>
                  </a:lnTo>
                  <a:cubicBezTo>
                    <a:pt x="3840" y="86"/>
                    <a:pt x="3754" y="0"/>
                    <a:pt x="3648" y="0"/>
                  </a:cubicBezTo>
                  <a:lnTo>
                    <a:pt x="192" y="0"/>
                  </a:lnTo>
                  <a:cubicBezTo>
                    <a:pt x="86" y="0"/>
                    <a:pt x="0" y="86"/>
                    <a:pt x="0" y="192"/>
                  </a:cubicBezTo>
                  <a:lnTo>
                    <a:pt x="0" y="576"/>
                  </a:lnTo>
                  <a:cubicBezTo>
                    <a:pt x="0" y="682"/>
                    <a:pt x="86" y="768"/>
                    <a:pt x="192" y="768"/>
                  </a:cubicBez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5" name="Google Shape;345;p31"/>
            <p:cNvSpPr/>
            <p:nvPr/>
          </p:nvSpPr>
          <p:spPr>
            <a:xfrm>
              <a:off x="3362" y="3426"/>
              <a:ext cx="752" cy="12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3366FF"/>
                </a:buClr>
                <a:buSzPts val="1300"/>
                <a:buFont typeface="Calibri"/>
                <a:buNone/>
              </a:pPr>
              <a:r>
                <a:rPr b="0" lang="en-US" sz="1300" u="none">
                  <a:solidFill>
                    <a:srgbClr val="3366FF"/>
                  </a:solidFill>
                  <a:latin typeface="Calibri"/>
                  <a:ea typeface="Calibri"/>
                  <a:cs typeface="Calibri"/>
                  <a:sym typeface="Calibri"/>
                </a:rPr>
                <a:t>recursiveFactorial</a:t>
              </a:r>
              <a:endParaRPr b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6" name="Google Shape;346;p31"/>
            <p:cNvSpPr/>
            <p:nvPr/>
          </p:nvSpPr>
          <p:spPr>
            <a:xfrm>
              <a:off x="4164" y="3426"/>
              <a:ext cx="81" cy="1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3366FF"/>
                </a:buClr>
                <a:buSzPts val="1300"/>
                <a:buFont typeface="Calibri"/>
                <a:buNone/>
              </a:pPr>
              <a:r>
                <a:rPr b="0" lang="en-US" sz="1300" u="none">
                  <a:solidFill>
                    <a:srgbClr val="3366FF"/>
                  </a:solidFill>
                  <a:latin typeface="Calibri"/>
                  <a:ea typeface="Calibri"/>
                  <a:cs typeface="Calibri"/>
                  <a:sym typeface="Calibri"/>
                </a:rPr>
                <a:t>(</a:t>
              </a:r>
              <a:endParaRPr b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" name="Google Shape;347;p31"/>
            <p:cNvSpPr/>
            <p:nvPr/>
          </p:nvSpPr>
          <p:spPr>
            <a:xfrm>
              <a:off x="4198" y="3426"/>
              <a:ext cx="106" cy="1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3366FF"/>
                </a:buClr>
                <a:buSzPts val="1300"/>
                <a:buFont typeface="Calibri"/>
                <a:buNone/>
              </a:pPr>
              <a:r>
                <a:rPr b="0" lang="en-US" sz="1300" u="none">
                  <a:solidFill>
                    <a:srgbClr val="3366FF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  <a:endParaRPr b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8" name="Google Shape;348;p31"/>
            <p:cNvSpPr/>
            <p:nvPr/>
          </p:nvSpPr>
          <p:spPr>
            <a:xfrm>
              <a:off x="4257" y="3426"/>
              <a:ext cx="81" cy="1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3366FF"/>
                </a:buClr>
                <a:buSzPts val="1300"/>
                <a:buFont typeface="Calibri"/>
                <a:buNone/>
              </a:pPr>
              <a:r>
                <a:rPr b="0" lang="en-US" sz="1300" u="none">
                  <a:solidFill>
                    <a:srgbClr val="3366FF"/>
                  </a:solidFill>
                  <a:latin typeface="Calibri"/>
                  <a:ea typeface="Calibri"/>
                  <a:cs typeface="Calibri"/>
                  <a:sym typeface="Calibri"/>
                </a:rPr>
                <a:t>)</a:t>
              </a:r>
              <a:endParaRPr b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9" name="Google Shape;349;p31"/>
            <p:cNvSpPr/>
            <p:nvPr/>
          </p:nvSpPr>
          <p:spPr>
            <a:xfrm>
              <a:off x="4257" y="3094"/>
              <a:ext cx="184" cy="394"/>
            </a:xfrm>
            <a:custGeom>
              <a:rect b="b" l="l" r="r" t="t"/>
              <a:pathLst>
                <a:path extrusionOk="0" h="394" w="184">
                  <a:moveTo>
                    <a:pt x="78" y="394"/>
                  </a:moveTo>
                  <a:lnTo>
                    <a:pt x="122" y="355"/>
                  </a:lnTo>
                  <a:lnTo>
                    <a:pt x="154" y="315"/>
                  </a:lnTo>
                  <a:lnTo>
                    <a:pt x="175" y="276"/>
                  </a:lnTo>
                  <a:lnTo>
                    <a:pt x="184" y="237"/>
                  </a:lnTo>
                  <a:lnTo>
                    <a:pt x="182" y="197"/>
                  </a:lnTo>
                  <a:lnTo>
                    <a:pt x="168" y="158"/>
                  </a:lnTo>
                  <a:lnTo>
                    <a:pt x="143" y="118"/>
                  </a:lnTo>
                  <a:lnTo>
                    <a:pt x="107" y="79"/>
                  </a:lnTo>
                  <a:lnTo>
                    <a:pt x="59" y="40"/>
                  </a:ln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Google Shape;350;p31"/>
            <p:cNvSpPr/>
            <p:nvPr/>
          </p:nvSpPr>
          <p:spPr>
            <a:xfrm>
              <a:off x="4234" y="3080"/>
              <a:ext cx="34" cy="30"/>
            </a:xfrm>
            <a:custGeom>
              <a:rect b="b" l="l" r="r" t="t"/>
              <a:pathLst>
                <a:path extrusionOk="0" h="30" w="34">
                  <a:moveTo>
                    <a:pt x="18" y="30"/>
                  </a:moveTo>
                  <a:lnTo>
                    <a:pt x="0" y="0"/>
                  </a:lnTo>
                  <a:lnTo>
                    <a:pt x="34" y="3"/>
                  </a:lnTo>
                  <a:lnTo>
                    <a:pt x="18" y="3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351;p31"/>
            <p:cNvSpPr/>
            <p:nvPr/>
          </p:nvSpPr>
          <p:spPr>
            <a:xfrm>
              <a:off x="4490" y="3218"/>
              <a:ext cx="352" cy="1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FF"/>
                </a:buClr>
                <a:buSzPts val="1300"/>
                <a:buFont typeface="Calibri"/>
                <a:buNone/>
              </a:pPr>
              <a:r>
                <a:rPr b="0" lang="en-US" sz="1300" u="none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rPr>
                <a:t>return </a:t>
              </a:r>
              <a:endParaRPr b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p31"/>
            <p:cNvSpPr/>
            <p:nvPr/>
          </p:nvSpPr>
          <p:spPr>
            <a:xfrm>
              <a:off x="4783" y="3218"/>
              <a:ext cx="106" cy="1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FF"/>
                </a:buClr>
                <a:buSzPts val="1300"/>
                <a:buFont typeface="Calibri"/>
                <a:buNone/>
              </a:pPr>
              <a:r>
                <a:rPr b="0" lang="en-US" sz="1300" u="none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b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53;p31"/>
            <p:cNvSpPr/>
            <p:nvPr/>
          </p:nvSpPr>
          <p:spPr>
            <a:xfrm>
              <a:off x="3523" y="2008"/>
              <a:ext cx="174" cy="12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FF"/>
                </a:buClr>
                <a:buSzPts val="1000"/>
                <a:buFont typeface="Calibri"/>
                <a:buNone/>
              </a:pPr>
              <a:r>
                <a:rPr b="0" lang="en-US" sz="1000" u="none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rPr>
                <a:t>call</a:t>
              </a:r>
              <a:endParaRPr b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31"/>
            <p:cNvSpPr/>
            <p:nvPr/>
          </p:nvSpPr>
          <p:spPr>
            <a:xfrm>
              <a:off x="3625" y="2419"/>
              <a:ext cx="174" cy="12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FF"/>
                </a:buClr>
                <a:buSzPts val="1000"/>
                <a:buFont typeface="Calibri"/>
                <a:buNone/>
              </a:pPr>
              <a:r>
                <a:rPr b="0" lang="en-US" sz="1000" u="none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rPr>
                <a:t>call</a:t>
              </a:r>
              <a:endParaRPr b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31"/>
            <p:cNvSpPr/>
            <p:nvPr/>
          </p:nvSpPr>
          <p:spPr>
            <a:xfrm>
              <a:off x="3727" y="2827"/>
              <a:ext cx="174" cy="12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FF"/>
                </a:buClr>
                <a:buSzPts val="1000"/>
                <a:buFont typeface="Calibri"/>
                <a:buNone/>
              </a:pPr>
              <a:r>
                <a:rPr b="0" lang="en-US" sz="1000" u="none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rPr>
                <a:t>call</a:t>
              </a:r>
              <a:endParaRPr b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" name="Google Shape;356;p31"/>
            <p:cNvSpPr/>
            <p:nvPr/>
          </p:nvSpPr>
          <p:spPr>
            <a:xfrm>
              <a:off x="3828" y="3243"/>
              <a:ext cx="174" cy="12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FF"/>
                </a:buClr>
                <a:buSzPts val="1000"/>
                <a:buFont typeface="Calibri"/>
                <a:buNone/>
              </a:pPr>
              <a:r>
                <a:rPr b="0" lang="en-US" sz="1000" u="none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rPr>
                <a:t>call</a:t>
              </a:r>
              <a:endParaRPr b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357;p31"/>
            <p:cNvSpPr/>
            <p:nvPr/>
          </p:nvSpPr>
          <p:spPr>
            <a:xfrm>
              <a:off x="4155" y="2687"/>
              <a:ext cx="184" cy="393"/>
            </a:xfrm>
            <a:custGeom>
              <a:rect b="b" l="l" r="r" t="t"/>
              <a:pathLst>
                <a:path extrusionOk="0" h="393" w="184">
                  <a:moveTo>
                    <a:pt x="79" y="393"/>
                  </a:moveTo>
                  <a:lnTo>
                    <a:pt x="122" y="354"/>
                  </a:lnTo>
                  <a:lnTo>
                    <a:pt x="154" y="315"/>
                  </a:lnTo>
                  <a:lnTo>
                    <a:pt x="175" y="275"/>
                  </a:lnTo>
                  <a:lnTo>
                    <a:pt x="184" y="236"/>
                  </a:lnTo>
                  <a:lnTo>
                    <a:pt x="182" y="197"/>
                  </a:lnTo>
                  <a:lnTo>
                    <a:pt x="169" y="157"/>
                  </a:lnTo>
                  <a:lnTo>
                    <a:pt x="144" y="118"/>
                  </a:lnTo>
                  <a:lnTo>
                    <a:pt x="107" y="78"/>
                  </a:lnTo>
                  <a:lnTo>
                    <a:pt x="60" y="39"/>
                  </a:ln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358;p31"/>
            <p:cNvSpPr/>
            <p:nvPr/>
          </p:nvSpPr>
          <p:spPr>
            <a:xfrm>
              <a:off x="4132" y="2673"/>
              <a:ext cx="35" cy="29"/>
            </a:xfrm>
            <a:custGeom>
              <a:rect b="b" l="l" r="r" t="t"/>
              <a:pathLst>
                <a:path extrusionOk="0" h="29" w="35">
                  <a:moveTo>
                    <a:pt x="19" y="29"/>
                  </a:moveTo>
                  <a:lnTo>
                    <a:pt x="0" y="0"/>
                  </a:lnTo>
                  <a:lnTo>
                    <a:pt x="35" y="2"/>
                  </a:lnTo>
                  <a:lnTo>
                    <a:pt x="19" y="2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59;p31"/>
            <p:cNvSpPr/>
            <p:nvPr/>
          </p:nvSpPr>
          <p:spPr>
            <a:xfrm>
              <a:off x="4054" y="2279"/>
              <a:ext cx="183" cy="394"/>
            </a:xfrm>
            <a:custGeom>
              <a:rect b="b" l="l" r="r" t="t"/>
              <a:pathLst>
                <a:path extrusionOk="0" h="394" w="183">
                  <a:moveTo>
                    <a:pt x="78" y="394"/>
                  </a:moveTo>
                  <a:lnTo>
                    <a:pt x="121" y="355"/>
                  </a:lnTo>
                  <a:lnTo>
                    <a:pt x="153" y="315"/>
                  </a:lnTo>
                  <a:lnTo>
                    <a:pt x="174" y="276"/>
                  </a:lnTo>
                  <a:lnTo>
                    <a:pt x="183" y="237"/>
                  </a:lnTo>
                  <a:lnTo>
                    <a:pt x="181" y="197"/>
                  </a:lnTo>
                  <a:lnTo>
                    <a:pt x="168" y="158"/>
                  </a:lnTo>
                  <a:lnTo>
                    <a:pt x="143" y="119"/>
                  </a:lnTo>
                  <a:lnTo>
                    <a:pt x="106" y="79"/>
                  </a:lnTo>
                  <a:lnTo>
                    <a:pt x="59" y="40"/>
                  </a:ln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31"/>
            <p:cNvSpPr/>
            <p:nvPr/>
          </p:nvSpPr>
          <p:spPr>
            <a:xfrm>
              <a:off x="4030" y="2265"/>
              <a:ext cx="35" cy="30"/>
            </a:xfrm>
            <a:custGeom>
              <a:rect b="b" l="l" r="r" t="t"/>
              <a:pathLst>
                <a:path extrusionOk="0" h="30" w="35">
                  <a:moveTo>
                    <a:pt x="19" y="30"/>
                  </a:moveTo>
                  <a:lnTo>
                    <a:pt x="0" y="0"/>
                  </a:lnTo>
                  <a:lnTo>
                    <a:pt x="35" y="3"/>
                  </a:lnTo>
                  <a:lnTo>
                    <a:pt x="19" y="3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61;p31"/>
            <p:cNvSpPr/>
            <p:nvPr/>
          </p:nvSpPr>
          <p:spPr>
            <a:xfrm>
              <a:off x="3952" y="1872"/>
              <a:ext cx="184" cy="393"/>
            </a:xfrm>
            <a:custGeom>
              <a:rect b="b" l="l" r="r" t="t"/>
              <a:pathLst>
                <a:path extrusionOk="0" h="393" w="184">
                  <a:moveTo>
                    <a:pt x="78" y="393"/>
                  </a:moveTo>
                  <a:lnTo>
                    <a:pt x="121" y="354"/>
                  </a:lnTo>
                  <a:lnTo>
                    <a:pt x="154" y="315"/>
                  </a:lnTo>
                  <a:lnTo>
                    <a:pt x="174" y="275"/>
                  </a:lnTo>
                  <a:lnTo>
                    <a:pt x="184" y="236"/>
                  </a:lnTo>
                  <a:lnTo>
                    <a:pt x="181" y="197"/>
                  </a:lnTo>
                  <a:lnTo>
                    <a:pt x="168" y="157"/>
                  </a:lnTo>
                  <a:lnTo>
                    <a:pt x="143" y="118"/>
                  </a:lnTo>
                  <a:lnTo>
                    <a:pt x="107" y="79"/>
                  </a:lnTo>
                  <a:lnTo>
                    <a:pt x="59" y="39"/>
                  </a:lnTo>
                  <a:lnTo>
                    <a:pt x="0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" name="Google Shape;362;p31"/>
            <p:cNvSpPr/>
            <p:nvPr/>
          </p:nvSpPr>
          <p:spPr>
            <a:xfrm>
              <a:off x="3928" y="1858"/>
              <a:ext cx="35" cy="29"/>
            </a:xfrm>
            <a:custGeom>
              <a:rect b="b" l="l" r="r" t="t"/>
              <a:pathLst>
                <a:path extrusionOk="0" h="29" w="35">
                  <a:moveTo>
                    <a:pt x="19" y="29"/>
                  </a:moveTo>
                  <a:lnTo>
                    <a:pt x="0" y="0"/>
                  </a:lnTo>
                  <a:lnTo>
                    <a:pt x="35" y="2"/>
                  </a:lnTo>
                  <a:lnTo>
                    <a:pt x="19" y="2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3;p31"/>
            <p:cNvSpPr/>
            <p:nvPr/>
          </p:nvSpPr>
          <p:spPr>
            <a:xfrm>
              <a:off x="4393" y="2819"/>
              <a:ext cx="352" cy="1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FF"/>
                </a:buClr>
                <a:buSzPts val="1300"/>
                <a:buFont typeface="Calibri"/>
                <a:buNone/>
              </a:pPr>
              <a:r>
                <a:rPr b="0" lang="en-US" sz="1300" u="none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rPr>
                <a:t>return </a:t>
              </a:r>
              <a:endParaRPr b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364;p31"/>
            <p:cNvSpPr/>
            <p:nvPr/>
          </p:nvSpPr>
          <p:spPr>
            <a:xfrm>
              <a:off x="4690" y="2819"/>
              <a:ext cx="106" cy="1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FF"/>
                </a:buClr>
                <a:buSzPts val="1300"/>
                <a:buFont typeface="Calibri"/>
                <a:buNone/>
              </a:pPr>
              <a:r>
                <a:rPr b="0" lang="en-US" sz="1300" u="none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b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Google Shape;365;p31"/>
            <p:cNvSpPr/>
            <p:nvPr/>
          </p:nvSpPr>
          <p:spPr>
            <a:xfrm>
              <a:off x="4745" y="2819"/>
              <a:ext cx="89" cy="1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FF"/>
                </a:buClr>
                <a:buSzPts val="1300"/>
                <a:buFont typeface="Calibri"/>
                <a:buNone/>
              </a:pPr>
              <a:r>
                <a:rPr b="0" lang="en-US" sz="1300" u="none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rPr>
                <a:t>*</a:t>
              </a:r>
              <a:endParaRPr b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Google Shape;366;p31"/>
            <p:cNvSpPr/>
            <p:nvPr/>
          </p:nvSpPr>
          <p:spPr>
            <a:xfrm>
              <a:off x="4783" y="2819"/>
              <a:ext cx="136" cy="1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FF"/>
                </a:buClr>
                <a:buSzPts val="1300"/>
                <a:buFont typeface="Calibri"/>
                <a:buNone/>
              </a:pPr>
              <a:r>
                <a:rPr b="0" lang="en-US" sz="1300" u="none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rPr>
                <a:t>1 </a:t>
              </a:r>
              <a:endParaRPr b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67;p31"/>
            <p:cNvSpPr/>
            <p:nvPr/>
          </p:nvSpPr>
          <p:spPr>
            <a:xfrm>
              <a:off x="4868" y="2819"/>
              <a:ext cx="136" cy="1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FF"/>
                </a:buClr>
                <a:buSzPts val="1300"/>
                <a:buFont typeface="Calibri"/>
                <a:buNone/>
              </a:pPr>
              <a:r>
                <a:rPr b="0" lang="en-US" sz="1300" u="none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rPr>
                <a:t>= </a:t>
              </a:r>
              <a:endParaRPr b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" name="Google Shape;368;p31"/>
            <p:cNvSpPr/>
            <p:nvPr/>
          </p:nvSpPr>
          <p:spPr>
            <a:xfrm>
              <a:off x="4957" y="2819"/>
              <a:ext cx="106" cy="1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FF"/>
                </a:buClr>
                <a:buSzPts val="1300"/>
                <a:buFont typeface="Calibri"/>
                <a:buNone/>
              </a:pPr>
              <a:r>
                <a:rPr b="0" lang="en-US" sz="1300" u="none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b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" name="Google Shape;369;p31"/>
            <p:cNvSpPr/>
            <p:nvPr/>
          </p:nvSpPr>
          <p:spPr>
            <a:xfrm>
              <a:off x="4299" y="2411"/>
              <a:ext cx="352" cy="1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FF"/>
                </a:buClr>
                <a:buSzPts val="1300"/>
                <a:buFont typeface="Calibri"/>
                <a:buNone/>
              </a:pPr>
              <a:r>
                <a:rPr b="0" lang="en-US" sz="1300" u="none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rPr>
                <a:t>return </a:t>
              </a:r>
              <a:endParaRPr b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" name="Google Shape;370;p31"/>
            <p:cNvSpPr/>
            <p:nvPr/>
          </p:nvSpPr>
          <p:spPr>
            <a:xfrm>
              <a:off x="4592" y="2411"/>
              <a:ext cx="106" cy="1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FF"/>
                </a:buClr>
                <a:buSzPts val="1300"/>
                <a:buFont typeface="Calibri"/>
                <a:buNone/>
              </a:pPr>
              <a:r>
                <a:rPr b="0" lang="en-US" sz="1300" u="none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 b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" name="Google Shape;371;p31"/>
            <p:cNvSpPr/>
            <p:nvPr/>
          </p:nvSpPr>
          <p:spPr>
            <a:xfrm>
              <a:off x="4652" y="2411"/>
              <a:ext cx="89" cy="1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FF"/>
                </a:buClr>
                <a:buSzPts val="1300"/>
                <a:buFont typeface="Calibri"/>
                <a:buNone/>
              </a:pPr>
              <a:r>
                <a:rPr b="0" lang="en-US" sz="1300" u="none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rPr>
                <a:t>*</a:t>
              </a:r>
              <a:endParaRPr b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" name="Google Shape;372;p31"/>
            <p:cNvSpPr/>
            <p:nvPr/>
          </p:nvSpPr>
          <p:spPr>
            <a:xfrm>
              <a:off x="4690" y="2411"/>
              <a:ext cx="136" cy="1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FF"/>
                </a:buClr>
                <a:buSzPts val="1300"/>
                <a:buFont typeface="Calibri"/>
                <a:buNone/>
              </a:pPr>
              <a:r>
                <a:rPr b="0" lang="en-US" sz="1300" u="none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rPr>
                <a:t>1 </a:t>
              </a:r>
              <a:endParaRPr b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" name="Google Shape;373;p31"/>
            <p:cNvSpPr/>
            <p:nvPr/>
          </p:nvSpPr>
          <p:spPr>
            <a:xfrm>
              <a:off x="4775" y="2411"/>
              <a:ext cx="136" cy="1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FF"/>
                </a:buClr>
                <a:buSzPts val="1300"/>
                <a:buFont typeface="Calibri"/>
                <a:buNone/>
              </a:pPr>
              <a:r>
                <a:rPr b="0" lang="en-US" sz="1300" u="none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rPr>
                <a:t>= </a:t>
              </a:r>
              <a:endParaRPr b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" name="Google Shape;374;p31"/>
            <p:cNvSpPr/>
            <p:nvPr/>
          </p:nvSpPr>
          <p:spPr>
            <a:xfrm>
              <a:off x="4864" y="2411"/>
              <a:ext cx="106" cy="1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FF"/>
                </a:buClr>
                <a:buSzPts val="1300"/>
                <a:buFont typeface="Calibri"/>
                <a:buNone/>
              </a:pPr>
              <a:r>
                <a:rPr b="0" lang="en-US" sz="1300" u="none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 b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5" name="Google Shape;375;p31"/>
            <p:cNvSpPr/>
            <p:nvPr/>
          </p:nvSpPr>
          <p:spPr>
            <a:xfrm>
              <a:off x="4164" y="2004"/>
              <a:ext cx="352" cy="1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FF"/>
                </a:buClr>
                <a:buSzPts val="1300"/>
                <a:buFont typeface="Calibri"/>
                <a:buNone/>
              </a:pPr>
              <a:r>
                <a:rPr b="0" lang="en-US" sz="1300" u="none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rPr>
                <a:t>return </a:t>
              </a:r>
              <a:endParaRPr b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6" name="Google Shape;376;p31"/>
            <p:cNvSpPr/>
            <p:nvPr/>
          </p:nvSpPr>
          <p:spPr>
            <a:xfrm>
              <a:off x="4461" y="2004"/>
              <a:ext cx="106" cy="1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FF"/>
                </a:buClr>
                <a:buSzPts val="1300"/>
                <a:buFont typeface="Calibri"/>
                <a:buNone/>
              </a:pPr>
              <a:r>
                <a:rPr b="0" lang="en-US" sz="1300" u="none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 b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7" name="Google Shape;377;p31"/>
            <p:cNvSpPr/>
            <p:nvPr/>
          </p:nvSpPr>
          <p:spPr>
            <a:xfrm>
              <a:off x="4516" y="2004"/>
              <a:ext cx="89" cy="1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FF"/>
                </a:buClr>
                <a:buSzPts val="1300"/>
                <a:buFont typeface="Calibri"/>
                <a:buNone/>
              </a:pPr>
              <a:r>
                <a:rPr b="0" lang="en-US" sz="1300" u="none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rPr>
                <a:t>*</a:t>
              </a:r>
              <a:endParaRPr b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8" name="Google Shape;378;p31"/>
            <p:cNvSpPr/>
            <p:nvPr/>
          </p:nvSpPr>
          <p:spPr>
            <a:xfrm>
              <a:off x="4554" y="2004"/>
              <a:ext cx="136" cy="1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FF"/>
                </a:buClr>
                <a:buSzPts val="1300"/>
                <a:buFont typeface="Calibri"/>
                <a:buNone/>
              </a:pPr>
              <a:r>
                <a:rPr b="0" lang="en-US" sz="1300" u="none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rPr>
                <a:t>2 </a:t>
              </a:r>
              <a:endParaRPr b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9" name="Google Shape;379;p31"/>
            <p:cNvSpPr/>
            <p:nvPr/>
          </p:nvSpPr>
          <p:spPr>
            <a:xfrm>
              <a:off x="4639" y="2004"/>
              <a:ext cx="136" cy="1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FF"/>
                </a:buClr>
                <a:buSzPts val="1300"/>
                <a:buFont typeface="Calibri"/>
                <a:buNone/>
              </a:pPr>
              <a:r>
                <a:rPr b="0" lang="en-US" sz="1300" u="none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rPr>
                <a:t>= </a:t>
              </a:r>
              <a:endParaRPr b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0" name="Google Shape;380;p31"/>
            <p:cNvSpPr/>
            <p:nvPr/>
          </p:nvSpPr>
          <p:spPr>
            <a:xfrm>
              <a:off x="4728" y="2004"/>
              <a:ext cx="106" cy="1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FF"/>
                </a:buClr>
                <a:buSzPts val="1300"/>
                <a:buFont typeface="Calibri"/>
                <a:buNone/>
              </a:pPr>
              <a:r>
                <a:rPr b="0" lang="en-US" sz="1300" u="none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rPr>
                <a:t>6</a:t>
              </a:r>
              <a:endParaRPr b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1" name="Google Shape;381;p31"/>
            <p:cNvSpPr/>
            <p:nvPr/>
          </p:nvSpPr>
          <p:spPr>
            <a:xfrm>
              <a:off x="3928" y="1681"/>
              <a:ext cx="298" cy="177"/>
            </a:xfrm>
            <a:custGeom>
              <a:rect b="b" l="l" r="r" t="t"/>
              <a:pathLst>
                <a:path extrusionOk="0" h="177" w="298">
                  <a:moveTo>
                    <a:pt x="0" y="177"/>
                  </a:moveTo>
                  <a:lnTo>
                    <a:pt x="64" y="173"/>
                  </a:lnTo>
                  <a:lnTo>
                    <a:pt x="121" y="163"/>
                  </a:lnTo>
                  <a:lnTo>
                    <a:pt x="171" y="144"/>
                  </a:lnTo>
                  <a:lnTo>
                    <a:pt x="214" y="119"/>
                  </a:lnTo>
                  <a:lnTo>
                    <a:pt x="249" y="87"/>
                  </a:lnTo>
                  <a:lnTo>
                    <a:pt x="277" y="47"/>
                  </a:lnTo>
                  <a:lnTo>
                    <a:pt x="2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2" name="Google Shape;382;p31"/>
            <p:cNvSpPr/>
            <p:nvPr/>
          </p:nvSpPr>
          <p:spPr>
            <a:xfrm>
              <a:off x="4210" y="1654"/>
              <a:ext cx="30" cy="35"/>
            </a:xfrm>
            <a:custGeom>
              <a:rect b="b" l="l" r="r" t="t"/>
              <a:pathLst>
                <a:path extrusionOk="0" h="35" w="30">
                  <a:moveTo>
                    <a:pt x="30" y="35"/>
                  </a:moveTo>
                  <a:lnTo>
                    <a:pt x="24" y="0"/>
                  </a:lnTo>
                  <a:lnTo>
                    <a:pt x="0" y="26"/>
                  </a:lnTo>
                  <a:lnTo>
                    <a:pt x="30" y="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3" name="Google Shape;383;p31"/>
            <p:cNvSpPr/>
            <p:nvPr/>
          </p:nvSpPr>
          <p:spPr>
            <a:xfrm>
              <a:off x="3884" y="1537"/>
              <a:ext cx="352" cy="1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FF"/>
                </a:buClr>
                <a:buSzPts val="1300"/>
                <a:buFont typeface="Calibri"/>
                <a:buNone/>
              </a:pPr>
              <a:r>
                <a:rPr b="0" lang="en-US" sz="1300" u="none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rPr>
                <a:t>return </a:t>
              </a:r>
              <a:endParaRPr b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4" name="Google Shape;384;p31"/>
            <p:cNvSpPr/>
            <p:nvPr/>
          </p:nvSpPr>
          <p:spPr>
            <a:xfrm>
              <a:off x="4176" y="1537"/>
              <a:ext cx="106" cy="1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FF"/>
                </a:buClr>
                <a:buSzPts val="1300"/>
                <a:buFont typeface="Calibri"/>
                <a:buNone/>
              </a:pPr>
              <a:r>
                <a:rPr b="0" lang="en-US" sz="1300" u="none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  <a:endParaRPr b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5" name="Google Shape;385;p31"/>
            <p:cNvSpPr/>
            <p:nvPr/>
          </p:nvSpPr>
          <p:spPr>
            <a:xfrm>
              <a:off x="4232" y="1537"/>
              <a:ext cx="89" cy="1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FF"/>
                </a:buClr>
                <a:buSzPts val="1300"/>
                <a:buFont typeface="Calibri"/>
                <a:buNone/>
              </a:pPr>
              <a:r>
                <a:rPr b="0" lang="en-US" sz="1300" u="none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rPr>
                <a:t>*</a:t>
              </a:r>
              <a:endParaRPr b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6" name="Google Shape;386;p31"/>
            <p:cNvSpPr/>
            <p:nvPr/>
          </p:nvSpPr>
          <p:spPr>
            <a:xfrm>
              <a:off x="4274" y="1537"/>
              <a:ext cx="136" cy="1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FF"/>
                </a:buClr>
                <a:buSzPts val="1300"/>
                <a:buFont typeface="Calibri"/>
                <a:buNone/>
              </a:pPr>
              <a:r>
                <a:rPr b="0" lang="en-US" sz="1300" u="none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rPr>
                <a:t>6 </a:t>
              </a:r>
              <a:endParaRPr b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7" name="Google Shape;387;p31"/>
            <p:cNvSpPr/>
            <p:nvPr/>
          </p:nvSpPr>
          <p:spPr>
            <a:xfrm>
              <a:off x="4359" y="1537"/>
              <a:ext cx="136" cy="1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FF"/>
                </a:buClr>
                <a:buSzPts val="1300"/>
                <a:buFont typeface="Calibri"/>
                <a:buNone/>
              </a:pPr>
              <a:r>
                <a:rPr b="0" lang="en-US" sz="1300" u="none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rPr>
                <a:t>= </a:t>
              </a:r>
              <a:endParaRPr b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8" name="Google Shape;388;p31"/>
            <p:cNvSpPr/>
            <p:nvPr/>
          </p:nvSpPr>
          <p:spPr>
            <a:xfrm>
              <a:off x="4444" y="1537"/>
              <a:ext cx="166" cy="1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FF"/>
                </a:buClr>
                <a:buSzPts val="1300"/>
                <a:buFont typeface="Calibri"/>
                <a:buNone/>
              </a:pPr>
              <a:r>
                <a:rPr b="0" lang="en-US" sz="1300" u="none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rPr>
                <a:t>24</a:t>
              </a:r>
              <a:endParaRPr b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89" name="Google Shape;389;p31"/>
            <p:cNvCxnSpPr/>
            <p:nvPr/>
          </p:nvCxnSpPr>
          <p:spPr>
            <a:xfrm>
              <a:off x="4590" y="1603"/>
              <a:ext cx="329" cy="1"/>
            </a:xfrm>
            <a:prstGeom prst="straightConnector1">
              <a:avLst/>
            </a:prstGeom>
            <a:noFill/>
            <a:ln cap="rnd" cmpd="sng" w="9525">
              <a:solidFill>
                <a:srgbClr val="0000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90" name="Google Shape;390;p31"/>
            <p:cNvSpPr/>
            <p:nvPr/>
          </p:nvSpPr>
          <p:spPr>
            <a:xfrm>
              <a:off x="4915" y="1588"/>
              <a:ext cx="32" cy="31"/>
            </a:xfrm>
            <a:custGeom>
              <a:rect b="b" l="l" r="r" t="t"/>
              <a:pathLst>
                <a:path extrusionOk="0" h="31" w="32">
                  <a:moveTo>
                    <a:pt x="0" y="0"/>
                  </a:moveTo>
                  <a:lnTo>
                    <a:pt x="32" y="15"/>
                  </a:lnTo>
                  <a:lnTo>
                    <a:pt x="0" y="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1" name="Google Shape;391;p31"/>
            <p:cNvSpPr/>
            <p:nvPr/>
          </p:nvSpPr>
          <p:spPr>
            <a:xfrm>
              <a:off x="4978" y="1541"/>
              <a:ext cx="611" cy="1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FF"/>
                </a:buClr>
                <a:buSzPts val="1300"/>
                <a:buFont typeface="Calibri"/>
                <a:buNone/>
              </a:pPr>
              <a:r>
                <a:rPr b="0" lang="en-US" sz="1300" u="none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rPr>
                <a:t>final answer</a:t>
              </a:r>
              <a:endParaRPr b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92" name="Google Shape;392;p31"/>
            <p:cNvCxnSpPr/>
            <p:nvPr/>
          </p:nvCxnSpPr>
          <p:spPr>
            <a:xfrm flipH="1" rot="10800000">
              <a:off x="4794" y="2971"/>
              <a:ext cx="1" cy="257"/>
            </a:xfrm>
            <a:prstGeom prst="straightConnector1">
              <a:avLst/>
            </a:prstGeom>
            <a:noFill/>
            <a:ln cap="rnd" cmpd="sng" w="9525">
              <a:solidFill>
                <a:srgbClr val="0000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93" name="Google Shape;393;p31"/>
            <p:cNvSpPr/>
            <p:nvPr/>
          </p:nvSpPr>
          <p:spPr>
            <a:xfrm>
              <a:off x="4776" y="2939"/>
              <a:ext cx="36" cy="37"/>
            </a:xfrm>
            <a:custGeom>
              <a:rect b="b" l="l" r="r" t="t"/>
              <a:pathLst>
                <a:path extrusionOk="0" h="37" w="36">
                  <a:moveTo>
                    <a:pt x="0" y="37"/>
                  </a:moveTo>
                  <a:lnTo>
                    <a:pt x="18" y="0"/>
                  </a:lnTo>
                  <a:lnTo>
                    <a:pt x="36" y="37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94" name="Google Shape;394;p31"/>
            <p:cNvCxnSpPr/>
            <p:nvPr/>
          </p:nvCxnSpPr>
          <p:spPr>
            <a:xfrm rot="10800000">
              <a:off x="4736" y="2558"/>
              <a:ext cx="185" cy="268"/>
            </a:xfrm>
            <a:prstGeom prst="straightConnector1">
              <a:avLst/>
            </a:prstGeom>
            <a:noFill/>
            <a:ln cap="rnd" cmpd="sng" w="9525">
              <a:solidFill>
                <a:srgbClr val="0000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95" name="Google Shape;395;p31"/>
            <p:cNvSpPr/>
            <p:nvPr/>
          </p:nvSpPr>
          <p:spPr>
            <a:xfrm>
              <a:off x="4717" y="2532"/>
              <a:ext cx="36" cy="40"/>
            </a:xfrm>
            <a:custGeom>
              <a:rect b="b" l="l" r="r" t="t"/>
              <a:pathLst>
                <a:path extrusionOk="0" h="40" w="36">
                  <a:moveTo>
                    <a:pt x="6" y="40"/>
                  </a:moveTo>
                  <a:lnTo>
                    <a:pt x="0" y="0"/>
                  </a:lnTo>
                  <a:lnTo>
                    <a:pt x="36" y="19"/>
                  </a:lnTo>
                  <a:lnTo>
                    <a:pt x="6" y="40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96" name="Google Shape;396;p31"/>
            <p:cNvCxnSpPr/>
            <p:nvPr/>
          </p:nvCxnSpPr>
          <p:spPr>
            <a:xfrm rot="10800000">
              <a:off x="4611" y="2148"/>
              <a:ext cx="234" cy="270"/>
            </a:xfrm>
            <a:prstGeom prst="straightConnector1">
              <a:avLst/>
            </a:prstGeom>
            <a:noFill/>
            <a:ln cap="rnd" cmpd="sng" w="9525">
              <a:solidFill>
                <a:srgbClr val="0000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97" name="Google Shape;397;p31"/>
            <p:cNvSpPr/>
            <p:nvPr/>
          </p:nvSpPr>
          <p:spPr>
            <a:xfrm>
              <a:off x="4590" y="2124"/>
              <a:ext cx="38" cy="40"/>
            </a:xfrm>
            <a:custGeom>
              <a:rect b="b" l="l" r="r" t="t"/>
              <a:pathLst>
                <a:path extrusionOk="0" h="40" w="38">
                  <a:moveTo>
                    <a:pt x="10" y="40"/>
                  </a:moveTo>
                  <a:lnTo>
                    <a:pt x="0" y="0"/>
                  </a:lnTo>
                  <a:lnTo>
                    <a:pt x="38" y="16"/>
                  </a:lnTo>
                  <a:lnTo>
                    <a:pt x="10" y="40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98" name="Google Shape;398;p31"/>
            <p:cNvCxnSpPr/>
            <p:nvPr/>
          </p:nvCxnSpPr>
          <p:spPr>
            <a:xfrm rot="10800000">
              <a:off x="4335" y="1675"/>
              <a:ext cx="408" cy="336"/>
            </a:xfrm>
            <a:prstGeom prst="straightConnector1">
              <a:avLst/>
            </a:prstGeom>
            <a:noFill/>
            <a:ln cap="rnd" cmpd="sng" w="9525">
              <a:solidFill>
                <a:srgbClr val="0000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99" name="Google Shape;399;p31"/>
            <p:cNvSpPr/>
            <p:nvPr/>
          </p:nvSpPr>
          <p:spPr>
            <a:xfrm>
              <a:off x="4310" y="1654"/>
              <a:ext cx="40" cy="38"/>
            </a:xfrm>
            <a:custGeom>
              <a:rect b="b" l="l" r="r" t="t"/>
              <a:pathLst>
                <a:path extrusionOk="0" h="38" w="40">
                  <a:moveTo>
                    <a:pt x="17" y="38"/>
                  </a:moveTo>
                  <a:lnTo>
                    <a:pt x="0" y="0"/>
                  </a:lnTo>
                  <a:lnTo>
                    <a:pt x="40" y="10"/>
                  </a:lnTo>
                  <a:lnTo>
                    <a:pt x="17" y="38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00" name="Google Shape;400;p31"/>
            <p:cNvCxnSpPr/>
            <p:nvPr/>
          </p:nvCxnSpPr>
          <p:spPr>
            <a:xfrm>
              <a:off x="3368" y="1552"/>
              <a:ext cx="44" cy="178"/>
            </a:xfrm>
            <a:prstGeom prst="straightConnector1">
              <a:avLst/>
            </a:prstGeom>
            <a:noFill/>
            <a:ln cap="rnd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01" name="Google Shape;401;p31"/>
            <p:cNvSpPr/>
            <p:nvPr/>
          </p:nvSpPr>
          <p:spPr>
            <a:xfrm>
              <a:off x="3396" y="1722"/>
              <a:ext cx="30" cy="34"/>
            </a:xfrm>
            <a:custGeom>
              <a:rect b="b" l="l" r="r" t="t"/>
              <a:pathLst>
                <a:path extrusionOk="0" h="34" w="30">
                  <a:moveTo>
                    <a:pt x="30" y="0"/>
                  </a:moveTo>
                  <a:lnTo>
                    <a:pt x="23" y="34"/>
                  </a:lnTo>
                  <a:lnTo>
                    <a:pt x="0" y="8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2" name="Google Shape;402;p31"/>
            <p:cNvSpPr/>
            <p:nvPr/>
          </p:nvSpPr>
          <p:spPr>
            <a:xfrm>
              <a:off x="3421" y="1600"/>
              <a:ext cx="174" cy="12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FF"/>
                </a:buClr>
                <a:buSzPts val="1000"/>
                <a:buFont typeface="Calibri"/>
                <a:buNone/>
              </a:pPr>
              <a:r>
                <a:rPr b="0" lang="en-US" sz="1000" u="none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rPr>
                <a:t>call</a:t>
              </a:r>
              <a:endParaRPr b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03" name="Google Shape;403;p31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32"/>
          <p:cNvSpPr txBox="1"/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Computing Powers</a:t>
            </a:r>
            <a:endParaRPr/>
          </a:p>
        </p:txBody>
      </p:sp>
      <p:sp>
        <p:nvSpPr>
          <p:cNvPr descr="Rectangle: Click to edit Master text styles&#10;Second level&#10;Third level&#10;Fourth level&#10;Fifth level" id="409" name="Google Shape;409;p32"/>
          <p:cNvSpPr txBox="1"/>
          <p:nvPr>
            <p:ph idx="1" type="body"/>
          </p:nvPr>
        </p:nvSpPr>
        <p:spPr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➢"/>
            </a:pP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power function, p(</a:t>
            </a:r>
            <a:r>
              <a:rPr b="0" i="1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x, n</a:t>
            </a: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 = </a:t>
            </a:r>
            <a:r>
              <a:rPr b="0" i="1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x</a:t>
            </a:r>
            <a:r>
              <a:rPr b="0" baseline="30000" i="1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can be defined recursively:</a:t>
            </a:r>
            <a:endParaRPr/>
          </a:p>
          <a:p>
            <a:pPr indent="-215900" lvl="0" marL="342900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15900" lvl="0" marL="342900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15900" lvl="0" marL="342900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➢"/>
            </a:pP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This leads to an power function that runs in O(n) time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410" name="Google Shape;410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38400" y="2895600"/>
            <a:ext cx="3810000" cy="857250"/>
          </a:xfrm>
          <a:prstGeom prst="rect">
            <a:avLst/>
          </a:prstGeom>
          <a:noFill/>
          <a:ln>
            <a:noFill/>
          </a:ln>
        </p:spPr>
      </p:pic>
      <p:sp>
        <p:nvSpPr>
          <p:cNvPr id="411" name="Google Shape;411;p32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33"/>
          <p:cNvSpPr txBox="1"/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Recursive Squaring</a:t>
            </a:r>
            <a:endParaRPr/>
          </a:p>
        </p:txBody>
      </p:sp>
      <p:sp>
        <p:nvSpPr>
          <p:cNvPr descr="Rectangle: Click to edit Master text styles&#10;Second level&#10;Third level&#10;Fourth level&#10;Fifth level" id="417" name="Google Shape;417;p33"/>
          <p:cNvSpPr txBox="1"/>
          <p:nvPr>
            <p:ph idx="1" type="body"/>
          </p:nvPr>
        </p:nvSpPr>
        <p:spPr>
          <a:xfrm>
            <a:off x="685800" y="1981200"/>
            <a:ext cx="807720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➢"/>
            </a:pPr>
            <a:r>
              <a:rPr b="0" i="0" lang="en-US" sz="2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We can derive a more efficient linearly recursive algorithm by using repeated squaring:</a:t>
            </a:r>
            <a:endParaRPr/>
          </a:p>
          <a:p>
            <a:pPr indent="-1651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651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651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➢"/>
            </a:pPr>
            <a:r>
              <a:rPr b="0" i="0" lang="en-US" sz="2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For example,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2</a:t>
            </a:r>
            <a:r>
              <a:rPr b="0" baseline="30000" i="0" lang="en-US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4</a:t>
            </a:r>
            <a:r>
              <a:rPr b="0" i="0" lang="en-US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	</a:t>
            </a:r>
            <a:r>
              <a:rPr b="0" i="0" lang="en-US" sz="2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= 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2</a:t>
            </a:r>
            <a:r>
              <a:rPr b="0" baseline="30000" i="0" lang="en-US" sz="2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(</a:t>
            </a:r>
            <a:r>
              <a:rPr b="0" baseline="30000" i="0" lang="en-US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4</a:t>
            </a:r>
            <a:r>
              <a:rPr b="0" baseline="30000" i="1" lang="en-US" sz="2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/</a:t>
            </a:r>
            <a:r>
              <a:rPr b="0" baseline="30000" i="0" lang="en-US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2</a:t>
            </a:r>
            <a:r>
              <a:rPr b="0" baseline="30000" i="0" lang="en-US" sz="2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)</a:t>
            </a:r>
            <a:r>
              <a:rPr b="0" baseline="30000" i="0" lang="en-US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2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= (</a:t>
            </a:r>
            <a:r>
              <a:rPr b="0" i="0" lang="en-US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2</a:t>
            </a:r>
            <a:r>
              <a:rPr b="0" baseline="30000" i="0" lang="en-US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4</a:t>
            </a:r>
            <a:r>
              <a:rPr b="0" baseline="30000" i="1" lang="en-US" sz="2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/</a:t>
            </a:r>
            <a:r>
              <a:rPr b="0" baseline="30000" i="0" lang="en-US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2</a:t>
            </a:r>
            <a:r>
              <a:rPr b="0" i="0" lang="en-US" sz="2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)</a:t>
            </a:r>
            <a:r>
              <a:rPr b="0" baseline="30000" i="0" lang="en-US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2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= (</a:t>
            </a:r>
            <a:r>
              <a:rPr b="0" i="0" lang="en-US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2</a:t>
            </a:r>
            <a:r>
              <a:rPr b="0" baseline="30000" i="0" lang="en-US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2</a:t>
            </a:r>
            <a:r>
              <a:rPr b="0" i="0" lang="en-US" sz="2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)</a:t>
            </a:r>
            <a:r>
              <a:rPr b="0" baseline="30000" i="0" lang="en-US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2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=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4</a:t>
            </a:r>
            <a:r>
              <a:rPr b="0" baseline="30000" i="0" lang="en-US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2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=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16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2</a:t>
            </a:r>
            <a:r>
              <a:rPr b="0" baseline="30000" i="0" lang="en-US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5</a:t>
            </a:r>
            <a:r>
              <a:rPr b="0" i="0" lang="en-US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	</a:t>
            </a:r>
            <a:r>
              <a:rPr b="0" i="0" lang="en-US" sz="2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= 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2</a:t>
            </a:r>
            <a:r>
              <a:rPr b="0" baseline="30000" i="0" lang="en-US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1</a:t>
            </a:r>
            <a:r>
              <a:rPr b="0" baseline="30000" i="0" lang="en-US" sz="2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+(</a:t>
            </a:r>
            <a:r>
              <a:rPr b="0" baseline="30000" i="0" lang="en-US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4</a:t>
            </a:r>
            <a:r>
              <a:rPr b="0" baseline="30000" i="1" lang="en-US" sz="2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/</a:t>
            </a:r>
            <a:r>
              <a:rPr b="0" baseline="30000" i="0" lang="en-US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2</a:t>
            </a:r>
            <a:r>
              <a:rPr b="0" baseline="30000" i="0" lang="en-US" sz="2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)</a:t>
            </a:r>
            <a:r>
              <a:rPr b="0" baseline="30000" i="0" lang="en-US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2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=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2</a:t>
            </a:r>
            <a:r>
              <a:rPr b="0" i="0" lang="en-US" sz="2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(</a:t>
            </a:r>
            <a:r>
              <a:rPr b="0" i="0" lang="en-US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2</a:t>
            </a:r>
            <a:r>
              <a:rPr b="0" baseline="30000" i="0" lang="en-US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4</a:t>
            </a:r>
            <a:r>
              <a:rPr b="0" baseline="30000" i="1" lang="en-US" sz="2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/</a:t>
            </a:r>
            <a:r>
              <a:rPr b="0" baseline="30000" i="0" lang="en-US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2</a:t>
            </a:r>
            <a:r>
              <a:rPr b="0" i="0" lang="en-US" sz="2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)</a:t>
            </a:r>
            <a:r>
              <a:rPr b="0" baseline="30000" i="0" lang="en-US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2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=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2</a:t>
            </a:r>
            <a:r>
              <a:rPr b="0" i="0" lang="en-US" sz="2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(</a:t>
            </a:r>
            <a:r>
              <a:rPr b="0" i="0" lang="en-US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2</a:t>
            </a:r>
            <a:r>
              <a:rPr b="0" baseline="30000" i="0" lang="en-US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2</a:t>
            </a:r>
            <a:r>
              <a:rPr b="0" i="0" lang="en-US" sz="2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)</a:t>
            </a:r>
            <a:r>
              <a:rPr b="0" baseline="30000" i="0" lang="en-US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2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=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2</a:t>
            </a:r>
            <a:r>
              <a:rPr b="0" i="0" lang="en-US" sz="2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(</a:t>
            </a:r>
            <a:r>
              <a:rPr b="0" i="0" lang="en-US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4</a:t>
            </a:r>
            <a:r>
              <a:rPr b="0" baseline="30000" i="0" lang="en-US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2</a:t>
            </a:r>
            <a:r>
              <a:rPr b="0" i="0" lang="en-US" sz="2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) =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32</a:t>
            </a:r>
            <a:endParaRPr b="0" i="0" sz="2400" u="none" cap="none" strike="noStrik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2</a:t>
            </a:r>
            <a:r>
              <a:rPr b="0" baseline="30000" i="0" lang="en-US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6</a:t>
            </a:r>
            <a:r>
              <a:rPr b="0" i="0" lang="en-US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	</a:t>
            </a:r>
            <a:r>
              <a:rPr b="0" i="0" lang="en-US" sz="2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=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2</a:t>
            </a:r>
            <a:r>
              <a:rPr b="0" baseline="30000" i="0" lang="en-US" sz="2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(</a:t>
            </a:r>
            <a:r>
              <a:rPr b="0" baseline="30000" i="0" lang="en-US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6</a:t>
            </a:r>
            <a:r>
              <a:rPr b="0" baseline="30000" i="1" lang="en-US" sz="2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/ </a:t>
            </a:r>
            <a:r>
              <a:rPr b="0" baseline="30000" i="0" lang="en-US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2)2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= (</a:t>
            </a:r>
            <a:r>
              <a:rPr b="0" i="0" lang="en-US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2</a:t>
            </a:r>
            <a:r>
              <a:rPr b="0" baseline="30000" i="0" lang="en-US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6</a:t>
            </a:r>
            <a:r>
              <a:rPr b="0" baseline="30000" i="1" lang="en-US" sz="2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/</a:t>
            </a:r>
            <a:r>
              <a:rPr b="0" baseline="30000" i="0" lang="en-US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2</a:t>
            </a:r>
            <a:r>
              <a:rPr b="0" i="0" lang="en-US" sz="2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)</a:t>
            </a:r>
            <a:r>
              <a:rPr b="0" baseline="30000" i="0" lang="en-US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2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= (</a:t>
            </a:r>
            <a:r>
              <a:rPr b="0" i="0" lang="en-US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2</a:t>
            </a:r>
            <a:r>
              <a:rPr b="0" baseline="30000" i="0" lang="en-US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3</a:t>
            </a:r>
            <a:r>
              <a:rPr b="0" i="0" lang="en-US" sz="2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)</a:t>
            </a:r>
            <a:r>
              <a:rPr b="0" baseline="30000" i="0" lang="en-US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2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=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8</a:t>
            </a:r>
            <a:r>
              <a:rPr b="0" baseline="30000" i="0" lang="en-US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2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=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64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2</a:t>
            </a:r>
            <a:r>
              <a:rPr b="0" baseline="30000" i="0" lang="en-US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7</a:t>
            </a:r>
            <a:r>
              <a:rPr b="0" i="0" lang="en-US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	</a:t>
            </a:r>
            <a:r>
              <a:rPr b="0" i="0" lang="en-US" sz="2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=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2</a:t>
            </a:r>
            <a:r>
              <a:rPr b="0" baseline="30000" i="0" lang="en-US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1</a:t>
            </a:r>
            <a:r>
              <a:rPr b="0" baseline="30000" i="0" lang="en-US" sz="2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+(</a:t>
            </a:r>
            <a:r>
              <a:rPr b="0" baseline="30000" i="0" lang="en-US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6</a:t>
            </a:r>
            <a:r>
              <a:rPr b="0" baseline="30000" i="1" lang="en-US" sz="2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/</a:t>
            </a:r>
            <a:r>
              <a:rPr b="0" baseline="30000" i="0" lang="en-US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2</a:t>
            </a:r>
            <a:r>
              <a:rPr b="0" baseline="30000" i="0" lang="en-US" sz="2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)</a:t>
            </a:r>
            <a:r>
              <a:rPr b="0" baseline="30000" i="0" lang="en-US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2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=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2</a:t>
            </a:r>
            <a:r>
              <a:rPr b="0" i="0" lang="en-US" sz="2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(</a:t>
            </a:r>
            <a:r>
              <a:rPr b="0" i="0" lang="en-US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2</a:t>
            </a:r>
            <a:r>
              <a:rPr b="0" baseline="30000" i="0" lang="en-US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6</a:t>
            </a:r>
            <a:r>
              <a:rPr b="0" baseline="30000" i="1" lang="en-US" sz="2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/</a:t>
            </a:r>
            <a:r>
              <a:rPr b="0" baseline="30000" i="0" lang="en-US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2</a:t>
            </a:r>
            <a:r>
              <a:rPr b="0" i="0" lang="en-US" sz="2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)</a:t>
            </a:r>
            <a:r>
              <a:rPr b="0" baseline="30000" i="0" lang="en-US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2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=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2</a:t>
            </a:r>
            <a:r>
              <a:rPr b="0" i="0" lang="en-US" sz="2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(</a:t>
            </a:r>
            <a:r>
              <a:rPr b="0" i="0" lang="en-US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2</a:t>
            </a:r>
            <a:r>
              <a:rPr b="0" baseline="30000" i="0" lang="en-US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3</a:t>
            </a:r>
            <a:r>
              <a:rPr b="0" i="0" lang="en-US" sz="2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)</a:t>
            </a:r>
            <a:r>
              <a:rPr b="0" baseline="30000" i="0" lang="en-US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2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=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2</a:t>
            </a:r>
            <a:r>
              <a:rPr b="0" i="0" lang="en-US" sz="2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(</a:t>
            </a:r>
            <a:r>
              <a:rPr b="0" i="0" lang="en-US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8</a:t>
            </a:r>
            <a:r>
              <a:rPr b="0" baseline="30000" i="0" lang="en-US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2</a:t>
            </a:r>
            <a:r>
              <a:rPr b="0" i="0" lang="en-US" sz="2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) =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128</a:t>
            </a:r>
            <a:r>
              <a:rPr b="0" i="1" lang="en-US" sz="2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.</a:t>
            </a:r>
            <a:endParaRPr b="0" i="0" sz="24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418" name="Google Shape;418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90800" y="2819400"/>
            <a:ext cx="5330825" cy="1344613"/>
          </a:xfrm>
          <a:prstGeom prst="rect">
            <a:avLst/>
          </a:prstGeom>
          <a:noFill/>
          <a:ln>
            <a:noFill/>
          </a:ln>
        </p:spPr>
      </p:pic>
      <p:sp>
        <p:nvSpPr>
          <p:cNvPr id="419" name="Google Shape;419;p33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6"/>
          <p:cNvSpPr txBox="1"/>
          <p:nvPr>
            <p:ph type="title"/>
          </p:nvPr>
        </p:nvSpPr>
        <p:spPr>
          <a:xfrm>
            <a:off x="685800" y="493713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Algorithms?	</a:t>
            </a:r>
            <a:endParaRPr/>
          </a:p>
        </p:txBody>
      </p:sp>
      <p:sp>
        <p:nvSpPr>
          <p:cNvPr id="115" name="Google Shape;115;p16"/>
          <p:cNvSpPr txBox="1"/>
          <p:nvPr>
            <p:ph idx="1" type="body"/>
          </p:nvPr>
        </p:nvSpPr>
        <p:spPr>
          <a:xfrm>
            <a:off x="762000" y="2133600"/>
            <a:ext cx="762000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What is an algorithm?</a:t>
            </a:r>
            <a:endParaRPr/>
          </a:p>
          <a:p>
            <a:pPr indent="-457200" lvl="0" marL="457200" marR="0" rtl="0" algn="just">
              <a:lnSpc>
                <a:spcPct val="13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 algorithm is a step by step procedure to solve a problem. An algorithm can be described by nature languages or programming languages.</a:t>
            </a:r>
            <a:endParaRPr/>
          </a:p>
          <a:p>
            <a:pPr indent="-457200" lvl="0" marL="457200" marR="0" rtl="0" algn="just">
              <a:lnSpc>
                <a:spcPct val="13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57200" lvl="0" marL="457200" marR="0" rtl="0" algn="just">
              <a:lnSpc>
                <a:spcPct val="13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Example:  How to cook rice?</a:t>
            </a:r>
            <a:endParaRPr/>
          </a:p>
          <a:p>
            <a:pPr indent="-285750" lvl="1" marL="742950" marR="0" rtl="0" algn="just">
              <a:lnSpc>
                <a:spcPct val="13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Step 1: Get rice</a:t>
            </a:r>
            <a:endParaRPr/>
          </a:p>
          <a:p>
            <a:pPr indent="-285750" lvl="1" marL="742950" marR="0" rtl="0" algn="just">
              <a:lnSpc>
                <a:spcPct val="13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Step 2: Rinse the rice</a:t>
            </a:r>
            <a:endParaRPr/>
          </a:p>
          <a:p>
            <a:pPr indent="-285750" lvl="1" marL="742950" marR="0" rtl="0" algn="just">
              <a:lnSpc>
                <a:spcPct val="13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Step 3: Put the rice and water into a rice cooker</a:t>
            </a:r>
            <a:endParaRPr/>
          </a:p>
          <a:p>
            <a:pPr indent="-285750" lvl="1" marL="742950" marR="0" rtl="0" algn="just">
              <a:lnSpc>
                <a:spcPct val="13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Step 4: Turn on the rice cooker</a:t>
            </a:r>
            <a:endParaRPr/>
          </a:p>
          <a:p>
            <a:pPr indent="-285750" lvl="1" marL="742950" marR="0" rtl="0" algn="just">
              <a:lnSpc>
                <a:spcPct val="13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Step 5: Check the rice when the rice cooker turns off</a:t>
            </a:r>
            <a:endParaRPr b="0" i="0" sz="1800" u="none" cap="none" strike="noStrike">
              <a:solidFill>
                <a:srgbClr val="FF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57200" lvl="0" marL="457200" marR="0" rtl="0" algn="just">
              <a:lnSpc>
                <a:spcPct val="13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57200" lvl="0" marL="457200" marR="0" rtl="0" algn="just">
              <a:lnSpc>
                <a:spcPct val="13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57200" lvl="0" marL="457200" marR="0" rtl="0" algn="just">
              <a:lnSpc>
                <a:spcPct val="13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6" name="Google Shape;116;p16"/>
          <p:cNvSpPr txBox="1"/>
          <p:nvPr>
            <p:ph idx="12" type="sldNum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5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5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34"/>
          <p:cNvSpPr txBox="1"/>
          <p:nvPr>
            <p:ph type="title"/>
          </p:nvPr>
        </p:nvSpPr>
        <p:spPr>
          <a:xfrm>
            <a:off x="685800" y="493713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Recursive Squaring Method</a:t>
            </a:r>
            <a:endParaRPr/>
          </a:p>
        </p:txBody>
      </p:sp>
      <p:sp>
        <p:nvSpPr>
          <p:cNvPr descr="Rectangle: Click to edit Master text styles&#10;Second level&#10;Third level&#10;Fourth level&#10;Fifth level" id="425" name="Google Shape;425;p34"/>
          <p:cNvSpPr txBox="1"/>
          <p:nvPr>
            <p:ph idx="1" type="body"/>
          </p:nvPr>
        </p:nvSpPr>
        <p:spPr>
          <a:xfrm>
            <a:off x="838200" y="1905000"/>
            <a:ext cx="7772400" cy="48768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Algorithm </a:t>
            </a: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Power(</a:t>
            </a:r>
            <a:r>
              <a:rPr b="0" i="1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x, n</a:t>
            </a: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):</a:t>
            </a:r>
            <a:endParaRPr/>
          </a:p>
          <a:p>
            <a:pPr indent="-342900" lvl="0" marL="3429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b="1" i="1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Input: </a:t>
            </a: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number </a:t>
            </a:r>
            <a:r>
              <a:rPr b="0" i="1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x </a:t>
            </a: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and integer </a:t>
            </a:r>
            <a:r>
              <a:rPr b="0" i="1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 = </a:t>
            </a: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</a:t>
            </a:r>
            <a:endParaRPr/>
          </a:p>
          <a:p>
            <a:pPr indent="-342900" lvl="0" marL="3429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b="1" i="1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Output: </a:t>
            </a: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value </a:t>
            </a:r>
            <a:r>
              <a:rPr b="0" i="1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x</a:t>
            </a:r>
            <a:r>
              <a:rPr b="0" baseline="30000" i="1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endParaRPr b="0" baseline="30000" i="1" sz="20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if </a:t>
            </a:r>
            <a:r>
              <a:rPr b="0" i="1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 </a:t>
            </a: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 0	</a:t>
            </a:r>
            <a:r>
              <a:rPr b="1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then</a:t>
            </a:r>
            <a:endParaRPr/>
          </a:p>
          <a:p>
            <a:pPr indent="-342900" lvl="0" marL="3429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return </a:t>
            </a: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1;</a:t>
            </a:r>
            <a:endParaRPr/>
          </a:p>
          <a:p>
            <a:pPr indent="-342900" lvl="0" marL="3429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if </a:t>
            </a:r>
            <a:r>
              <a:rPr b="0" i="1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 </a:t>
            </a: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is odd </a:t>
            </a:r>
            <a:r>
              <a:rPr b="1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then</a:t>
            </a:r>
            <a:endParaRPr/>
          </a:p>
          <a:p>
            <a:pPr indent="-342900" lvl="0" marL="3429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b="0" i="1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y  = </a:t>
            </a: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Power(</a:t>
            </a:r>
            <a:r>
              <a:rPr b="0" i="1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x, </a:t>
            </a: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b="0" i="1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 - </a:t>
            </a: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1)</a:t>
            </a:r>
            <a:r>
              <a:rPr b="0" i="1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/ </a:t>
            </a: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2);</a:t>
            </a:r>
            <a:endParaRPr/>
          </a:p>
          <a:p>
            <a:pPr indent="-342900" lvl="0" marL="3429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return </a:t>
            </a:r>
            <a:r>
              <a:rPr b="0" i="1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x · y ·y;</a:t>
            </a:r>
            <a:endParaRPr/>
          </a:p>
          <a:p>
            <a:pPr indent="-342900" lvl="0" marL="3429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else</a:t>
            </a:r>
            <a:endParaRPr/>
          </a:p>
          <a:p>
            <a:pPr indent="-342900" lvl="0" marL="3429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b="0" i="1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y = </a:t>
            </a: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Power(</a:t>
            </a:r>
            <a:r>
              <a:rPr b="0" i="1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x, n/ </a:t>
            </a: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2);</a:t>
            </a:r>
            <a:endParaRPr/>
          </a:p>
          <a:p>
            <a:pPr indent="-342900" lvl="0" marL="3429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return </a:t>
            </a:r>
            <a:r>
              <a:rPr b="0" i="1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y · y;</a:t>
            </a:r>
            <a:endParaRPr b="0" i="0" sz="20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26" name="Google Shape;426;p34"/>
          <p:cNvSpPr txBox="1"/>
          <p:nvPr>
            <p:ph idx="12" type="sldNum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35"/>
          <p:cNvSpPr txBox="1"/>
          <p:nvPr>
            <p:ph type="title"/>
          </p:nvPr>
        </p:nvSpPr>
        <p:spPr>
          <a:xfrm>
            <a:off x="685800" y="493713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Analyzing the Recursive Squaring Method</a:t>
            </a:r>
            <a:endParaRPr/>
          </a:p>
        </p:txBody>
      </p:sp>
      <p:sp>
        <p:nvSpPr>
          <p:cNvPr descr="Rectangle: Click to edit Master text styles&#10;Second level&#10;Third level&#10;Fourth level&#10;Fifth level" id="432" name="Google Shape;432;p35"/>
          <p:cNvSpPr txBox="1"/>
          <p:nvPr>
            <p:ph idx="1" type="body"/>
          </p:nvPr>
        </p:nvSpPr>
        <p:spPr>
          <a:xfrm>
            <a:off x="838200" y="1905000"/>
            <a:ext cx="50292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Algorithm </a:t>
            </a:r>
            <a:r>
              <a:rPr b="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Power(</a:t>
            </a:r>
            <a:r>
              <a:rPr b="0" i="1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x, n</a:t>
            </a:r>
            <a:r>
              <a:rPr b="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):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b="1" i="1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Input: </a:t>
            </a:r>
            <a:r>
              <a:rPr b="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number </a:t>
            </a:r>
            <a:r>
              <a:rPr b="0" i="1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x </a:t>
            </a:r>
            <a:r>
              <a:rPr b="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and integer </a:t>
            </a:r>
            <a:r>
              <a:rPr b="0" i="1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 = </a:t>
            </a:r>
            <a:r>
              <a:rPr b="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b="1" i="1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Output: </a:t>
            </a:r>
            <a:r>
              <a:rPr b="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value </a:t>
            </a:r>
            <a:r>
              <a:rPr b="0" i="1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x</a:t>
            </a:r>
            <a:r>
              <a:rPr b="0" baseline="30000" i="1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if </a:t>
            </a:r>
            <a:r>
              <a:rPr b="0" i="1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 </a:t>
            </a:r>
            <a:r>
              <a:rPr b="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 0	</a:t>
            </a:r>
            <a:r>
              <a:rPr b="1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then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return </a:t>
            </a:r>
            <a:r>
              <a:rPr b="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1;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if </a:t>
            </a:r>
            <a:r>
              <a:rPr b="0" i="1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 </a:t>
            </a:r>
            <a:r>
              <a:rPr b="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is odd </a:t>
            </a:r>
            <a:r>
              <a:rPr b="1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then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b="0" i="1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y  = </a:t>
            </a:r>
            <a:r>
              <a:rPr b="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Power(</a:t>
            </a:r>
            <a:r>
              <a:rPr b="0" i="1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x, </a:t>
            </a:r>
            <a:r>
              <a:rPr b="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b="0" i="1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 - </a:t>
            </a:r>
            <a:r>
              <a:rPr b="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1)</a:t>
            </a:r>
            <a:r>
              <a:rPr b="0" i="1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/ </a:t>
            </a:r>
            <a:r>
              <a:rPr b="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2);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return </a:t>
            </a:r>
            <a:r>
              <a:rPr b="0" i="1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x · y · y;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else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b="0" i="1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y = </a:t>
            </a:r>
            <a:r>
              <a:rPr b="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Power(</a:t>
            </a:r>
            <a:r>
              <a:rPr b="0" i="1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x, n/ </a:t>
            </a:r>
            <a:r>
              <a:rPr b="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2);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return </a:t>
            </a:r>
            <a:r>
              <a:rPr b="0" i="1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y · y;</a:t>
            </a:r>
            <a:endParaRPr b="0" i="0" sz="24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433" name="Google Shape;433;p35"/>
          <p:cNvCxnSpPr/>
          <p:nvPr/>
        </p:nvCxnSpPr>
        <p:spPr>
          <a:xfrm>
            <a:off x="4038600" y="5029200"/>
            <a:ext cx="1676400" cy="609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434" name="Google Shape;434;p35"/>
          <p:cNvSpPr txBox="1"/>
          <p:nvPr/>
        </p:nvSpPr>
        <p:spPr>
          <a:xfrm>
            <a:off x="5715000" y="5029200"/>
            <a:ext cx="3063875" cy="1190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omic Sans MS"/>
              <a:buNone/>
            </a:pPr>
            <a:r>
              <a:rPr lang="en-US" sz="18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It is important that we used a variable twice here rather than calling the method twice.</a:t>
            </a:r>
            <a:endParaRPr/>
          </a:p>
        </p:txBody>
      </p:sp>
      <p:sp>
        <p:nvSpPr>
          <p:cNvPr id="435" name="Google Shape;435;p35"/>
          <p:cNvSpPr/>
          <p:nvPr/>
        </p:nvSpPr>
        <p:spPr>
          <a:xfrm>
            <a:off x="5334000" y="2895600"/>
            <a:ext cx="381000" cy="2971800"/>
          </a:xfrm>
          <a:prstGeom prst="rightBrace">
            <a:avLst>
              <a:gd fmla="val 65000" name="adj1"/>
              <a:gd fmla="val 50000" name="adj2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6" name="Google Shape;436;p35"/>
          <p:cNvSpPr txBox="1"/>
          <p:nvPr/>
        </p:nvSpPr>
        <p:spPr>
          <a:xfrm>
            <a:off x="5867400" y="2984500"/>
            <a:ext cx="3063875" cy="17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omic Sans MS"/>
              <a:buNone/>
            </a:pPr>
            <a:r>
              <a:rPr lang="en-US" sz="18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Each time we make a recursive call we halve the value of n; hence, we make log n recursive calls. That is, this method runs in O(log n) time.</a:t>
            </a:r>
            <a:endParaRPr/>
          </a:p>
        </p:txBody>
      </p:sp>
      <p:sp>
        <p:nvSpPr>
          <p:cNvPr id="437" name="Google Shape;437;p35"/>
          <p:cNvSpPr txBox="1"/>
          <p:nvPr>
            <p:ph idx="12" type="sldNum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36"/>
          <p:cNvSpPr txBox="1"/>
          <p:nvPr>
            <p:ph type="title"/>
          </p:nvPr>
        </p:nvSpPr>
        <p:spPr>
          <a:xfrm>
            <a:off x="685800" y="493713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Find all binary numbers</a:t>
            </a:r>
            <a:endParaRPr/>
          </a:p>
        </p:txBody>
      </p:sp>
      <p:sp>
        <p:nvSpPr>
          <p:cNvPr descr="Rectangle: Click to edit Master text styles&#10;Second level&#10;Third level&#10;Fourth level&#10;Fifth level" id="443" name="Google Shape;443;p36"/>
          <p:cNvSpPr txBox="1"/>
          <p:nvPr>
            <p:ph idx="1" type="body"/>
          </p:nvPr>
        </p:nvSpPr>
        <p:spPr>
          <a:xfrm>
            <a:off x="838200" y="1905000"/>
            <a:ext cx="73152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Problem</a:t>
            </a: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Find all binary numbers of length </a:t>
            </a:r>
            <a:r>
              <a:rPr b="0" i="1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Example: </a:t>
            </a:r>
            <a:r>
              <a:rPr b="0" i="1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= 3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000,001,010,011,100,101,110,111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Algorithm </a:t>
            </a: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binary_number(b, </a:t>
            </a:r>
            <a:r>
              <a:rPr b="0" i="1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k, n</a:t>
            </a: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):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b="1" i="1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</a:t>
            </a:r>
            <a:r>
              <a:rPr b="0" i="1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for v for 0 to 1 do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b="0" i="1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b[k] = v;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b="0" i="1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if (k==n) then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b="0" i="1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	print b;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b="0" i="1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else	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b="0" i="1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	binary number (b, k + 1, n);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1" sz="20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Complexity</a:t>
            </a:r>
            <a:r>
              <a:rPr b="0" i="1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</a:t>
            </a:r>
            <a:endParaRPr b="0" i="0" sz="20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44" name="Google Shape;444;p36"/>
          <p:cNvSpPr txBox="1"/>
          <p:nvPr>
            <p:ph idx="12" type="sldNum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37"/>
          <p:cNvSpPr txBox="1"/>
          <p:nvPr>
            <p:ph type="title"/>
          </p:nvPr>
        </p:nvSpPr>
        <p:spPr>
          <a:xfrm>
            <a:off x="457200" y="320675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Find permutations</a:t>
            </a:r>
            <a:endParaRPr/>
          </a:p>
        </p:txBody>
      </p:sp>
      <p:sp>
        <p:nvSpPr>
          <p:cNvPr id="450" name="Google Shape;450;p37"/>
          <p:cNvSpPr txBox="1"/>
          <p:nvPr>
            <p:ph idx="1" type="body"/>
          </p:nvPr>
        </p:nvSpPr>
        <p:spPr>
          <a:xfrm>
            <a:off x="914400" y="1981200"/>
            <a:ext cx="7467600" cy="41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Problem</a:t>
            </a:r>
            <a:r>
              <a:rPr b="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Find all permutations of length </a:t>
            </a:r>
            <a:r>
              <a:rPr b="0" i="1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r>
              <a:rPr b="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 </a:t>
            </a:r>
            <a:endParaRPr/>
          </a:p>
          <a:p>
            <a:pPr indent="-457200" lvl="0" marL="457200" marR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</a:t>
            </a:r>
            <a:r>
              <a:rPr b="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Example: </a:t>
            </a:r>
            <a:r>
              <a:rPr b="0" i="1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r>
              <a:rPr b="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= 3</a:t>
            </a:r>
            <a:endParaRPr/>
          </a:p>
          <a:p>
            <a:pPr indent="-457200" lvl="0" marL="457200" marR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123, 132, 213, 231, 312, 321</a:t>
            </a:r>
            <a:endParaRPr/>
          </a:p>
          <a:p>
            <a:pPr indent="-457200" lvl="0" marL="457200" marR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57200" lvl="0" marL="457200" marR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Algorithm</a:t>
            </a:r>
            <a:r>
              <a:rPr b="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Find_permutations (n):</a:t>
            </a:r>
            <a:endParaRPr/>
          </a:p>
          <a:p>
            <a:pPr indent="-457200" lvl="0" marL="457200" marR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Complexity</a:t>
            </a:r>
            <a:r>
              <a:rPr b="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</a:t>
            </a:r>
            <a:endParaRPr/>
          </a:p>
          <a:p>
            <a:pPr indent="-457200" lvl="0" marL="457200" marR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marR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51" name="Google Shape;451;p37"/>
          <p:cNvSpPr txBox="1"/>
          <p:nvPr>
            <p:ph idx="12" type="sldNum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7"/>
          <p:cNvSpPr txBox="1"/>
          <p:nvPr>
            <p:ph type="title"/>
          </p:nvPr>
        </p:nvSpPr>
        <p:spPr>
          <a:xfrm>
            <a:off x="685800" y="493713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Algorithms?	</a:t>
            </a:r>
            <a:endParaRPr/>
          </a:p>
        </p:txBody>
      </p:sp>
      <p:sp>
        <p:nvSpPr>
          <p:cNvPr id="122" name="Google Shape;122;p17"/>
          <p:cNvSpPr txBox="1"/>
          <p:nvPr>
            <p:ph idx="1" type="body"/>
          </p:nvPr>
        </p:nvSpPr>
        <p:spPr>
          <a:xfrm>
            <a:off x="990600" y="1981200"/>
            <a:ext cx="72390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What is a good algorithm?</a:t>
            </a:r>
            <a:endParaRPr/>
          </a:p>
          <a:p>
            <a:pPr indent="-285750" lvl="1" marL="742950" marR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❖"/>
            </a:pPr>
            <a:r>
              <a:rPr b="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Correctness</a:t>
            </a:r>
            <a:endParaRPr/>
          </a:p>
          <a:p>
            <a:pPr indent="-285750" lvl="1" marL="742950" marR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❖"/>
            </a:pPr>
            <a:r>
              <a:rPr b="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Efficiency</a:t>
            </a:r>
            <a:endParaRPr/>
          </a:p>
          <a:p>
            <a:pPr indent="-285750" lvl="1" marL="742950" marR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❖"/>
            </a:pPr>
            <a:r>
              <a:rPr b="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Simple/understandable </a:t>
            </a:r>
            <a:endParaRPr/>
          </a:p>
          <a:p>
            <a:pPr indent="-285750" lvl="1" marL="742950" marR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❖"/>
            </a:pPr>
            <a:r>
              <a:rPr b="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Implementable</a:t>
            </a:r>
            <a:endParaRPr/>
          </a:p>
          <a:p>
            <a:pPr indent="-133350" lvl="1" marL="742950" marR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marR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marR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marR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3" name="Google Shape;123;p17"/>
          <p:cNvSpPr txBox="1"/>
          <p:nvPr>
            <p:ph idx="12" type="sldNum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8"/>
          <p:cNvSpPr txBox="1"/>
          <p:nvPr>
            <p:ph type="title"/>
          </p:nvPr>
        </p:nvSpPr>
        <p:spPr>
          <a:xfrm>
            <a:off x="685800" y="493713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Algorithms	</a:t>
            </a:r>
            <a:endParaRPr/>
          </a:p>
        </p:txBody>
      </p:sp>
      <p:pic>
        <p:nvPicPr>
          <p:cNvPr id="129" name="Google Shape;129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81200" y="1600200"/>
            <a:ext cx="4813300" cy="4751388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18"/>
          <p:cNvSpPr txBox="1"/>
          <p:nvPr>
            <p:ph idx="12" type="sldNum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9"/>
          <p:cNvSpPr txBox="1"/>
          <p:nvPr>
            <p:ph type="title"/>
          </p:nvPr>
        </p:nvSpPr>
        <p:spPr>
          <a:xfrm>
            <a:off x="685800" y="493713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How to design algorithm?	</a:t>
            </a:r>
            <a:endParaRPr/>
          </a:p>
        </p:txBody>
      </p:sp>
      <p:sp>
        <p:nvSpPr>
          <p:cNvPr id="136" name="Google Shape;136;p19"/>
          <p:cNvSpPr txBox="1"/>
          <p:nvPr/>
        </p:nvSpPr>
        <p:spPr>
          <a:xfrm>
            <a:off x="609600" y="1905000"/>
            <a:ext cx="4572000" cy="3970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➢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Step 1: Define the problem clearly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➢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Step 2: Analyze the problem from different perspectives and constrains.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➢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Step 3: Use popular techniques and strategies: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Basic algorithms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Brute force algorithms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Greedy algorithms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Divide and conquer 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Dynamic programming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Graph theories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String/text processing algorithms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➢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Step 4: Use flow chart to represent algorithms</a:t>
            </a:r>
            <a:endParaRPr/>
          </a:p>
        </p:txBody>
      </p:sp>
      <p:sp>
        <p:nvSpPr>
          <p:cNvPr id="137" name="Google Shape;137;p19"/>
          <p:cNvSpPr/>
          <p:nvPr/>
        </p:nvSpPr>
        <p:spPr>
          <a:xfrm>
            <a:off x="6273053" y="2514600"/>
            <a:ext cx="1143000" cy="381000"/>
          </a:xfrm>
          <a:prstGeom prst="rect">
            <a:avLst/>
          </a:prstGeom>
          <a:solidFill>
            <a:srgbClr val="FFC0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19"/>
          <p:cNvSpPr/>
          <p:nvPr/>
        </p:nvSpPr>
        <p:spPr>
          <a:xfrm>
            <a:off x="6248400" y="1985682"/>
            <a:ext cx="1219200" cy="300318"/>
          </a:xfrm>
          <a:prstGeom prst="ellipse">
            <a:avLst/>
          </a:prstGeom>
          <a:solidFill>
            <a:srgbClr val="92D05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19"/>
          <p:cNvSpPr/>
          <p:nvPr/>
        </p:nvSpPr>
        <p:spPr>
          <a:xfrm>
            <a:off x="6234953" y="5928305"/>
            <a:ext cx="1219200" cy="300318"/>
          </a:xfrm>
          <a:prstGeom prst="ellipse">
            <a:avLst/>
          </a:prstGeom>
          <a:solidFill>
            <a:srgbClr val="92D05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19"/>
          <p:cNvSpPr/>
          <p:nvPr/>
        </p:nvSpPr>
        <p:spPr>
          <a:xfrm>
            <a:off x="6286500" y="4552950"/>
            <a:ext cx="1143000" cy="381000"/>
          </a:xfrm>
          <a:prstGeom prst="rect">
            <a:avLst/>
          </a:prstGeom>
          <a:solidFill>
            <a:srgbClr val="FFC0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19"/>
          <p:cNvSpPr/>
          <p:nvPr/>
        </p:nvSpPr>
        <p:spPr>
          <a:xfrm>
            <a:off x="6286500" y="3897405"/>
            <a:ext cx="1143000" cy="381000"/>
          </a:xfrm>
          <a:prstGeom prst="rect">
            <a:avLst/>
          </a:prstGeom>
          <a:solidFill>
            <a:srgbClr val="FFC0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19"/>
          <p:cNvSpPr/>
          <p:nvPr/>
        </p:nvSpPr>
        <p:spPr>
          <a:xfrm>
            <a:off x="4610100" y="3912067"/>
            <a:ext cx="1143000" cy="381000"/>
          </a:xfrm>
          <a:prstGeom prst="rect">
            <a:avLst/>
          </a:prstGeom>
          <a:solidFill>
            <a:srgbClr val="5189F5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19"/>
          <p:cNvSpPr/>
          <p:nvPr/>
        </p:nvSpPr>
        <p:spPr>
          <a:xfrm>
            <a:off x="7848600" y="3125413"/>
            <a:ext cx="685800" cy="533400"/>
          </a:xfrm>
          <a:prstGeom prst="diamond">
            <a:avLst/>
          </a:prstGeom>
          <a:solidFill>
            <a:srgbClr val="CE572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19"/>
          <p:cNvSpPr/>
          <p:nvPr/>
        </p:nvSpPr>
        <p:spPr>
          <a:xfrm>
            <a:off x="6501653" y="3125413"/>
            <a:ext cx="685800" cy="533400"/>
          </a:xfrm>
          <a:prstGeom prst="diamond">
            <a:avLst/>
          </a:prstGeom>
          <a:solidFill>
            <a:srgbClr val="CE572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19"/>
          <p:cNvSpPr/>
          <p:nvPr/>
        </p:nvSpPr>
        <p:spPr>
          <a:xfrm>
            <a:off x="6501653" y="5173849"/>
            <a:ext cx="685800" cy="533400"/>
          </a:xfrm>
          <a:prstGeom prst="diamond">
            <a:avLst/>
          </a:prstGeom>
          <a:solidFill>
            <a:srgbClr val="CE572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19"/>
          <p:cNvSpPr/>
          <p:nvPr/>
        </p:nvSpPr>
        <p:spPr>
          <a:xfrm>
            <a:off x="6781800" y="2308972"/>
            <a:ext cx="152400" cy="201706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B2B2B2"/>
          </a:solidFill>
          <a:ln cap="flat" cmpd="sng" w="9525">
            <a:solidFill>
              <a:srgbClr val="B2B2B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19"/>
          <p:cNvSpPr/>
          <p:nvPr/>
        </p:nvSpPr>
        <p:spPr>
          <a:xfrm>
            <a:off x="6768353" y="2912816"/>
            <a:ext cx="152400" cy="213219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B2B2B2"/>
          </a:solidFill>
          <a:ln cap="flat" cmpd="sng" w="9525">
            <a:solidFill>
              <a:srgbClr val="B2B2B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19"/>
          <p:cNvSpPr/>
          <p:nvPr/>
        </p:nvSpPr>
        <p:spPr>
          <a:xfrm>
            <a:off x="6768353" y="3668805"/>
            <a:ext cx="152400" cy="2286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B2B2B2"/>
          </a:solidFill>
          <a:ln cap="flat" cmpd="sng" w="9525">
            <a:solidFill>
              <a:srgbClr val="B2B2B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19"/>
          <p:cNvSpPr/>
          <p:nvPr/>
        </p:nvSpPr>
        <p:spPr>
          <a:xfrm>
            <a:off x="6768353" y="4296560"/>
            <a:ext cx="152400" cy="2286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B2B2B2"/>
          </a:solidFill>
          <a:ln cap="flat" cmpd="sng" w="9525">
            <a:solidFill>
              <a:srgbClr val="B2B2B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19"/>
          <p:cNvSpPr/>
          <p:nvPr/>
        </p:nvSpPr>
        <p:spPr>
          <a:xfrm>
            <a:off x="6768353" y="4966681"/>
            <a:ext cx="152400" cy="21445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B2B2B2"/>
          </a:solidFill>
          <a:ln cap="flat" cmpd="sng" w="9525">
            <a:solidFill>
              <a:srgbClr val="B2B2B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19"/>
          <p:cNvSpPr/>
          <p:nvPr/>
        </p:nvSpPr>
        <p:spPr>
          <a:xfrm>
            <a:off x="6772275" y="5713855"/>
            <a:ext cx="152400" cy="21445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B2B2B2"/>
          </a:solidFill>
          <a:ln cap="flat" cmpd="sng" w="9525">
            <a:solidFill>
              <a:srgbClr val="B2B2B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9"/>
          <p:cNvSpPr/>
          <p:nvPr/>
        </p:nvSpPr>
        <p:spPr>
          <a:xfrm>
            <a:off x="7454152" y="3668805"/>
            <a:ext cx="851647" cy="485327"/>
          </a:xfrm>
          <a:prstGeom prst="bentUpArrow">
            <a:avLst>
              <a:gd fmla="val 19112" name="adj1"/>
              <a:gd fmla="val 25000" name="adj2"/>
              <a:gd fmla="val 25000" name="adj3"/>
            </a:avLst>
          </a:prstGeom>
          <a:solidFill>
            <a:srgbClr val="B2B2B2"/>
          </a:solidFill>
          <a:ln cap="flat" cmpd="sng" w="9525">
            <a:solidFill>
              <a:srgbClr val="B2B2B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19"/>
          <p:cNvSpPr/>
          <p:nvPr/>
        </p:nvSpPr>
        <p:spPr>
          <a:xfrm rot="-5400000">
            <a:off x="7576915" y="2452911"/>
            <a:ext cx="533401" cy="790126"/>
          </a:xfrm>
          <a:prstGeom prst="bentUpArrow">
            <a:avLst>
              <a:gd fmla="val 19112" name="adj1"/>
              <a:gd fmla="val 25000" name="adj2"/>
              <a:gd fmla="val 25000" name="adj3"/>
            </a:avLst>
          </a:prstGeom>
          <a:solidFill>
            <a:srgbClr val="B2B2B2"/>
          </a:solidFill>
          <a:ln cap="flat" cmpd="sng" w="9525">
            <a:solidFill>
              <a:srgbClr val="B2B2B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19"/>
          <p:cNvSpPr/>
          <p:nvPr/>
        </p:nvSpPr>
        <p:spPr>
          <a:xfrm rot="5400000">
            <a:off x="5932672" y="3839241"/>
            <a:ext cx="155448" cy="487215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B2B2B2"/>
          </a:solidFill>
          <a:ln cap="flat" cmpd="sng" w="9525">
            <a:solidFill>
              <a:srgbClr val="B2B2B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19"/>
          <p:cNvSpPr/>
          <p:nvPr/>
        </p:nvSpPr>
        <p:spPr>
          <a:xfrm>
            <a:off x="5181600" y="3276600"/>
            <a:ext cx="1320053" cy="620805"/>
          </a:xfrm>
          <a:prstGeom prst="bentArrow">
            <a:avLst>
              <a:gd fmla="val 14067" name="adj1"/>
              <a:gd fmla="val 16118" name="adj2"/>
              <a:gd fmla="val 15434" name="adj3"/>
              <a:gd fmla="val 0" name="adj4"/>
            </a:avLst>
          </a:prstGeom>
          <a:solidFill>
            <a:srgbClr val="B2B2B2"/>
          </a:solidFill>
          <a:ln cap="flat" cmpd="sng" w="9525">
            <a:solidFill>
              <a:srgbClr val="B2B2B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9"/>
          <p:cNvSpPr txBox="1"/>
          <p:nvPr>
            <p:ph idx="12" type="sldNum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0"/>
          <p:cNvSpPr txBox="1"/>
          <p:nvPr>
            <p:ph type="title"/>
          </p:nvPr>
        </p:nvSpPr>
        <p:spPr>
          <a:xfrm>
            <a:off x="685800" y="493713"/>
            <a:ext cx="80010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Searching problem</a:t>
            </a:r>
            <a:endParaRPr/>
          </a:p>
        </p:txBody>
      </p:sp>
      <p:sp>
        <p:nvSpPr>
          <p:cNvPr id="165" name="Google Shape;165;p20"/>
          <p:cNvSpPr txBox="1"/>
          <p:nvPr>
            <p:ph idx="1" type="body"/>
          </p:nvPr>
        </p:nvSpPr>
        <p:spPr>
          <a:xfrm>
            <a:off x="685800" y="1844675"/>
            <a:ext cx="7772400" cy="417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15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Problem</a:t>
            </a: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Given a list </a:t>
            </a:r>
            <a:r>
              <a:rPr b="1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</a:t>
            </a: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consisting of </a:t>
            </a:r>
            <a:r>
              <a:rPr b="0" i="1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items. Check if an item X exists on list </a:t>
            </a:r>
            <a:r>
              <a:rPr b="1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</a:t>
            </a: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?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Simple search algorithm</a:t>
            </a: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 Iterate from the begin to the end of </a:t>
            </a:r>
            <a:r>
              <a:rPr b="1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</a:t>
            </a: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to check if X equals to any item of A.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Complexity</a:t>
            </a: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O(n)</a:t>
            </a:r>
            <a:endParaRPr/>
          </a:p>
        </p:txBody>
      </p:sp>
      <p:sp>
        <p:nvSpPr>
          <p:cNvPr id="166" name="Google Shape;166;p20"/>
          <p:cNvSpPr txBox="1"/>
          <p:nvPr>
            <p:ph idx="12" type="sldNum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1"/>
          <p:cNvSpPr txBox="1"/>
          <p:nvPr>
            <p:ph type="title"/>
          </p:nvPr>
        </p:nvSpPr>
        <p:spPr>
          <a:xfrm>
            <a:off x="685800" y="493713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b="1" i="0" lang="en-US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1" i="0" lang="en-US" sz="36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Sorting problem</a:t>
            </a:r>
            <a:endParaRPr/>
          </a:p>
        </p:txBody>
      </p:sp>
      <p:sp>
        <p:nvSpPr>
          <p:cNvPr id="172" name="Google Shape;172;p21"/>
          <p:cNvSpPr txBox="1"/>
          <p:nvPr>
            <p:ph idx="1" type="body"/>
          </p:nvPr>
        </p:nvSpPr>
        <p:spPr>
          <a:xfrm>
            <a:off x="914400" y="1828800"/>
            <a:ext cx="7391400" cy="46243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Problem: Given a list </a:t>
            </a:r>
            <a:r>
              <a:rPr b="1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</a:t>
            </a: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consisting of </a:t>
            </a:r>
            <a:r>
              <a:rPr b="0" i="1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items. Sort  items of list </a:t>
            </a:r>
            <a:r>
              <a:rPr b="1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</a:t>
            </a: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increasingly?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Example: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A = (1, 2, 5, 3, 8, 9, 2)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Sorting result: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A = (1, 2, 2, 3, 5, 8, 9)</a:t>
            </a:r>
            <a:endParaRPr/>
          </a:p>
        </p:txBody>
      </p:sp>
      <p:sp>
        <p:nvSpPr>
          <p:cNvPr id="173" name="Google Shape;173;p21"/>
          <p:cNvSpPr txBox="1"/>
          <p:nvPr>
            <p:ph idx="12" type="sldNum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2"/>
          <p:cNvSpPr txBox="1"/>
          <p:nvPr>
            <p:ph type="title"/>
          </p:nvPr>
        </p:nvSpPr>
        <p:spPr>
          <a:xfrm>
            <a:off x="457200" y="685800"/>
            <a:ext cx="8229600" cy="7159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Selection sort</a:t>
            </a:r>
            <a:endParaRPr/>
          </a:p>
        </p:txBody>
      </p:sp>
      <p:sp>
        <p:nvSpPr>
          <p:cNvPr id="179" name="Google Shape;179;p22"/>
          <p:cNvSpPr txBox="1"/>
          <p:nvPr/>
        </p:nvSpPr>
        <p:spPr>
          <a:xfrm>
            <a:off x="685800" y="1905000"/>
            <a:ext cx="4267200" cy="32983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Algorithm</a:t>
            </a:r>
            <a:endParaRPr b="0" i="0" sz="20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➢"/>
            </a:pP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list is divided into two parts: sorted part and unsorted part. </a:t>
            </a:r>
            <a:endParaRPr/>
          </a:p>
          <a:p>
            <a:pPr indent="-342900" lvl="0" marL="3429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➢"/>
            </a:pP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Repeatedly finding the minimum element from unsorted part and moving it to the end of the sorted part.</a:t>
            </a:r>
            <a:endParaRPr/>
          </a:p>
        </p:txBody>
      </p:sp>
      <p:sp>
        <p:nvSpPr>
          <p:cNvPr id="180" name="Google Shape;180;p22"/>
          <p:cNvSpPr txBox="1"/>
          <p:nvPr>
            <p:ph idx="12" type="sldNum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1" name="Google Shape;181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05400" y="1752600"/>
            <a:ext cx="2628900" cy="478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3"/>
          <p:cNvSpPr txBox="1"/>
          <p:nvPr>
            <p:ph type="title"/>
          </p:nvPr>
        </p:nvSpPr>
        <p:spPr>
          <a:xfrm>
            <a:off x="434975" y="685800"/>
            <a:ext cx="8229600" cy="7159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Selection sort</a:t>
            </a:r>
            <a:endParaRPr/>
          </a:p>
        </p:txBody>
      </p:sp>
      <p:sp>
        <p:nvSpPr>
          <p:cNvPr id="187" name="Google Shape;187;p23"/>
          <p:cNvSpPr txBox="1"/>
          <p:nvPr/>
        </p:nvSpPr>
        <p:spPr>
          <a:xfrm>
            <a:off x="838200" y="2057400"/>
            <a:ext cx="7467600" cy="3742563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Algorithm </a:t>
            </a:r>
            <a:r>
              <a:rPr b="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selection_sort (A, </a:t>
            </a:r>
            <a:r>
              <a:rPr b="0" i="1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r>
              <a:rPr b="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):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</a:t>
            </a:r>
            <a:r>
              <a:rPr b="1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for </a:t>
            </a:r>
            <a:r>
              <a:rPr b="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iter from 0 to </a:t>
            </a:r>
            <a:r>
              <a:rPr b="0" i="1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 </a:t>
            </a:r>
            <a:r>
              <a:rPr b="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- 2 </a:t>
            </a:r>
            <a:r>
              <a:rPr b="1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do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</a:t>
            </a:r>
            <a:r>
              <a:rPr b="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min_idx = iter;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</a:t>
            </a:r>
            <a:r>
              <a:rPr b="1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for</a:t>
            </a:r>
            <a:r>
              <a:rPr b="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idx from (iter + 1) to </a:t>
            </a:r>
            <a:r>
              <a:rPr b="0" i="1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 </a:t>
            </a:r>
            <a:r>
              <a:rPr b="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- 1 </a:t>
            </a:r>
            <a:r>
              <a:rPr b="1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do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</a:t>
            </a:r>
            <a:r>
              <a:rPr b="1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if </a:t>
            </a:r>
            <a:r>
              <a:rPr b="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A[idx] &lt; A[min_idx] </a:t>
            </a:r>
            <a:r>
              <a:rPr b="1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then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		</a:t>
            </a:r>
            <a:r>
              <a:rPr b="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min_idx = idx; 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 	swap (a[iter], a[min_idx]);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Complexity</a:t>
            </a:r>
            <a:r>
              <a:rPr b="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</a:t>
            </a:r>
            <a:endParaRPr/>
          </a:p>
        </p:txBody>
      </p:sp>
      <p:sp>
        <p:nvSpPr>
          <p:cNvPr id="188" name="Google Shape;188;p23"/>
          <p:cNvSpPr txBox="1"/>
          <p:nvPr>
            <p:ph idx="12" type="sldNum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Koi">
  <a:themeElements>
    <a:clrScheme name="Koi 1">
      <a:dk1>
        <a:srgbClr val="272776"/>
      </a:dk1>
      <a:lt1>
        <a:srgbClr val="F3F1E4"/>
      </a:lt1>
      <a:dk2>
        <a:srgbClr val="272776"/>
      </a:dk2>
      <a:lt2>
        <a:srgbClr val="808080"/>
      </a:lt2>
      <a:accent1>
        <a:srgbClr val="B8CFFB"/>
      </a:accent1>
      <a:accent2>
        <a:srgbClr val="DF8F74"/>
      </a:accent2>
      <a:accent3>
        <a:srgbClr val="F8F7EF"/>
      </a:accent3>
      <a:accent4>
        <a:srgbClr val="202064"/>
      </a:accent4>
      <a:accent5>
        <a:srgbClr val="D8E4FD"/>
      </a:accent5>
      <a:accent6>
        <a:srgbClr val="CA8168"/>
      </a:accent6>
      <a:hlink>
        <a:srgbClr val="7F97C2"/>
      </a:hlink>
      <a:folHlink>
        <a:srgbClr val="8BBE8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