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7099300" cy="10234613"/>
  <p:embeddedFontLst>
    <p:embeddedFont>
      <p:font typeface="Helvetica Neue" charset="0"/>
      <p:regular r:id="rId56"/>
      <p:bold r:id="rId57"/>
      <p:italic r:id="rId58"/>
      <p:boldItalic r:id="rId59"/>
    </p:embeddedFont>
    <p:embeddedFont>
      <p:font typeface="Calibri" pitchFamily="34" charset="0"/>
      <p:regular r:id="rId60"/>
      <p:bold r:id="rId61"/>
      <p:italic r:id="rId62"/>
      <p:boldItalic r:id="rId63"/>
    </p:embeddedFont>
    <p:embeddedFont>
      <p:font typeface="Tahoma" pitchFamily="34" charset="0"/>
      <p:regular r:id="rId64"/>
      <p:bold r:id="rId65"/>
    </p:embeddedFont>
    <p:embeddedFont>
      <p:font typeface="Helvetica" pitchFamily="34" charset="0"/>
      <p:regular r:id="rId66"/>
      <p:bold r:id="rId67"/>
      <p:italic r:id="rId68"/>
      <p:boldItalic r:id="rId69"/>
    </p:embeddedFont>
    <p:embeddedFont>
      <p:font typeface="ＭＳ Ｐゴシック" pitchFamily="34" charset="-128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B1CF65D-FCD2-4DD9-9065-E694EA928A95}">
  <a:tblStyle styleId="{7B1CF65D-FCD2-4DD9-9065-E694EA928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5/26/18 09:54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cao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4343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</a:t>
            </a:r>
            <a:r>
              <a:rPr lang="en-US" dirty="0" smtClean="0"/>
              <a:t> 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</a:t>
            </a:r>
            <a:r>
              <a:rPr lang="en-US" sz="40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.)</a:t>
            </a:r>
            <a:endParaRPr dirty="0"/>
          </a:p>
        </p:txBody>
      </p:sp>
      <p:sp>
        <p:nvSpPr>
          <p:cNvPr id="272" name="Google Shape;272;p22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endParaRPr dirty="0"/>
          </a:p>
        </p:txBody>
      </p:sp>
      <p:cxnSp>
        <p:nvCxnSpPr>
          <p:cNvPr id="273" name="Google Shape;273;p22"/>
          <p:cNvCxnSpPr>
            <a:stCxn id="274" idx="0"/>
            <a:endCxn id="275" idx="2"/>
          </p:cNvCxnSpPr>
          <p:nvPr/>
        </p:nvCxnSpPr>
        <p:spPr>
          <a:xfrm rot="10800000" flipH="1">
            <a:off x="14366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2"/>
          <p:cNvCxnSpPr>
            <a:stCxn id="277" idx="0"/>
            <a:endCxn id="275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2"/>
          <p:cNvCxnSpPr>
            <a:stCxn id="279" idx="0"/>
            <a:endCxn id="274" idx="2"/>
          </p:cNvCxnSpPr>
          <p:nvPr/>
        </p:nvCxnSpPr>
        <p:spPr>
          <a:xfrm rot="10800000" flipH="1">
            <a:off x="9699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2"/>
          <p:cNvCxnSpPr>
            <a:stCxn id="281" idx="0"/>
            <a:endCxn id="277" idx="2"/>
          </p:cNvCxnSpPr>
          <p:nvPr/>
        </p:nvCxnSpPr>
        <p:spPr>
          <a:xfrm rot="10800000" flipH="1">
            <a:off x="30916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2"/>
          <p:cNvCxnSpPr>
            <a:stCxn id="274" idx="2"/>
            <a:endCxn id="283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2"/>
          <p:cNvCxnSpPr>
            <a:stCxn id="277" idx="2"/>
            <a:endCxn id="285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2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 dirty="0"/>
          </a:p>
        </p:txBody>
      </p:sp>
      <p:sp>
        <p:nvSpPr>
          <p:cNvPr id="286" name="Google Shape;286;p22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74" name="Google Shape;274;p22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2  7</a:t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79" name="Google Shape;279;p22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295" name="Google Shape;295;p22"/>
          <p:cNvCxnSpPr>
            <a:stCxn id="288" idx="0"/>
            <a:endCxn id="286" idx="2"/>
          </p:cNvCxnSpPr>
          <p:nvPr/>
        </p:nvCxnSpPr>
        <p:spPr>
          <a:xfrm rot="10800000" flipH="1">
            <a:off x="58562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2"/>
          <p:cNvCxnSpPr>
            <a:stCxn id="289" idx="0"/>
            <a:endCxn id="286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2"/>
          <p:cNvCxnSpPr>
            <a:stCxn id="291" idx="0"/>
            <a:endCxn id="288" idx="2"/>
          </p:cNvCxnSpPr>
          <p:nvPr/>
        </p:nvCxnSpPr>
        <p:spPr>
          <a:xfrm rot="10800000" flipH="1">
            <a:off x="5389563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2"/>
          <p:cNvCxnSpPr>
            <a:stCxn id="293" idx="0"/>
            <a:endCxn id="289" idx="2"/>
          </p:cNvCxnSpPr>
          <p:nvPr/>
        </p:nvCxnSpPr>
        <p:spPr>
          <a:xfrm rot="10800000" flipH="1">
            <a:off x="75112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2"/>
          <p:cNvCxnSpPr>
            <a:stCxn id="288" idx="2"/>
            <a:endCxn id="292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2"/>
          <p:cNvCxnSpPr>
            <a:stCxn id="289" idx="2"/>
            <a:endCxn id="294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2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302" name="Google Shape;302;p22"/>
          <p:cNvCxnSpPr>
            <a:stCxn id="275" idx="0"/>
            <a:endCxn id="301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2"/>
          <p:cNvCxnSpPr>
            <a:stCxn id="286" idx="0"/>
            <a:endCxn id="301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2"/>
          <p:cNvCxnSpPr/>
          <p:nvPr/>
        </p:nvCxnSpPr>
        <p:spPr>
          <a:xfrm flipH="1">
            <a:off x="2438400" y="3200400"/>
            <a:ext cx="533400" cy="152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(cont.)</a:t>
            </a:r>
            <a:endParaRPr dirty="0"/>
          </a:p>
        </p:txBody>
      </p:sp>
      <p:sp>
        <p:nvSpPr>
          <p:cNvPr id="311" name="Google Shape;311;p23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endParaRPr dirty="0"/>
          </a:p>
        </p:txBody>
      </p:sp>
      <p:cxnSp>
        <p:nvCxnSpPr>
          <p:cNvPr id="312" name="Google Shape;312;p23"/>
          <p:cNvCxnSpPr>
            <a:stCxn id="313" idx="0"/>
            <a:endCxn id="314" idx="2"/>
          </p:cNvCxnSpPr>
          <p:nvPr/>
        </p:nvCxnSpPr>
        <p:spPr>
          <a:xfrm rot="10800000" flipH="1">
            <a:off x="14366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3"/>
          <p:cNvCxnSpPr>
            <a:stCxn id="316" idx="0"/>
            <a:endCxn id="314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3"/>
          <p:cNvCxnSpPr>
            <a:stCxn id="318" idx="0"/>
            <a:endCxn id="313" idx="2"/>
          </p:cNvCxnSpPr>
          <p:nvPr/>
        </p:nvCxnSpPr>
        <p:spPr>
          <a:xfrm rot="10800000" flipH="1">
            <a:off x="9699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3"/>
          <p:cNvCxnSpPr>
            <a:stCxn id="320" idx="0"/>
            <a:endCxn id="316" idx="2"/>
          </p:cNvCxnSpPr>
          <p:nvPr/>
        </p:nvCxnSpPr>
        <p:spPr>
          <a:xfrm rot="10800000" flipH="1">
            <a:off x="30916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3"/>
          <p:cNvCxnSpPr>
            <a:stCxn id="313" idx="2"/>
            <a:endCxn id="322" idx="0"/>
          </p:cNvCxnSpPr>
          <p:nvPr/>
        </p:nvCxnSpPr>
        <p:spPr>
          <a:xfrm>
            <a:off x="14366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23"/>
          <p:cNvCxnSpPr>
            <a:stCxn id="316" idx="2"/>
            <a:endCxn id="324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3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 dirty="0"/>
          </a:p>
        </p:txBody>
      </p:sp>
      <p:sp>
        <p:nvSpPr>
          <p:cNvPr id="325" name="Google Shape;325;p23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2  7</a:t>
            </a:r>
            <a:endParaRPr dirty="0"/>
          </a:p>
        </p:txBody>
      </p:sp>
      <p:sp>
        <p:nvSpPr>
          <p:cNvPr id="316" name="Google Shape;316;p23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318" name="Google Shape;318;p23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3"/>
          <p:cNvCxnSpPr>
            <a:stCxn id="327" idx="0"/>
            <a:endCxn id="325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3"/>
          <p:cNvCxnSpPr>
            <a:stCxn id="329" idx="0"/>
            <a:endCxn id="326" idx="2"/>
          </p:cNvCxnSpPr>
          <p:nvPr/>
        </p:nvCxnSpPr>
        <p:spPr>
          <a:xfrm rot="10800000" flipH="1">
            <a:off x="5389563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3"/>
          <p:cNvCxnSpPr>
            <a:stCxn id="331" idx="0"/>
            <a:endCxn id="327" idx="2"/>
          </p:cNvCxnSpPr>
          <p:nvPr/>
        </p:nvCxnSpPr>
        <p:spPr>
          <a:xfrm rot="10800000" flipH="1">
            <a:off x="75112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3"/>
          <p:cNvCxnSpPr>
            <a:stCxn id="326" idx="2"/>
            <a:endCxn id="330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3"/>
          <p:cNvCxnSpPr>
            <a:stCxn id="327" idx="2"/>
            <a:endCxn id="332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23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340" name="Google Shape;340;p23"/>
          <p:cNvCxnSpPr>
            <a:stCxn id="314" idx="0"/>
            <a:endCxn id="339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23"/>
          <p:cNvCxnSpPr>
            <a:stCxn id="325" idx="0"/>
            <a:endCxn id="339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3"/>
          <p:cNvCxnSpPr/>
          <p:nvPr/>
        </p:nvCxnSpPr>
        <p:spPr>
          <a:xfrm flipH="1">
            <a:off x="1219200" y="4191000"/>
            <a:ext cx="533400" cy="304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(cont</a:t>
            </a:r>
            <a:r>
              <a:rPr lang="en-US" sz="40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.)</a:t>
            </a:r>
            <a:endParaRPr dirty="0"/>
          </a:p>
        </p:txBody>
      </p:sp>
      <p:sp>
        <p:nvSpPr>
          <p:cNvPr id="349" name="Google Shape;349;p2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vi-VN" dirty="0" smtClean="0"/>
              <a:t>Lời gọi đệ quy, Phân hoạch</a:t>
            </a:r>
            <a:endParaRPr lang="vi-VN" dirty="0"/>
          </a:p>
        </p:txBody>
      </p:sp>
      <p:cxnSp>
        <p:nvCxnSpPr>
          <p:cNvPr id="350" name="Google Shape;350;p24"/>
          <p:cNvCxnSpPr>
            <a:stCxn id="351" idx="0"/>
            <a:endCxn id="352" idx="2"/>
          </p:cNvCxnSpPr>
          <p:nvPr/>
        </p:nvCxnSpPr>
        <p:spPr>
          <a:xfrm rot="10800000" flipH="1">
            <a:off x="14366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4"/>
          <p:cNvCxnSpPr>
            <a:stCxn id="354" idx="0"/>
            <a:endCxn id="352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24"/>
          <p:cNvCxnSpPr>
            <a:stCxn id="356" idx="0"/>
            <a:endCxn id="351" idx="2"/>
          </p:cNvCxnSpPr>
          <p:nvPr/>
        </p:nvCxnSpPr>
        <p:spPr>
          <a:xfrm flipV="1">
            <a:off x="1050388" y="5070475"/>
            <a:ext cx="386300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4"/>
          <p:cNvCxnSpPr>
            <a:stCxn id="358" idx="0"/>
            <a:endCxn id="354" idx="2"/>
          </p:cNvCxnSpPr>
          <p:nvPr/>
        </p:nvCxnSpPr>
        <p:spPr>
          <a:xfrm rot="10800000" flipH="1">
            <a:off x="30916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4"/>
          <p:cNvCxnSpPr>
            <a:stCxn id="351" idx="2"/>
            <a:endCxn id="360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4"/>
          <p:cNvCxnSpPr>
            <a:stCxn id="354" idx="2"/>
            <a:endCxn id="362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24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 dirty="0"/>
          </a:p>
        </p:txBody>
      </p:sp>
      <p:sp>
        <p:nvSpPr>
          <p:cNvPr id="363" name="Google Shape;363;p24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351" name="Google Shape;351;p24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dirty="0">
                  <a:solidFill>
                    <a:schemeClr val="dk2"/>
                  </a:solidFill>
                  <a:latin typeface="Noto Sans Symbols"/>
                  <a:ea typeface="Calibri"/>
                  <a:cs typeface="Calibri"/>
                  <a:sym typeface="Noto Sans Symbols"/>
                </a:rPr>
                <a:t>|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2  7</a:t>
              </a:r>
              <a:endParaRPr dirty="0"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sp>
        <p:nvSpPr>
          <p:cNvPr id="356" name="Google Shape;356;p24"/>
          <p:cNvSpPr/>
          <p:nvPr/>
        </p:nvSpPr>
        <p:spPr>
          <a:xfrm>
            <a:off x="609600" y="5668963"/>
            <a:ext cx="88157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360" name="Google Shape;360;p24"/>
          <p:cNvSpPr/>
          <p:nvPr/>
        </p:nvSpPr>
        <p:spPr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371" name="Google Shape;371;p24"/>
          <p:cNvCxnSpPr>
            <a:stCxn id="365" idx="0"/>
            <a:endCxn id="363" idx="2"/>
          </p:cNvCxnSpPr>
          <p:nvPr/>
        </p:nvCxnSpPr>
        <p:spPr>
          <a:xfrm rot="10800000" flipH="1">
            <a:off x="58562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4"/>
          <p:cNvCxnSpPr>
            <a:stCxn id="366" idx="0"/>
            <a:endCxn id="363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4"/>
          <p:cNvCxnSpPr>
            <a:stCxn id="367" idx="0"/>
            <a:endCxn id="365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4"/>
          <p:cNvCxnSpPr>
            <a:stCxn id="369" idx="0"/>
            <a:endCxn id="366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4"/>
          <p:cNvCxnSpPr>
            <a:stCxn id="365" idx="2"/>
            <a:endCxn id="368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4"/>
          <p:cNvCxnSpPr>
            <a:stCxn id="366" idx="2"/>
            <a:endCxn id="37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24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378" name="Google Shape;378;p24"/>
          <p:cNvCxnSpPr>
            <a:stCxn id="352" idx="0"/>
            <a:endCxn id="377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4"/>
          <p:cNvCxnSpPr>
            <a:stCxn id="363" idx="0"/>
            <a:endCxn id="37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4"/>
          <p:cNvCxnSpPr/>
          <p:nvPr/>
        </p:nvCxnSpPr>
        <p:spPr>
          <a:xfrm flipH="1">
            <a:off x="7620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2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387" name="Google Shape;387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vi-VN" dirty="0" smtClean="0"/>
              <a:t>Lời gọi đệ quy, Phân hoạch</a:t>
            </a:r>
            <a:endParaRPr lang="vi-VN" dirty="0"/>
          </a:p>
        </p:txBody>
      </p:sp>
      <p:cxnSp>
        <p:nvCxnSpPr>
          <p:cNvPr id="388" name="Google Shape;388;p25"/>
          <p:cNvCxnSpPr>
            <a:stCxn id="389" idx="0"/>
            <a:endCxn id="390" idx="2"/>
          </p:cNvCxnSpPr>
          <p:nvPr/>
        </p:nvCxnSpPr>
        <p:spPr>
          <a:xfrm rot="10800000" flipH="1">
            <a:off x="14366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5"/>
          <p:cNvCxnSpPr>
            <a:stCxn id="392" idx="0"/>
            <a:endCxn id="390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5"/>
          <p:cNvCxnSpPr>
            <a:stCxn id="394" idx="0"/>
            <a:endCxn id="389" idx="2"/>
          </p:cNvCxnSpPr>
          <p:nvPr/>
        </p:nvCxnSpPr>
        <p:spPr>
          <a:xfrm rot="10800000" flipH="1">
            <a:off x="9699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5"/>
          <p:cNvCxnSpPr>
            <a:stCxn id="396" idx="0"/>
            <a:endCxn id="392" idx="2"/>
          </p:cNvCxnSpPr>
          <p:nvPr/>
        </p:nvCxnSpPr>
        <p:spPr>
          <a:xfrm rot="10800000" flipH="1">
            <a:off x="30916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5"/>
          <p:cNvCxnSpPr>
            <a:stCxn id="389" idx="2"/>
            <a:endCxn id="398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5"/>
          <p:cNvCxnSpPr>
            <a:stCxn id="392" idx="2"/>
            <a:endCxn id="400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25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2  7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08" name="Google Shape;408;p25"/>
          <p:cNvCxnSpPr>
            <a:stCxn id="402" idx="0"/>
            <a:endCxn id="401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25"/>
          <p:cNvCxnSpPr>
            <a:stCxn id="403" idx="0"/>
            <a:endCxn id="401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5"/>
          <p:cNvCxnSpPr>
            <a:stCxn id="404" idx="0"/>
            <a:endCxn id="402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5"/>
          <p:cNvCxnSpPr>
            <a:stCxn id="406" idx="0"/>
            <a:endCxn id="403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5"/>
          <p:cNvCxnSpPr>
            <a:stCxn id="402" idx="2"/>
            <a:endCxn id="405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5"/>
          <p:cNvCxnSpPr>
            <a:stCxn id="403" idx="2"/>
            <a:endCxn id="407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5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415" name="Google Shape;415;p25"/>
          <p:cNvCxnSpPr>
            <a:stCxn id="390" idx="0"/>
            <a:endCxn id="414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5"/>
          <p:cNvCxnSpPr>
            <a:stCxn id="401" idx="0"/>
            <a:endCxn id="414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5"/>
          <p:cNvCxnSpPr/>
          <p:nvPr/>
        </p:nvCxnSpPr>
        <p:spPr>
          <a:xfrm>
            <a:off x="17526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424" name="Google Shape;424;p26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Trộn</a:t>
            </a:r>
            <a:endParaRPr dirty="0"/>
          </a:p>
        </p:txBody>
      </p:sp>
      <p:cxnSp>
        <p:nvCxnSpPr>
          <p:cNvPr id="425" name="Google Shape;425;p26"/>
          <p:cNvCxnSpPr>
            <a:stCxn id="426" idx="0"/>
            <a:endCxn id="427" idx="2"/>
          </p:cNvCxnSpPr>
          <p:nvPr/>
        </p:nvCxnSpPr>
        <p:spPr>
          <a:xfrm rot="10800000" flipH="1">
            <a:off x="1447800" y="4044938"/>
            <a:ext cx="10572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6"/>
          <p:cNvCxnSpPr>
            <a:stCxn id="429" idx="0"/>
            <a:endCxn id="427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6"/>
          <p:cNvCxnSpPr>
            <a:stCxn id="431" idx="0"/>
            <a:endCxn id="426" idx="2"/>
          </p:cNvCxnSpPr>
          <p:nvPr/>
        </p:nvCxnSpPr>
        <p:spPr>
          <a:xfrm flipV="1">
            <a:off x="1043354" y="5070475"/>
            <a:ext cx="404446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6"/>
          <p:cNvCxnSpPr>
            <a:stCxn id="433" idx="0"/>
            <a:endCxn id="429" idx="2"/>
          </p:cNvCxnSpPr>
          <p:nvPr/>
        </p:nvCxnSpPr>
        <p:spPr>
          <a:xfrm rot="10800000" flipH="1">
            <a:off x="30916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6"/>
          <p:cNvCxnSpPr>
            <a:stCxn id="426" idx="2"/>
            <a:endCxn id="435" idx="0"/>
          </p:cNvCxnSpPr>
          <p:nvPr/>
        </p:nvCxnSpPr>
        <p:spPr>
          <a:xfrm>
            <a:off x="1447800" y="5070475"/>
            <a:ext cx="495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6"/>
          <p:cNvCxnSpPr>
            <a:stCxn id="429" idx="2"/>
            <a:endCxn id="437" idx="0"/>
          </p:cNvCxnSpPr>
          <p:nvPr/>
        </p:nvCxnSpPr>
        <p:spPr>
          <a:xfrm>
            <a:off x="35718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 dirty="0"/>
          </a:p>
        </p:txBody>
      </p:sp>
      <p:sp>
        <p:nvSpPr>
          <p:cNvPr id="438" name="Google Shape;438;p26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 dirty="0"/>
          </a:p>
        </p:txBody>
      </p:sp>
      <p:sp>
        <p:nvSpPr>
          <p:cNvPr id="429" name="Google Shape;429;p26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9  4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09600" y="5668963"/>
            <a:ext cx="86750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435" name="Google Shape;435;p26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45" name="Google Shape;445;p26"/>
          <p:cNvCxnSpPr>
            <a:stCxn id="439" idx="0"/>
            <a:endCxn id="438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6"/>
          <p:cNvCxnSpPr>
            <a:stCxn id="440" idx="0"/>
            <a:endCxn id="438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6"/>
          <p:cNvCxnSpPr>
            <a:stCxn id="441" idx="0"/>
            <a:endCxn id="439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6"/>
          <p:cNvCxnSpPr>
            <a:stCxn id="443" idx="0"/>
            <a:endCxn id="440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6"/>
          <p:cNvCxnSpPr>
            <a:stCxn id="439" idx="2"/>
            <a:endCxn id="442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6"/>
          <p:cNvCxnSpPr>
            <a:stCxn id="440" idx="2"/>
            <a:endCxn id="444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26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452" name="Google Shape;452;p26"/>
          <p:cNvCxnSpPr>
            <a:stCxn id="427" idx="0"/>
            <a:endCxn id="451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6"/>
          <p:cNvCxnSpPr>
            <a:stCxn id="438" idx="0"/>
            <a:endCxn id="451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6"/>
          <p:cNvCxnSpPr/>
          <p:nvPr/>
        </p:nvCxnSpPr>
        <p:spPr>
          <a:xfrm flipH="1">
            <a:off x="7620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5" name="Google Shape;455;p26"/>
          <p:cNvCxnSpPr/>
          <p:nvPr/>
        </p:nvCxnSpPr>
        <p:spPr>
          <a:xfrm>
            <a:off x="17526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6" name="Google Shape;456;p2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462" name="Google Shape;462;p27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Trường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hợp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sở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trộn</a:t>
            </a:r>
            <a:endParaRPr dirty="0"/>
          </a:p>
        </p:txBody>
      </p:sp>
      <p:cxnSp>
        <p:nvCxnSpPr>
          <p:cNvPr id="463" name="Google Shape;463;p27"/>
          <p:cNvCxnSpPr>
            <a:stCxn id="464" idx="0"/>
            <a:endCxn id="465" idx="2"/>
          </p:cNvCxnSpPr>
          <p:nvPr/>
        </p:nvCxnSpPr>
        <p:spPr>
          <a:xfrm rot="10800000" flipH="1">
            <a:off x="1447800" y="4044938"/>
            <a:ext cx="10572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7"/>
          <p:cNvCxnSpPr>
            <a:stCxn id="467" idx="0"/>
            <a:endCxn id="465" idx="2"/>
          </p:cNvCxnSpPr>
          <p:nvPr/>
        </p:nvCxnSpPr>
        <p:spPr>
          <a:xfrm rot="10800000">
            <a:off x="25050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7"/>
          <p:cNvCxnSpPr>
            <a:stCxn id="469" idx="0"/>
            <a:endCxn id="464" idx="2"/>
          </p:cNvCxnSpPr>
          <p:nvPr/>
        </p:nvCxnSpPr>
        <p:spPr>
          <a:xfrm flipV="1">
            <a:off x="911348" y="5070475"/>
            <a:ext cx="536452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7"/>
          <p:cNvCxnSpPr>
            <a:endCxn id="467" idx="2"/>
          </p:cNvCxnSpPr>
          <p:nvPr/>
        </p:nvCxnSpPr>
        <p:spPr>
          <a:xfrm rot="10800000" flipH="1">
            <a:off x="3092476" y="5070475"/>
            <a:ext cx="479400" cy="57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7"/>
          <p:cNvCxnSpPr>
            <a:stCxn id="464" idx="2"/>
            <a:endCxn id="472" idx="0"/>
          </p:cNvCxnSpPr>
          <p:nvPr/>
        </p:nvCxnSpPr>
        <p:spPr>
          <a:xfrm>
            <a:off x="1447800" y="5070475"/>
            <a:ext cx="495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7"/>
          <p:cNvCxnSpPr>
            <a:stCxn id="467" idx="2"/>
          </p:cNvCxnSpPr>
          <p:nvPr/>
        </p:nvCxnSpPr>
        <p:spPr>
          <a:xfrm>
            <a:off x="3571876" y="5070475"/>
            <a:ext cx="504900" cy="57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2  4  7  9</a:t>
            </a:r>
            <a:endParaRPr dirty="0"/>
          </a:p>
        </p:txBody>
      </p:sp>
      <p:sp>
        <p:nvSpPr>
          <p:cNvPr id="474" name="Google Shape;474;p27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 dirty="0"/>
          </a:p>
        </p:txBody>
      </p:sp>
      <p:sp>
        <p:nvSpPr>
          <p:cNvPr id="467" name="Google Shape;467;p27"/>
          <p:cNvSpPr/>
          <p:nvPr/>
        </p:nvSpPr>
        <p:spPr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4  9</a:t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492370" y="5668963"/>
            <a:ext cx="837956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481" name="Google Shape;481;p27"/>
          <p:cNvCxnSpPr>
            <a:stCxn id="475" idx="0"/>
            <a:endCxn id="474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7"/>
          <p:cNvCxnSpPr>
            <a:stCxn id="476" idx="0"/>
            <a:endCxn id="474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27"/>
          <p:cNvCxnSpPr>
            <a:stCxn id="477" idx="0"/>
            <a:endCxn id="475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27"/>
          <p:cNvCxnSpPr>
            <a:stCxn id="479" idx="0"/>
            <a:endCxn id="476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75" idx="2"/>
            <a:endCxn id="478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76" idx="2"/>
            <a:endCxn id="48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488" name="Google Shape;488;p27"/>
          <p:cNvCxnSpPr>
            <a:stCxn id="465" idx="0"/>
            <a:endCxn id="487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7"/>
          <p:cNvCxnSpPr>
            <a:stCxn id="474" idx="0"/>
            <a:endCxn id="48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7"/>
          <p:cNvCxnSpPr/>
          <p:nvPr/>
        </p:nvCxnSpPr>
        <p:spPr>
          <a:xfrm flipH="1">
            <a:off x="28956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1" name="Google Shape;491;p27"/>
          <p:cNvCxnSpPr/>
          <p:nvPr/>
        </p:nvCxnSpPr>
        <p:spPr>
          <a:xfrm>
            <a:off x="3886200" y="5181600"/>
            <a:ext cx="381000" cy="38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92" name="Google Shape;492;p27"/>
          <p:cNvSpPr/>
          <p:nvPr/>
        </p:nvSpPr>
        <p:spPr>
          <a:xfrm>
            <a:off x="2672862" y="5668963"/>
            <a:ext cx="772013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3732213" y="5668963"/>
            <a:ext cx="867922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494" name="Google Shape;494;p2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500" name="Google Shape;500;p2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Trộn</a:t>
            </a:r>
            <a:endParaRPr lang="en-US" dirty="0" smtClean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endParaRPr dirty="0"/>
          </a:p>
        </p:txBody>
      </p:sp>
      <p:cxnSp>
        <p:nvCxnSpPr>
          <p:cNvPr id="501" name="Google Shape;501;p28"/>
          <p:cNvCxnSpPr>
            <a:stCxn id="502" idx="0"/>
            <a:endCxn id="503" idx="2"/>
          </p:cNvCxnSpPr>
          <p:nvPr/>
        </p:nvCxnSpPr>
        <p:spPr>
          <a:xfrm rot="10800000" flipH="1">
            <a:off x="14366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28"/>
          <p:cNvCxnSpPr>
            <a:stCxn id="505" idx="0"/>
            <a:endCxn id="503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8"/>
          <p:cNvCxnSpPr>
            <a:stCxn id="507" idx="0"/>
            <a:endCxn id="502" idx="2"/>
          </p:cNvCxnSpPr>
          <p:nvPr/>
        </p:nvCxnSpPr>
        <p:spPr>
          <a:xfrm flipV="1">
            <a:off x="1050388" y="5070475"/>
            <a:ext cx="386300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8"/>
          <p:cNvCxnSpPr>
            <a:stCxn id="509" idx="0"/>
            <a:endCxn id="505" idx="2"/>
          </p:cNvCxnSpPr>
          <p:nvPr/>
        </p:nvCxnSpPr>
        <p:spPr>
          <a:xfrm flipV="1">
            <a:off x="3141748" y="5070475"/>
            <a:ext cx="461084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8"/>
          <p:cNvCxnSpPr>
            <a:stCxn id="502" idx="2"/>
            <a:endCxn id="511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8"/>
          <p:cNvCxnSpPr>
            <a:stCxn id="505" idx="2"/>
            <a:endCxn id="513" idx="0"/>
          </p:cNvCxnSpPr>
          <p:nvPr/>
        </p:nvCxnSpPr>
        <p:spPr>
          <a:xfrm>
            <a:off x="3602832" y="5070475"/>
            <a:ext cx="577410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28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 dirty="0"/>
          </a:p>
        </p:txBody>
      </p:sp>
      <p:sp>
        <p:nvSpPr>
          <p:cNvPr id="514" name="Google Shape;514;p28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1  3  8  6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dirty="0">
                <a:solidFill>
                  <a:schemeClr val="dk2"/>
                </a:solidFill>
                <a:latin typeface="Noto Sans Symbols"/>
                <a:ea typeface="Calibri"/>
                <a:cs typeface="Calibri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 dirty="0"/>
          </a:p>
        </p:txBody>
      </p:sp>
      <p:sp>
        <p:nvSpPr>
          <p:cNvPr id="505" name="Google Shape;505;p28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3  8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6  1 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609600" y="5668963"/>
            <a:ext cx="88157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511" name="Google Shape;511;p28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2738438" y="5668963"/>
            <a:ext cx="80662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513" name="Google Shape;513;p28"/>
          <p:cNvSpPr/>
          <p:nvPr/>
        </p:nvSpPr>
        <p:spPr>
          <a:xfrm>
            <a:off x="3732213" y="5668963"/>
            <a:ext cx="89605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cxnSp>
        <p:nvCxnSpPr>
          <p:cNvPr id="521" name="Google Shape;521;p28"/>
          <p:cNvCxnSpPr>
            <a:stCxn id="515" idx="0"/>
            <a:endCxn id="514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28"/>
          <p:cNvCxnSpPr>
            <a:stCxn id="516" idx="0"/>
            <a:endCxn id="514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28"/>
          <p:cNvCxnSpPr>
            <a:stCxn id="517" idx="0"/>
            <a:endCxn id="515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28"/>
          <p:cNvCxnSpPr>
            <a:stCxn id="519" idx="0"/>
            <a:endCxn id="516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8"/>
          <p:cNvCxnSpPr>
            <a:stCxn id="515" idx="2"/>
            <a:endCxn id="518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28"/>
          <p:cNvCxnSpPr>
            <a:stCxn id="516" idx="2"/>
            <a:endCxn id="520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28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528" name="Google Shape;528;p28"/>
          <p:cNvCxnSpPr>
            <a:stCxn id="503" idx="0"/>
            <a:endCxn id="527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8"/>
          <p:cNvCxnSpPr>
            <a:stCxn id="514" idx="0"/>
            <a:endCxn id="527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8"/>
          <p:cNvCxnSpPr/>
          <p:nvPr/>
        </p:nvCxnSpPr>
        <p:spPr>
          <a:xfrm flipH="1">
            <a:off x="1143000" y="4191000"/>
            <a:ext cx="609600" cy="30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1" name="Google Shape;531;p28"/>
          <p:cNvCxnSpPr/>
          <p:nvPr/>
        </p:nvCxnSpPr>
        <p:spPr>
          <a:xfrm>
            <a:off x="3276600" y="4191000"/>
            <a:ext cx="609600" cy="30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538" name="Google Shape;538;p2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…, </a:t>
            </a:r>
            <a:r>
              <a:rPr lang="en-US" dirty="0" err="1" smtClean="0"/>
              <a:t>trộn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dirty="0" err="1" smtClean="0"/>
              <a:t>trộn</a:t>
            </a:r>
            <a:endParaRPr dirty="0"/>
          </a:p>
        </p:txBody>
      </p:sp>
      <p:cxnSp>
        <p:nvCxnSpPr>
          <p:cNvPr id="539" name="Google Shape;539;p29"/>
          <p:cNvCxnSpPr>
            <a:stCxn id="540" idx="0"/>
            <a:endCxn id="541" idx="2"/>
          </p:cNvCxnSpPr>
          <p:nvPr/>
        </p:nvCxnSpPr>
        <p:spPr>
          <a:xfrm rot="10800000" flipH="1">
            <a:off x="14366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29"/>
          <p:cNvCxnSpPr>
            <a:stCxn id="543" idx="0"/>
            <a:endCxn id="541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9"/>
          <p:cNvCxnSpPr>
            <a:stCxn id="545" idx="0"/>
            <a:endCxn id="540" idx="2"/>
          </p:cNvCxnSpPr>
          <p:nvPr/>
        </p:nvCxnSpPr>
        <p:spPr>
          <a:xfrm flipV="1">
            <a:off x="1008185" y="5070475"/>
            <a:ext cx="428503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9"/>
          <p:cNvCxnSpPr>
            <a:stCxn id="547" idx="0"/>
            <a:endCxn id="543" idx="2"/>
          </p:cNvCxnSpPr>
          <p:nvPr/>
        </p:nvCxnSpPr>
        <p:spPr>
          <a:xfrm flipV="1">
            <a:off x="3155816" y="5070475"/>
            <a:ext cx="447016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9"/>
          <p:cNvCxnSpPr>
            <a:stCxn id="540" idx="2"/>
            <a:endCxn id="549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9"/>
          <p:cNvCxnSpPr>
            <a:stCxn id="543" idx="2"/>
            <a:endCxn id="551" idx="0"/>
          </p:cNvCxnSpPr>
          <p:nvPr/>
        </p:nvCxnSpPr>
        <p:spPr>
          <a:xfrm>
            <a:off x="3602832" y="5070475"/>
            <a:ext cx="514106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29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 dirty="0"/>
          </a:p>
        </p:txBody>
      </p:sp>
      <p:sp>
        <p:nvSpPr>
          <p:cNvPr id="552" name="Google Shape;552;p29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1  3  6  8</a:t>
            </a:r>
            <a:endParaRPr dirty="0"/>
          </a:p>
        </p:txBody>
      </p:sp>
      <p:sp>
        <p:nvSpPr>
          <p:cNvPr id="540" name="Google Shape;540;p29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 dirty="0"/>
          </a:p>
        </p:txBody>
      </p:sp>
      <p:sp>
        <p:nvSpPr>
          <p:cNvPr id="543" name="Google Shape;543;p29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6  1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 dirty="0"/>
          </a:p>
        </p:txBody>
      </p:sp>
      <p:sp>
        <p:nvSpPr>
          <p:cNvPr id="545" name="Google Shape;545;p29"/>
          <p:cNvSpPr/>
          <p:nvPr/>
        </p:nvSpPr>
        <p:spPr>
          <a:xfrm>
            <a:off x="609600" y="5668963"/>
            <a:ext cx="797169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547" name="Google Shape;547;p29"/>
          <p:cNvSpPr/>
          <p:nvPr/>
        </p:nvSpPr>
        <p:spPr>
          <a:xfrm>
            <a:off x="2738438" y="5668963"/>
            <a:ext cx="834756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551" name="Google Shape;551;p29"/>
          <p:cNvSpPr/>
          <p:nvPr/>
        </p:nvSpPr>
        <p:spPr>
          <a:xfrm>
            <a:off x="3732213" y="5668963"/>
            <a:ext cx="769449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dirty="0"/>
          </a:p>
        </p:txBody>
      </p:sp>
      <p:sp>
        <p:nvSpPr>
          <p:cNvPr id="555" name="Google Shape;555;p29"/>
          <p:cNvSpPr/>
          <p:nvPr/>
        </p:nvSpPr>
        <p:spPr>
          <a:xfrm>
            <a:off x="5029200" y="5668963"/>
            <a:ext cx="865163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556" name="Google Shape;556;p29"/>
          <p:cNvSpPr/>
          <p:nvPr/>
        </p:nvSpPr>
        <p:spPr>
          <a:xfrm>
            <a:off x="6016625" y="5668963"/>
            <a:ext cx="7921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557" name="Google Shape;557;p29"/>
          <p:cNvSpPr/>
          <p:nvPr/>
        </p:nvSpPr>
        <p:spPr>
          <a:xfrm>
            <a:off x="7118252" y="5683030"/>
            <a:ext cx="830629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8117058" y="5668963"/>
            <a:ext cx="829993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59" name="Google Shape;559;p29"/>
          <p:cNvCxnSpPr>
            <a:stCxn id="553" idx="0"/>
            <a:endCxn id="552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9"/>
          <p:cNvCxnSpPr>
            <a:stCxn id="554" idx="0"/>
            <a:endCxn id="552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9"/>
          <p:cNvCxnSpPr>
            <a:stCxn id="555" idx="0"/>
            <a:endCxn id="553" idx="2"/>
          </p:cNvCxnSpPr>
          <p:nvPr/>
        </p:nvCxnSpPr>
        <p:spPr>
          <a:xfrm flipV="1">
            <a:off x="5461782" y="5070475"/>
            <a:ext cx="394506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9"/>
          <p:cNvCxnSpPr>
            <a:stCxn id="557" idx="0"/>
            <a:endCxn id="554" idx="2"/>
          </p:cNvCxnSpPr>
          <p:nvPr/>
        </p:nvCxnSpPr>
        <p:spPr>
          <a:xfrm flipV="1">
            <a:off x="7533567" y="5070475"/>
            <a:ext cx="457909" cy="6125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9"/>
          <p:cNvCxnSpPr>
            <a:stCxn id="553" idx="2"/>
            <a:endCxn id="556" idx="0"/>
          </p:cNvCxnSpPr>
          <p:nvPr/>
        </p:nvCxnSpPr>
        <p:spPr>
          <a:xfrm>
            <a:off x="5856288" y="5070475"/>
            <a:ext cx="556406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9"/>
          <p:cNvCxnSpPr>
            <a:stCxn id="554" idx="2"/>
            <a:endCxn id="558" idx="0"/>
          </p:cNvCxnSpPr>
          <p:nvPr/>
        </p:nvCxnSpPr>
        <p:spPr>
          <a:xfrm>
            <a:off x="7991476" y="5070475"/>
            <a:ext cx="540579" cy="5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29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566" name="Google Shape;566;p29"/>
          <p:cNvCxnSpPr>
            <a:stCxn id="541" idx="0"/>
            <a:endCxn id="565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9"/>
          <p:cNvCxnSpPr>
            <a:stCxn id="552" idx="0"/>
            <a:endCxn id="565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9"/>
          <p:cNvCxnSpPr/>
          <p:nvPr/>
        </p:nvCxnSpPr>
        <p:spPr>
          <a:xfrm flipH="1">
            <a:off x="5562600" y="4191000"/>
            <a:ext cx="609600" cy="30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9" name="Google Shape;569;p29"/>
          <p:cNvCxnSpPr/>
          <p:nvPr/>
        </p:nvCxnSpPr>
        <p:spPr>
          <a:xfrm>
            <a:off x="7696200" y="4191000"/>
            <a:ext cx="609600" cy="30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0" name="Google Shape;570;p2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(cont.)</a:t>
            </a:r>
            <a:endParaRPr dirty="0"/>
          </a:p>
        </p:txBody>
      </p:sp>
      <p:sp>
        <p:nvSpPr>
          <p:cNvPr id="576" name="Google Shape;576;p3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dirty="0" err="1" smtClean="0"/>
              <a:t>Trộn</a:t>
            </a:r>
            <a:endParaRPr dirty="0"/>
          </a:p>
        </p:txBody>
      </p:sp>
      <p:cxnSp>
        <p:nvCxnSpPr>
          <p:cNvPr id="577" name="Google Shape;577;p30"/>
          <p:cNvCxnSpPr>
            <a:stCxn id="578" idx="0"/>
            <a:endCxn id="579" idx="2"/>
          </p:cNvCxnSpPr>
          <p:nvPr/>
        </p:nvCxnSpPr>
        <p:spPr>
          <a:xfrm rot="10800000" flipH="1">
            <a:off x="14366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30"/>
          <p:cNvCxnSpPr>
            <a:stCxn id="581" idx="0"/>
            <a:endCxn id="579" idx="2"/>
          </p:cNvCxnSpPr>
          <p:nvPr/>
        </p:nvCxnSpPr>
        <p:spPr>
          <a:xfrm rot="10800000">
            <a:off x="2505132" y="4044938"/>
            <a:ext cx="10977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30"/>
          <p:cNvCxnSpPr>
            <a:stCxn id="583" idx="0"/>
            <a:endCxn id="578" idx="2"/>
          </p:cNvCxnSpPr>
          <p:nvPr/>
        </p:nvCxnSpPr>
        <p:spPr>
          <a:xfrm rot="10800000" flipH="1">
            <a:off x="9699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0"/>
          <p:cNvCxnSpPr>
            <a:stCxn id="585" idx="0"/>
            <a:endCxn id="581" idx="2"/>
          </p:cNvCxnSpPr>
          <p:nvPr/>
        </p:nvCxnSpPr>
        <p:spPr>
          <a:xfrm rot="10800000" flipH="1">
            <a:off x="3091657" y="5070463"/>
            <a:ext cx="5112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30"/>
          <p:cNvCxnSpPr>
            <a:stCxn id="578" idx="2"/>
            <a:endCxn id="587" idx="0"/>
          </p:cNvCxnSpPr>
          <p:nvPr/>
        </p:nvCxnSpPr>
        <p:spPr>
          <a:xfrm>
            <a:off x="1436687" y="5070475"/>
            <a:ext cx="5064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30"/>
          <p:cNvCxnSpPr>
            <a:stCxn id="581" idx="2"/>
            <a:endCxn id="589" idx="0"/>
          </p:cNvCxnSpPr>
          <p:nvPr/>
        </p:nvCxnSpPr>
        <p:spPr>
          <a:xfrm>
            <a:off x="3602832" y="5070475"/>
            <a:ext cx="4731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0"/>
          <p:cNvSpPr/>
          <p:nvPr/>
        </p:nvSpPr>
        <p:spPr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7  2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9  4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2  4  7  9</a:t>
            </a: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1  3  6  8</a:t>
            </a: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2  7</a:t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9  4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4  9</a:t>
            </a: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3  8</a:t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6  1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1  6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95" name="Google Shape;595;p30"/>
          <p:cNvSpPr/>
          <p:nvPr/>
        </p:nvSpPr>
        <p:spPr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97" name="Google Shape;597;p30"/>
          <p:cNvCxnSpPr>
            <a:stCxn id="591" idx="0"/>
            <a:endCxn id="590" idx="2"/>
          </p:cNvCxnSpPr>
          <p:nvPr/>
        </p:nvCxnSpPr>
        <p:spPr>
          <a:xfrm rot="10800000" flipH="1">
            <a:off x="5856287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0"/>
          <p:cNvCxnSpPr>
            <a:stCxn id="592" idx="0"/>
            <a:endCxn id="590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30"/>
          <p:cNvCxnSpPr>
            <a:stCxn id="593" idx="0"/>
            <a:endCxn id="591" idx="2"/>
          </p:cNvCxnSpPr>
          <p:nvPr/>
        </p:nvCxnSpPr>
        <p:spPr>
          <a:xfrm rot="10800000" flipH="1">
            <a:off x="53895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30"/>
          <p:cNvCxnSpPr>
            <a:stCxn id="595" idx="0"/>
            <a:endCxn id="592" idx="2"/>
          </p:cNvCxnSpPr>
          <p:nvPr/>
        </p:nvCxnSpPr>
        <p:spPr>
          <a:xfrm rot="10800000" flipH="1">
            <a:off x="7511257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0"/>
          <p:cNvCxnSpPr>
            <a:stCxn id="591" idx="2"/>
            <a:endCxn id="594" idx="0"/>
          </p:cNvCxnSpPr>
          <p:nvPr/>
        </p:nvCxnSpPr>
        <p:spPr>
          <a:xfrm>
            <a:off x="5856287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0"/>
          <p:cNvCxnSpPr>
            <a:stCxn id="592" idx="2"/>
            <a:endCxn id="596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0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⏐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3  8  6  1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/>
          </a:p>
        </p:txBody>
      </p:sp>
      <p:cxnSp>
        <p:nvCxnSpPr>
          <p:cNvPr id="604" name="Google Shape;604;p30"/>
          <p:cNvCxnSpPr>
            <a:stCxn id="579" idx="0"/>
            <a:endCxn id="603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0"/>
          <p:cNvCxnSpPr>
            <a:stCxn id="590" idx="0"/>
            <a:endCxn id="603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0"/>
          <p:cNvCxnSpPr/>
          <p:nvPr/>
        </p:nvCxnSpPr>
        <p:spPr>
          <a:xfrm flipH="1">
            <a:off x="2743200" y="3124200"/>
            <a:ext cx="685800" cy="228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07" name="Google Shape;607;p30"/>
          <p:cNvCxnSpPr/>
          <p:nvPr/>
        </p:nvCxnSpPr>
        <p:spPr>
          <a:xfrm>
            <a:off x="6019800" y="3124200"/>
            <a:ext cx="685800" cy="228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08" name="Google Shape;608;p3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1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dirty="0"/>
          </a:p>
        </p:txBody>
      </p:sp>
      <p:sp>
        <p:nvSpPr>
          <p:cNvPr id="614" name="Google Shape;614;p31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731014" y="1828800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dirty="0" err="1" smtClean="0">
                <a:latin typeface="+mj-lt"/>
              </a:rPr>
              <a:t>Độ</a:t>
            </a:r>
            <a:r>
              <a:rPr lang="en-US" sz="2000" dirty="0" smtClean="0">
                <a:latin typeface="+mj-lt"/>
              </a:rPr>
              <a:t> cao </a:t>
            </a:r>
            <a:r>
              <a:rPr lang="en-US" sz="2000" dirty="0" err="1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cây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log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endParaRPr dirty="0">
              <a:latin typeface="+mj-lt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Tại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mỗi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chúng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chia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đôi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dãy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lượng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công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việc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thực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hiện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tại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đỉnh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>
                <a:latin typeface="+mj-lt"/>
              </a:rPr>
              <a:t>độ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sau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endParaRPr dirty="0">
              <a:latin typeface="+mj-lt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Chúng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trộn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1" u="none" strike="noStrike" cap="none" baseline="30000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chuỗi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kích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thước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+mj-lt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1" u="none" strike="noStrike" cap="none" baseline="30000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endParaRPr dirty="0">
              <a:latin typeface="+mj-lt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Chúng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tạo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1" u="none" strike="noStrike" cap="none" baseline="30000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 baseline="30000" dirty="0" err="1" smtClean="0">
                <a:solidFill>
                  <a:schemeClr val="dk1"/>
                </a:solidFill>
                <a:latin typeface="+mj-lt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800" b="0" i="0" u="none" strike="noStrike" cap="none" baseline="30000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quy</a:t>
            </a:r>
            <a:endParaRPr dirty="0">
              <a:latin typeface="+mj-lt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Do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đó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dirty="0" err="1" smtClean="0">
                <a:latin typeface="+mj-lt"/>
              </a:rPr>
              <a:t>tổng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thời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gian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thực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hiện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dirty="0" err="1" smtClean="0">
                <a:latin typeface="+mj-lt"/>
              </a:rPr>
              <a:t>độ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phức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tạp</a:t>
            </a:r>
            <a:r>
              <a:rPr lang="en-US" sz="2000" dirty="0" smtClean="0">
                <a:latin typeface="+mj-lt"/>
              </a:rPr>
              <a:t>):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log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+mj-lt"/>
            </a:endParaRPr>
          </a:p>
        </p:txBody>
      </p:sp>
      <p:grpSp>
        <p:nvGrpSpPr>
          <p:cNvPr id="615" name="Google Shape;615;p31"/>
          <p:cNvGrpSpPr/>
          <p:nvPr/>
        </p:nvGrpSpPr>
        <p:grpSpPr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616" name="Google Shape;616;p31"/>
            <p:cNvCxnSpPr>
              <a:stCxn id="617" idx="0"/>
              <a:endCxn id="618" idx="2"/>
            </p:cNvCxnSpPr>
            <p:nvPr/>
          </p:nvCxnSpPr>
          <p:spPr>
            <a:xfrm rot="10800000" flipH="1">
              <a:off x="905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31"/>
            <p:cNvCxnSpPr>
              <a:stCxn id="620" idx="0"/>
              <a:endCxn id="618" idx="2"/>
            </p:cNvCxnSpPr>
            <p:nvPr/>
          </p:nvCxnSpPr>
          <p:spPr>
            <a:xfrm rot="10800000">
              <a:off x="1650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31"/>
            <p:cNvCxnSpPr>
              <a:stCxn id="622" idx="0"/>
              <a:endCxn id="617" idx="2"/>
            </p:cNvCxnSpPr>
            <p:nvPr/>
          </p:nvCxnSpPr>
          <p:spPr>
            <a:xfrm rot="10800000" flipH="1">
              <a:off x="611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31"/>
            <p:cNvCxnSpPr>
              <a:stCxn id="624" idx="0"/>
              <a:endCxn id="620" idx="2"/>
            </p:cNvCxnSpPr>
            <p:nvPr/>
          </p:nvCxnSpPr>
          <p:spPr>
            <a:xfrm rot="10800000" flipH="1">
              <a:off x="1948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31"/>
            <p:cNvCxnSpPr>
              <a:stCxn id="617" idx="2"/>
              <a:endCxn id="626" idx="0"/>
            </p:cNvCxnSpPr>
            <p:nvPr/>
          </p:nvCxnSpPr>
          <p:spPr>
            <a:xfrm>
              <a:off x="905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31"/>
            <p:cNvCxnSpPr>
              <a:stCxn id="620" idx="2"/>
              <a:endCxn id="628" idx="0"/>
            </p:cNvCxnSpPr>
            <p:nvPr/>
          </p:nvCxnSpPr>
          <p:spPr>
            <a:xfrm>
              <a:off x="2250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8" name="Google Shape;618;p31"/>
            <p:cNvSpPr/>
            <p:nvPr/>
          </p:nvSpPr>
          <p:spPr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0" name="Google Shape;630;p31"/>
            <p:cNvGrpSpPr/>
            <p:nvPr/>
          </p:nvGrpSpPr>
          <p:grpSpPr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31"/>
            <p:cNvGrpSpPr/>
            <p:nvPr/>
          </p:nvGrpSpPr>
          <p:grpSpPr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622" name="Google Shape;622;p31"/>
              <p:cNvSpPr/>
              <p:nvPr/>
            </p:nvSpPr>
            <p:spPr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8" name="Google Shape;638;p31"/>
            <p:cNvCxnSpPr>
              <a:stCxn id="631" idx="0"/>
              <a:endCxn id="629" idx="2"/>
            </p:cNvCxnSpPr>
            <p:nvPr/>
          </p:nvCxnSpPr>
          <p:spPr>
            <a:xfrm rot="10800000" flipH="1">
              <a:off x="3689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1"/>
            <p:cNvCxnSpPr>
              <a:stCxn id="632" idx="0"/>
              <a:endCxn id="629" idx="2"/>
            </p:cNvCxnSpPr>
            <p:nvPr/>
          </p:nvCxnSpPr>
          <p:spPr>
            <a:xfrm rot="10800000">
              <a:off x="4434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1"/>
            <p:cNvCxnSpPr>
              <a:stCxn id="634" idx="0"/>
              <a:endCxn id="631" idx="2"/>
            </p:cNvCxnSpPr>
            <p:nvPr/>
          </p:nvCxnSpPr>
          <p:spPr>
            <a:xfrm rot="10800000" flipH="1">
              <a:off x="3395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1"/>
            <p:cNvCxnSpPr>
              <a:stCxn id="636" idx="0"/>
              <a:endCxn id="632" idx="2"/>
            </p:cNvCxnSpPr>
            <p:nvPr/>
          </p:nvCxnSpPr>
          <p:spPr>
            <a:xfrm rot="10800000" flipH="1">
              <a:off x="4732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1"/>
            <p:cNvCxnSpPr>
              <a:stCxn id="631" idx="2"/>
              <a:endCxn id="635" idx="0"/>
            </p:cNvCxnSpPr>
            <p:nvPr/>
          </p:nvCxnSpPr>
          <p:spPr>
            <a:xfrm>
              <a:off x="3689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1"/>
            <p:cNvCxnSpPr>
              <a:stCxn id="632" idx="2"/>
              <a:endCxn id="637" idx="0"/>
            </p:cNvCxnSpPr>
            <p:nvPr/>
          </p:nvCxnSpPr>
          <p:spPr>
            <a:xfrm>
              <a:off x="5034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4" name="Google Shape;644;p31"/>
            <p:cNvSpPr/>
            <p:nvPr/>
          </p:nvSpPr>
          <p:spPr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5" name="Google Shape;645;p31"/>
            <p:cNvCxnSpPr>
              <a:stCxn id="618" idx="0"/>
              <a:endCxn id="644" idx="2"/>
            </p:cNvCxnSpPr>
            <p:nvPr/>
          </p:nvCxnSpPr>
          <p:spPr>
            <a:xfrm rot="10800000" flipH="1">
              <a:off x="1578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1"/>
            <p:cNvCxnSpPr>
              <a:stCxn id="629" idx="0"/>
              <a:endCxn id="644" idx="2"/>
            </p:cNvCxnSpPr>
            <p:nvPr/>
          </p:nvCxnSpPr>
          <p:spPr>
            <a:xfrm rot="10800000">
              <a:off x="2862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647" name="Google Shape;647;p31"/>
          <p:cNvGraphicFramePr/>
          <p:nvPr/>
        </p:nvGraphicFramePr>
        <p:xfrm>
          <a:off x="1219200" y="4246240"/>
          <a:ext cx="2057400" cy="2381275"/>
        </p:xfrm>
        <a:graphic>
          <a:graphicData uri="http://schemas.openxmlformats.org/drawingml/2006/table">
            <a:tbl>
              <a:tblPr>
                <a:noFill/>
                <a:tableStyleId>{7B1CF65D-FCD2-4DD9-9065-E694EA928A95}</a:tableStyleId>
              </a:tblPr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#seqs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3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Nội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dung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chính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14400" y="2133600"/>
            <a:ext cx="716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tham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ăn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Tóm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tắt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xếp</a:t>
            </a:r>
            <a:endParaRPr dirty="0"/>
          </a:p>
        </p:txBody>
      </p:sp>
      <p:graphicFrame>
        <p:nvGraphicFramePr>
          <p:cNvPr id="654" name="Google Shape;654;p32"/>
          <p:cNvGraphicFramePr/>
          <p:nvPr/>
        </p:nvGraphicFramePr>
        <p:xfrm>
          <a:off x="1066799" y="1657495"/>
          <a:ext cx="7010400" cy="4648200"/>
        </p:xfrm>
        <a:graphic>
          <a:graphicData uri="http://schemas.openxmlformats.org/drawingml/2006/table">
            <a:tbl>
              <a:tblPr>
                <a:noFill/>
                <a:tableStyleId>{7B1CF65D-FCD2-4DD9-9065-E694EA928A95}</a:tableStyleId>
              </a:tblPr>
              <a:tblGrid>
                <a:gridCol w="1925750"/>
                <a:gridCol w="2008575"/>
                <a:gridCol w="3076075"/>
              </a:tblGrid>
              <a:tr h="84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Algorithm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Expected time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7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selection-sort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insertion-sort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86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large data sets (1K —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  <a:tr h="6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  <a:tr h="86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Quick-sort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 and most common in practice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p3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tập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endParaRPr dirty="0"/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381000" y="1844824"/>
            <a:ext cx="84582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Minh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họa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quá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trình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thực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hiện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trộn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dãy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3, 13, 89, 34, 21, 44, 99, 56, 9</a:t>
            </a:r>
            <a:endParaRPr dirty="0"/>
          </a:p>
        </p:txBody>
      </p:sp>
      <p:sp>
        <p:nvSpPr>
          <p:cNvPr id="662" name="Google Shape;662;p3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Quick-Sort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114800" cy="45720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Quick-sort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sătps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xếp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ngẫu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nhiên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dựa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chiến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lược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chia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trị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endParaRPr lang="en-US" sz="24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Helvetica" charset="0"/>
                <a:ea typeface="ＭＳ Ｐゴシック" charset="0"/>
              </a:rPr>
              <a:t>Chia: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Chọn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ngẫu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nhiên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một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phần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tử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x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(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gọi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khoá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phân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hoạch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vào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L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bé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hơn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E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bằng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G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lớn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hơn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dirty="0" err="1" smtClean="0">
                <a:latin typeface="Helvetica" charset="0"/>
                <a:ea typeface="ＭＳ Ｐゴシック" charset="0"/>
              </a:rPr>
              <a:t>Đệ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quy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xếp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L </a:t>
            </a:r>
            <a:r>
              <a:rPr lang="en-US" sz="2000" i="1" dirty="0" err="1" smtClean="0">
                <a:latin typeface="Times New Roman" charset="0"/>
                <a:ea typeface="ＭＳ Ｐゴシック" charset="0"/>
              </a:rPr>
              <a:t>và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 G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dirty="0" err="1" smtClean="0">
                <a:latin typeface="Helvetica" charset="0"/>
                <a:ea typeface="ＭＳ Ｐゴシック" charset="0"/>
              </a:rPr>
              <a:t>Trị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Kết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hợp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L</a:t>
            </a:r>
            <a:r>
              <a:rPr lang="en-US" sz="2000" dirty="0">
                <a:latin typeface="Helvetica" charset="0"/>
                <a:ea typeface="ＭＳ Ｐゴシック" charset="0"/>
              </a:rPr>
              <a:t>, </a:t>
            </a:r>
            <a:r>
              <a:rPr lang="en-US" sz="2000" b="1" i="1" dirty="0">
                <a:latin typeface="Times New Roman" charset="0"/>
                <a:ea typeface="ＭＳ Ｐゴシック" charset="0"/>
              </a:rPr>
              <a:t>E</a:t>
            </a:r>
            <a:r>
              <a:rPr lang="en-US" sz="20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2000" i="1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b="1" i="1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G</a:t>
            </a:r>
            <a:endParaRPr lang="en-US" sz="2000" b="1" i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22</a:t>
            </a:fld>
            <a:endParaRPr lang="vi-VN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2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3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4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5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40988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0977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78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40979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40980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40981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2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3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4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85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6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7198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144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507576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9668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khoá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khoá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786050" y="5562600"/>
            <a:ext cx="23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072330" y="5576888"/>
            <a:ext cx="161447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14950"/>
            <a:ext cx="47644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14950"/>
            <a:ext cx="100002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        </a:t>
            </a:r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858016" y="5576888"/>
            <a:ext cx="182878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14950"/>
            <a:ext cx="47644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143512"/>
            <a:ext cx="45719" cy="4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9482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smtClean="0"/>
              <a:t>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/>
            <a:r>
              <a:rPr lang="en-US" dirty="0"/>
              <a:t>		</a:t>
            </a:r>
            <a:r>
              <a:rPr lang="en-US" dirty="0" smtClean="0"/>
              <a:t>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14546" y="485776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=0</a:t>
            </a:r>
            <a:endParaRPr lang="en-US" sz="1800" dirty="0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000892" y="5576888"/>
            <a:ext cx="1685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08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000892" y="5576888"/>
            <a:ext cx="1685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08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072330" y="5576888"/>
            <a:ext cx="161447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 smtClean="0"/>
              <a:t>(Divide and </a:t>
            </a:r>
            <a:r>
              <a:rPr lang="en-US" dirty="0" err="1" smtClean="0"/>
              <a:t>Conque</a:t>
            </a:r>
            <a:r>
              <a:rPr lang="en-US" dirty="0" smtClean="0"/>
              <a:t>)</a:t>
            </a:r>
            <a:endParaRPr sz="4000" b="1" i="0" u="none" strike="noStrike" cap="none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chiến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lược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thiết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kế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tập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dữ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liệu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thành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 smtClean="0">
                <a:latin typeface="+mj-lt"/>
              </a:rPr>
              <a:t>2 </a:t>
            </a:r>
            <a:r>
              <a:rPr lang="en-US" sz="1800" dirty="0" err="1" smtClean="0">
                <a:latin typeface="+mj-lt"/>
              </a:rPr>
              <a:t>tập</a:t>
            </a:r>
            <a:r>
              <a:rPr lang="en-US" sz="1800" dirty="0" smtClean="0">
                <a:latin typeface="+mj-lt"/>
              </a:rPr>
              <a:t> con </a:t>
            </a:r>
            <a:r>
              <a:rPr lang="en-US" sz="1800" dirty="0" err="1" smtClean="0">
                <a:latin typeface="+mj-lt"/>
              </a:rPr>
              <a:t>không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giao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nhau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b="1" i="1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1" i="1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 err="1" smtClean="0">
                <a:latin typeface="+mj-lt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dk2"/>
                </a:solidFill>
                <a:latin typeface="+mj-lt"/>
              </a:rPr>
              <a:t>Đệ</a:t>
            </a:r>
            <a:r>
              <a:rPr lang="en-US" sz="18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+mj-lt"/>
              </a:rPr>
              <a:t>quy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dữ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liệu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1" i="1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kết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hợp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1" i="1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1" u="none" strike="noStrike" cap="none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800" b="0" i="0" u="none" strike="noStrike" cap="none" baseline="-250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 err="1" smtClean="0">
                <a:latin typeface="+mj-lt"/>
              </a:rPr>
              <a:t>để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tạo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thành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lời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giả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cho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b="1" i="1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endParaRPr dirty="0">
              <a:latin typeface="+mj-lt"/>
            </a:endParaRPr>
          </a:p>
        </p:txBody>
      </p:sp>
      <p:sp>
        <p:nvSpPr>
          <p:cNvPr id="108" name="Google Shape;108;p15" descr="Rectangle: Click to edit Master text styles&#10;Second level&#10;Third level&#10;Fourth level&#10;Fifth level"/>
          <p:cNvSpPr txBox="1">
            <a:spLocks noGrp="1"/>
          </p:cNvSpPr>
          <p:nvPr>
            <p:ph type="body" idx="2"/>
          </p:nvPr>
        </p:nvSpPr>
        <p:spPr>
          <a:xfrm>
            <a:off x="4953000" y="20574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Trường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hợp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sở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bước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bài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toán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với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kích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thước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dữ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liệu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bằng</a:t>
            </a:r>
            <a:r>
              <a:rPr lang="en-US" sz="2000" dirty="0" smtClean="0">
                <a:latin typeface="+mj-lt"/>
              </a:rPr>
              <a:t> 0 </a:t>
            </a:r>
            <a:r>
              <a:rPr lang="en-US" sz="2000" dirty="0" err="1" smtClean="0">
                <a:latin typeface="+mj-lt"/>
              </a:rPr>
              <a:t>hoặc</a:t>
            </a:r>
            <a:r>
              <a:rPr lang="en-US" sz="2000" dirty="0" smtClean="0">
                <a:latin typeface="+mj-lt"/>
              </a:rPr>
              <a:t> 1 (</a:t>
            </a:r>
            <a:r>
              <a:rPr lang="en-US" sz="2000" dirty="0" err="1" smtClean="0">
                <a:latin typeface="+mj-lt"/>
              </a:rPr>
              <a:t>dễ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dàng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giải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quyết</a:t>
            </a:r>
            <a:r>
              <a:rPr lang="en-US" sz="2000" dirty="0" smtClean="0">
                <a:latin typeface="+mj-lt"/>
              </a:rPr>
              <a:t>)</a:t>
            </a:r>
            <a:endParaRPr dirty="0">
              <a:latin typeface="+mj-lt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trộn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một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thuật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toán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dựa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trên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chiến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lược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chia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để</a:t>
            </a:r>
            <a:r>
              <a:rPr lang="en-US" sz="2000" dirty="0" smtClean="0">
                <a:solidFill>
                  <a:schemeClr val="dk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j-lt"/>
              </a:rPr>
              <a:t>trị</a:t>
            </a:r>
            <a:endParaRPr dirty="0">
              <a:latin typeface="+mj-lt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215074" y="5576888"/>
            <a:ext cx="178592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43636" y="5576888"/>
            <a:ext cx="1857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43636" y="5576888"/>
            <a:ext cx="1857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/>
              <a:t>cs</a:t>
            </a:r>
            <a:r>
              <a:rPr lang="en-US" sz="1800" dirty="0" err="1" smtClean="0"/>
              <a:t>c</a:t>
            </a:r>
            <a:endParaRPr lang="en-US" sz="1800" dirty="0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 </a:t>
            </a:r>
            <a:r>
              <a:rPr lang="en-US" sz="1800" dirty="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57686" y="5562600"/>
            <a:ext cx="250031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772400" cy="470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Cho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sách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được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thứ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tự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tăng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dần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Viết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hàm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kiểm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phần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X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20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Algorithm: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 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rỗng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False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sánh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với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phần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ở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giữa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= Y, return True. 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&lt; Y,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kiếm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bên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trái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&gt; Y,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dãy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20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dirty="0" err="1" smtClean="0"/>
              <a:t>Độ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tạp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O(log n)</a:t>
            </a: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endParaRPr lang="en-US" sz="1800" dirty="0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500562" y="5562600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429388" y="5576888"/>
            <a:ext cx="15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 </a:t>
            </a:r>
            <a:r>
              <a:rPr lang="en-US" sz="1800" dirty="0"/>
              <a:t>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143372" y="5562600"/>
            <a:ext cx="271462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   </a:t>
            </a:r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714348" y="2500306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429388" y="5576888"/>
            <a:ext cx="15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71472" y="27860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Swap data[</a:t>
            </a:r>
            <a:r>
              <a:rPr lang="en-US" dirty="0" err="1" smtClean="0"/>
              <a:t>csc</a:t>
            </a:r>
            <a:r>
              <a:rPr lang="en-US" dirty="0" smtClean="0"/>
              <a:t>] and 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00034" y="3000372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smtClean="0"/>
              <a:t>(data[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  <a:endParaRPr lang="en-US" dirty="0"/>
          </a:p>
          <a:p>
            <a:pPr marL="914400" lvl="1" indent="-457200"/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While data[</a:t>
            </a:r>
            <a:r>
              <a:rPr lang="en-US" dirty="0" err="1"/>
              <a:t>too_small_index</a:t>
            </a:r>
            <a:r>
              <a:rPr lang="en-US" dirty="0"/>
              <a:t>] &gt; data[pivot]</a:t>
            </a:r>
          </a:p>
          <a:p>
            <a:pPr marL="914400" lvl="1" indent="-457200"/>
            <a:r>
              <a:rPr lang="en-US" dirty="0"/>
              <a:t>	</a:t>
            </a:r>
            <a:r>
              <a:rPr lang="en-US" dirty="0" smtClean="0"/>
              <a:t>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/>
          </a:p>
          <a:p>
            <a:pPr marL="914400" lvl="1" indent="-457200"/>
            <a:r>
              <a:rPr lang="en-US" dirty="0"/>
              <a:t>	swap </a:t>
            </a:r>
            <a:r>
              <a:rPr lang="en-US" dirty="0" smtClean="0"/>
              <a:t>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and </a:t>
            </a:r>
            <a:r>
              <a:rPr lang="en-US" dirty="0" smtClean="0"/>
              <a:t>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</a:t>
            </a:r>
            <a:r>
              <a:rPr lang="en-US" dirty="0"/>
              <a:t>go to 1.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Swap </a:t>
            </a:r>
            <a:r>
              <a:rPr lang="en-US" dirty="0" smtClean="0"/>
              <a:t>data[</a:t>
            </a:r>
            <a:r>
              <a:rPr lang="en-US" dirty="0" err="1" smtClean="0"/>
              <a:t>csc</a:t>
            </a:r>
            <a:r>
              <a:rPr lang="en-US" dirty="0" smtClean="0"/>
              <a:t>] </a:t>
            </a:r>
            <a:r>
              <a:rPr lang="en-US" dirty="0"/>
              <a:t>and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471878" cy="369332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khisokhoa</a:t>
            </a:r>
            <a:r>
              <a:rPr lang="en-US" sz="1800" dirty="0" smtClean="0"/>
              <a:t> </a:t>
            </a:r>
            <a:r>
              <a:rPr lang="en-US" sz="1800" dirty="0"/>
              <a:t>= 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57686" y="5562600"/>
            <a:ext cx="250031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42910" y="307181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</a:t>
            </a:r>
            <a:endParaRPr dirty="0"/>
          </a:p>
        </p:txBody>
      </p:sp>
      <p:cxnSp>
        <p:nvCxnSpPr>
          <p:cNvPr id="122" name="Google Shape;122;p17"/>
          <p:cNvCxnSpPr/>
          <p:nvPr/>
        </p:nvCxnSpPr>
        <p:spPr>
          <a:xfrm>
            <a:off x="1249363" y="2903538"/>
            <a:ext cx="6991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7"/>
          <p:cNvSpPr/>
          <p:nvPr/>
        </p:nvSpPr>
        <p:spPr>
          <a:xfrm>
            <a:off x="15351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1447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7543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3639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9735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583113" y="2751138"/>
            <a:ext cx="304800" cy="304800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1927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8023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4119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0215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6311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824071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>
            <a:off x="1096963" y="3513138"/>
            <a:ext cx="7143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7"/>
          <p:cNvSpPr/>
          <p:nvPr/>
        </p:nvSpPr>
        <p:spPr>
          <a:xfrm>
            <a:off x="1535113" y="33607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44713" y="3360738"/>
            <a:ext cx="304800" cy="304800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754313" y="33607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63913" y="33607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973513" y="33607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831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1927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58023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4119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0215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6311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240713" y="33607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1173163" y="4122738"/>
            <a:ext cx="70675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7"/>
          <p:cNvSpPr/>
          <p:nvPr/>
        </p:nvSpPr>
        <p:spPr>
          <a:xfrm>
            <a:off x="15351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21447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754313" y="39703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3363913" y="3970338"/>
            <a:ext cx="304800" cy="304800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973513" y="39703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831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1927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8023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4119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70215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6311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24071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1249363" y="4732338"/>
            <a:ext cx="69913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7"/>
          <p:cNvSpPr/>
          <p:nvPr/>
        </p:nvSpPr>
        <p:spPr>
          <a:xfrm>
            <a:off x="15351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1447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7543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3639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973513" y="4579938"/>
            <a:ext cx="304800" cy="304800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5831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1927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8023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4119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0215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6311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8240713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944563" y="27511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944563" y="3360738"/>
            <a:ext cx="304800" cy="304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944563" y="39703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954088" y="4579938"/>
            <a:ext cx="304800" cy="3048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4559300" y="2997200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944563" y="2998788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8259763" y="2997200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2116138" y="3617913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944563" y="3619500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3973513" y="3617913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354388" y="4238625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773363" y="4240213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973513" y="4238625"/>
            <a:ext cx="304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3725863" y="4854575"/>
            <a:ext cx="7858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6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16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50</a:t>
            </a:fld>
            <a:endParaRPr lang="vi-V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67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851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897060" y="3286124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51</a:t>
            </a:fld>
            <a:endParaRPr lang="vi-VN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67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851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57356" y="3214686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of Sorting Algorithms</a:t>
            </a:r>
            <a:endParaRPr/>
          </a:p>
        </p:txBody>
      </p:sp>
      <p:graphicFrame>
        <p:nvGraphicFramePr>
          <p:cNvPr id="654" name="Google Shape;654;p32"/>
          <p:cNvGraphicFramePr/>
          <p:nvPr/>
        </p:nvGraphicFramePr>
        <p:xfrm>
          <a:off x="1066799" y="1657495"/>
          <a:ext cx="7010400" cy="4648200"/>
        </p:xfrm>
        <a:graphic>
          <a:graphicData uri="http://schemas.openxmlformats.org/drawingml/2006/table">
            <a:tbl>
              <a:tblPr>
                <a:noFill/>
                <a:tableStyleId>{7B1CF65D-FCD2-4DD9-9065-E694EA928A95}</a:tableStyleId>
              </a:tblPr>
              <a:tblGrid>
                <a:gridCol w="1925750"/>
                <a:gridCol w="2008575"/>
                <a:gridCol w="3076075"/>
              </a:tblGrid>
              <a:tr h="84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Algorithm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Expected time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6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7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selection-sort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insertion-sort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slow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small data sets (&lt; 1K)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86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large data sets (1K —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  <a:tr h="6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  <a:tr h="86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Quick-sort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00"/>
                        <a:buFont typeface="Noto Sans Symbols"/>
                        <a:buNone/>
                      </a:pP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000" b="1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fast and most common in practice</a:t>
                      </a:r>
                      <a:endParaRPr/>
                    </a:p>
                    <a:p>
                      <a:pPr marL="0" marR="0" lvl="0" indent="-11176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760"/>
                        <a:buFont typeface="Noto Sans Symbols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for huge data sets (&gt; 1M)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p3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dirty="0"/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381000" y="1844824"/>
            <a:ext cx="84582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illustrate the execution of the merge-sort algorithm on following numbers: 	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3, 13, 89, 34, 21, 44, 99, 56, 9</a:t>
            </a:r>
            <a:endParaRPr/>
          </a:p>
        </p:txBody>
      </p:sp>
      <p:sp>
        <p:nvSpPr>
          <p:cNvPr id="662" name="Google Shape;662;p3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trộn</a:t>
            </a:r>
            <a:endParaRPr dirty="0"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98" name="Google Shape;198;p18"/>
            <p:cNvSpPr/>
            <p:nvPr/>
          </p:nvSpPr>
          <p:spPr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7  2 </a:t>
              </a:r>
              <a:r>
                <a:rPr lang="en-US" sz="1800" b="1" dirty="0">
                  <a:solidFill>
                    <a:schemeClr val="dk2"/>
                  </a:solidFill>
                  <a:latin typeface="Noto Sans Symbols"/>
                  <a:ea typeface="Calibri"/>
                  <a:cs typeface="Calibri"/>
                  <a:sym typeface="Noto Sans Symbols"/>
                </a:rPr>
                <a:t>|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800" b="0" i="0" u="none" strike="noStrike" cap="none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2  4  7  9</a:t>
              </a:r>
              <a:endParaRPr dirty="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dirty="0" smtClean="0">
                  <a:solidFill>
                    <a:schemeClr val="dk2"/>
                  </a:solidFill>
                  <a:latin typeface="Noto Sans Symbols"/>
                  <a:ea typeface="Calibri"/>
                  <a:cs typeface="Calibri"/>
                  <a:sym typeface="Noto Sans Symbols"/>
                </a:rPr>
                <a:t>|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800" b="0" i="0" u="none" strike="noStrike" cap="none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2  7</a:t>
              </a:r>
              <a:endParaRPr dirty="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lang="en-US" sz="1800" b="1" dirty="0" smtClean="0">
                  <a:solidFill>
                    <a:schemeClr val="dk2"/>
                  </a:solidFill>
                  <a:latin typeface="Noto Sans Symbols"/>
                  <a:ea typeface="Calibri"/>
                  <a:cs typeface="Calibri"/>
                  <a:sym typeface="Noto Sans Symbols"/>
                </a:rPr>
                <a:t>|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800" b="0" i="0" u="none" strike="noStrike" cap="none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4  9</a:t>
              </a:r>
              <a:endParaRPr dirty="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05" name="Google Shape;205;p18"/>
            <p:cNvCxnSpPr>
              <a:stCxn id="199" idx="0"/>
              <a:endCxn id="198" idx="2"/>
            </p:cNvCxnSpPr>
            <p:nvPr/>
          </p:nvCxnSpPr>
          <p:spPr>
            <a:xfrm rot="10800000" flipH="1">
              <a:off x="2352" y="2100"/>
              <a:ext cx="9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8"/>
            <p:cNvCxnSpPr>
              <a:stCxn id="200" idx="0"/>
              <a:endCxn id="198" idx="2"/>
            </p:cNvCxnSpPr>
            <p:nvPr/>
          </p:nvCxnSpPr>
          <p:spPr>
            <a:xfrm rot="10800000">
              <a:off x="3372" y="2100"/>
              <a:ext cx="9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8"/>
            <p:cNvCxnSpPr>
              <a:stCxn id="201" idx="0"/>
              <a:endCxn id="199" idx="2"/>
            </p:cNvCxnSpPr>
            <p:nvPr/>
          </p:nvCxnSpPr>
          <p:spPr>
            <a:xfrm rot="10800000" flipH="1">
              <a:off x="1932" y="2676"/>
              <a:ext cx="3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8"/>
            <p:cNvCxnSpPr>
              <a:stCxn id="203" idx="0"/>
              <a:endCxn id="200" idx="2"/>
            </p:cNvCxnSpPr>
            <p:nvPr/>
          </p:nvCxnSpPr>
          <p:spPr>
            <a:xfrm rot="10800000" flipH="1">
              <a:off x="3840" y="2676"/>
              <a:ext cx="3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8"/>
            <p:cNvCxnSpPr>
              <a:stCxn id="199" idx="2"/>
              <a:endCxn id="202" idx="0"/>
            </p:cNvCxnSpPr>
            <p:nvPr/>
          </p:nvCxnSpPr>
          <p:spPr>
            <a:xfrm>
              <a:off x="2352" y="2784"/>
              <a:ext cx="6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8"/>
            <p:cNvCxnSpPr>
              <a:stCxn id="200" idx="2"/>
              <a:endCxn id="204" idx="0"/>
            </p:cNvCxnSpPr>
            <p:nvPr/>
          </p:nvCxnSpPr>
          <p:spPr>
            <a:xfrm>
              <a:off x="4272" y="2784"/>
              <a:ext cx="6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Google Shape;211;p18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trộn</a:t>
            </a:r>
            <a:endParaRPr sz="4000" b="1" i="0" u="none" strike="noStrike" cap="none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1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762000" y="20574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trộn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cho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phần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tử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bao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gồm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3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bước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:</a:t>
            </a:r>
            <a:endParaRPr dirty="0" smtClean="0">
              <a:latin typeface="+mn-lt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thành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mỗi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khoảng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tử</a:t>
            </a:r>
            <a:endParaRPr dirty="0" smtClean="0">
              <a:latin typeface="+mn-lt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dk2"/>
                </a:solidFill>
                <a:latin typeface="+mn-lt"/>
              </a:rPr>
              <a:t>Đệ</a:t>
            </a:r>
            <a:r>
              <a:rPr lang="en-US" sz="2000" dirty="0" smtClean="0">
                <a:solidFill>
                  <a:schemeClr val="dk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dk2"/>
                </a:solidFill>
                <a:latin typeface="+mn-lt"/>
              </a:rPr>
              <a:t>quy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xếp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2</a:t>
            </a:r>
            <a:endParaRPr dirty="0">
              <a:latin typeface="+mn-lt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trộn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hai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để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dược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một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dãy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được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sắp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xếp</a:t>
            </a:r>
            <a:endParaRPr dirty="0">
              <a:latin typeface="+mn-lt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724400" y="2057400"/>
            <a:ext cx="4095750" cy="3328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C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dãy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20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0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20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dãy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000" b="1" i="1" u="none" strike="noStrike" cap="none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0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S.size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dirty="0"/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/2); </a:t>
            </a:r>
            <a:endParaRPr sz="20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0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0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000" b="1" i="1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Trộn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đã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dirty="0"/>
          </a:p>
        </p:txBody>
      </p:sp>
      <p:sp>
        <p:nvSpPr>
          <p:cNvPr id="225" name="Google Shape;225;p2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2895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dirty="0" err="1" smtClean="0">
                <a:latin typeface="+mn-lt"/>
              </a:rPr>
              <a:t>Bước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trị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của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thuật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toán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sắp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xếp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trộn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là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trộn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dãy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đã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sắp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xếp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>
                <a:latin typeface="+mn-lt"/>
              </a:rPr>
              <a:t>thành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một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dãy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được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sắp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xếp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lưu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trữ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các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phần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tử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của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latin typeface="+mn-lt"/>
                <a:ea typeface="Times New Roman"/>
                <a:cs typeface="Times New Roman"/>
              </a:rPr>
              <a:t>cả</a:t>
            </a:r>
            <a:r>
              <a:rPr lang="en-US" sz="2000" dirty="0" smtClean="0">
                <a:latin typeface="+mn-lt"/>
                <a:ea typeface="Times New Roman"/>
                <a:cs typeface="Times New Roman"/>
              </a:rPr>
              <a:t>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</a:t>
            </a:r>
            <a:endParaRPr sz="2000" b="0" i="0" u="none" strike="noStrike" cap="none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1" i="1" dirty="0" err="1" smtClean="0">
                <a:latin typeface="+mn-lt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000" b="1" i="1" dirty="0" smtClean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dirty="0" err="1" smtClean="0">
                <a:latin typeface="+mn-lt"/>
                <a:ea typeface="Times New Roman"/>
                <a:cs typeface="Times New Roman"/>
                <a:sym typeface="Times New Roman"/>
              </a:rPr>
              <a:t>phức</a:t>
            </a:r>
            <a:r>
              <a:rPr lang="en-US" sz="2000" b="1" i="1" dirty="0" smtClean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dirty="0" err="1" smtClean="0">
                <a:latin typeface="+mn-lt"/>
                <a:ea typeface="Times New Roman"/>
                <a:cs typeface="Times New Roman"/>
                <a:sym typeface="Times New Roman"/>
              </a:rPr>
              <a:t>tạp</a:t>
            </a:r>
            <a:r>
              <a:rPr lang="en-US" sz="2000" b="1" i="1" dirty="0" smtClean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095974" y="1477108"/>
            <a:ext cx="4738537" cy="53808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elements each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sequence of 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endParaRPr sz="800" b="1" i="1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sequence</a:t>
            </a:r>
            <a:endParaRPr dirty="0"/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A.isEmpty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B.isEmpty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.element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.element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dirty="0"/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A.remove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8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B.remove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A.isEmpty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		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A.remove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B.isEmpty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		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S.insertLast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B.remove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b="1" i="1" u="none" strike="noStrike" cap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B.first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 sz="1800" b="0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1800" b="1" i="1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S;</a:t>
            </a:r>
            <a:endParaRPr sz="1800" b="1" i="1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</a:t>
            </a:r>
            <a:endParaRPr dirty="0"/>
          </a:p>
        </p:txBody>
      </p:sp>
      <p:sp>
        <p:nvSpPr>
          <p:cNvPr id="233" name="Google Shape;233;p21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endParaRPr dirty="0"/>
          </a:p>
        </p:txBody>
      </p:sp>
      <p:cxnSp>
        <p:nvCxnSpPr>
          <p:cNvPr id="234" name="Google Shape;234;p21"/>
          <p:cNvCxnSpPr>
            <a:stCxn id="235" idx="0"/>
            <a:endCxn id="236" idx="2"/>
          </p:cNvCxnSpPr>
          <p:nvPr/>
        </p:nvCxnSpPr>
        <p:spPr>
          <a:xfrm rot="10800000" flipH="1">
            <a:off x="14366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1"/>
          <p:cNvCxnSpPr>
            <a:stCxn id="238" idx="0"/>
            <a:endCxn id="236" idx="2"/>
          </p:cNvCxnSpPr>
          <p:nvPr/>
        </p:nvCxnSpPr>
        <p:spPr>
          <a:xfrm rot="10800000">
            <a:off x="2505075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1"/>
          <p:cNvCxnSpPr>
            <a:stCxn id="240" idx="0"/>
            <a:endCxn id="235" idx="2"/>
          </p:cNvCxnSpPr>
          <p:nvPr/>
        </p:nvCxnSpPr>
        <p:spPr>
          <a:xfrm rot="10800000" flipH="1">
            <a:off x="969962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1"/>
          <p:cNvCxnSpPr>
            <a:stCxn id="242" idx="0"/>
            <a:endCxn id="238" idx="2"/>
          </p:cNvCxnSpPr>
          <p:nvPr/>
        </p:nvCxnSpPr>
        <p:spPr>
          <a:xfrm rot="10800000" flipH="1">
            <a:off x="30916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1"/>
          <p:cNvCxnSpPr>
            <a:stCxn id="235" idx="2"/>
            <a:endCxn id="244" idx="0"/>
          </p:cNvCxnSpPr>
          <p:nvPr/>
        </p:nvCxnSpPr>
        <p:spPr>
          <a:xfrm>
            <a:off x="14366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1"/>
          <p:cNvCxnSpPr>
            <a:stCxn id="238" idx="2"/>
            <a:endCxn id="246" idx="0"/>
          </p:cNvCxnSpPr>
          <p:nvPr/>
        </p:nvCxnSpPr>
        <p:spPr>
          <a:xfrm>
            <a:off x="3571875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" name="Google Shape;247;p21"/>
          <p:cNvGrpSpPr/>
          <p:nvPr/>
        </p:nvGrpSpPr>
        <p:grpSpPr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36" name="Google Shape;236;p21"/>
            <p:cNvSpPr/>
            <p:nvPr/>
          </p:nvSpPr>
          <p:spPr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7  2  9  4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2  4  7  9</a:t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3  8  6  1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1  3  8  6</a:t>
              </a:r>
              <a:endParaRPr/>
            </a:p>
          </p:txBody>
        </p:sp>
      </p:grpSp>
      <p:grpSp>
        <p:nvGrpSpPr>
          <p:cNvPr id="249" name="Google Shape;249;p21"/>
          <p:cNvGrpSpPr/>
          <p:nvPr/>
        </p:nvGrpSpPr>
        <p:grpSpPr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35" name="Google Shape;235;p21"/>
            <p:cNvSpPr/>
            <p:nvPr/>
          </p:nvSpPr>
          <p:spPr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7  2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2  7</a:t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9  4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4  9</a:t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3  8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3  8</a:t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6  1 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1  6</a:t>
              </a:r>
              <a:endParaRPr/>
            </a:p>
          </p:txBody>
        </p:sp>
      </p:grpSp>
      <p:grpSp>
        <p:nvGrpSpPr>
          <p:cNvPr id="252" name="Google Shape;252;p21"/>
          <p:cNvGrpSpPr/>
          <p:nvPr/>
        </p:nvGrpSpPr>
        <p:grpSpPr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40" name="Google Shape;240;p21"/>
            <p:cNvSpPr/>
            <p:nvPr/>
          </p:nvSpPr>
          <p:spPr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9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9</a:t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3</a:t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8</a:t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6</a:t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800" b="1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→</a:t>
              </a:r>
              <a:r>
                <a:rPr lang="en-US" sz="1800" b="0" i="0" u="none" strike="noStrike" cap="none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/>
            </a:p>
          </p:txBody>
        </p:sp>
      </p:grpSp>
      <p:cxnSp>
        <p:nvCxnSpPr>
          <p:cNvPr id="257" name="Google Shape;257;p21"/>
          <p:cNvCxnSpPr>
            <a:stCxn id="250" idx="0"/>
            <a:endCxn id="248" idx="2"/>
          </p:cNvCxnSpPr>
          <p:nvPr/>
        </p:nvCxnSpPr>
        <p:spPr>
          <a:xfrm rot="10800000" flipH="1">
            <a:off x="5856288" y="4044938"/>
            <a:ext cx="1068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1"/>
          <p:cNvCxnSpPr>
            <a:stCxn id="251" idx="0"/>
            <a:endCxn id="248" idx="2"/>
          </p:cNvCxnSpPr>
          <p:nvPr/>
        </p:nvCxnSpPr>
        <p:spPr>
          <a:xfrm rot="10800000">
            <a:off x="6924676" y="4044938"/>
            <a:ext cx="10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1"/>
          <p:cNvCxnSpPr>
            <a:stCxn id="253" idx="0"/>
            <a:endCxn id="250" idx="2"/>
          </p:cNvCxnSpPr>
          <p:nvPr/>
        </p:nvCxnSpPr>
        <p:spPr>
          <a:xfrm rot="10800000" flipH="1">
            <a:off x="5389563" y="5070463"/>
            <a:ext cx="4668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1"/>
          <p:cNvCxnSpPr>
            <a:stCxn id="255" idx="0"/>
            <a:endCxn id="251" idx="2"/>
          </p:cNvCxnSpPr>
          <p:nvPr/>
        </p:nvCxnSpPr>
        <p:spPr>
          <a:xfrm rot="10800000" flipH="1">
            <a:off x="7511256" y="5070463"/>
            <a:ext cx="480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1"/>
          <p:cNvCxnSpPr>
            <a:stCxn id="250" idx="2"/>
            <a:endCxn id="254" idx="0"/>
          </p:cNvCxnSpPr>
          <p:nvPr/>
        </p:nvCxnSpPr>
        <p:spPr>
          <a:xfrm>
            <a:off x="5856288" y="5070475"/>
            <a:ext cx="5073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1"/>
          <p:cNvCxnSpPr>
            <a:stCxn id="251" idx="2"/>
            <a:endCxn id="256" idx="0"/>
          </p:cNvCxnSpPr>
          <p:nvPr/>
        </p:nvCxnSpPr>
        <p:spPr>
          <a:xfrm>
            <a:off x="7991476" y="5070475"/>
            <a:ext cx="504000" cy="59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1"/>
          <p:cNvSpPr/>
          <p:nvPr/>
        </p:nvSpPr>
        <p:spPr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7  2  9  4 </a:t>
            </a:r>
            <a:r>
              <a:rPr lang="en-US" sz="1800" b="1" i="0" u="none" strike="noStrike" cap="none" dirty="0" smtClean="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|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3  8  6  1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1  2  3  4  6  7  8  9</a:t>
            </a:r>
            <a:endParaRPr dirty="0"/>
          </a:p>
        </p:txBody>
      </p:sp>
      <p:cxnSp>
        <p:nvCxnSpPr>
          <p:cNvPr id="264" name="Google Shape;264;p21"/>
          <p:cNvCxnSpPr>
            <a:stCxn id="236" idx="0"/>
            <a:endCxn id="263" idx="2"/>
          </p:cNvCxnSpPr>
          <p:nvPr/>
        </p:nvCxnSpPr>
        <p:spPr>
          <a:xfrm rot="10800000" flipH="1">
            <a:off x="2505076" y="3020913"/>
            <a:ext cx="22194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1"/>
          <p:cNvCxnSpPr>
            <a:stCxn id="248" idx="0"/>
            <a:endCxn id="263" idx="2"/>
          </p:cNvCxnSpPr>
          <p:nvPr/>
        </p:nvCxnSpPr>
        <p:spPr>
          <a:xfrm rot="10800000">
            <a:off x="4724475" y="3020913"/>
            <a:ext cx="2200200" cy="59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CAF6B5B-530E-4A19-9C70-E2B3AED05B18}"/>
  <p:tag name="GENSWF_ADVANCE_TIME" val="9.922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329B3EA-2575-42B1-ABBD-5508DBE2FF09}"/>
  <p:tag name="GENSWF_ADVANCE_TIME" val="5"/>
  <p:tag name="ISPRING_CUSTOM_TIMING_USED" val="1"/>
</p:tagLst>
</file>

<file path=ppt/theme/theme1.xml><?xml version="1.0" encoding="utf-8"?>
<a:theme xmlns:a="http://schemas.openxmlformats.org/drawingml/2006/main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3154</Words>
  <Application>Microsoft Office PowerPoint</Application>
  <PresentationFormat>On-screen Show (4:3)</PresentationFormat>
  <Paragraphs>986</Paragraphs>
  <Slides>53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Helvetica Neue</vt:lpstr>
      <vt:lpstr>Times New Roman</vt:lpstr>
      <vt:lpstr>Calibri</vt:lpstr>
      <vt:lpstr>Noto Sans Symbols</vt:lpstr>
      <vt:lpstr>Tahoma</vt:lpstr>
      <vt:lpstr>Helvetica</vt:lpstr>
      <vt:lpstr>ＭＳ Ｐゴシック</vt:lpstr>
      <vt:lpstr>Koi</vt:lpstr>
      <vt:lpstr>Các thuật toán nâng cao</vt:lpstr>
      <vt:lpstr>Nội dung chính</vt:lpstr>
      <vt:lpstr>Chia để trị (Divide and Conque)</vt:lpstr>
      <vt:lpstr>Thuật toán tìm kiếm nhị phân</vt:lpstr>
      <vt:lpstr>Ví dụ</vt:lpstr>
      <vt:lpstr>Sắp xếp trộn</vt:lpstr>
      <vt:lpstr>Sắp xếp trộn</vt:lpstr>
      <vt:lpstr>Trộn 2 dãy đã sắp xếp</vt:lpstr>
      <vt:lpstr>Ví dụ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Phân tích độ phức tạp</vt:lpstr>
      <vt:lpstr>Tóm tắt các thuật toán sắp xếp</vt:lpstr>
      <vt:lpstr>Bài tập 1</vt:lpstr>
      <vt:lpstr>Quick-Sort</vt:lpstr>
      <vt:lpstr>Ví dụ</vt:lpstr>
      <vt:lpstr>Phần tử khoá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Kết quả phân hoạch</vt:lpstr>
      <vt:lpstr>Đệ quy: QuickSort các mảng con</vt:lpstr>
      <vt:lpstr>Summary of Sorting Algorithms</vt:lpstr>
      <vt:lpstr>Exercise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</dc:title>
  <dc:creator>Administrator</dc:creator>
  <cp:lastModifiedBy>DHQG</cp:lastModifiedBy>
  <cp:revision>14</cp:revision>
  <dcterms:modified xsi:type="dcterms:W3CDTF">2019-11-11T07:33:05Z</dcterms:modified>
</cp:coreProperties>
</file>