
<file path=[Content_Types].xml><?xml version="1.0" encoding="utf-8"?>
<Types xmlns="http://schemas.openxmlformats.org/package/2006/content-types">
  <Default Extension="png" ContentType="image/png"/>
  <Default Extension="bin" ContentType="image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A3826-7049-475C-8C1C-223B122061B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4AD58-485F-41A9-8D22-34301E6E1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06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224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B173-1727-42AB-AFE9-572DE0BC30D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F019-0E4A-4000-B7D4-43B39E76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7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B173-1727-42AB-AFE9-572DE0BC30D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F019-0E4A-4000-B7D4-43B39E76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B173-1727-42AB-AFE9-572DE0BC30D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F019-0E4A-4000-B7D4-43B39E76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3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001 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4711219" y="4488100"/>
            <a:ext cx="4432725" cy="23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5445825" y="4767825"/>
            <a:ext cx="1162575" cy="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954050" y="1765275"/>
            <a:ext cx="29889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5130026" y="4829799"/>
            <a:ext cx="2994075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210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2200"/>
              <a:buNone/>
              <a:defRPr/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8211994" y="570600"/>
            <a:ext cx="635175" cy="564600"/>
            <a:chOff x="10949325" y="570600"/>
            <a:chExt cx="846900" cy="564600"/>
          </a:xfrm>
        </p:grpSpPr>
        <p:sp>
          <p:nvSpPr>
            <p:cNvPr id="16" name="Google Shape;16;p2"/>
            <p:cNvSpPr/>
            <p:nvPr/>
          </p:nvSpPr>
          <p:spPr>
            <a:xfrm>
              <a:off x="10949325" y="570600"/>
              <a:ext cx="846900" cy="107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0949325" y="799200"/>
              <a:ext cx="846900" cy="107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949325" y="1027800"/>
              <a:ext cx="846900" cy="107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002 Intro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704831" y="0"/>
            <a:ext cx="8439075" cy="690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71675" y="517175"/>
            <a:ext cx="7760475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 panose="02000503000000020003"/>
              <a:buNone/>
              <a:defRPr sz="4000">
                <a:solidFill>
                  <a:schemeClr val="lt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 panose="02000503000000020003"/>
              <a:buNone/>
              <a:defRPr sz="4000">
                <a:solidFill>
                  <a:schemeClr val="lt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 panose="02000503000000020003"/>
              <a:buNone/>
              <a:defRPr sz="4000">
                <a:solidFill>
                  <a:schemeClr val="lt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 panose="02000503000000020003"/>
              <a:buNone/>
              <a:defRPr sz="4000">
                <a:solidFill>
                  <a:schemeClr val="lt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 panose="02000503000000020003"/>
              <a:buNone/>
              <a:defRPr sz="4000">
                <a:solidFill>
                  <a:schemeClr val="lt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 panose="02000503000000020003"/>
              <a:buNone/>
              <a:defRPr sz="4000">
                <a:solidFill>
                  <a:schemeClr val="lt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 panose="02000503000000020003"/>
              <a:buNone/>
              <a:defRPr sz="4000">
                <a:solidFill>
                  <a:schemeClr val="lt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 panose="02000503000000020003"/>
              <a:buNone/>
              <a:defRPr sz="4000">
                <a:solidFill>
                  <a:schemeClr val="lt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 panose="02000503000000020003"/>
              <a:buNone/>
              <a:defRPr sz="4000">
                <a:solidFill>
                  <a:schemeClr val="lt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 rot="10800000" flipH="1">
            <a:off x="990581" y="2158200"/>
            <a:ext cx="7841475" cy="18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 rot="10800000" flipH="1">
            <a:off x="990581" y="2920202"/>
            <a:ext cx="7841475" cy="18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rot="10800000" flipH="1">
            <a:off x="990581" y="3606005"/>
            <a:ext cx="7841475" cy="18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5"/>
          <p:cNvCxnSpPr/>
          <p:nvPr/>
        </p:nvCxnSpPr>
        <p:spPr>
          <a:xfrm rot="10800000" flipH="1">
            <a:off x="990581" y="4291807"/>
            <a:ext cx="7841475" cy="18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39;p5"/>
          <p:cNvCxnSpPr/>
          <p:nvPr/>
        </p:nvCxnSpPr>
        <p:spPr>
          <a:xfrm rot="10800000" flipH="1">
            <a:off x="990581" y="4977609"/>
            <a:ext cx="7841475" cy="18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40;p5"/>
          <p:cNvCxnSpPr/>
          <p:nvPr/>
        </p:nvCxnSpPr>
        <p:spPr>
          <a:xfrm rot="10800000" flipH="1">
            <a:off x="990581" y="5722725"/>
            <a:ext cx="7841475" cy="18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5"/>
          <p:cNvCxnSpPr/>
          <p:nvPr/>
        </p:nvCxnSpPr>
        <p:spPr>
          <a:xfrm rot="10800000" flipH="1">
            <a:off x="990581" y="6429675"/>
            <a:ext cx="7841475" cy="18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" name="Google Shape;42;p5"/>
          <p:cNvGrpSpPr/>
          <p:nvPr/>
        </p:nvGrpSpPr>
        <p:grpSpPr>
          <a:xfrm>
            <a:off x="8276578" y="515542"/>
            <a:ext cx="506025" cy="674700"/>
            <a:chOff x="11303537" y="228842"/>
            <a:chExt cx="674700" cy="674700"/>
          </a:xfrm>
        </p:grpSpPr>
        <p:sp>
          <p:nvSpPr>
            <p:cNvPr id="43" name="Google Shape;43;p5"/>
            <p:cNvSpPr/>
            <p:nvPr/>
          </p:nvSpPr>
          <p:spPr>
            <a:xfrm rot="2700000">
              <a:off x="11217471" y="512523"/>
              <a:ext cx="846831" cy="107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 rot="-2700000" flipH="1">
              <a:off x="11217471" y="512523"/>
              <a:ext cx="846831" cy="107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1014525" y="1599600"/>
            <a:ext cx="7760475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1014525" y="2306570"/>
            <a:ext cx="7760475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1014525" y="3013540"/>
            <a:ext cx="7760475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1014525" y="3720510"/>
            <a:ext cx="7760475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5"/>
          </p:nvPr>
        </p:nvSpPr>
        <p:spPr>
          <a:xfrm>
            <a:off x="1014525" y="4427480"/>
            <a:ext cx="7760475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6"/>
          </p:nvPr>
        </p:nvSpPr>
        <p:spPr>
          <a:xfrm>
            <a:off x="1014525" y="5134450"/>
            <a:ext cx="7760475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7"/>
          </p:nvPr>
        </p:nvSpPr>
        <p:spPr>
          <a:xfrm>
            <a:off x="1014525" y="5841400"/>
            <a:ext cx="7760475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003 Talking Poin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>
            <a:off x="5452838" y="1314275"/>
            <a:ext cx="3691125" cy="5543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0" y="0"/>
            <a:ext cx="9144000" cy="170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3990713" y="1311950"/>
            <a:ext cx="1162575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6"/>
          <p:cNvGrpSpPr/>
          <p:nvPr/>
        </p:nvGrpSpPr>
        <p:grpSpPr>
          <a:xfrm>
            <a:off x="8211994" y="570600"/>
            <a:ext cx="635175" cy="564600"/>
            <a:chOff x="10949325" y="570600"/>
            <a:chExt cx="846900" cy="564600"/>
          </a:xfrm>
        </p:grpSpPr>
        <p:sp>
          <p:nvSpPr>
            <p:cNvPr id="57" name="Google Shape;57;p6"/>
            <p:cNvSpPr/>
            <p:nvPr/>
          </p:nvSpPr>
          <p:spPr>
            <a:xfrm>
              <a:off x="10949325" y="5706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10949325" y="7992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10949325" y="10278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525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 panose="02000503000000020003"/>
              <a:buNone/>
              <a:defRPr sz="4000">
                <a:solidFill>
                  <a:schemeClr val="lt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 panose="02000503000000020003"/>
              <a:buNone/>
              <a:defRPr sz="4000">
                <a:solidFill>
                  <a:schemeClr val="lt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 panose="02000503000000020003"/>
              <a:buNone/>
              <a:defRPr sz="4000">
                <a:solidFill>
                  <a:schemeClr val="lt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 panose="02000503000000020003"/>
              <a:buNone/>
              <a:defRPr sz="4000">
                <a:solidFill>
                  <a:schemeClr val="lt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 panose="02000503000000020003"/>
              <a:buNone/>
              <a:defRPr sz="4000">
                <a:solidFill>
                  <a:schemeClr val="lt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 panose="02000503000000020003"/>
              <a:buNone/>
              <a:defRPr sz="4000">
                <a:solidFill>
                  <a:schemeClr val="lt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 panose="02000503000000020003"/>
              <a:buNone/>
              <a:defRPr sz="4000">
                <a:solidFill>
                  <a:schemeClr val="lt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 panose="02000503000000020003"/>
              <a:buNone/>
              <a:defRPr sz="4000">
                <a:solidFill>
                  <a:schemeClr val="lt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1213650" y="2495350"/>
            <a:ext cx="6716700" cy="2883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rtl="0">
              <a:spcBef>
                <a:spcPts val="21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21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21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21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2100"/>
              </a:spcBef>
              <a:spcAft>
                <a:spcPts val="21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006 Two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>
            <a:off x="0" y="1311950"/>
            <a:ext cx="4572000" cy="5543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0" y="0"/>
            <a:ext cx="9144000" cy="170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" name="Google Shape;85;p8"/>
          <p:cNvCxnSpPr/>
          <p:nvPr/>
        </p:nvCxnSpPr>
        <p:spPr>
          <a:xfrm>
            <a:off x="3990713" y="1311950"/>
            <a:ext cx="1162575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" name="Google Shape;86;p8"/>
          <p:cNvGrpSpPr/>
          <p:nvPr/>
        </p:nvGrpSpPr>
        <p:grpSpPr>
          <a:xfrm>
            <a:off x="8211994" y="570600"/>
            <a:ext cx="635175" cy="564600"/>
            <a:chOff x="10949325" y="570600"/>
            <a:chExt cx="846900" cy="564600"/>
          </a:xfrm>
        </p:grpSpPr>
        <p:sp>
          <p:nvSpPr>
            <p:cNvPr id="87" name="Google Shape;87;p8"/>
            <p:cNvSpPr/>
            <p:nvPr/>
          </p:nvSpPr>
          <p:spPr>
            <a:xfrm>
              <a:off x="10949325" y="5706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10949325" y="7992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0949325" y="1027800"/>
              <a:ext cx="846900" cy="10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8"/>
          <p:cNvSpPr txBox="1">
            <a:spLocks noGrp="1"/>
          </p:cNvSpPr>
          <p:nvPr>
            <p:ph type="subTitle" idx="1"/>
          </p:nvPr>
        </p:nvSpPr>
        <p:spPr>
          <a:xfrm>
            <a:off x="336650" y="2024167"/>
            <a:ext cx="2992275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subTitle" idx="2"/>
          </p:nvPr>
        </p:nvSpPr>
        <p:spPr>
          <a:xfrm>
            <a:off x="4572350" y="2024167"/>
            <a:ext cx="2992275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995400" y="2961200"/>
            <a:ext cx="3307725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21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21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21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21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2100"/>
              </a:spcBef>
              <a:spcAft>
                <a:spcPts val="21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4"/>
          </p:nvPr>
        </p:nvSpPr>
        <p:spPr>
          <a:xfrm>
            <a:off x="5077892" y="2949450"/>
            <a:ext cx="330795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21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21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21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21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21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2100"/>
              </a:spcBef>
              <a:spcAft>
                <a:spcPts val="21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title"/>
          </p:nvPr>
        </p:nvSpPr>
        <p:spPr>
          <a:xfrm>
            <a:off x="311700" y="288567"/>
            <a:ext cx="8520525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 panose="02000503000000020003"/>
              <a:buNone/>
              <a:defRPr sz="4000">
                <a:solidFill>
                  <a:schemeClr val="lt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 panose="02000503000000020003"/>
              <a:buNone/>
              <a:defRPr sz="4000">
                <a:solidFill>
                  <a:schemeClr val="lt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 panose="02000503000000020003"/>
              <a:buNone/>
              <a:defRPr sz="4000">
                <a:solidFill>
                  <a:schemeClr val="lt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 panose="02000503000000020003"/>
              <a:buNone/>
              <a:defRPr sz="4000">
                <a:solidFill>
                  <a:schemeClr val="lt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 panose="02000503000000020003"/>
              <a:buNone/>
              <a:defRPr sz="4000">
                <a:solidFill>
                  <a:schemeClr val="lt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 panose="02000503000000020003"/>
              <a:buNone/>
              <a:defRPr sz="4000">
                <a:solidFill>
                  <a:schemeClr val="lt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 panose="02000503000000020003"/>
              <a:buNone/>
              <a:defRPr sz="4000">
                <a:solidFill>
                  <a:schemeClr val="lt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 panose="02000503000000020003"/>
              <a:buNone/>
              <a:defRPr sz="4000">
                <a:solidFill>
                  <a:schemeClr val="lt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>
            <a:endParaRPr/>
          </a:p>
        </p:txBody>
      </p:sp>
      <p:sp>
        <p:nvSpPr>
          <p:cNvPr id="95" name="Google Shape;95;p8"/>
          <p:cNvSpPr txBox="1"/>
          <p:nvPr/>
        </p:nvSpPr>
        <p:spPr>
          <a:xfrm rot="5400000">
            <a:off x="-706988" y="6245188"/>
            <a:ext cx="1579800" cy="28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Barlow Condensed" panose="00000506000000000000"/>
                <a:ea typeface="Barlow Condensed" panose="00000506000000000000"/>
                <a:cs typeface="Barlow Condensed" panose="00000506000000000000"/>
                <a:sym typeface="Barlow Condensed" panose="00000506000000000000"/>
              </a:rPr>
              <a:t>SLIDESMANIA.COM</a:t>
            </a:r>
            <a:endParaRPr>
              <a:solidFill>
                <a:schemeClr val="dk1"/>
              </a:solidFill>
              <a:latin typeface="Barlow Condensed" panose="00000506000000000000"/>
              <a:ea typeface="Barlow Condensed" panose="00000506000000000000"/>
              <a:cs typeface="Barlow Condensed" panose="00000506000000000000"/>
              <a:sym typeface="Barlow Condensed" panose="0000050600000000000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018 Custom Layout 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/>
          <p:nvPr/>
        </p:nvSpPr>
        <p:spPr>
          <a:xfrm>
            <a:off x="4711219" y="3381625"/>
            <a:ext cx="4432725" cy="347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14"/>
          <p:cNvSpPr txBox="1">
            <a:spLocks noGrp="1"/>
          </p:cNvSpPr>
          <p:nvPr>
            <p:ph type="subTitle" idx="1"/>
          </p:nvPr>
        </p:nvSpPr>
        <p:spPr>
          <a:xfrm>
            <a:off x="4597950" y="2516825"/>
            <a:ext cx="4186125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title"/>
          </p:nvPr>
        </p:nvSpPr>
        <p:spPr>
          <a:xfrm>
            <a:off x="4597950" y="974375"/>
            <a:ext cx="4186125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 panose="02000503000000020003"/>
              <a:buNone/>
              <a:defRPr sz="8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 panose="02000503000000020003"/>
              <a:buNone/>
              <a:defRPr sz="8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 panose="02000503000000020003"/>
              <a:buNone/>
              <a:defRPr sz="8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 panose="02000503000000020003"/>
              <a:buNone/>
              <a:defRPr sz="8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 panose="02000503000000020003"/>
              <a:buNone/>
              <a:defRPr sz="8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 panose="02000503000000020003"/>
              <a:buNone/>
              <a:defRPr sz="8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 panose="02000503000000020003"/>
              <a:buNone/>
              <a:defRPr sz="8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 panose="02000503000000020003"/>
              <a:buNone/>
              <a:defRPr sz="8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body" idx="2"/>
          </p:nvPr>
        </p:nvSpPr>
        <p:spPr>
          <a:xfrm>
            <a:off x="4597988" y="3381625"/>
            <a:ext cx="4186125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1pPr>
            <a:lvl2pPr marL="914400" lvl="1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2pPr>
            <a:lvl3pPr marL="1371600" lvl="2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3pPr>
            <a:lvl4pPr marL="1828800" lvl="3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4pPr>
            <a:lvl5pPr marL="2286000" lvl="4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5pPr>
            <a:lvl6pPr marL="2743200" lvl="5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6pPr>
            <a:lvl7pPr marL="3200400" lvl="6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7pPr>
            <a:lvl8pPr marL="3657600" lvl="7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8pPr>
            <a:lvl9pPr marL="4114800" lvl="8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63" name="Google Shape;163;p14"/>
          <p:cNvGrpSpPr/>
          <p:nvPr/>
        </p:nvGrpSpPr>
        <p:grpSpPr>
          <a:xfrm>
            <a:off x="8211994" y="570600"/>
            <a:ext cx="635175" cy="564600"/>
            <a:chOff x="10949325" y="570600"/>
            <a:chExt cx="846900" cy="564600"/>
          </a:xfrm>
        </p:grpSpPr>
        <p:sp>
          <p:nvSpPr>
            <p:cNvPr id="164" name="Google Shape;164;p14"/>
            <p:cNvSpPr/>
            <p:nvPr/>
          </p:nvSpPr>
          <p:spPr>
            <a:xfrm>
              <a:off x="10949325" y="570600"/>
              <a:ext cx="846900" cy="107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10949325" y="799200"/>
              <a:ext cx="846900" cy="107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10949325" y="1027800"/>
              <a:ext cx="846900" cy="107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B173-1727-42AB-AFE9-572DE0BC30D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F019-0E4A-4000-B7D4-43B39E76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B173-1727-42AB-AFE9-572DE0BC30D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F019-0E4A-4000-B7D4-43B39E76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5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B173-1727-42AB-AFE9-572DE0BC30D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F019-0E4A-4000-B7D4-43B39E76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9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B173-1727-42AB-AFE9-572DE0BC30D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F019-0E4A-4000-B7D4-43B39E76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8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B173-1727-42AB-AFE9-572DE0BC30D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F019-0E4A-4000-B7D4-43B39E76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5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B173-1727-42AB-AFE9-572DE0BC30D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F019-0E4A-4000-B7D4-43B39E76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7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B173-1727-42AB-AFE9-572DE0BC30D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F019-0E4A-4000-B7D4-43B39E76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2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B173-1727-42AB-AFE9-572DE0BC30D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F019-0E4A-4000-B7D4-43B39E76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7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7B173-1727-42AB-AFE9-572DE0BC30D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8F019-0E4A-4000-B7D4-43B39E76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9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.xml"/><Relationship Id="rId5" Type="http://schemas.openxmlformats.org/officeDocument/2006/relationships/slide" Target="slide8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5"/>
          <p:cNvPicPr preferRelativeResize="0"/>
          <p:nvPr/>
        </p:nvPicPr>
        <p:blipFill rotWithShape="1">
          <a:blip r:embed="rId3"/>
          <a:srcRect l="18412" r="13089"/>
          <a:stretch>
            <a:fillRect/>
          </a:stretch>
        </p:blipFill>
        <p:spPr>
          <a:xfrm>
            <a:off x="0" y="0"/>
            <a:ext cx="47958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5"/>
          <p:cNvSpPr txBox="1">
            <a:spLocks noGrp="1"/>
          </p:cNvSpPr>
          <p:nvPr>
            <p:ph type="title"/>
          </p:nvPr>
        </p:nvSpPr>
        <p:spPr>
          <a:xfrm>
            <a:off x="4795837" y="2343786"/>
            <a:ext cx="4348163" cy="202755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altLang="en-GB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altLang="en-GB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GB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altLang="en-GB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GB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altLang="en-GB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&amp;&amp; Laptop</a:t>
            </a:r>
          </a:p>
        </p:txBody>
      </p:sp>
      <p:sp>
        <p:nvSpPr>
          <p:cNvPr id="173" name="Google Shape;173;p15"/>
          <p:cNvSpPr txBox="1">
            <a:spLocks noGrp="1"/>
          </p:cNvSpPr>
          <p:nvPr>
            <p:ph type="subTitle" idx="1"/>
          </p:nvPr>
        </p:nvSpPr>
        <p:spPr>
          <a:xfrm>
            <a:off x="5354100" y="4759899"/>
            <a:ext cx="2994075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altLang="en-GB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altLang="en-GB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GB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GB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</p:txBody>
      </p:sp>
      <p:sp>
        <p:nvSpPr>
          <p:cNvPr id="174" name="Google Shape;174;p15">
            <a:hlinkClick r:id="rId4" action="ppaction://hlinksldjump"/>
          </p:cNvPr>
          <p:cNvSpPr/>
          <p:nvPr/>
        </p:nvSpPr>
        <p:spPr>
          <a:xfrm>
            <a:off x="7903481" y="0"/>
            <a:ext cx="1240425" cy="16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7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014413" y="467996"/>
            <a:ext cx="7266146" cy="7181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5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  <a:r>
              <a:rPr lang="en-US" altLang="en-GB" sz="35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Bài</a:t>
            </a:r>
            <a:r>
              <a:rPr lang="en-US" altLang="en-GB" sz="35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GB" sz="35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Báo</a:t>
            </a:r>
            <a:r>
              <a:rPr lang="en-US" altLang="en-GB" sz="35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GB" sz="35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Cáo</a:t>
            </a:r>
            <a:endParaRPr lang="en-GB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Google Shape;181;p16">
            <a:hlinkClick r:id="rId4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1014525" y="2265930"/>
            <a:ext cx="7760475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I: TỔNG QUAN VỀ CÔNG NGHỆ THIẾT KẾ WEB</a:t>
            </a:r>
          </a:p>
        </p:txBody>
      </p:sp>
      <p:sp>
        <p:nvSpPr>
          <p:cNvPr id="183" name="Google Shape;183;p16">
            <a:hlinkClick r:id="rId5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1014525" y="3720510"/>
            <a:ext cx="7760475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2: PHÂN TÍCH THIẾT KẾ HỆ THỐNG WEBSITE</a:t>
            </a:r>
          </a:p>
        </p:txBody>
      </p:sp>
      <p:sp>
        <p:nvSpPr>
          <p:cNvPr id="185" name="Google Shape;185;p16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1014525" y="5134450"/>
            <a:ext cx="7760475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Google Shape;186;p16">
            <a:hlinkClick r:id="" action="ppaction://noaction"/>
          </p:cNvPr>
          <p:cNvSpPr txBox="1">
            <a:spLocks noGrp="1"/>
          </p:cNvSpPr>
          <p:nvPr>
            <p:ph type="subTitle" idx="7"/>
          </p:nvPr>
        </p:nvSpPr>
        <p:spPr>
          <a:xfrm>
            <a:off x="1014525" y="4984785"/>
            <a:ext cx="7760475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CHƯƠNG 3: CHƯƠNG TRÌNH ỨNG DỤNG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Google Shape;187;p16">
            <a:hlinkClick r:id="rId6" action="ppaction://hlinksldjump"/>
          </p:cNvPr>
          <p:cNvSpPr/>
          <p:nvPr/>
        </p:nvSpPr>
        <p:spPr>
          <a:xfrm>
            <a:off x="7903481" y="0"/>
            <a:ext cx="1240425" cy="16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8" name="Google Shape;188;p16"/>
          <p:cNvCxnSpPr/>
          <p:nvPr/>
        </p:nvCxnSpPr>
        <p:spPr>
          <a:xfrm>
            <a:off x="2406461" y="1039885"/>
            <a:ext cx="1162575" cy="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16"/>
          <p:cNvCxnSpPr/>
          <p:nvPr/>
        </p:nvCxnSpPr>
        <p:spPr>
          <a:xfrm>
            <a:off x="6032884" y="1039885"/>
            <a:ext cx="1162575" cy="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build="p"/>
      <p:bldP spid="181" grpId="0" build="p"/>
      <p:bldP spid="183" grpId="0" build="p"/>
      <p:bldP spid="18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>
            <a:spLocks noGrp="1"/>
          </p:cNvSpPr>
          <p:nvPr>
            <p:ph type="title"/>
          </p:nvPr>
        </p:nvSpPr>
        <p:spPr>
          <a:xfrm>
            <a:off x="178594" y="339090"/>
            <a:ext cx="8178641" cy="76327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CHƯƠNG I: TỔNG QUAN VỀ CÔNG NGHỆ THIẾT KẾ WEB</a:t>
            </a:r>
            <a:endParaRPr lang="en-GB" sz="350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95" name="Google Shape;195;p17"/>
          <p:cNvSpPr txBox="1">
            <a:spLocks noGrp="1"/>
          </p:cNvSpPr>
          <p:nvPr>
            <p:ph type="body" idx="1"/>
          </p:nvPr>
        </p:nvSpPr>
        <p:spPr>
          <a:xfrm>
            <a:off x="120443" y="1743595"/>
            <a:ext cx="3613357" cy="397140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1.Tiềm </a:t>
            </a: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GB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Hypertext Markup Language –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CSS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Nhiệm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ụ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ủ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CSS l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ự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hi</a:t>
            </a:r>
            <a:r>
              <a:rPr lang="en-US" alt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ện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ệ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x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ử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ệ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c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ủ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ộ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c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ụ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ể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1.3 </a:t>
            </a:r>
            <a:r>
              <a:rPr lang="en-US" alt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alt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alt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alt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1.4 </a:t>
            </a:r>
            <a:r>
              <a:rPr lang="en-US" alt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MVC</a:t>
            </a:r>
          </a:p>
        </p:txBody>
      </p:sp>
      <p:sp>
        <p:nvSpPr>
          <p:cNvPr id="196" name="Google Shape;196;p17">
            <a:hlinkClick r:id="rId3" action="ppaction://hlinksldjump"/>
          </p:cNvPr>
          <p:cNvSpPr/>
          <p:nvPr/>
        </p:nvSpPr>
        <p:spPr>
          <a:xfrm>
            <a:off x="7903481" y="0"/>
            <a:ext cx="1240425" cy="16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7" name="Google Shape;197;p17"/>
          <p:cNvGrpSpPr/>
          <p:nvPr/>
        </p:nvGrpSpPr>
        <p:grpSpPr>
          <a:xfrm>
            <a:off x="8453488" y="6187416"/>
            <a:ext cx="519488" cy="424867"/>
            <a:chOff x="4410025" y="5528957"/>
            <a:chExt cx="1639799" cy="1005840"/>
          </a:xfrm>
        </p:grpSpPr>
        <p:cxnSp>
          <p:nvCxnSpPr>
            <p:cNvPr id="198" name="Google Shape;198;p17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17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17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1" name="Google Shape;201;p17"/>
          <p:cNvGrpSpPr/>
          <p:nvPr/>
        </p:nvGrpSpPr>
        <p:grpSpPr>
          <a:xfrm flipH="1">
            <a:off x="178795" y="6187416"/>
            <a:ext cx="519488" cy="424867"/>
            <a:chOff x="4410025" y="5528957"/>
            <a:chExt cx="1639799" cy="1005840"/>
          </a:xfrm>
        </p:grpSpPr>
        <p:cxnSp>
          <p:nvCxnSpPr>
            <p:cNvPr id="202" name="Google Shape;202;p17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17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17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5" name="Google Shape;205;p17"/>
          <p:cNvSpPr/>
          <p:nvPr/>
        </p:nvSpPr>
        <p:spPr>
          <a:xfrm>
            <a:off x="0" y="6059550"/>
            <a:ext cx="922725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Google Shape;206;p17">
            <a:hlinkClick r:id="" action="ppaction://hlinkshowjump?jump=nextslide"/>
          </p:cNvPr>
          <p:cNvSpPr/>
          <p:nvPr/>
        </p:nvSpPr>
        <p:spPr>
          <a:xfrm>
            <a:off x="8251875" y="6059550"/>
            <a:ext cx="922725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1705600"/>
            <a:ext cx="4038506" cy="43586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"/>
          <p:cNvSpPr txBox="1">
            <a:spLocks noGrp="1"/>
          </p:cNvSpPr>
          <p:nvPr>
            <p:ph type="title"/>
          </p:nvPr>
        </p:nvSpPr>
        <p:spPr>
          <a:xfrm>
            <a:off x="323851" y="298450"/>
            <a:ext cx="8186261" cy="76327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CHƯƠNG I: TỔNG QUAN VỀ CÔNG NGHỆ THIẾT KẾ WEB</a:t>
            </a:r>
            <a:endParaRPr sz="350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Google Shape;212;p18"/>
          <p:cNvSpPr txBox="1">
            <a:spLocks noGrp="1"/>
          </p:cNvSpPr>
          <p:nvPr>
            <p:ph type="body" idx="4"/>
          </p:nvPr>
        </p:nvSpPr>
        <p:spPr>
          <a:xfrm>
            <a:off x="4625340" y="1998346"/>
            <a:ext cx="4443889" cy="485965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r>
              <a:rPr lang="en-US" alt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JQUERY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jQuery: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Thao </a:t>
            </a:r>
            <a:r>
              <a:rPr lang="en-US" alt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DOM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en-GB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Xử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GB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lý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GB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sự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GB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kiện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 </a:t>
            </a:r>
            <a:endParaRPr lang="en-US" alt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Google Shape;213;p18"/>
          <p:cNvSpPr txBox="1">
            <a:spLocks noGrp="1"/>
          </p:cNvSpPr>
          <p:nvPr>
            <p:ph type="body" idx="3"/>
          </p:nvPr>
        </p:nvSpPr>
        <p:spPr>
          <a:xfrm>
            <a:off x="1" y="1842136"/>
            <a:ext cx="4530566" cy="415607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2.</a:t>
            </a:r>
            <a:r>
              <a:rPr lang="en-US" altLang="en-GB" sz="2000" b="1" dirty="0">
                <a:solidFill>
                  <a:schemeClr val="tx1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Một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số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thư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viện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hổ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trợ</a:t>
            </a:r>
            <a:endParaRPr lang="en-GB" sz="2000" b="1" dirty="0">
              <a:solidFill>
                <a:schemeClr val="tx1"/>
              </a:solidFill>
              <a:latin typeface="Times New Roman" panose="02020603050405020304" pitchFamily="18" charset="0"/>
              <a:ea typeface="Darker Grotesque"/>
              <a:cs typeface="Times New Roman" panose="02020603050405020304" pitchFamily="18" charset="0"/>
              <a:sym typeface="Darker Grotesq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 dirty="0">
                <a:solidFill>
                  <a:schemeClr val="tx1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   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2.1</a:t>
            </a:r>
            <a:r>
              <a:rPr lang="en-US" altLang="en-GB" sz="2000" b="1" dirty="0">
                <a:solidFill>
                  <a:schemeClr val="tx1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Thư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viện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Javascript</a:t>
            </a:r>
            <a:endParaRPr lang="en-GB" sz="2000" b="1" dirty="0">
              <a:solidFill>
                <a:schemeClr val="tx1"/>
              </a:solidFill>
              <a:latin typeface="Times New Roman" panose="02020603050405020304" pitchFamily="18" charset="0"/>
              <a:ea typeface="Darker Grotesque"/>
              <a:cs typeface="Times New Roman" panose="02020603050405020304" pitchFamily="18" charset="0"/>
              <a:sym typeface="Darker Grotesq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   </a:t>
            </a:r>
            <a:r>
              <a:rPr 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JavaScript </a:t>
            </a:r>
            <a:r>
              <a:rPr 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là</a:t>
            </a:r>
            <a:r>
              <a:rPr 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một</a:t>
            </a:r>
            <a:r>
              <a:rPr 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ngôn</a:t>
            </a:r>
            <a:r>
              <a:rPr 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ngữ</a:t>
            </a:r>
            <a:r>
              <a:rPr 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lập</a:t>
            </a:r>
            <a:r>
              <a:rPr 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trình</a:t>
            </a:r>
            <a:r>
              <a:rPr 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của</a:t>
            </a:r>
            <a:r>
              <a:rPr 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 HTML </a:t>
            </a:r>
            <a:r>
              <a:rPr 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và</a:t>
            </a:r>
            <a:r>
              <a:rPr 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WEB.</a:t>
            </a:r>
            <a:r>
              <a:rPr lang="en-US" alt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Là</a:t>
            </a:r>
            <a:r>
              <a:rPr lang="en-US" alt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một</a:t>
            </a:r>
            <a:r>
              <a:rPr lang="en-US" alt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ngôn</a:t>
            </a:r>
            <a:r>
              <a:rPr lang="en-US" alt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ngữ</a:t>
            </a:r>
            <a:r>
              <a:rPr lang="en-US" alt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chương</a:t>
            </a:r>
            <a:r>
              <a:rPr lang="en-US" alt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trình</a:t>
            </a:r>
            <a:r>
              <a:rPr lang="en-US" alt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thông</a:t>
            </a:r>
            <a:r>
              <a:rPr lang="en-US" alt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dịch</a:t>
            </a:r>
            <a:r>
              <a:rPr lang="en-US" alt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với</a:t>
            </a:r>
            <a:r>
              <a:rPr lang="en-US" alt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các</a:t>
            </a:r>
            <a:r>
              <a:rPr lang="en-US" alt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khả</a:t>
            </a:r>
            <a:r>
              <a:rPr lang="en-US" alt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năng</a:t>
            </a:r>
            <a:r>
              <a:rPr lang="en-US" alt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hướng</a:t>
            </a:r>
            <a:r>
              <a:rPr lang="en-US" alt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đối</a:t>
            </a:r>
            <a:r>
              <a:rPr lang="en-US" alt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tượng</a:t>
            </a:r>
            <a:r>
              <a:rPr lang="en-US" alt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   </a:t>
            </a:r>
            <a:r>
              <a:rPr lang="en-US" altLang="en-GB" sz="2000" b="1" dirty="0">
                <a:solidFill>
                  <a:schemeClr val="tx1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2.2 </a:t>
            </a:r>
            <a:r>
              <a:rPr lang="en-US" alt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Thư</a:t>
            </a:r>
            <a:r>
              <a:rPr lang="en-US" altLang="en-GB" sz="2000" b="1" dirty="0">
                <a:solidFill>
                  <a:schemeClr val="tx1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viện</a:t>
            </a:r>
            <a:r>
              <a:rPr lang="en-US" altLang="en-GB" sz="2000" b="1" dirty="0">
                <a:solidFill>
                  <a:schemeClr val="tx1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BOOTSTRAP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   Bootstrap </a:t>
            </a:r>
            <a:r>
              <a:rPr lang="en-US" alt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là</a:t>
            </a:r>
            <a:r>
              <a:rPr lang="en-US" alt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một</a:t>
            </a:r>
            <a:r>
              <a:rPr lang="en-US" alt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bộ</a:t>
            </a:r>
            <a:r>
              <a:rPr lang="en-US" alt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sưu</a:t>
            </a:r>
            <a:r>
              <a:rPr lang="en-US" alt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tập</a:t>
            </a:r>
            <a:r>
              <a:rPr lang="en-US" alt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miễn</a:t>
            </a:r>
            <a:r>
              <a:rPr lang="en-US" alt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phí</a:t>
            </a:r>
            <a:r>
              <a:rPr lang="en-US" alt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của</a:t>
            </a:r>
            <a:r>
              <a:rPr lang="en-US" alt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các</a:t>
            </a:r>
            <a:r>
              <a:rPr lang="en-US" alt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 </a:t>
            </a:r>
            <a:r>
              <a:rPr lang="en-US" alt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mã</a:t>
            </a:r>
            <a:r>
              <a:rPr lang="en-US" alt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nguồn</a:t>
            </a:r>
            <a:r>
              <a:rPr lang="en-US" alt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mở</a:t>
            </a:r>
            <a:r>
              <a:rPr lang="en-US" alt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 </a:t>
            </a:r>
            <a:r>
              <a:rPr lang="en-US" alt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và</a:t>
            </a:r>
            <a:r>
              <a:rPr lang="en-US" alt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công</a:t>
            </a:r>
            <a:r>
              <a:rPr lang="en-US" alt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cụ</a:t>
            </a:r>
            <a:r>
              <a:rPr lang="en-US" alt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dùng</a:t>
            </a:r>
            <a:r>
              <a:rPr lang="en-US" alt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để</a:t>
            </a:r>
            <a:r>
              <a:rPr lang="en-US" alt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tạo</a:t>
            </a:r>
            <a:r>
              <a:rPr lang="en-US" alt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ra </a:t>
            </a:r>
            <a:r>
              <a:rPr lang="en-US" alt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một</a:t>
            </a:r>
            <a:r>
              <a:rPr lang="en-US" alt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mẫu</a:t>
            </a:r>
            <a:r>
              <a:rPr lang="en-US" alt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webiste</a:t>
            </a:r>
            <a:r>
              <a:rPr lang="en-US" alt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hoàn</a:t>
            </a:r>
            <a:r>
              <a:rPr lang="en-US" altLang="en-GB" sz="20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sz="2000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chỉnh</a:t>
            </a:r>
            <a:r>
              <a:rPr lang="en-US" altLang="en-GB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. </a:t>
            </a:r>
          </a:p>
        </p:txBody>
      </p:sp>
      <p:sp>
        <p:nvSpPr>
          <p:cNvPr id="214" name="Google Shape;214;p18">
            <a:hlinkClick r:id="rId3" action="ppaction://hlinksldjump"/>
          </p:cNvPr>
          <p:cNvSpPr/>
          <p:nvPr/>
        </p:nvSpPr>
        <p:spPr>
          <a:xfrm>
            <a:off x="7903481" y="0"/>
            <a:ext cx="1240425" cy="16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5" name="Google Shape;215;p18"/>
          <p:cNvGrpSpPr/>
          <p:nvPr/>
        </p:nvGrpSpPr>
        <p:grpSpPr>
          <a:xfrm>
            <a:off x="8453488" y="6187416"/>
            <a:ext cx="519488" cy="424867"/>
            <a:chOff x="4410025" y="5528957"/>
            <a:chExt cx="1639799" cy="1005840"/>
          </a:xfrm>
        </p:grpSpPr>
        <p:cxnSp>
          <p:nvCxnSpPr>
            <p:cNvPr id="216" name="Google Shape;216;p18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18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18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9" name="Google Shape;219;p18"/>
          <p:cNvGrpSpPr/>
          <p:nvPr/>
        </p:nvGrpSpPr>
        <p:grpSpPr>
          <a:xfrm flipH="1">
            <a:off x="178795" y="6187416"/>
            <a:ext cx="519488" cy="424867"/>
            <a:chOff x="4410025" y="5528957"/>
            <a:chExt cx="1639799" cy="1005840"/>
          </a:xfrm>
        </p:grpSpPr>
        <p:cxnSp>
          <p:nvCxnSpPr>
            <p:cNvPr id="220" name="Google Shape;220;p18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18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18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3" name="Google Shape;223;p18"/>
          <p:cNvSpPr/>
          <p:nvPr/>
        </p:nvSpPr>
        <p:spPr>
          <a:xfrm>
            <a:off x="0" y="6059550"/>
            <a:ext cx="922725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Google Shape;224;p18">
            <a:hlinkClick r:id="" action="ppaction://hlinkshowjump?jump=nextslide"/>
          </p:cNvPr>
          <p:cNvSpPr/>
          <p:nvPr/>
        </p:nvSpPr>
        <p:spPr>
          <a:xfrm>
            <a:off x="8251875" y="6059550"/>
            <a:ext cx="922725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"/>
          <p:cNvSpPr txBox="1">
            <a:spLocks noGrp="1"/>
          </p:cNvSpPr>
          <p:nvPr>
            <p:ph type="title"/>
          </p:nvPr>
        </p:nvSpPr>
        <p:spPr>
          <a:xfrm>
            <a:off x="323851" y="298450"/>
            <a:ext cx="8186261" cy="76327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CHƯƠNG I: TỔNG QUAN VỀ CÔNG NGHỆ THIẾT KẾ WEB</a:t>
            </a:r>
            <a:endParaRPr sz="35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Google Shape;213;p18"/>
          <p:cNvSpPr txBox="1">
            <a:spLocks noGrp="1"/>
          </p:cNvSpPr>
          <p:nvPr>
            <p:ph type="body" idx="3"/>
          </p:nvPr>
        </p:nvSpPr>
        <p:spPr>
          <a:xfrm>
            <a:off x="0" y="1679586"/>
            <a:ext cx="4530566" cy="70674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 dirty="0">
                <a:solidFill>
                  <a:schemeClr val="tx1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3 </a:t>
            </a:r>
            <a:r>
              <a:rPr lang="en-US" altLang="en-GB" b="1" dirty="0" err="1">
                <a:solidFill>
                  <a:schemeClr val="tx1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Cơ</a:t>
            </a:r>
            <a:r>
              <a:rPr lang="en-US" altLang="en-GB" b="1" dirty="0">
                <a:solidFill>
                  <a:schemeClr val="tx1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b="1" dirty="0" err="1">
                <a:solidFill>
                  <a:schemeClr val="tx1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sở</a:t>
            </a:r>
            <a:r>
              <a:rPr lang="en-US" altLang="en-GB" b="1" dirty="0">
                <a:solidFill>
                  <a:schemeClr val="tx1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b="1" dirty="0" err="1">
                <a:solidFill>
                  <a:schemeClr val="tx1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dữ</a:t>
            </a:r>
            <a:r>
              <a:rPr lang="en-US" altLang="en-GB" b="1" dirty="0">
                <a:solidFill>
                  <a:schemeClr val="tx1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b="1" dirty="0" err="1">
                <a:solidFill>
                  <a:schemeClr val="tx1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liệu</a:t>
            </a:r>
            <a:r>
              <a:rPr lang="en-US" altLang="en-GB" b="1" dirty="0">
                <a:solidFill>
                  <a:schemeClr val="tx1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MySQL</a:t>
            </a:r>
            <a:endParaRPr lang="en-US" altLang="en-GB" b="1" dirty="0">
              <a:solidFill>
                <a:schemeClr val="bg2"/>
              </a:solidFill>
              <a:latin typeface="Times New Roman" panose="02020603050405020304" pitchFamily="18" charset="0"/>
              <a:ea typeface="Darker Grotesque"/>
              <a:cs typeface="Times New Roman" panose="02020603050405020304" pitchFamily="18" charset="0"/>
              <a:sym typeface="Darker Grotesque"/>
            </a:endParaRPr>
          </a:p>
          <a:p>
            <a:pPr marL="0" lvl="0" indent="0">
              <a:buNone/>
            </a:pPr>
            <a:r>
              <a:rPr lang="en-US" altLang="en-GB" sz="2800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	</a:t>
            </a:r>
            <a:r>
              <a:rPr lang="en-US" altLang="en-GB" sz="28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	 </a:t>
            </a:r>
            <a:endParaRPr lang="en-US" altLang="en-GB" b="1" dirty="0">
              <a:solidFill>
                <a:schemeClr val="bg2"/>
              </a:solidFill>
              <a:latin typeface="Times New Roman" panose="02020603050405020304" pitchFamily="18" charset="0"/>
              <a:ea typeface="Darker Grotesque"/>
              <a:cs typeface="Times New Roman" panose="02020603050405020304" pitchFamily="18" charset="0"/>
              <a:sym typeface="Darker Grotesque"/>
            </a:endParaRPr>
          </a:p>
        </p:txBody>
      </p:sp>
      <p:sp>
        <p:nvSpPr>
          <p:cNvPr id="214" name="Google Shape;214;p18">
            <a:hlinkClick r:id="" action="ppaction://noaction"/>
          </p:cNvPr>
          <p:cNvSpPr/>
          <p:nvPr/>
        </p:nvSpPr>
        <p:spPr>
          <a:xfrm>
            <a:off x="7903481" y="0"/>
            <a:ext cx="1240425" cy="16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5" name="Google Shape;215;p18"/>
          <p:cNvGrpSpPr/>
          <p:nvPr/>
        </p:nvGrpSpPr>
        <p:grpSpPr>
          <a:xfrm>
            <a:off x="8453488" y="6187416"/>
            <a:ext cx="519488" cy="424867"/>
            <a:chOff x="4410025" y="5528957"/>
            <a:chExt cx="1639799" cy="1005840"/>
          </a:xfrm>
        </p:grpSpPr>
        <p:cxnSp>
          <p:nvCxnSpPr>
            <p:cNvPr id="216" name="Google Shape;216;p18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18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18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9" name="Google Shape;219;p18"/>
          <p:cNvGrpSpPr/>
          <p:nvPr/>
        </p:nvGrpSpPr>
        <p:grpSpPr>
          <a:xfrm flipH="1">
            <a:off x="178795" y="6187416"/>
            <a:ext cx="519488" cy="424867"/>
            <a:chOff x="4410025" y="5528957"/>
            <a:chExt cx="1639799" cy="1005840"/>
          </a:xfrm>
        </p:grpSpPr>
        <p:cxnSp>
          <p:nvCxnSpPr>
            <p:cNvPr id="220" name="Google Shape;220;p18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18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18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3" name="Google Shape;223;p18"/>
          <p:cNvSpPr/>
          <p:nvPr/>
        </p:nvSpPr>
        <p:spPr>
          <a:xfrm>
            <a:off x="0" y="6059550"/>
            <a:ext cx="922725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Google Shape;224;p18">
            <a:hlinkClick r:id="" action="ppaction://hlinkshowjump?jump=nextslide"/>
          </p:cNvPr>
          <p:cNvSpPr/>
          <p:nvPr/>
        </p:nvSpPr>
        <p:spPr>
          <a:xfrm>
            <a:off x="8251875" y="6059550"/>
            <a:ext cx="922725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1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884" y="2386331"/>
            <a:ext cx="4043363" cy="30295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20483" y="2819400"/>
            <a:ext cx="3340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GB" b="1" dirty="0" err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T</a:t>
            </a:r>
            <a:r>
              <a:rPr lang="en-US" altLang="en-GB" b="1" dirty="0" err="1" smtClean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ương</a:t>
            </a:r>
            <a:r>
              <a:rPr lang="en-US" altLang="en-GB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b="1" dirty="0" err="1" smtClean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tự</a:t>
            </a:r>
            <a:r>
              <a:rPr lang="en-US" altLang="en-GB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b="1" dirty="0" err="1" smtClean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với</a:t>
            </a:r>
            <a:r>
              <a:rPr lang="en-US" altLang="en-GB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b="1" dirty="0" err="1" smtClean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ngôn</a:t>
            </a:r>
            <a:r>
              <a:rPr lang="en-US" altLang="en-GB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b="1" dirty="0" err="1" smtClean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ngữ</a:t>
            </a:r>
            <a:r>
              <a:rPr lang="en-US" altLang="en-GB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 SQL.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0484" y="3577957"/>
            <a:ext cx="3340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GB" b="1" dirty="0" err="1" smtClean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Miễn</a:t>
            </a:r>
            <a:r>
              <a:rPr lang="en-US" altLang="en-GB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b="1" dirty="0" err="1" smtClean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phí</a:t>
            </a:r>
            <a:endParaRPr lang="en-US" altLang="en-GB" b="1" dirty="0" smtClean="0">
              <a:solidFill>
                <a:schemeClr val="bg2"/>
              </a:solidFill>
              <a:latin typeface="Times New Roman" panose="02020603050405020304" pitchFamily="18" charset="0"/>
              <a:ea typeface="Darker Grotesque"/>
              <a:cs typeface="Times New Roman" panose="02020603050405020304" pitchFamily="18" charset="0"/>
              <a:sym typeface="Darker Grotesque"/>
            </a:endParaRP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0485" y="4299466"/>
            <a:ext cx="3340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GB" b="1" dirty="0" err="1" smtClean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Tốc</a:t>
            </a:r>
            <a:r>
              <a:rPr lang="en-US" altLang="en-GB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b="1" dirty="0" err="1" smtClean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độ</a:t>
            </a:r>
            <a:r>
              <a:rPr lang="en-US" altLang="en-GB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b="1" dirty="0" err="1" smtClean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và</a:t>
            </a:r>
            <a:r>
              <a:rPr lang="en-US" altLang="en-GB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b="1" dirty="0" err="1" smtClean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bảo</a:t>
            </a:r>
            <a:r>
              <a:rPr lang="en-US" altLang="en-GB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b="1" dirty="0" err="1" smtClean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mật</a:t>
            </a:r>
            <a:r>
              <a:rPr lang="en-US" altLang="en-GB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b="1" dirty="0" err="1" smtClean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tốt</a:t>
            </a:r>
            <a:endParaRPr lang="en-US" altLang="en-GB" b="1" dirty="0" smtClean="0">
              <a:solidFill>
                <a:schemeClr val="bg2"/>
              </a:solidFill>
              <a:latin typeface="Times New Roman" panose="02020603050405020304" pitchFamily="18" charset="0"/>
              <a:ea typeface="Darker Grotesque"/>
              <a:cs typeface="Times New Roman" panose="02020603050405020304" pitchFamily="18" charset="0"/>
              <a:sym typeface="Darker Grotesque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"/>
          <p:cNvSpPr txBox="1">
            <a:spLocks noGrp="1"/>
          </p:cNvSpPr>
          <p:nvPr>
            <p:ph type="title"/>
          </p:nvPr>
        </p:nvSpPr>
        <p:spPr>
          <a:xfrm>
            <a:off x="323851" y="298450"/>
            <a:ext cx="8186261" cy="76327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CHƯƠNG I: TỔNG QUAN VỀ CÔNG NGHỆ THIẾT KẾ WEB</a:t>
            </a:r>
            <a:endParaRPr sz="35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Google Shape;213;p18"/>
          <p:cNvSpPr txBox="1">
            <a:spLocks noGrp="1"/>
          </p:cNvSpPr>
          <p:nvPr>
            <p:ph type="body" idx="3"/>
          </p:nvPr>
        </p:nvSpPr>
        <p:spPr>
          <a:xfrm>
            <a:off x="60961" y="1844040"/>
            <a:ext cx="4530566" cy="421513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 dirty="0">
                <a:solidFill>
                  <a:schemeClr val="tx1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4 </a:t>
            </a:r>
            <a:r>
              <a:rPr lang="en-US" altLang="en-GB" b="1" dirty="0" err="1">
                <a:solidFill>
                  <a:schemeClr val="tx1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Công</a:t>
            </a:r>
            <a:r>
              <a:rPr lang="en-US" altLang="en-GB" b="1" dirty="0">
                <a:solidFill>
                  <a:schemeClr val="tx1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</a:t>
            </a:r>
            <a:r>
              <a:rPr lang="en-US" altLang="en-GB" b="1" dirty="0" err="1">
                <a:solidFill>
                  <a:schemeClr val="tx1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cụ</a:t>
            </a:r>
            <a:endParaRPr lang="en-US" altLang="en-GB" b="1" dirty="0">
              <a:solidFill>
                <a:schemeClr val="tx1"/>
              </a:solidFill>
              <a:latin typeface="Times New Roman" panose="02020603050405020304" pitchFamily="18" charset="0"/>
              <a:ea typeface="Darker Grotesque"/>
              <a:cs typeface="Times New Roman" panose="02020603050405020304" pitchFamily="18" charset="0"/>
              <a:sym typeface="Darker Grotesq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 dirty="0">
                <a:solidFill>
                  <a:schemeClr val="tx1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   4.1 PhpMyAdmin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b="1" dirty="0">
              <a:solidFill>
                <a:schemeClr val="bg2"/>
              </a:solidFill>
              <a:latin typeface="Times New Roman" panose="02020603050405020304" pitchFamily="18" charset="0"/>
              <a:ea typeface="Darker Grotesque"/>
              <a:cs typeface="Times New Roman" panose="02020603050405020304" pitchFamily="18" charset="0"/>
              <a:sym typeface="Darker Grotesq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 dirty="0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  </a:t>
            </a:r>
          </a:p>
        </p:txBody>
      </p:sp>
      <p:sp>
        <p:nvSpPr>
          <p:cNvPr id="214" name="Google Shape;214;p18">
            <a:hlinkClick r:id="" action="ppaction://noaction"/>
          </p:cNvPr>
          <p:cNvSpPr/>
          <p:nvPr/>
        </p:nvSpPr>
        <p:spPr>
          <a:xfrm>
            <a:off x="7903481" y="0"/>
            <a:ext cx="1240425" cy="16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5" name="Google Shape;215;p18"/>
          <p:cNvGrpSpPr/>
          <p:nvPr/>
        </p:nvGrpSpPr>
        <p:grpSpPr>
          <a:xfrm>
            <a:off x="8453488" y="6187416"/>
            <a:ext cx="519488" cy="424867"/>
            <a:chOff x="4410025" y="5528957"/>
            <a:chExt cx="1639799" cy="1005840"/>
          </a:xfrm>
        </p:grpSpPr>
        <p:cxnSp>
          <p:nvCxnSpPr>
            <p:cNvPr id="216" name="Google Shape;216;p18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18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18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9" name="Google Shape;219;p18"/>
          <p:cNvGrpSpPr/>
          <p:nvPr/>
        </p:nvGrpSpPr>
        <p:grpSpPr>
          <a:xfrm flipH="1">
            <a:off x="178795" y="6187416"/>
            <a:ext cx="519488" cy="424867"/>
            <a:chOff x="4410025" y="5528957"/>
            <a:chExt cx="1639799" cy="1005840"/>
          </a:xfrm>
        </p:grpSpPr>
        <p:cxnSp>
          <p:nvCxnSpPr>
            <p:cNvPr id="220" name="Google Shape;220;p18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18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18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3" name="Google Shape;223;p18"/>
          <p:cNvSpPr/>
          <p:nvPr/>
        </p:nvSpPr>
        <p:spPr>
          <a:xfrm>
            <a:off x="0" y="6059550"/>
            <a:ext cx="922725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Google Shape;224;p18">
            <a:hlinkClick r:id="" action="ppaction://hlinkshowjump?jump=nextslide"/>
          </p:cNvPr>
          <p:cNvSpPr/>
          <p:nvPr/>
        </p:nvSpPr>
        <p:spPr>
          <a:xfrm>
            <a:off x="8251875" y="6059550"/>
            <a:ext cx="922725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6" y="3081656"/>
            <a:ext cx="4048125" cy="26993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0" name="Picture 99"/>
          <p:cNvPicPr/>
          <p:nvPr/>
        </p:nvPicPr>
        <p:blipFill>
          <a:blip r:embed="rId4"/>
          <a:stretch>
            <a:fillRect/>
          </a:stretch>
        </p:blipFill>
        <p:spPr>
          <a:xfrm>
            <a:off x="4755356" y="2907665"/>
            <a:ext cx="4000500" cy="304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Google Shape;213;p18"/>
          <p:cNvSpPr txBox="1"/>
          <p:nvPr/>
        </p:nvSpPr>
        <p:spPr>
          <a:xfrm>
            <a:off x="4871085" y="1844675"/>
            <a:ext cx="4155281" cy="421513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Darker Grotesque SemiBold"/>
              <a:buChar char="●"/>
              <a:defRPr sz="2200" b="0" i="0" u="none" strike="noStrike" cap="none">
                <a:solidFill>
                  <a:schemeClr val="dk2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Darker Grotesque SemiBold"/>
              <a:buChar char="○"/>
              <a:defRPr sz="2200" b="0" i="0" u="none" strike="noStrike" cap="none">
                <a:solidFill>
                  <a:schemeClr val="dk2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Darker Grotesque SemiBold"/>
              <a:buChar char="■"/>
              <a:defRPr sz="2200" b="0" i="0" u="none" strike="noStrike" cap="none">
                <a:solidFill>
                  <a:schemeClr val="dk2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Darker Grotesque SemiBold"/>
              <a:buChar char="●"/>
              <a:defRPr sz="2200" b="0" i="0" u="none" strike="noStrike" cap="none">
                <a:solidFill>
                  <a:schemeClr val="dk2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Darker Grotesque SemiBold"/>
              <a:buChar char="○"/>
              <a:defRPr sz="2200" b="0" i="0" u="none" strike="noStrike" cap="none">
                <a:solidFill>
                  <a:schemeClr val="dk2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Darker Grotesque SemiBold"/>
              <a:buChar char="■"/>
              <a:defRPr sz="2200" b="0" i="0" u="none" strike="noStrike" cap="none">
                <a:solidFill>
                  <a:schemeClr val="dk2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Darker Grotesque SemiBold"/>
              <a:buChar char="●"/>
              <a:defRPr sz="2200" b="0" i="0" u="none" strike="noStrike" cap="none">
                <a:solidFill>
                  <a:schemeClr val="dk2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Darker Grotesque SemiBold"/>
              <a:buChar char="○"/>
              <a:defRPr sz="2200" b="0" i="0" u="none" strike="noStrike" cap="none">
                <a:solidFill>
                  <a:schemeClr val="dk2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200"/>
              <a:buFont typeface="Darker Grotesque SemiBold"/>
              <a:buChar char="■"/>
              <a:defRPr sz="2200" b="0" i="0" u="none" strike="noStrike" cap="none">
                <a:solidFill>
                  <a:schemeClr val="dk2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solidFill>
                  <a:schemeClr val="tx1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   4.2 Visual Studio Code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b="1">
              <a:solidFill>
                <a:schemeClr val="bg2"/>
              </a:solidFill>
              <a:latin typeface="Times New Roman" panose="02020603050405020304" pitchFamily="18" charset="0"/>
              <a:ea typeface="Darker Grotesque"/>
              <a:cs typeface="Times New Roman" panose="02020603050405020304" pitchFamily="18" charset="0"/>
              <a:sym typeface="Darker Grotesq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solidFill>
                  <a:schemeClr val="bg2"/>
                </a:solidFill>
                <a:latin typeface="Times New Roman" panose="02020603050405020304" pitchFamily="18" charset="0"/>
                <a:ea typeface="Darker Grotesque"/>
                <a:cs typeface="Times New Roman" panose="02020603050405020304" pitchFamily="18" charset="0"/>
                <a:sym typeface="Darker Grotesque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"/>
          <p:cNvSpPr txBox="1">
            <a:spLocks noGrp="1"/>
          </p:cNvSpPr>
          <p:nvPr>
            <p:ph type="title"/>
          </p:nvPr>
        </p:nvSpPr>
        <p:spPr>
          <a:xfrm>
            <a:off x="323851" y="298450"/>
            <a:ext cx="8186261" cy="76327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CHƯƠNG II: PHÂN TÍCH THIẾT KẾ HỆ THỐNG</a:t>
            </a:r>
            <a:endParaRPr sz="35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Google Shape;214;p18">
            <a:hlinkClick r:id="" action="ppaction://noaction"/>
          </p:cNvPr>
          <p:cNvSpPr/>
          <p:nvPr/>
        </p:nvSpPr>
        <p:spPr>
          <a:xfrm>
            <a:off x="7903481" y="0"/>
            <a:ext cx="1240425" cy="16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5" name="Google Shape;215;p18"/>
          <p:cNvGrpSpPr/>
          <p:nvPr/>
        </p:nvGrpSpPr>
        <p:grpSpPr>
          <a:xfrm>
            <a:off x="8453488" y="6187416"/>
            <a:ext cx="519488" cy="424867"/>
            <a:chOff x="4410025" y="5528957"/>
            <a:chExt cx="1639799" cy="1005840"/>
          </a:xfrm>
        </p:grpSpPr>
        <p:cxnSp>
          <p:nvCxnSpPr>
            <p:cNvPr id="216" name="Google Shape;216;p18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18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18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9" name="Google Shape;219;p18"/>
          <p:cNvGrpSpPr/>
          <p:nvPr/>
        </p:nvGrpSpPr>
        <p:grpSpPr>
          <a:xfrm flipH="1">
            <a:off x="178795" y="6187416"/>
            <a:ext cx="519488" cy="424867"/>
            <a:chOff x="4410025" y="5528957"/>
            <a:chExt cx="1639799" cy="1005840"/>
          </a:xfrm>
        </p:grpSpPr>
        <p:cxnSp>
          <p:nvCxnSpPr>
            <p:cNvPr id="220" name="Google Shape;220;p18"/>
            <p:cNvCxnSpPr/>
            <p:nvPr/>
          </p:nvCxnSpPr>
          <p:spPr>
            <a:xfrm>
              <a:off x="4410025" y="6032350"/>
              <a:ext cx="1550100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18"/>
            <p:cNvCxnSpPr/>
            <p:nvPr/>
          </p:nvCxnSpPr>
          <p:spPr>
            <a:xfrm rot="-2865211">
              <a:off x="5481208" y="628309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18"/>
            <p:cNvCxnSpPr/>
            <p:nvPr/>
          </p:nvCxnSpPr>
          <p:spPr>
            <a:xfrm rot="2865211">
              <a:off x="5481208" y="5780657"/>
              <a:ext cx="680032" cy="0"/>
            </a:xfrm>
            <a:prstGeom prst="straightConnector1">
              <a:avLst/>
            </a:prstGeom>
            <a:noFill/>
            <a:ln w="762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3" name="Google Shape;223;p18"/>
          <p:cNvSpPr/>
          <p:nvPr/>
        </p:nvSpPr>
        <p:spPr>
          <a:xfrm>
            <a:off x="0" y="6059550"/>
            <a:ext cx="922725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Google Shape;224;p18">
            <a:hlinkClick r:id="" action="ppaction://hlinkshowjump?jump=nextslide"/>
          </p:cNvPr>
          <p:cNvSpPr/>
          <p:nvPr/>
        </p:nvSpPr>
        <p:spPr>
          <a:xfrm>
            <a:off x="8251875" y="6059550"/>
            <a:ext cx="922725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xmlns="" id="{CD93434B-7AA7-4A89-9DF8-82371F9DDAF1}"/>
              </a:ext>
            </a:extLst>
          </p:cNvPr>
          <p:cNvSpPr txBox="1"/>
          <p:nvPr/>
        </p:nvSpPr>
        <p:spPr>
          <a:xfrm>
            <a:off x="323636" y="221773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NGƯỜI DÙNG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xmlns="" id="{C4B0DB65-CBE1-40F1-9967-47066A3F251B}"/>
              </a:ext>
            </a:extLst>
          </p:cNvPr>
          <p:cNvSpPr txBox="1"/>
          <p:nvPr/>
        </p:nvSpPr>
        <p:spPr>
          <a:xfrm>
            <a:off x="3072031" y="3676975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ĐĂNG NHẬP</a:t>
            </a: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xmlns="" id="{7AF3D87B-C226-4B61-B2A4-3E8C94CAC2B6}"/>
              </a:ext>
            </a:extLst>
          </p:cNvPr>
          <p:cNvSpPr txBox="1"/>
          <p:nvPr/>
        </p:nvSpPr>
        <p:spPr>
          <a:xfrm>
            <a:off x="5965875" y="5324669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QUẢN TRỊ</a:t>
            </a:r>
          </a:p>
        </p:txBody>
      </p:sp>
    </p:spTree>
    <p:extLst>
      <p:ext uri="{BB962C8B-B14F-4D97-AF65-F5344CB8AC3E}">
        <p14:creationId xmlns:p14="http://schemas.microsoft.com/office/powerpoint/2010/main" val="251386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6" name="Google Shape;566;p24"/>
          <p:cNvCxnSpPr/>
          <p:nvPr/>
        </p:nvCxnSpPr>
        <p:spPr>
          <a:xfrm>
            <a:off x="5560125" y="5225025"/>
            <a:ext cx="1162575" cy="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7" name="Google Shape;567;p24"/>
          <p:cNvPicPr preferRelativeResize="0"/>
          <p:nvPr/>
        </p:nvPicPr>
        <p:blipFill rotWithShape="1">
          <a:blip r:embed="rId3"/>
          <a:srcRect l="18412" r="13089"/>
          <a:stretch>
            <a:fillRect/>
          </a:stretch>
        </p:blipFill>
        <p:spPr>
          <a:xfrm>
            <a:off x="1" y="1"/>
            <a:ext cx="527447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24"/>
          <p:cNvSpPr txBox="1">
            <a:spLocks noGrp="1"/>
          </p:cNvSpPr>
          <p:nvPr>
            <p:ph type="title"/>
          </p:nvPr>
        </p:nvSpPr>
        <p:spPr>
          <a:xfrm>
            <a:off x="5404275" y="2096575"/>
            <a:ext cx="3721500" cy="1341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9" name="Google Shape;569;p24"/>
          <p:cNvSpPr txBox="1">
            <a:spLocks noGrp="1"/>
          </p:cNvSpPr>
          <p:nvPr>
            <p:ph type="subTitle" idx="1"/>
          </p:nvPr>
        </p:nvSpPr>
        <p:spPr>
          <a:xfrm>
            <a:off x="5461425" y="3431225"/>
            <a:ext cx="3322575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you have any questions?</a:t>
            </a:r>
            <a:endParaRPr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0" name="Google Shape;570;p24"/>
          <p:cNvSpPr/>
          <p:nvPr/>
        </p:nvSpPr>
        <p:spPr>
          <a:xfrm>
            <a:off x="6079361" y="5418679"/>
            <a:ext cx="135803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grpSp>
        <p:nvGrpSpPr>
          <p:cNvPr id="571" name="Google Shape;571;p24"/>
          <p:cNvGrpSpPr/>
          <p:nvPr/>
        </p:nvGrpSpPr>
        <p:grpSpPr>
          <a:xfrm>
            <a:off x="6479189" y="5409027"/>
            <a:ext cx="308887" cy="411917"/>
            <a:chOff x="5162200" y="4097750"/>
            <a:chExt cx="338385" cy="338414"/>
          </a:xfrm>
        </p:grpSpPr>
        <p:sp>
          <p:nvSpPr>
            <p:cNvPr id="572" name="Google Shape;572;p24"/>
            <p:cNvSpPr/>
            <p:nvPr/>
          </p:nvSpPr>
          <p:spPr>
            <a:xfrm>
              <a:off x="5162200" y="4097750"/>
              <a:ext cx="338385" cy="338414"/>
            </a:xfrm>
            <a:custGeom>
              <a:avLst/>
              <a:gdLst/>
              <a:ahLst/>
              <a:cxnLst/>
              <a:rect l="l" t="t" r="r" b="b"/>
              <a:pathLst>
                <a:path w="11842" h="11843" extrusionOk="0">
                  <a:moveTo>
                    <a:pt x="5938" y="1068"/>
                  </a:moveTo>
                  <a:cubicBezTo>
                    <a:pt x="7505" y="1068"/>
                    <a:pt x="7706" y="1068"/>
                    <a:pt x="8339" y="1101"/>
                  </a:cubicBezTo>
                  <a:cubicBezTo>
                    <a:pt x="8906" y="1135"/>
                    <a:pt x="9207" y="1201"/>
                    <a:pt x="9440" y="1301"/>
                  </a:cubicBezTo>
                  <a:cubicBezTo>
                    <a:pt x="9707" y="1401"/>
                    <a:pt x="9907" y="1535"/>
                    <a:pt x="10107" y="1735"/>
                  </a:cubicBezTo>
                  <a:cubicBezTo>
                    <a:pt x="10307" y="1935"/>
                    <a:pt x="10441" y="2135"/>
                    <a:pt x="10541" y="2435"/>
                  </a:cubicBezTo>
                  <a:cubicBezTo>
                    <a:pt x="10641" y="2636"/>
                    <a:pt x="10741" y="2936"/>
                    <a:pt x="10741" y="3536"/>
                  </a:cubicBezTo>
                  <a:cubicBezTo>
                    <a:pt x="10774" y="4137"/>
                    <a:pt x="10774" y="4337"/>
                    <a:pt x="10774" y="5905"/>
                  </a:cubicBezTo>
                  <a:cubicBezTo>
                    <a:pt x="10774" y="7506"/>
                    <a:pt x="10774" y="7706"/>
                    <a:pt x="10741" y="8306"/>
                  </a:cubicBezTo>
                  <a:cubicBezTo>
                    <a:pt x="10741" y="8907"/>
                    <a:pt x="10641" y="9207"/>
                    <a:pt x="10541" y="9407"/>
                  </a:cubicBezTo>
                  <a:cubicBezTo>
                    <a:pt x="10441" y="9707"/>
                    <a:pt x="10307" y="9907"/>
                    <a:pt x="10107" y="10108"/>
                  </a:cubicBezTo>
                  <a:cubicBezTo>
                    <a:pt x="9907" y="10308"/>
                    <a:pt x="9707" y="10441"/>
                    <a:pt x="9440" y="10541"/>
                  </a:cubicBezTo>
                  <a:cubicBezTo>
                    <a:pt x="9207" y="10608"/>
                    <a:pt x="8906" y="10708"/>
                    <a:pt x="8339" y="10741"/>
                  </a:cubicBezTo>
                  <a:cubicBezTo>
                    <a:pt x="7706" y="10775"/>
                    <a:pt x="7505" y="10775"/>
                    <a:pt x="5938" y="10775"/>
                  </a:cubicBezTo>
                  <a:cubicBezTo>
                    <a:pt x="4337" y="10775"/>
                    <a:pt x="4170" y="10775"/>
                    <a:pt x="3536" y="10741"/>
                  </a:cubicBezTo>
                  <a:cubicBezTo>
                    <a:pt x="2969" y="10708"/>
                    <a:pt x="2635" y="10608"/>
                    <a:pt x="2435" y="10541"/>
                  </a:cubicBezTo>
                  <a:cubicBezTo>
                    <a:pt x="2168" y="10441"/>
                    <a:pt x="1968" y="10308"/>
                    <a:pt x="1735" y="10108"/>
                  </a:cubicBezTo>
                  <a:cubicBezTo>
                    <a:pt x="1535" y="9874"/>
                    <a:pt x="1401" y="9674"/>
                    <a:pt x="1301" y="9407"/>
                  </a:cubicBezTo>
                  <a:cubicBezTo>
                    <a:pt x="1234" y="9207"/>
                    <a:pt x="1134" y="8907"/>
                    <a:pt x="1101" y="8306"/>
                  </a:cubicBezTo>
                  <a:cubicBezTo>
                    <a:pt x="1068" y="7706"/>
                    <a:pt x="1068" y="7506"/>
                    <a:pt x="1068" y="5905"/>
                  </a:cubicBezTo>
                  <a:cubicBezTo>
                    <a:pt x="1068" y="4337"/>
                    <a:pt x="1068" y="4137"/>
                    <a:pt x="1101" y="3536"/>
                  </a:cubicBezTo>
                  <a:cubicBezTo>
                    <a:pt x="1134" y="2936"/>
                    <a:pt x="1234" y="2636"/>
                    <a:pt x="1301" y="2435"/>
                  </a:cubicBezTo>
                  <a:cubicBezTo>
                    <a:pt x="1401" y="2135"/>
                    <a:pt x="1535" y="1935"/>
                    <a:pt x="1735" y="1735"/>
                  </a:cubicBezTo>
                  <a:cubicBezTo>
                    <a:pt x="1968" y="1535"/>
                    <a:pt x="2168" y="1401"/>
                    <a:pt x="2435" y="1301"/>
                  </a:cubicBezTo>
                  <a:cubicBezTo>
                    <a:pt x="2635" y="1235"/>
                    <a:pt x="2969" y="1135"/>
                    <a:pt x="3536" y="1101"/>
                  </a:cubicBezTo>
                  <a:cubicBezTo>
                    <a:pt x="4170" y="1068"/>
                    <a:pt x="4337" y="1068"/>
                    <a:pt x="5938" y="1068"/>
                  </a:cubicBezTo>
                  <a:close/>
                  <a:moveTo>
                    <a:pt x="5938" y="0"/>
                  </a:moveTo>
                  <a:cubicBezTo>
                    <a:pt x="4337" y="0"/>
                    <a:pt x="4103" y="0"/>
                    <a:pt x="3503" y="34"/>
                  </a:cubicBezTo>
                  <a:cubicBezTo>
                    <a:pt x="2869" y="67"/>
                    <a:pt x="2435" y="167"/>
                    <a:pt x="2035" y="301"/>
                  </a:cubicBezTo>
                  <a:cubicBezTo>
                    <a:pt x="1668" y="467"/>
                    <a:pt x="1334" y="668"/>
                    <a:pt x="1001" y="1001"/>
                  </a:cubicBezTo>
                  <a:cubicBezTo>
                    <a:pt x="667" y="1335"/>
                    <a:pt x="467" y="1635"/>
                    <a:pt x="300" y="2035"/>
                  </a:cubicBezTo>
                  <a:cubicBezTo>
                    <a:pt x="167" y="2402"/>
                    <a:pt x="67" y="2836"/>
                    <a:pt x="33" y="3470"/>
                  </a:cubicBezTo>
                  <a:cubicBezTo>
                    <a:pt x="0" y="4103"/>
                    <a:pt x="0" y="4303"/>
                    <a:pt x="0" y="5938"/>
                  </a:cubicBezTo>
                  <a:cubicBezTo>
                    <a:pt x="0" y="7539"/>
                    <a:pt x="0" y="7739"/>
                    <a:pt x="33" y="8373"/>
                  </a:cubicBezTo>
                  <a:cubicBezTo>
                    <a:pt x="67" y="9007"/>
                    <a:pt x="167" y="9440"/>
                    <a:pt x="300" y="9807"/>
                  </a:cubicBezTo>
                  <a:cubicBezTo>
                    <a:pt x="467" y="10208"/>
                    <a:pt x="667" y="10541"/>
                    <a:pt x="1001" y="10841"/>
                  </a:cubicBezTo>
                  <a:cubicBezTo>
                    <a:pt x="1334" y="11175"/>
                    <a:pt x="1668" y="11375"/>
                    <a:pt x="2035" y="11542"/>
                  </a:cubicBezTo>
                  <a:cubicBezTo>
                    <a:pt x="2435" y="11675"/>
                    <a:pt x="2869" y="11775"/>
                    <a:pt x="3503" y="11809"/>
                  </a:cubicBezTo>
                  <a:cubicBezTo>
                    <a:pt x="4103" y="11842"/>
                    <a:pt x="4337" y="11842"/>
                    <a:pt x="5938" y="11842"/>
                  </a:cubicBezTo>
                  <a:cubicBezTo>
                    <a:pt x="7539" y="11842"/>
                    <a:pt x="7739" y="11842"/>
                    <a:pt x="8373" y="11809"/>
                  </a:cubicBezTo>
                  <a:cubicBezTo>
                    <a:pt x="9007" y="11775"/>
                    <a:pt x="9440" y="11675"/>
                    <a:pt x="9807" y="11542"/>
                  </a:cubicBezTo>
                  <a:cubicBezTo>
                    <a:pt x="10207" y="11375"/>
                    <a:pt x="10541" y="11175"/>
                    <a:pt x="10875" y="10841"/>
                  </a:cubicBezTo>
                  <a:cubicBezTo>
                    <a:pt x="11208" y="10508"/>
                    <a:pt x="11408" y="10208"/>
                    <a:pt x="11542" y="9807"/>
                  </a:cubicBezTo>
                  <a:cubicBezTo>
                    <a:pt x="11708" y="9440"/>
                    <a:pt x="11775" y="9007"/>
                    <a:pt x="11809" y="8373"/>
                  </a:cubicBezTo>
                  <a:cubicBezTo>
                    <a:pt x="11842" y="7739"/>
                    <a:pt x="11842" y="7539"/>
                    <a:pt x="11842" y="5938"/>
                  </a:cubicBezTo>
                  <a:cubicBezTo>
                    <a:pt x="11842" y="4303"/>
                    <a:pt x="11842" y="4103"/>
                    <a:pt x="11809" y="3470"/>
                  </a:cubicBezTo>
                  <a:cubicBezTo>
                    <a:pt x="11809" y="2836"/>
                    <a:pt x="11708" y="2402"/>
                    <a:pt x="11542" y="2035"/>
                  </a:cubicBezTo>
                  <a:cubicBezTo>
                    <a:pt x="11408" y="1668"/>
                    <a:pt x="11175" y="1301"/>
                    <a:pt x="10875" y="1001"/>
                  </a:cubicBezTo>
                  <a:cubicBezTo>
                    <a:pt x="10541" y="668"/>
                    <a:pt x="10207" y="467"/>
                    <a:pt x="9807" y="301"/>
                  </a:cubicBezTo>
                  <a:cubicBezTo>
                    <a:pt x="9440" y="167"/>
                    <a:pt x="9007" y="67"/>
                    <a:pt x="8373" y="34"/>
                  </a:cubicBezTo>
                  <a:cubicBezTo>
                    <a:pt x="7739" y="0"/>
                    <a:pt x="7539" y="0"/>
                    <a:pt x="5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endParaRPr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5245127" y="4179731"/>
              <a:ext cx="173507" cy="174450"/>
            </a:xfrm>
            <a:custGeom>
              <a:avLst/>
              <a:gdLst/>
              <a:ahLst/>
              <a:cxnLst/>
              <a:rect l="l" t="t" r="r" b="b"/>
              <a:pathLst>
                <a:path w="6072" h="6105" extrusionOk="0">
                  <a:moveTo>
                    <a:pt x="3036" y="1068"/>
                  </a:moveTo>
                  <a:cubicBezTo>
                    <a:pt x="4136" y="1068"/>
                    <a:pt x="5004" y="1968"/>
                    <a:pt x="5004" y="3036"/>
                  </a:cubicBezTo>
                  <a:cubicBezTo>
                    <a:pt x="5004" y="4136"/>
                    <a:pt x="4136" y="5037"/>
                    <a:pt x="3036" y="5037"/>
                  </a:cubicBezTo>
                  <a:cubicBezTo>
                    <a:pt x="1935" y="5037"/>
                    <a:pt x="1068" y="4136"/>
                    <a:pt x="1068" y="3036"/>
                  </a:cubicBezTo>
                  <a:cubicBezTo>
                    <a:pt x="1068" y="1968"/>
                    <a:pt x="1935" y="1068"/>
                    <a:pt x="3036" y="1068"/>
                  </a:cubicBezTo>
                  <a:close/>
                  <a:moveTo>
                    <a:pt x="3036" y="0"/>
                  </a:moveTo>
                  <a:cubicBezTo>
                    <a:pt x="1334" y="0"/>
                    <a:pt x="0" y="1368"/>
                    <a:pt x="0" y="3036"/>
                  </a:cubicBezTo>
                  <a:cubicBezTo>
                    <a:pt x="0" y="4737"/>
                    <a:pt x="1334" y="6104"/>
                    <a:pt x="3036" y="6104"/>
                  </a:cubicBezTo>
                  <a:cubicBezTo>
                    <a:pt x="4704" y="6104"/>
                    <a:pt x="6071" y="4737"/>
                    <a:pt x="6071" y="3036"/>
                  </a:cubicBezTo>
                  <a:cubicBezTo>
                    <a:pt x="6071" y="1368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endParaRPr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5401436" y="4155900"/>
              <a:ext cx="41034" cy="41005"/>
            </a:xfrm>
            <a:custGeom>
              <a:avLst/>
              <a:gdLst/>
              <a:ahLst/>
              <a:cxnLst/>
              <a:rect l="l" t="t" r="r" b="b"/>
              <a:pathLst>
                <a:path w="1436" h="1435" extrusionOk="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cubicBezTo>
                    <a:pt x="1" y="1101"/>
                    <a:pt x="334" y="1435"/>
                    <a:pt x="735" y="1435"/>
                  </a:cubicBezTo>
                  <a:cubicBezTo>
                    <a:pt x="1135" y="1435"/>
                    <a:pt x="1435" y="1101"/>
                    <a:pt x="1435" y="734"/>
                  </a:cubicBezTo>
                  <a:cubicBezTo>
                    <a:pt x="1435" y="334"/>
                    <a:pt x="1102" y="0"/>
                    <a:pt x="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endParaRPr>
            </a:p>
          </p:txBody>
        </p:sp>
      </p:grpSp>
      <p:sp>
        <p:nvSpPr>
          <p:cNvPr id="575" name="Google Shape;575;p24"/>
          <p:cNvSpPr/>
          <p:nvPr/>
        </p:nvSpPr>
        <p:spPr>
          <a:xfrm>
            <a:off x="5529694" y="5460061"/>
            <a:ext cx="285636" cy="309834"/>
          </a:xfrm>
          <a:custGeom>
            <a:avLst/>
            <a:gdLst/>
            <a:ahLst/>
            <a:cxnLst/>
            <a:rect l="l" t="t" r="r" b="b"/>
            <a:pathLst>
              <a:path w="16446" h="13378" extrusionOk="0">
                <a:moveTo>
                  <a:pt x="11375" y="1"/>
                </a:moveTo>
                <a:cubicBezTo>
                  <a:pt x="9207" y="1"/>
                  <a:pt x="7606" y="2036"/>
                  <a:pt x="8106" y="4137"/>
                </a:cubicBezTo>
                <a:cubicBezTo>
                  <a:pt x="5304" y="4004"/>
                  <a:pt x="2802" y="2669"/>
                  <a:pt x="1135" y="635"/>
                </a:cubicBezTo>
                <a:lnTo>
                  <a:pt x="1135" y="635"/>
                </a:lnTo>
                <a:cubicBezTo>
                  <a:pt x="267" y="2136"/>
                  <a:pt x="701" y="4137"/>
                  <a:pt x="2202" y="5138"/>
                </a:cubicBezTo>
                <a:cubicBezTo>
                  <a:pt x="1635" y="5104"/>
                  <a:pt x="1135" y="4971"/>
                  <a:pt x="668" y="4704"/>
                </a:cubicBezTo>
                <a:lnTo>
                  <a:pt x="668" y="4704"/>
                </a:lnTo>
                <a:cubicBezTo>
                  <a:pt x="634" y="6272"/>
                  <a:pt x="1735" y="7740"/>
                  <a:pt x="3370" y="8040"/>
                </a:cubicBezTo>
                <a:cubicBezTo>
                  <a:pt x="3087" y="8121"/>
                  <a:pt x="2780" y="8165"/>
                  <a:pt x="2463" y="8165"/>
                </a:cubicBezTo>
                <a:cubicBezTo>
                  <a:pt x="2256" y="8165"/>
                  <a:pt x="2046" y="8146"/>
                  <a:pt x="1835" y="8107"/>
                </a:cubicBezTo>
                <a:lnTo>
                  <a:pt x="1835" y="8107"/>
                </a:lnTo>
                <a:cubicBezTo>
                  <a:pt x="2269" y="9441"/>
                  <a:pt x="3503" y="10408"/>
                  <a:pt x="5004" y="10442"/>
                </a:cubicBezTo>
                <a:cubicBezTo>
                  <a:pt x="3785" y="11406"/>
                  <a:pt x="2325" y="11888"/>
                  <a:pt x="808" y="11888"/>
                </a:cubicBezTo>
                <a:cubicBezTo>
                  <a:pt x="540" y="11888"/>
                  <a:pt x="271" y="11873"/>
                  <a:pt x="0" y="11843"/>
                </a:cubicBezTo>
                <a:lnTo>
                  <a:pt x="0" y="11843"/>
                </a:lnTo>
                <a:cubicBezTo>
                  <a:pt x="1502" y="12810"/>
                  <a:pt x="3269" y="13377"/>
                  <a:pt x="5171" y="13377"/>
                </a:cubicBezTo>
                <a:cubicBezTo>
                  <a:pt x="11442" y="13377"/>
                  <a:pt x="14978" y="8073"/>
                  <a:pt x="14744" y="3337"/>
                </a:cubicBezTo>
                <a:cubicBezTo>
                  <a:pt x="15411" y="2870"/>
                  <a:pt x="15979" y="2269"/>
                  <a:pt x="16446" y="1602"/>
                </a:cubicBezTo>
                <a:lnTo>
                  <a:pt x="16446" y="1602"/>
                </a:lnTo>
                <a:cubicBezTo>
                  <a:pt x="15812" y="1869"/>
                  <a:pt x="15178" y="2036"/>
                  <a:pt x="14511" y="2136"/>
                </a:cubicBezTo>
                <a:cubicBezTo>
                  <a:pt x="15178" y="1702"/>
                  <a:pt x="15712" y="1035"/>
                  <a:pt x="15979" y="268"/>
                </a:cubicBezTo>
                <a:lnTo>
                  <a:pt x="15979" y="268"/>
                </a:lnTo>
                <a:cubicBezTo>
                  <a:pt x="15311" y="635"/>
                  <a:pt x="14611" y="935"/>
                  <a:pt x="13844" y="1068"/>
                </a:cubicBezTo>
                <a:cubicBezTo>
                  <a:pt x="13210" y="434"/>
                  <a:pt x="12343" y="1"/>
                  <a:pt x="1137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576" name="Google Shape;576;p24"/>
          <p:cNvSpPr txBox="1">
            <a:spLocks noGrp="1"/>
          </p:cNvSpPr>
          <p:nvPr>
            <p:ph type="body" idx="2"/>
          </p:nvPr>
        </p:nvSpPr>
        <p:spPr>
          <a:xfrm>
            <a:off x="5461425" y="3838825"/>
            <a:ext cx="3322575" cy="123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19004158@st.vlute.edu.vn</a:t>
            </a:r>
            <a:endParaRPr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0975319991</a:t>
            </a:r>
            <a:endParaRPr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7" name="Google Shape;577;p24">
            <a:hlinkClick r:id="rId4" action="ppaction://hlinksldjump"/>
          </p:cNvPr>
          <p:cNvSpPr/>
          <p:nvPr/>
        </p:nvSpPr>
        <p:spPr>
          <a:xfrm>
            <a:off x="7903481" y="0"/>
            <a:ext cx="1240425" cy="16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273</Words>
  <Application>Microsoft Office PowerPoint</Application>
  <PresentationFormat>On-screen Show (4:3)</PresentationFormat>
  <Paragraphs>46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Web bán điện thoại &amp;&amp; Laptop</vt:lpstr>
      <vt:lpstr>PowerPoint Presentation</vt:lpstr>
      <vt:lpstr>CHƯƠNG I: TỔNG QUAN VỀ CÔNG NGHỆ THIẾT KẾ WEB</vt:lpstr>
      <vt:lpstr>CHƯƠNG I: TỔNG QUAN VỀ CÔNG NGHỆ THIẾT KẾ WEB</vt:lpstr>
      <vt:lpstr>CHƯƠNG I: TỔNG QUAN VỀ CÔNG NGHỆ THIẾT KẾ WEB</vt:lpstr>
      <vt:lpstr>CHƯƠNG I: TỔNG QUAN VỀ CÔNG NGHỆ THIẾT KẾ WEB</vt:lpstr>
      <vt:lpstr>CHƯƠNG II: PHÂN TÍCH THIẾT KẾ HỆ THỐNG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bán điện thoại &amp;&amp; Laptop</dc:title>
  <dc:creator>Huỳnh Phúc</dc:creator>
  <cp:lastModifiedBy>Huỳnh Phúc</cp:lastModifiedBy>
  <cp:revision>3</cp:revision>
  <dcterms:created xsi:type="dcterms:W3CDTF">2021-12-15T03:37:45Z</dcterms:created>
  <dcterms:modified xsi:type="dcterms:W3CDTF">2021-12-15T03:47:04Z</dcterms:modified>
</cp:coreProperties>
</file>