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0F8DE-DF8D-480C-A6EE-95A79E33D011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2EC8B-434A-415E-96E9-5BE9E733D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30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2EC8B-434A-415E-96E9-5BE9E733D5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52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B4A6-1EBD-4D50-8D54-E9B61444B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39629-CE07-4A81-B59A-BC5427543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C06B5-6A45-4051-B4FF-70ECE167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C2DA-B8FA-450F-8111-906CEE67E63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D3487-1A02-41FB-9D03-51BDA7CF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98C0C-0EE6-4F48-BDF6-AF46D546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DE96-16AE-4FA0-813C-E065CBA8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8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2495-EA82-4837-AD88-96AB1DE8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28C0A-0EBD-4C7A-802A-901328EE2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FEF27-9FBE-46AA-9B1B-DE66A68F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C2DA-B8FA-450F-8111-906CEE67E63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6E6BF-911A-463C-905A-E8E4D383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611C4-E330-4D5E-9E6B-10DF4C22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DE96-16AE-4FA0-813C-E065CBA8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7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52597B-BCDF-4E13-A3A1-94E03D841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DBBC5-E175-413B-B2FF-FD7BE4B26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32B0B-1B9B-4848-9665-D69C6C2C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C2DA-B8FA-450F-8111-906CEE67E63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61336-9133-4206-91A3-0A262FEC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ADBC0-72BE-47CF-9A77-50CF1C3F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DE96-16AE-4FA0-813C-E065CBA8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5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9932-C674-4D2B-8351-5FBB7465A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74081-FEEA-41B0-AF86-47FF71A21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763B5-DB6D-4E89-B666-352A1C5C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C2DA-B8FA-450F-8111-906CEE67E63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3CD85-714C-41C6-BA01-6C6C7EC7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5AD6-0389-485B-BD64-7F1D6A556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DE96-16AE-4FA0-813C-E065CBA8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3AE7-1459-4CC8-AEC6-AC2718633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AF8EC-5FB0-4A70-B4A3-51A229800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31E0E-25EF-456F-ABC1-CC2EA838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C2DA-B8FA-450F-8111-906CEE67E63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F6902-08A6-4645-8622-19C91219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B0D53-014B-40A8-8019-7C8F7A61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DE96-16AE-4FA0-813C-E065CBA8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6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047B-A119-4160-8C32-E15C20E4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652B0-8B11-4454-9C6B-E92C6E632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087E8-5755-40D5-B72C-B239FE859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253EA-A365-41A9-9630-2C0B6649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C2DA-B8FA-450F-8111-906CEE67E63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DD748-9062-4BBB-86EA-592BDC38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D407B-6F23-4331-A705-210E4EAE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DE96-16AE-4FA0-813C-E065CBA8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9BF7-6977-40B5-B642-A5770852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F8B9F-F23D-453C-9606-8F7EB49F1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21B32-6B42-4ACD-AB86-FB65CE277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22AEB-17B2-4676-B0FC-8FFFFDAAA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FAE8F-BC26-49DC-B8D8-8BABACB0D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FC960E-CA8C-4EBE-A6CF-16717B3A3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C2DA-B8FA-450F-8111-906CEE67E63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97EA49-FD98-4D42-9D97-D66FA346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87749-0954-4056-A70A-610D2E2A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DE96-16AE-4FA0-813C-E065CBA8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7A26-1C1B-43C9-978A-E049ABC7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F7D7F-9BD7-42C3-A89F-6B3FFCC8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C2DA-B8FA-450F-8111-906CEE67E63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66C0B-2AD1-4FF5-B030-7FE729D4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F09CE-1B9E-4EB0-8681-73490C36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DE96-16AE-4FA0-813C-E065CBA8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9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0228BA-DC48-4AA3-8325-A21ED391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C2DA-B8FA-450F-8111-906CEE67E63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4C262-D4B0-464E-BE47-EF4056B03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C72A6-EC5E-4904-966D-04FDCAFF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DE96-16AE-4FA0-813C-E065CBA8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0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95F13-B293-41E0-A1EC-CABF7588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70649-84A3-49BE-9342-7FF9D3E0A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64CC3-0B1F-4919-8E06-44310868B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5CC3B-EFFF-4033-98FF-00090171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C2DA-B8FA-450F-8111-906CEE67E63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18EB3-150A-462A-AE02-BDB5BB27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8B57D-1974-41B7-82FB-4A1E25490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DE96-16AE-4FA0-813C-E065CBA8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9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3643-2459-4F89-8969-2CCEEEBB8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C704FE-66A8-4E4B-B841-894807AF3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6D8BA-965E-416F-A715-CBDB696FB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0E984-79A8-4F33-A131-F9EF89C9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C2DA-B8FA-450F-8111-906CEE67E63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8EC36-E48D-4C36-BA6E-5BDD17338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1CCFF-3D0F-431F-8008-9B06D28F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DE96-16AE-4FA0-813C-E065CBA8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1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D1C2C-48CB-48E9-A5FB-E5F8FF535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06E65-B39A-4A22-BC22-02291B992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56AEB-04FC-44E5-A026-1F58E889E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AC2DA-B8FA-450F-8111-906CEE67E634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599D-5A05-4574-8C8D-4FFA61C48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51C72-3CBB-49BC-BA32-44060FE54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ADE96-16AE-4FA0-813C-E065CBA8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2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5CD2-859E-4E15-90DA-1AE77970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Spot the Difference by 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E0923-9508-4439-B783-690113C0B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/>
              <a:t>Tổng quan</a:t>
            </a:r>
          </a:p>
          <a:p>
            <a:r>
              <a:rPr lang="en-US"/>
              <a:t>Sử dụng CNN-based object detection bằng cách xếp chồng 2 hình ảnh đ</a:t>
            </a:r>
            <a:r>
              <a:rPr lang="vi-VN"/>
              <a:t>ư</a:t>
            </a:r>
            <a:r>
              <a:rPr lang="en-US"/>
              <a:t>ợc căn chỉnh làm đối t</a:t>
            </a:r>
            <a:r>
              <a:rPr lang="vi-VN"/>
              <a:t>ư</a:t>
            </a:r>
            <a:r>
              <a:rPr lang="en-US"/>
              <a:t>ợng đầu vào và xem xét sự khác biệt giữa hai hình ảnh</a:t>
            </a:r>
          </a:p>
        </p:txBody>
      </p:sp>
    </p:spTree>
    <p:extLst>
      <p:ext uri="{BB962C8B-B14F-4D97-AF65-F5344CB8AC3E}">
        <p14:creationId xmlns:p14="http://schemas.microsoft.com/office/powerpoint/2010/main" val="276798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35F6B-A373-4648-965C-E693DAAC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Thuật toán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2264-2829-4B24-B4AE-1A1FB43DD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Training Data Synthetic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872CA-EB4B-4BCA-B463-C0B822AE8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57" y="2301540"/>
            <a:ext cx="7704511" cy="194961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695325-0CD5-4A06-8F5D-7A681B912983}"/>
              </a:ext>
            </a:extLst>
          </p:cNvPr>
          <p:cNvSpPr txBox="1">
            <a:spLocks/>
          </p:cNvSpPr>
          <p:nvPr/>
        </p:nvSpPr>
        <p:spPr>
          <a:xfrm>
            <a:off x="990600" y="4005943"/>
            <a:ext cx="8908143" cy="232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A, Lấy mẫu 1 phần bên phải và sao chép đi n</a:t>
            </a:r>
            <a:r>
              <a:rPr lang="vi-VN"/>
              <a:t>ơ</a:t>
            </a:r>
            <a:r>
              <a:rPr lang="en-US"/>
              <a:t>i khác bên trái</a:t>
            </a:r>
          </a:p>
          <a:p>
            <a:r>
              <a:rPr lang="en-US"/>
              <a:t>B, Lấy mẫu 1 phần bên trái và sao chép đi n</a:t>
            </a:r>
            <a:r>
              <a:rPr lang="vi-VN"/>
              <a:t>ơ</a:t>
            </a:r>
            <a:r>
              <a:rPr lang="en-US"/>
              <a:t>i khác bên phải</a:t>
            </a:r>
          </a:p>
          <a:p>
            <a:r>
              <a:rPr lang="en-US"/>
              <a:t>Lấy 2 hình ảnh khác biệt hoàn toàn</a:t>
            </a:r>
          </a:p>
        </p:txBody>
      </p:sp>
    </p:spTree>
    <p:extLst>
      <p:ext uri="{BB962C8B-B14F-4D97-AF65-F5344CB8AC3E}">
        <p14:creationId xmlns:p14="http://schemas.microsoft.com/office/powerpoint/2010/main" val="2305314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35F6B-A373-4648-965C-E693DAACF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Thuật toán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2264-2829-4B24-B4AE-1A1FB43DD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714067" cy="4351338"/>
          </a:xfrm>
        </p:spPr>
        <p:txBody>
          <a:bodyPr>
            <a:normAutofit/>
          </a:bodyPr>
          <a:lstStyle/>
          <a:p>
            <a:r>
              <a:rPr lang="en-US" sz="2400"/>
              <a:t>5k cặp ảnh giống nhau đ</a:t>
            </a:r>
            <a:r>
              <a:rPr lang="vi-VN" sz="2400"/>
              <a:t>ư</a:t>
            </a:r>
            <a:r>
              <a:rPr lang="en-US" sz="2400"/>
              <a:t>ợc thu thập, tổng hợp thành các cặp khác nhau, 2/3 là khác nhau cục bộ, 2/3 là khác nhau hoàn toàn</a:t>
            </a:r>
          </a:p>
          <a:p>
            <a:r>
              <a:rPr lang="en-US" sz="2400"/>
              <a:t>Hình ảnh khác nhau cụ bộ tạo ra bằng cách tạo ra các nhiễu loạn nhỏ trên hình, check lại bằng biểu đồ màu</a:t>
            </a:r>
          </a:p>
          <a:p>
            <a:r>
              <a:rPr lang="en-US" sz="2400"/>
              <a:t>Với hình ảnh khác nhau hoàn toàn, chọn một ảnh đối t</a:t>
            </a:r>
            <a:r>
              <a:rPr lang="vi-VN" sz="2400"/>
              <a:t>ư</a:t>
            </a:r>
            <a:r>
              <a:rPr lang="en-US" sz="2400"/>
              <a:t>ợng và sau đó chọn một ảnh cuốn sách khác</a:t>
            </a:r>
          </a:p>
          <a:p>
            <a:r>
              <a:rPr lang="en-US" sz="2400"/>
              <a:t>Tiếp tục thu thập trong t</a:t>
            </a:r>
            <a:r>
              <a:rPr lang="vi-VN" sz="2400"/>
              <a:t>ư</a:t>
            </a:r>
            <a:r>
              <a:rPr lang="en-US" sz="2400"/>
              <a:t>ơng lai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409C6F-D54E-4B0E-A7C7-C0217529A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266" y="2100943"/>
            <a:ext cx="4474253" cy="265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35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6FC7-8086-4F8E-9DA3-AC1908EB0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Thuật toán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B3597-261E-43D2-8316-31DEF5C17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7140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Early-merging Architecture</a:t>
            </a:r>
          </a:p>
          <a:p>
            <a:r>
              <a:rPr lang="en-US" sz="2400"/>
              <a:t>Ý t</a:t>
            </a:r>
            <a:r>
              <a:rPr lang="vi-VN" sz="2400"/>
              <a:t>ư</a:t>
            </a:r>
            <a:r>
              <a:rPr lang="en-US" sz="2400"/>
              <a:t>ởng là xem hai hình ảnh đầu vào 3 kênh RGB là một hình ảnh 6 kênh và coi sự khác biệt là object cần detect</a:t>
            </a:r>
          </a:p>
          <a:p>
            <a:r>
              <a:rPr lang="en-US" sz="2400"/>
              <a:t>Sử dụng Faster R-CNN làm detection pipeline: trích xuất đặc tr</a:t>
            </a:r>
            <a:r>
              <a:rPr lang="vi-VN" sz="2400"/>
              <a:t>ư</a:t>
            </a:r>
            <a:r>
              <a:rPr lang="en-US" sz="2400"/>
              <a:t>ng +  region proposal+ phân loại. Input layer đ</a:t>
            </a:r>
            <a:r>
              <a:rPr lang="vi-VN" sz="2400"/>
              <a:t>ư</a:t>
            </a:r>
            <a:r>
              <a:rPr lang="en-US" sz="2400"/>
              <a:t>ợc sửa đổi để nhận 2 2 hình ảnh và 2 nhánh dữ liệu đ</a:t>
            </a:r>
            <a:r>
              <a:rPr lang="vi-VN" sz="2400"/>
              <a:t>ư</a:t>
            </a:r>
            <a:r>
              <a:rPr lang="en-US" sz="2400"/>
              <a:t>ợc kết hợp bằng một concat 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77F89-C0C6-44EB-8220-DF078FBADE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81"/>
          <a:stretch/>
        </p:blipFill>
        <p:spPr>
          <a:xfrm>
            <a:off x="8020569" y="1904284"/>
            <a:ext cx="3152439" cy="344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4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6FC7-8086-4F8E-9DA3-AC1908EB0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1375"/>
            <a:ext cx="4681742" cy="1840613"/>
          </a:xfrm>
        </p:spPr>
        <p:txBody>
          <a:bodyPr anchor="b">
            <a:normAutofit/>
          </a:bodyPr>
          <a:lstStyle/>
          <a:p>
            <a:r>
              <a:rPr lang="en-US" sz="4000"/>
              <a:t>Thuật toán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B3597-261E-43D2-8316-31DEF5C17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200"/>
            <a:ext cx="4681742" cy="3531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Two-branch Architecture </a:t>
            </a:r>
          </a:p>
          <a:p>
            <a:r>
              <a:rPr lang="en-US" sz="2000"/>
              <a:t>Hai hình ảnh đ</a:t>
            </a:r>
            <a:r>
              <a:rPr lang="vi-VN" sz="2000"/>
              <a:t>ư</a:t>
            </a:r>
            <a:r>
              <a:rPr lang="en-US" sz="2000"/>
              <a:t>ợc đ</a:t>
            </a:r>
            <a:r>
              <a:rPr lang="vi-VN" sz="2000"/>
              <a:t>ư</a:t>
            </a:r>
            <a:r>
              <a:rPr lang="en-US" sz="2000"/>
              <a:t>a vào một số Conv layer t</a:t>
            </a:r>
            <a:r>
              <a:rPr lang="vi-VN" sz="2000"/>
              <a:t>ư</a:t>
            </a:r>
            <a:r>
              <a:rPr lang="en-US" sz="2000"/>
              <a:t>ơng ứng sau đó đ</a:t>
            </a:r>
            <a:r>
              <a:rPr lang="vi-VN" sz="2000"/>
              <a:t>ư</a:t>
            </a:r>
            <a:r>
              <a:rPr lang="en-US" sz="2000"/>
              <a:t>ợc ghép lại bằng một vài lớp</a:t>
            </a:r>
          </a:p>
          <a:p>
            <a:r>
              <a:rPr lang="en-US" sz="2000"/>
              <a:t>Ba kiến trúc của ph</a:t>
            </a:r>
            <a:r>
              <a:rPr lang="vi-VN" sz="2000"/>
              <a:t>ư</a:t>
            </a:r>
            <a:r>
              <a:rPr lang="en-US" sz="2000"/>
              <a:t>ơng pháp</a:t>
            </a:r>
          </a:p>
          <a:p>
            <a:pPr lvl="1"/>
            <a:r>
              <a:rPr lang="en-US" sz="1600"/>
              <a:t>Conv1-&gt;conv5 đại diện cho các block layer trong mạng ZF</a:t>
            </a:r>
          </a:p>
          <a:p>
            <a:pPr lvl="1"/>
            <a:r>
              <a:rPr lang="en-US" sz="1600"/>
              <a:t>Layer ReLU, LRN và Pooling đ</a:t>
            </a:r>
            <a:r>
              <a:rPr lang="vi-VN" sz="1600"/>
              <a:t>ư</a:t>
            </a:r>
            <a:r>
              <a:rPr lang="en-US" sz="1600"/>
              <a:t>ợc bỏ qua</a:t>
            </a:r>
          </a:p>
          <a:p>
            <a:pPr lvl="1"/>
            <a:r>
              <a:rPr lang="en-US" sz="1600"/>
              <a:t>Trái qua phải: Early-merging architecture, 2 nhánh đ</a:t>
            </a:r>
            <a:r>
              <a:rPr lang="vi-VN" sz="1600"/>
              <a:t>ư</a:t>
            </a:r>
            <a:r>
              <a:rPr lang="en-US" sz="1600"/>
              <a:t>ợc ghép tr</a:t>
            </a:r>
            <a:r>
              <a:rPr lang="vi-VN" sz="1600"/>
              <a:t>ư</a:t>
            </a:r>
            <a:r>
              <a:rPr lang="en-US" sz="1600"/>
              <a:t>ớc conv3, 2 nhánh  đ</a:t>
            </a:r>
            <a:r>
              <a:rPr lang="vi-VN" sz="1600"/>
              <a:t>ư</a:t>
            </a:r>
            <a:r>
              <a:rPr lang="en-US" sz="1600"/>
              <a:t>ợc ghép tr</a:t>
            </a:r>
            <a:r>
              <a:rPr lang="vi-VN" sz="1600"/>
              <a:t>ư</a:t>
            </a:r>
            <a:r>
              <a:rPr lang="en-US" sz="1600"/>
              <a:t>ớc conv5.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011077-AA4E-4B86-B8A7-084734CDE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162" y="1484687"/>
            <a:ext cx="5438638" cy="388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64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3B0E-6D5E-4EB8-AFE2-D4431CC5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Thử nghiệm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C9D6C-BDCC-4634-93C1-550375AD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Dataset and evaluation protocol</a:t>
            </a:r>
          </a:p>
          <a:p>
            <a:r>
              <a:rPr lang="en-US"/>
              <a:t>Một mẫu trong bộ dữ liệu gồm: hình ảnh chụp thật  và một ảnh design từ tr</a:t>
            </a:r>
            <a:r>
              <a:rPr lang="vi-VN"/>
              <a:t>ư</a:t>
            </a:r>
            <a:r>
              <a:rPr lang="en-US"/>
              <a:t>ớc, và đ</a:t>
            </a:r>
            <a:r>
              <a:rPr lang="vi-VN"/>
              <a:t>ư</a:t>
            </a:r>
            <a:r>
              <a:rPr lang="en-US"/>
              <a:t>ợc dán nhãn đ</a:t>
            </a:r>
            <a:r>
              <a:rPr lang="vi-VN"/>
              <a:t>ơ</a:t>
            </a:r>
            <a:r>
              <a:rPr lang="en-US"/>
              <a:t>n giản “same” hoặc “different” không cần bounding box</a:t>
            </a:r>
          </a:p>
          <a:p>
            <a:r>
              <a:rPr lang="en-US"/>
              <a:t>Xem các cặp hình ảnh giống nhau là positive, khác nhau là negative. Ph</a:t>
            </a:r>
            <a:r>
              <a:rPr lang="vi-VN"/>
              <a:t>ư</a:t>
            </a:r>
            <a:r>
              <a:rPr lang="en-US"/>
              <a:t>ơng pháp đánh giá là Receiving Operating Characteristic Curve. </a:t>
            </a:r>
          </a:p>
        </p:txBody>
      </p:sp>
    </p:spTree>
    <p:extLst>
      <p:ext uri="{BB962C8B-B14F-4D97-AF65-F5344CB8AC3E}">
        <p14:creationId xmlns:p14="http://schemas.microsoft.com/office/powerpoint/2010/main" val="2618370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3B0E-6D5E-4EB8-AFE2-D4431CC5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Thử nghiệm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C9D6C-BDCC-4634-93C1-550375AD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Object Detection Method</a:t>
            </a:r>
          </a:p>
          <a:p>
            <a:pPr marL="0" indent="0">
              <a:buNone/>
            </a:pPr>
            <a:r>
              <a:rPr lang="en-US"/>
              <a:t>Training details</a:t>
            </a:r>
          </a:p>
          <a:p>
            <a:r>
              <a:rPr lang="en-US"/>
              <a:t>Sử dụng Faster R-CNN để phát hiện đối t</a:t>
            </a:r>
            <a:r>
              <a:rPr lang="vi-VN"/>
              <a:t>ư</a:t>
            </a:r>
            <a:r>
              <a:rPr lang="en-US"/>
              <a:t>ợng, ZF làm layer trích xuất đặc tr</a:t>
            </a:r>
            <a:r>
              <a:rPr lang="vi-VN"/>
              <a:t>ư</a:t>
            </a:r>
            <a:r>
              <a:rPr lang="en-US"/>
              <a:t>ng, 2 hình ảnh đ</a:t>
            </a:r>
            <a:r>
              <a:rPr lang="vi-VN"/>
              <a:t>ư</a:t>
            </a:r>
            <a:r>
              <a:rPr lang="en-US"/>
              <a:t>ợc ghép lại. Khởi tạo các Conv layer tr</a:t>
            </a:r>
            <a:r>
              <a:rPr lang="vi-VN"/>
              <a:t>ư</a:t>
            </a:r>
            <a:r>
              <a:rPr lang="en-US"/>
              <a:t>ớc Concat layer bằng ImageNet và sau  bằng “xavier” method</a:t>
            </a:r>
          </a:p>
          <a:p>
            <a:r>
              <a:rPr lang="en-US"/>
              <a:t>Đầu tiên set learning rate là 0.001 sau 10 epochs giảm learning reate xuống 0.0001 để train cho 4 epochs</a:t>
            </a:r>
          </a:p>
          <a:p>
            <a:r>
              <a:rPr lang="en-US"/>
              <a:t>Các hình ảnh đ</a:t>
            </a:r>
            <a:r>
              <a:rPr lang="vi-VN"/>
              <a:t>ư</a:t>
            </a:r>
            <a:r>
              <a:rPr lang="en-US"/>
              <a:t>ợc gán nhãn same hoặc different, coi khoảng cách object score là sự khác nhau giữa 2 hình ảnh. Sau đó vẽ ROC Curve để phân tích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64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3B0E-6D5E-4EB8-AFE2-D4431CC5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Thử nghiệm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C9D6C-BDCC-4634-93C1-550375AD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Object Detection Method</a:t>
            </a:r>
          </a:p>
          <a:p>
            <a:pPr marL="0" indent="0">
              <a:buNone/>
            </a:pPr>
            <a:r>
              <a:rPr lang="en-US"/>
              <a:t>Amount of synthetic training data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8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3B0E-6D5E-4EB8-AFE2-D4431CC5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79"/>
            <a:ext cx="4681742" cy="1840613"/>
          </a:xfrm>
        </p:spPr>
        <p:txBody>
          <a:bodyPr anchor="b">
            <a:normAutofit/>
          </a:bodyPr>
          <a:lstStyle/>
          <a:p>
            <a:r>
              <a:rPr lang="en-US" sz="4000"/>
              <a:t>Thử nghiệm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C9D6C-BDCC-4634-93C1-550375AD6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6323"/>
            <a:ext cx="4681742" cy="3531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Object Detection Method</a:t>
            </a:r>
          </a:p>
          <a:p>
            <a:pPr marL="0" indent="0">
              <a:buNone/>
            </a:pPr>
            <a:r>
              <a:rPr lang="en-US"/>
              <a:t>Two-branch Architecture</a:t>
            </a:r>
          </a:p>
          <a:p>
            <a:pPr marL="0" indent="0">
              <a:buNone/>
            </a:pPr>
            <a:r>
              <a:rPr lang="en-US" sz="2000"/>
              <a:t>Sau thử nghiệm thấy kiến trúc Arch-conv1 có ít chi phí, tham số nhất và loại bỏ ít cặp khác nhau nhất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5108D-42AC-496C-8A1E-D925871AF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162" y="1110201"/>
            <a:ext cx="5438638" cy="463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95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3B0E-6D5E-4EB8-AFE2-D4431CC5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Thử nghiệm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C9D6C-BDCC-4634-93C1-550375AD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Object Detection Method</a:t>
            </a:r>
          </a:p>
          <a:p>
            <a:pPr marL="0" indent="0">
              <a:buNone/>
            </a:pPr>
            <a:r>
              <a:rPr lang="en-US"/>
              <a:t>Model Simplification</a:t>
            </a:r>
          </a:p>
          <a:p>
            <a:r>
              <a:rPr lang="en-US"/>
              <a:t>Khi coi sự khác biệt giữa 2 hình ảnh là một đối t</a:t>
            </a:r>
            <a:r>
              <a:rPr lang="vi-VN"/>
              <a:t>ư</a:t>
            </a:r>
            <a:r>
              <a:rPr lang="en-US"/>
              <a:t>ợng, nó là một đối t</a:t>
            </a:r>
            <a:r>
              <a:rPr lang="vi-VN"/>
              <a:t>ư</a:t>
            </a:r>
            <a:r>
              <a:rPr lang="en-US"/>
              <a:t>ợng có đặc tr</a:t>
            </a:r>
            <a:r>
              <a:rPr lang="vi-VN"/>
              <a:t>ư</a:t>
            </a:r>
            <a:r>
              <a:rPr lang="en-US"/>
              <a:t>ng đ</a:t>
            </a:r>
            <a:r>
              <a:rPr lang="vi-VN"/>
              <a:t>ơ</a:t>
            </a:r>
            <a:r>
              <a:rPr lang="en-US"/>
              <a:t>n giản h</a:t>
            </a:r>
            <a:r>
              <a:rPr lang="vi-VN"/>
              <a:t>ơ</a:t>
            </a:r>
            <a:r>
              <a:rPr lang="en-US"/>
              <a:t>n nhiều so với ng</a:t>
            </a:r>
            <a:r>
              <a:rPr lang="vi-VN"/>
              <a:t>ư</a:t>
            </a:r>
            <a:r>
              <a:rPr lang="en-US"/>
              <a:t>ời, mèo, xe cộ</a:t>
            </a:r>
          </a:p>
          <a:p>
            <a:r>
              <a:rPr lang="en-US"/>
              <a:t>Dựa trên Arch-conv1, tiếp tục giảm một số kênh cho đến khi có sự khác biệt lớn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79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3B0E-6D5E-4EB8-AFE2-D4431CC5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Thử nghiệm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C9D6C-BDCC-4634-93C1-550375AD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Comparison with other methods</a:t>
            </a:r>
          </a:p>
          <a:p>
            <a:pPr marL="0" indent="0">
              <a:buNone/>
            </a:pPr>
            <a:r>
              <a:rPr lang="en-US"/>
              <a:t>Fisher Vector</a:t>
            </a:r>
          </a:p>
          <a:p>
            <a:r>
              <a:rPr lang="en-US"/>
              <a:t>Tr</a:t>
            </a:r>
            <a:r>
              <a:rPr lang="vi-VN"/>
              <a:t>ư</a:t>
            </a:r>
            <a:r>
              <a:rPr lang="en-US"/>
              <a:t>ớc khi có deep learning, Hiệu suất tốt trong nhận dạng hình ảnh cổ điển, 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5CD2-859E-4E15-90DA-1AE779706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/>
              <a:t>Giới thiệu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E0923-9508-4439-B783-690113C0B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en-US" sz="1800"/>
              <a:t>Bài toán: Xem xét sự thay đổi của bìa sách từ khi thiết kế đến khi đ</a:t>
            </a:r>
            <a:r>
              <a:rPr lang="vi-VN" sz="1800"/>
              <a:t>ư</a:t>
            </a:r>
            <a:r>
              <a:rPr lang="en-US" sz="1800"/>
              <a:t>ợc in ra</a:t>
            </a:r>
          </a:p>
          <a:p>
            <a:r>
              <a:rPr lang="en-US" sz="1800"/>
              <a:t>VD:</a:t>
            </a:r>
          </a:p>
          <a:p>
            <a:pPr lvl="1"/>
            <a:r>
              <a:rPr lang="en-US" sz="1400"/>
              <a:t>A, sự khác biệt về thông tin phiên bản sách</a:t>
            </a:r>
          </a:p>
          <a:p>
            <a:pPr lvl="1"/>
            <a:r>
              <a:rPr lang="en-US" sz="1400"/>
              <a:t>B, thay đổi hình ảnh trên sách</a:t>
            </a:r>
          </a:p>
          <a:p>
            <a:pPr lvl="1"/>
            <a:r>
              <a:rPr lang="en-US" sz="1400"/>
              <a:t>C, phần footer của bìa sách</a:t>
            </a:r>
          </a:p>
          <a:p>
            <a:pPr lvl="1"/>
            <a:r>
              <a:rPr lang="en-US" sz="1400"/>
              <a:t>D, bị thay đổi hoàn toàn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F72C5-030F-401B-8A8A-0653AEF91E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54" b="-1"/>
          <a:stretch/>
        </p:blipFill>
        <p:spPr>
          <a:xfrm>
            <a:off x="6096000" y="1217976"/>
            <a:ext cx="5433758" cy="50058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10134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3B0E-6D5E-4EB8-AFE2-D4431CC5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Thử nghiệm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C9D6C-BDCC-4634-93C1-550375AD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Comparison with other methods</a:t>
            </a:r>
          </a:p>
          <a:p>
            <a:pPr marL="0" indent="0">
              <a:buNone/>
            </a:pPr>
            <a:r>
              <a:rPr lang="en-US"/>
              <a:t>FV +SVM</a:t>
            </a:r>
          </a:p>
          <a:p>
            <a:r>
              <a:rPr lang="en-US"/>
              <a:t>Sau khi có FV sử dụng conventional linear SVM và SVM fed là vector khác biệt giữa 2 vector cần so sánh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83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3B0E-6D5E-4EB8-AFE2-D4431CC5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Thử nghiệm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C9D6C-BDCC-4634-93C1-550375AD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Comparison with other methods</a:t>
            </a:r>
          </a:p>
          <a:p>
            <a:pPr marL="0" indent="0">
              <a:buNone/>
            </a:pPr>
            <a:r>
              <a:rPr lang="en-US"/>
              <a:t>Siamese Architecture</a:t>
            </a:r>
          </a:p>
          <a:p>
            <a:pPr marL="0" indent="0">
              <a:buNone/>
            </a:pPr>
            <a:r>
              <a:rPr lang="en-US"/>
              <a:t>Đ</a:t>
            </a:r>
            <a:r>
              <a:rPr lang="vi-VN"/>
              <a:t>ư</a:t>
            </a:r>
            <a:r>
              <a:rPr lang="en-US"/>
              <a:t>ợc sử dụng rộng rãi trong xác minh đối t</a:t>
            </a:r>
            <a:r>
              <a:rPr lang="vi-VN"/>
              <a:t>ư</a:t>
            </a:r>
            <a:r>
              <a:rPr lang="en-US"/>
              <a:t>ợng, nh</a:t>
            </a:r>
            <a:r>
              <a:rPr lang="vi-VN"/>
              <a:t>ư</a:t>
            </a:r>
            <a:r>
              <a:rPr lang="en-US"/>
              <a:t> xác minh khuôn mặt, xác minh chữ ký sử dụng mạng ZF làm parameter-shared convolutional network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84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3B0E-6D5E-4EB8-AFE2-D4431CC5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Thử nghiệm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C9D6C-BDCC-4634-93C1-550375AD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Comparison with other methods</a:t>
            </a:r>
          </a:p>
          <a:p>
            <a:pPr marL="0" indent="0">
              <a:buNone/>
            </a:pPr>
            <a:r>
              <a:rPr lang="en-US"/>
              <a:t>6-Channel Classification</a:t>
            </a:r>
          </a:p>
          <a:p>
            <a:pPr marL="0" indent="0">
              <a:buNone/>
            </a:pPr>
            <a:r>
              <a:rPr lang="en-US"/>
              <a:t>Lớp đầu vào là 2 hình ảnh đ</a:t>
            </a:r>
            <a:r>
              <a:rPr lang="vi-VN"/>
              <a:t>ư</a:t>
            </a:r>
            <a:r>
              <a:rPr lang="en-US"/>
              <a:t>ợc xếp chồng lên nhau bởi 2 hình ảnh graysclae, sau đó là một loạt các convolutional layers, cuối cùng là layer kết nối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50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3B0E-6D5E-4EB8-AFE2-D4431CC5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Thử nghiệm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C9D6C-BDCC-4634-93C1-550375AD6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68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Comparison with other methods</a:t>
            </a:r>
          </a:p>
          <a:p>
            <a:pPr marL="0" indent="0">
              <a:buNone/>
            </a:pPr>
            <a:r>
              <a:rPr lang="en-US"/>
              <a:t>Phân tích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9FCB3-54F0-4D36-ABF9-F11AFF840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91" y="2798197"/>
            <a:ext cx="9387460" cy="235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3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3B0E-6D5E-4EB8-AFE2-D4431CC5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Thử nghiệm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C9D6C-BDCC-4634-93C1-550375AD6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68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Comparison with other methods</a:t>
            </a:r>
          </a:p>
          <a:p>
            <a:pPr marL="0" indent="0">
              <a:buNone/>
            </a:pPr>
            <a:r>
              <a:rPr lang="en-US"/>
              <a:t>Phân tích</a:t>
            </a:r>
          </a:p>
          <a:p>
            <a:r>
              <a:rPr lang="en-US"/>
              <a:t>FV, FV + SVM có thể tìm chính xác cặp khác nhau toàn bộ, nh</a:t>
            </a:r>
            <a:r>
              <a:rPr lang="vi-VN"/>
              <a:t>ư</a:t>
            </a:r>
            <a:r>
              <a:rPr lang="en-US"/>
              <a:t>ng không thể phân biệt csc chi tiết nhỏ</a:t>
            </a:r>
          </a:p>
          <a:p>
            <a:r>
              <a:rPr lang="en-US"/>
              <a:t>Ph</a:t>
            </a:r>
            <a:r>
              <a:rPr lang="vi-VN"/>
              <a:t>ư</a:t>
            </a:r>
            <a:r>
              <a:rPr lang="en-US"/>
              <a:t>ơng pháp Siamese không chỉ biểu diễn khoảng cách mà cả đặc tr</a:t>
            </a:r>
            <a:r>
              <a:rPr lang="vi-VN"/>
              <a:t>ư</a:t>
            </a:r>
            <a:r>
              <a:rPr lang="en-US"/>
              <a:t>ng hình ảnh cũng đ</a:t>
            </a:r>
            <a:r>
              <a:rPr lang="vi-VN"/>
              <a:t>ư</a:t>
            </a:r>
            <a:r>
              <a:rPr lang="en-US"/>
              <a:t>ợc đào tạo, tuy nhiên chỉ xem xét đặc tr</a:t>
            </a:r>
            <a:r>
              <a:rPr lang="vi-VN"/>
              <a:t>ư</a:t>
            </a:r>
            <a:r>
              <a:rPr lang="en-US"/>
              <a:t>ng toàn bộ bức ảnh và một đặc tr</a:t>
            </a:r>
            <a:r>
              <a:rPr lang="vi-VN"/>
              <a:t>ư</a:t>
            </a:r>
            <a:r>
              <a:rPr lang="en-US"/>
              <a:t>ng mô hình cục bộ nhỏ. Vì vậy việc so sánh vector đặc tr</a:t>
            </a:r>
            <a:r>
              <a:rPr lang="vi-VN"/>
              <a:t>ư</a:t>
            </a:r>
            <a:r>
              <a:rPr lang="en-US"/>
              <a:t>ng không tìm đ</a:t>
            </a:r>
            <a:r>
              <a:rPr lang="vi-VN"/>
              <a:t>ư</a:t>
            </a:r>
            <a:r>
              <a:rPr lang="en-US"/>
              <a:t>ợc sự khác biệt nhỏ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15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3B0E-6D5E-4EB8-AFE2-D4431CC5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Thử nghiệm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C9D6C-BDCC-4634-93C1-550375AD6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68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Comparison with other methods</a:t>
            </a:r>
          </a:p>
          <a:p>
            <a:pPr marL="0" indent="0">
              <a:buNone/>
            </a:pPr>
            <a:r>
              <a:rPr lang="en-US"/>
              <a:t>Phân tích</a:t>
            </a:r>
          </a:p>
          <a:p>
            <a:r>
              <a:rPr lang="en-US"/>
              <a:t>6-Channel classification có nhiều lợi thế h</a:t>
            </a:r>
            <a:r>
              <a:rPr lang="vi-VN"/>
              <a:t>ơ</a:t>
            </a:r>
            <a:r>
              <a:rPr lang="en-US"/>
              <a:t>n. Tuy nhiên các khác biệt quan trọng vẫn bị bỏ qua</a:t>
            </a:r>
          </a:p>
          <a:p>
            <a:r>
              <a:rPr lang="en-US"/>
              <a:t>Ph</a:t>
            </a:r>
            <a:r>
              <a:rPr lang="vi-VN"/>
              <a:t>ư</a:t>
            </a:r>
            <a:r>
              <a:rPr lang="en-US"/>
              <a:t>ơng pháp mới sử dụng object detection để phát hiện sự sai khác cục bộ nên các đặc tr</a:t>
            </a:r>
            <a:r>
              <a:rPr lang="vi-VN"/>
              <a:t>ư</a:t>
            </a:r>
            <a:r>
              <a:rPr lang="en-US"/>
              <a:t>ng khác biệt cục bộ sẽ khó bị mất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3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FA22-A9A6-4A84-AACC-0FA3B3C1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0E978-0173-46D8-8C79-F3F8BD0E4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Khác với nhận diện hay object detection khác biệt không quá lớn hoặc bị che khuất vẫn đ</a:t>
            </a:r>
            <a:r>
              <a:rPr lang="vi-VN"/>
              <a:t>ư</a:t>
            </a:r>
            <a:r>
              <a:rPr lang="en-US"/>
              <a:t>ợc coi là giống nhau, với bài toán này khác biệt nhỏ cũng bị coi là khác nhau, giống với trò ch</a:t>
            </a:r>
            <a:r>
              <a:rPr lang="vi-VN"/>
              <a:t>ơ</a:t>
            </a:r>
            <a:r>
              <a:rPr lang="en-US"/>
              <a:t>i Spot the Difference</a:t>
            </a:r>
          </a:p>
          <a:p>
            <a:r>
              <a:rPr lang="en-US"/>
              <a:t>Các phần giống nhau của bức ảnh không cần phải giống nhau hoàn toàn nh</a:t>
            </a:r>
            <a:r>
              <a:rPr lang="vi-VN"/>
              <a:t>ư</a:t>
            </a:r>
            <a:r>
              <a:rPr lang="en-US"/>
              <a:t>ng các phần khác biệt phải đ</a:t>
            </a:r>
            <a:r>
              <a:rPr lang="vi-VN"/>
              <a:t>ư</a:t>
            </a:r>
            <a:r>
              <a:rPr lang="en-US"/>
              <a:t>ợc thể hiện rõ.</a:t>
            </a:r>
          </a:p>
          <a:p>
            <a:r>
              <a:rPr lang="en-US"/>
              <a:t>Subtraction of pixel không hiệu quả</a:t>
            </a:r>
          </a:p>
        </p:txBody>
      </p:sp>
    </p:spTree>
    <p:extLst>
      <p:ext uri="{BB962C8B-B14F-4D97-AF65-F5344CB8AC3E}">
        <p14:creationId xmlns:p14="http://schemas.microsoft.com/office/powerpoint/2010/main" val="335610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D7E5-5F07-4677-AAF1-8A73C4DD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Giới thiệu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B5A15-F8AB-4E5F-AB82-0C96CB617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2244" cy="4351338"/>
          </a:xfrm>
        </p:spPr>
        <p:txBody>
          <a:bodyPr>
            <a:normAutofit/>
          </a:bodyPr>
          <a:lstStyle/>
          <a:p>
            <a:r>
              <a:rPr lang="en-US" sz="2000"/>
              <a:t>Xếp chồng 2 ảnh RGB thành một ảnh 6-channel và xem xét sự khác biệt sau đó là 1 object detection framework</a:t>
            </a:r>
          </a:p>
          <a:p>
            <a:r>
              <a:rPr lang="en-US" sz="2000"/>
              <a:t>Đề xuất kiến trúc backbone network dựa trên objection detection network bằng cách xếp chồng 2 nhánh dữ liệu đầu vào sau vài convolutional layers</a:t>
            </a:r>
          </a:p>
          <a:p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4DF793-88C7-4DF3-A49A-C3C2C8676A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123" r="2" b="3760"/>
          <a:stretch/>
        </p:blipFill>
        <p:spPr>
          <a:xfrm>
            <a:off x="6951494" y="1904281"/>
            <a:ext cx="4402306" cy="301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157A-3CA6-4082-AEED-E9702506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Vấn đề liên quan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5F332-0437-464A-A5A9-84ED72EB3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2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Verification</a:t>
            </a:r>
          </a:p>
          <a:p>
            <a:r>
              <a:rPr lang="en-US"/>
              <a:t>Nhận diện khuôn mặt gồm: detect, align, represent, classify, ở b</a:t>
            </a:r>
            <a:r>
              <a:rPr lang="vi-VN"/>
              <a:t>ư</a:t>
            </a:r>
            <a:r>
              <a:rPr lang="en-US"/>
              <a:t>ớc represent trích xuất đặc tr</a:t>
            </a:r>
            <a:r>
              <a:rPr lang="vi-VN"/>
              <a:t>ư</a:t>
            </a:r>
            <a:r>
              <a:rPr lang="en-US"/>
              <a:t>ng ở các bộ phận nh</a:t>
            </a:r>
            <a:r>
              <a:rPr lang="vi-VN"/>
              <a:t>ư</a:t>
            </a:r>
            <a:r>
              <a:rPr lang="en-US"/>
              <a:t> mắt mũi, nh</a:t>
            </a:r>
            <a:r>
              <a:rPr lang="vi-VN"/>
              <a:t>ư</a:t>
            </a:r>
            <a:r>
              <a:rPr lang="en-US"/>
              <a:t>ng lại bỏ qua các yếu tố khác nh</a:t>
            </a:r>
            <a:r>
              <a:rPr lang="vi-VN"/>
              <a:t>ư</a:t>
            </a:r>
            <a:r>
              <a:rPr lang="en-US"/>
              <a:t> kính, sẹo, nếp nhăn. Với bài toán này thì cần phải có các yếu tố nh</a:t>
            </a:r>
            <a:r>
              <a:rPr lang="vi-VN"/>
              <a:t>ư</a:t>
            </a:r>
            <a:r>
              <a:rPr lang="en-US"/>
              <a:t> vậy.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2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157A-3CA6-4082-AEED-E9702506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Vấn đề liên quan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5F332-0437-464A-A5A9-84ED72EB3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2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/>
              <a:t>Change Detection</a:t>
            </a:r>
          </a:p>
          <a:p>
            <a:pPr marL="0" indent="0">
              <a:buNone/>
            </a:pPr>
            <a:r>
              <a:rPr lang="en-US"/>
              <a:t>Có nhiều cách phát hiện thay đổi</a:t>
            </a:r>
          </a:p>
          <a:p>
            <a:r>
              <a:rPr lang="en-US"/>
              <a:t>Phân đoạn, phân loại hình ảnh, sau đó so sánh và phân tích</a:t>
            </a:r>
          </a:p>
          <a:p>
            <a:r>
              <a:rPr lang="en-US"/>
              <a:t>Ph</a:t>
            </a:r>
            <a:r>
              <a:rPr lang="vi-VN"/>
              <a:t>ư</a:t>
            </a:r>
            <a:r>
              <a:rPr lang="en-US"/>
              <a:t>ơng pháp OCR để nhận dạng ký tự trong hình ảnh</a:t>
            </a:r>
          </a:p>
          <a:p>
            <a:pPr marL="0" indent="0">
              <a:buNone/>
            </a:pPr>
            <a:r>
              <a:rPr lang="en-US"/>
              <a:t>Không hiệu quả trong bài toán này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4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5203-6016-4A8F-BC98-51DCAEFD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Vấn đề liên quan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AF3E8-EF82-4AB1-8919-320A4958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Object detection</a:t>
            </a:r>
          </a:p>
          <a:p>
            <a:r>
              <a:rPr lang="en-US"/>
              <a:t>Nhận diện dựa trên CNN cho thấy độ chính xác cao cho các đối t</a:t>
            </a:r>
            <a:r>
              <a:rPr lang="vi-VN"/>
              <a:t>ư</a:t>
            </a:r>
            <a:r>
              <a:rPr lang="en-US"/>
              <a:t>ợng cụ thể (khuôn mặt, chữ viết)</a:t>
            </a:r>
          </a:p>
          <a:p>
            <a:r>
              <a:rPr lang="en-US"/>
              <a:t>Do đầu vào pixel RGB có thể đ</a:t>
            </a:r>
            <a:r>
              <a:rPr lang="vi-VN"/>
              <a:t>ư</a:t>
            </a:r>
            <a:r>
              <a:rPr lang="en-US"/>
              <a:t>a ra các đặc tr</a:t>
            </a:r>
            <a:r>
              <a:rPr lang="vi-VN"/>
              <a:t>ư</a:t>
            </a:r>
            <a:r>
              <a:rPr lang="en-US"/>
              <a:t>ng khuôn mặt, nên một cặp đầu vào pixel RGB hoặc đầu vào 6 kênh cũng có thể đ</a:t>
            </a:r>
            <a:r>
              <a:rPr lang="vi-VN"/>
              <a:t>ư</a:t>
            </a:r>
            <a:r>
              <a:rPr lang="en-US"/>
              <a:t>a ra các đặc tr</a:t>
            </a:r>
            <a:r>
              <a:rPr lang="vi-VN"/>
              <a:t>ư</a:t>
            </a:r>
            <a:r>
              <a:rPr lang="en-US"/>
              <a:t>ng mô tả sự khác biệt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6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5203-6016-4A8F-BC98-51DCAEFD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Thuật toán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AF3E8-EF82-4AB1-8919-320A4958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Image Alignment</a:t>
            </a:r>
          </a:p>
          <a:p>
            <a:r>
              <a:rPr lang="en-US"/>
              <a:t>Các ảnh chụp để so sánh với ảnh gốc có các h</a:t>
            </a:r>
            <a:r>
              <a:rPr lang="vi-VN"/>
              <a:t>ư</a:t>
            </a:r>
            <a:r>
              <a:rPr lang="en-US"/>
              <a:t>ớng, góc khác nhau nên cần tiền xử lý tr</a:t>
            </a:r>
            <a:r>
              <a:rPr lang="vi-VN"/>
              <a:t>ư</a:t>
            </a:r>
            <a:r>
              <a:rPr lang="en-US"/>
              <a:t>ớc khi so sánh</a:t>
            </a:r>
          </a:p>
          <a:p>
            <a:pPr lvl="1"/>
            <a:r>
              <a:rPr lang="en-US"/>
              <a:t>Trích xuất đ</a:t>
            </a:r>
            <a:r>
              <a:rPr lang="vi-VN"/>
              <a:t>ư</a:t>
            </a:r>
            <a:r>
              <a:rPr lang="en-US"/>
              <a:t>ờng viền của cuốn sách với nền sử dung thuật toán (Canny) =&gt; trích xuất đ</a:t>
            </a:r>
            <a:r>
              <a:rPr lang="vi-VN"/>
              <a:t>ư</a:t>
            </a:r>
            <a:r>
              <a:rPr lang="en-US"/>
              <a:t>ợc một đ</a:t>
            </a:r>
            <a:r>
              <a:rPr lang="vi-VN"/>
              <a:t>ư</a:t>
            </a:r>
            <a:r>
              <a:rPr lang="en-US"/>
              <a:t>ờng viền hình chữ nhật</a:t>
            </a:r>
          </a:p>
          <a:p>
            <a:pPr lvl="1"/>
            <a:r>
              <a:rPr lang="en-US"/>
              <a:t>So khớp căn chỉnh 2 hình ảnh</a:t>
            </a:r>
          </a:p>
          <a:p>
            <a:pPr lvl="1"/>
            <a:r>
              <a:rPr lang="en-US"/>
              <a:t>Trích xuất các đặc trung SIFT từ 2 hình ảnh và so sánh dựa trên RANSAC và sử dụng biến đổi affine cho bản gốc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81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5203-6016-4A8F-BC98-51DCAEFD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Thuật toán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AF3E8-EF82-4AB1-8919-320A4958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Training Data Synthetic</a:t>
            </a:r>
          </a:p>
          <a:p>
            <a:r>
              <a:rPr lang="en-US"/>
              <a:t>Tốn nhiều chi phí để thu thập các cặp khác biệt để đào tạo</a:t>
            </a:r>
          </a:p>
          <a:p>
            <a:r>
              <a:rPr lang="en-US"/>
              <a:t>Trong bài toán bìa sách rất ít khi bị thay đổi và việc tìm bằng mắt th</a:t>
            </a:r>
            <a:r>
              <a:rPr lang="vi-VN"/>
              <a:t>ư</a:t>
            </a:r>
            <a:r>
              <a:rPr lang="en-US"/>
              <a:t>ờng sẽ không hiệu quả</a:t>
            </a:r>
          </a:p>
          <a:p>
            <a:r>
              <a:rPr lang="en-US"/>
              <a:t>Để giải quyết vấn đề thiếu dữ liệu đào tạo =&gt; tổng hợp các cặp sách khác nhau từ cùng một cuốn sách</a:t>
            </a:r>
          </a:p>
        </p:txBody>
      </p:sp>
    </p:spTree>
    <p:extLst>
      <p:ext uri="{BB962C8B-B14F-4D97-AF65-F5344CB8AC3E}">
        <p14:creationId xmlns:p14="http://schemas.microsoft.com/office/powerpoint/2010/main" val="942689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1527</Words>
  <Application>Microsoft Office PowerPoint</Application>
  <PresentationFormat>Widescreen</PresentationFormat>
  <Paragraphs>122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Spot the Difference by Object Detection</vt:lpstr>
      <vt:lpstr>Giới thiệu</vt:lpstr>
      <vt:lpstr>Giới thiệu</vt:lpstr>
      <vt:lpstr>Giới thiệu</vt:lpstr>
      <vt:lpstr>Vấn đề liên quan</vt:lpstr>
      <vt:lpstr>Vấn đề liên quan</vt:lpstr>
      <vt:lpstr>Vấn đề liên quan</vt:lpstr>
      <vt:lpstr>Thuật toán</vt:lpstr>
      <vt:lpstr>Thuật toán</vt:lpstr>
      <vt:lpstr>Thuật toán</vt:lpstr>
      <vt:lpstr>Thuật toán</vt:lpstr>
      <vt:lpstr>Thuật toán</vt:lpstr>
      <vt:lpstr>Thuật toán</vt:lpstr>
      <vt:lpstr>Thử nghiệm</vt:lpstr>
      <vt:lpstr>Thử nghiệm</vt:lpstr>
      <vt:lpstr>Thử nghiệm</vt:lpstr>
      <vt:lpstr>Thử nghiệm</vt:lpstr>
      <vt:lpstr>Thử nghiệm</vt:lpstr>
      <vt:lpstr>Thử nghiệm</vt:lpstr>
      <vt:lpstr>Thử nghiệm</vt:lpstr>
      <vt:lpstr>Thử nghiệm</vt:lpstr>
      <vt:lpstr>Thử nghiệm</vt:lpstr>
      <vt:lpstr>Thử nghiệm</vt:lpstr>
      <vt:lpstr>Thử nghiệm</vt:lpstr>
      <vt:lpstr>Thử nghiệm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Wrong with that Object? Identifying Images of Unusual Objects by Modelling the Detection Score Distribution∗</dc:title>
  <dc:creator>Đạt Nguyễn</dc:creator>
  <cp:lastModifiedBy>Đạt Nguyễn</cp:lastModifiedBy>
  <cp:revision>9</cp:revision>
  <dcterms:created xsi:type="dcterms:W3CDTF">2020-03-17T15:32:16Z</dcterms:created>
  <dcterms:modified xsi:type="dcterms:W3CDTF">2020-03-18T04:04:10Z</dcterms:modified>
</cp:coreProperties>
</file>