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764B-E0AE-41F2-97A4-D0204B66A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FFBA2-FD27-4BEB-9EBC-D492373FD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9F82-41D0-40AE-9E87-F71814DB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D178-13F0-4B2B-AD0C-EC6AA397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27C-45F4-4143-9A58-DE783EFC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8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C39A-6C26-4764-9B27-B9D9608F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5139E-30BF-40F0-A360-AB4EC8E8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86DB-AC05-441C-A81B-66D1C78A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2C50-5B8A-4944-91DF-349D438B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6AD8-C3E5-4C71-A5FE-C3EBD2D8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3C823-6009-4104-BB54-FE3D0C34F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CC05C-822B-4F84-B7B6-706DF12A0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FC4D-CE49-4893-91A8-3CEE0D8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F6B7-3EA3-4CDF-B6B7-991697B3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E92C-37D0-4401-8FD3-7753E7D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06FE-6878-41DA-BEE6-247D8EB0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4815-1BD6-46A4-B0E6-DC4741F8C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BF1E-5313-4E6E-A0EB-0DD27785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029B-9AA1-4991-BAE4-2BF6E81A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4182-3BB7-4F69-A672-FE964245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82F3-C8F9-40CB-B066-1E787C2E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E244-841A-4360-B101-5B562A95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98EF-F9B7-46E9-95BA-F1FD9D5A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E11A-EB46-4DFF-ABBA-49D8FF2C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B098-B0CC-4ED9-9B54-94C387BD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FD2A-0B9C-4E50-8D1A-AA1473F5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65E-63E4-413C-B6C3-DA4B599F8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A1013-7C10-47D0-A8F7-039377B12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0115-CBBA-40BC-8D05-89765B13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060B0-4320-4041-9317-B33A4426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D8A29-8524-4E5F-ADDC-C880CDB0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F7E9-A92E-4320-82CA-F856FD50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78589-4A2F-4F2C-ACCA-8C5F2B10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28AD-9C15-48C3-9519-58AD5320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F3473-1783-4031-AA01-089B471FC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CC618-1408-4A89-A8CD-2AC00C32A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C1813-CC4D-4FAA-8AB4-C70ED6C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8B63D-D887-48DB-B017-77B6CCD4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5F781-C963-4719-A3C2-15EB4FA7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B5A1-6870-45A2-B91C-7EBE23B3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02ED4-B8E0-46F0-A1BC-17CF7923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B3CB0-9321-4982-82CA-52E9A2DB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3FACC-8E18-4CEE-B960-B5848615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3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6C6A6-1E32-447B-B4F8-690B2BA8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FBA67-8F7B-40FF-A2F9-8BEE1698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9CC5C-B05C-4E6D-AE25-76453A18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7C4-661F-4C6E-BE1D-F1947640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3044-4E18-4742-B77D-804B1B98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98C12-FB43-4CA1-B0A8-9A178DE5F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D102-45A8-4549-B49C-C68CC7AD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BF09-16CE-4D8B-9E64-97D331EC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A1BF9-9C8B-45B8-B32C-52BE9FDF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5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BB87-98E9-4E3E-A9FC-6981B074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07606-84A2-43B6-BA50-8096934D2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AE93-3631-4640-97CA-3AC57EE88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3FD6F-9E27-41FB-9079-FBF0EC6E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57AA1-9940-4590-BF81-271608B8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8736-E21F-4475-A7D1-26832106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3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75340-C179-4865-B69E-3751D8B1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7E4B-6172-4DFA-89C8-97F0DB54C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15654-E7F6-4DA2-9373-5801897E2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22C4-20C5-44A1-A737-AD14F7786BC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3A120-2DE4-4E0B-A9AD-41EC7F48F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C646-E080-4284-900B-A530A620F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C058-86B8-4A48-9170-195038F5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3903-A16D-4767-9A07-18C380349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MS-Celeb-1M: A Dataset and Benchmark for</a:t>
            </a:r>
            <a:br>
              <a:rPr lang="en-US"/>
            </a:br>
            <a:r>
              <a:rPr lang="en-US"/>
              <a:t>Large-Scale 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6E796-1015-42B5-A502-024BC3F5F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9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0F7E-62CF-4036-839C-062DBA59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Benchmark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9C2B-E789-4ACA-AE55-19850FD6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r>
              <a:rPr lang="en-US" sz="2400"/>
              <a:t>Dán nhãn</a:t>
            </a:r>
          </a:p>
          <a:p>
            <a:pPr lvl="1"/>
            <a:r>
              <a:rPr lang="en-US" sz="2000"/>
              <a:t>Với những hình ảnh bị loại bỏ, tự dán nhãn thận trọng để xác nhận them đây có phải ng</a:t>
            </a:r>
            <a:r>
              <a:rPr lang="vi-VN" sz="2000"/>
              <a:t>ư</a:t>
            </a:r>
            <a:r>
              <a:rPr lang="en-US" sz="2000"/>
              <a:t>ời đó không.</a:t>
            </a:r>
          </a:p>
          <a:p>
            <a:pPr lvl="1"/>
            <a:r>
              <a:rPr lang="vi-VN" sz="2000"/>
              <a:t> 30K hình ảnh được dán nhãn</a:t>
            </a:r>
            <a:r>
              <a:rPr lang="en-US" sz="2000"/>
              <a:t> trong hang tram giờ</a:t>
            </a:r>
          </a:p>
          <a:p>
            <a:pPr lvl="1"/>
            <a:r>
              <a:rPr lang="en-US" sz="2000"/>
              <a:t>Có 2 set, mỗi set có cùng danh sách ng</a:t>
            </a:r>
            <a:r>
              <a:rPr lang="vi-VN" sz="2000"/>
              <a:t>ư</a:t>
            </a:r>
            <a:r>
              <a:rPr lang="en-US" sz="2000"/>
              <a:t>ời nổi tiếng</a:t>
            </a:r>
          </a:p>
          <a:p>
            <a:pPr lvl="2"/>
            <a:r>
              <a:rPr lang="en-US" sz="1600"/>
              <a:t>Random set: Chọn ngẫy nhiên từ các hình ảnh đ</a:t>
            </a:r>
            <a:r>
              <a:rPr lang="vi-VN" sz="1600"/>
              <a:t>ư</a:t>
            </a:r>
            <a:r>
              <a:rPr lang="en-US" sz="1600"/>
              <a:t>ợc dán nhẫn, mỗi ng</a:t>
            </a:r>
            <a:r>
              <a:rPr lang="vi-VN" sz="1600"/>
              <a:t>ư</a:t>
            </a:r>
            <a:r>
              <a:rPr lang="en-US" sz="1600"/>
              <a:t>ời 1 hình ảnh, miêu tả bao nhiêu ng</a:t>
            </a:r>
            <a:r>
              <a:rPr lang="vi-VN" sz="1600"/>
              <a:t>ư</a:t>
            </a:r>
            <a:r>
              <a:rPr lang="en-US" sz="1600"/>
              <a:t>ời sẽ thực sự tìm thấy bởi mô hình</a:t>
            </a:r>
          </a:p>
          <a:p>
            <a:pPr lvl="2"/>
            <a:r>
              <a:rPr lang="en-US" sz="1600"/>
              <a:t>Hard set: Từ những ảnh được dán nhãn, sao  cho khác biệt nhất với bất kỳ hình ảnh nào trong bộ dữ liệu, đánh giá độ khái quát của mô hình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1468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4D13-44C9-46C1-921F-F9FD5C06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Celebrity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7ADA-224A-4369-A5F8-EA488ED3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/>
              <a:t>Ph</a:t>
            </a:r>
            <a:r>
              <a:rPr lang="vi-VN" sz="2000"/>
              <a:t>ư</a:t>
            </a:r>
            <a:r>
              <a:rPr lang="en-US" sz="2000"/>
              <a:t>ơng thức đánh giá</a:t>
            </a:r>
          </a:p>
          <a:p>
            <a:pPr lvl="1"/>
            <a:r>
              <a:rPr lang="en-US" sz="2000"/>
              <a:t>Cài đặt:</a:t>
            </a:r>
          </a:p>
          <a:p>
            <a:pPr lvl="2"/>
            <a:r>
              <a:rPr lang="en-US"/>
              <a:t>Với 1 model đ</a:t>
            </a:r>
            <a:r>
              <a:rPr lang="vi-VN"/>
              <a:t>ư</a:t>
            </a:r>
            <a:r>
              <a:rPr lang="en-US"/>
              <a:t>ợc test, thu thập dự đoán mô hình cho cả hình ảnh đ</a:t>
            </a:r>
            <a:r>
              <a:rPr lang="vi-VN"/>
              <a:t>ư</a:t>
            </a:r>
            <a:r>
              <a:rPr lang="en-US"/>
              <a:t>ợc dán nhã và hình ảnh gây nhiễu trong measurement set</a:t>
            </a:r>
          </a:p>
          <a:p>
            <a:pPr lvl="2"/>
            <a:r>
              <a:rPr lang="en-US"/>
              <a:t>Có thể dung dữ liệu ngoài để them vào bộ nhận dạng những không loại bỏ dữ liệu có sẵn trong measurement set</a:t>
            </a:r>
          </a:p>
          <a:p>
            <a:pPr lvl="1"/>
            <a:r>
              <a:rPr lang="en-US" sz="2000"/>
              <a:t>Số liệu đánh giá</a:t>
            </a:r>
          </a:p>
          <a:p>
            <a:pPr marL="914400" lvl="2" indent="0">
              <a:buNone/>
            </a:pPr>
            <a:endParaRPr lang="en-US"/>
          </a:p>
          <a:p>
            <a:pPr lvl="2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08741D-B9D4-4511-A512-2983EA36788B}"/>
              </a:ext>
            </a:extLst>
          </p:cNvPr>
          <p:cNvPicPr/>
          <p:nvPr/>
        </p:nvPicPr>
        <p:blipFill rotWithShape="1">
          <a:blip r:embed="rId2"/>
          <a:srcRect r="5588" b="-1"/>
          <a:stretch/>
        </p:blipFill>
        <p:spPr>
          <a:xfrm>
            <a:off x="6279730" y="1904282"/>
            <a:ext cx="5074070" cy="427268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887B896-E30C-4C22-AA7F-F78324C0E345}"/>
              </a:ext>
            </a:extLst>
          </p:cNvPr>
          <p:cNvSpPr/>
          <p:nvPr/>
        </p:nvSpPr>
        <p:spPr>
          <a:xfrm>
            <a:off x="9525000" y="1027906"/>
            <a:ext cx="914400" cy="612648"/>
          </a:xfrm>
          <a:prstGeom prst="wedgeRectCallout">
            <a:avLst>
              <a:gd name="adj1" fmla="val 5000"/>
              <a:gd name="adj2" fmla="val 1918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Steve Jobs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9A34232-327C-49E8-BAA5-650A026C729D}"/>
              </a:ext>
            </a:extLst>
          </p:cNvPr>
          <p:cNvSpPr/>
          <p:nvPr/>
        </p:nvSpPr>
        <p:spPr>
          <a:xfrm>
            <a:off x="7261860" y="1027906"/>
            <a:ext cx="1813560" cy="612648"/>
          </a:xfrm>
          <a:prstGeom prst="wedgeRectCallout">
            <a:avLst>
              <a:gd name="adj1" fmla="val -30714"/>
              <a:gd name="adj2" fmla="val 1993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Diễn viên đóng Steve Jobs</a:t>
            </a:r>
          </a:p>
        </p:txBody>
      </p:sp>
    </p:spTree>
    <p:extLst>
      <p:ext uri="{BB962C8B-B14F-4D97-AF65-F5344CB8AC3E}">
        <p14:creationId xmlns:p14="http://schemas.microsoft.com/office/powerpoint/2010/main" val="402370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4D13-44C9-46C1-921F-F9FD5C06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Celebrity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7ADA-224A-4369-A5F8-EA488ED3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Training dataset</a:t>
            </a:r>
          </a:p>
          <a:p>
            <a:pPr lvl="1"/>
            <a:r>
              <a:rPr lang="en-US" sz="2000"/>
              <a:t>Chọn 100k entity hang đầu từ tập 1m ng</a:t>
            </a:r>
            <a:r>
              <a:rPr lang="vi-VN" sz="2000"/>
              <a:t>ư</a:t>
            </a:r>
            <a:r>
              <a:rPr lang="en-US" sz="2000"/>
              <a:t>ời nổi tiếng</a:t>
            </a:r>
          </a:p>
          <a:p>
            <a:pPr lvl="1"/>
            <a:r>
              <a:rPr lang="en-US" sz="2000"/>
              <a:t>Lấy 100 hình ảnh cho mỗi ng</a:t>
            </a:r>
            <a:r>
              <a:rPr lang="vi-VN" sz="2000"/>
              <a:t>ư</a:t>
            </a:r>
            <a:r>
              <a:rPr lang="en-US" sz="2000"/>
              <a:t>ời từ các công cụ tìm kiếm</a:t>
            </a:r>
          </a:p>
          <a:p>
            <a:pPr lvl="1"/>
            <a:r>
              <a:rPr lang="en-US" sz="2000"/>
              <a:t>Liên tục mở rộng bộ dữ liệu</a:t>
            </a:r>
          </a:p>
          <a:p>
            <a:pPr lvl="1"/>
            <a:r>
              <a:rPr lang="en-US" sz="2000"/>
              <a:t>Không bỏ nhiễu thủ công ở giai đoạn này do kích th</a:t>
            </a:r>
            <a:r>
              <a:rPr lang="vi-VN" sz="2000"/>
              <a:t>ư</a:t>
            </a:r>
            <a:r>
              <a:rPr lang="en-US" sz="2000"/>
              <a:t>ớc dữ liệu lớn, các thuật toán hiện đại chịu đ</a:t>
            </a:r>
            <a:r>
              <a:rPr lang="vi-VN" sz="2000"/>
              <a:t>ư</a:t>
            </a:r>
            <a:r>
              <a:rPr lang="en-US" sz="2000"/>
              <a:t>ợc nhiễu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9363E-1801-4B7D-A786-E1446873361D}"/>
              </a:ext>
            </a:extLst>
          </p:cNvPr>
          <p:cNvPicPr/>
          <p:nvPr/>
        </p:nvPicPr>
        <p:blipFill rotWithShape="1">
          <a:blip r:embed="rId2"/>
          <a:srcRect t="13777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811C916-0AA5-4DFF-9B11-4CE9DAFC379F}"/>
              </a:ext>
            </a:extLst>
          </p:cNvPr>
          <p:cNvSpPr/>
          <p:nvPr/>
        </p:nvSpPr>
        <p:spPr>
          <a:xfrm>
            <a:off x="7261860" y="1027906"/>
            <a:ext cx="2720340" cy="612648"/>
          </a:xfrm>
          <a:prstGeom prst="wedgeRectCallout">
            <a:avLst>
              <a:gd name="adj1" fmla="val -30714"/>
              <a:gd name="adj2" fmla="val 1993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Ảnh Steve Job ở những độ tuổi khác nhau</a:t>
            </a:r>
          </a:p>
        </p:txBody>
      </p:sp>
    </p:spTree>
    <p:extLst>
      <p:ext uri="{BB962C8B-B14F-4D97-AF65-F5344CB8AC3E}">
        <p14:creationId xmlns:p14="http://schemas.microsoft.com/office/powerpoint/2010/main" val="199568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6067-7902-4CE1-8FA2-0E1BC560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Celebrity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3835-7B70-4ACE-9628-85A321A01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Baseline</a:t>
            </a:r>
          </a:p>
          <a:p>
            <a:pPr lvl="1"/>
            <a:r>
              <a:rPr lang="en-US"/>
              <a:t>Thông th</a:t>
            </a:r>
            <a:r>
              <a:rPr lang="vi-VN"/>
              <a:t>ư</a:t>
            </a:r>
            <a:r>
              <a:rPr lang="en-US"/>
              <a:t>ờng có 2 ph</a:t>
            </a:r>
            <a:r>
              <a:rPr lang="vi-VN"/>
              <a:t>ư</a:t>
            </a:r>
            <a:r>
              <a:rPr lang="en-US"/>
              <a:t>ơng pháp để nhận dạng từ ảnh khuôn mặt</a:t>
            </a:r>
          </a:p>
          <a:p>
            <a:pPr lvl="2"/>
            <a:r>
              <a:rPr lang="en-US"/>
              <a:t>Template-based, một bộ th</a:t>
            </a:r>
            <a:r>
              <a:rPr lang="vi-VN"/>
              <a:t>ư</a:t>
            </a:r>
            <a:r>
              <a:rPr lang="en-US"/>
              <a:t> viện ch</a:t>
            </a:r>
            <a:r>
              <a:rPr lang="vi-VN"/>
              <a:t>ư</a:t>
            </a:r>
            <a:r>
              <a:rPr lang="en-US"/>
              <a:t>a nhiều ảnh cho nhóm ng</a:t>
            </a:r>
            <a:r>
              <a:rPr lang="vi-VN"/>
              <a:t>ư</a:t>
            </a:r>
            <a:r>
              <a:rPr lang="en-US"/>
              <a:t>ời đ</a:t>
            </a:r>
            <a:r>
              <a:rPr lang="vi-VN"/>
              <a:t>ư</a:t>
            </a:r>
            <a:r>
              <a:rPr lang="en-US"/>
              <a:t>ợc xây dựng tr</a:t>
            </a:r>
            <a:r>
              <a:rPr lang="vi-VN"/>
              <a:t>ư</a:t>
            </a:r>
            <a:r>
              <a:rPr lang="en-US"/>
              <a:t>ớc, sau đó các hình ảnh t</a:t>
            </a:r>
            <a:r>
              <a:rPr lang="vi-VN"/>
              <a:t>ư</a:t>
            </a:r>
            <a:r>
              <a:rPr lang="en-US"/>
              <a:t>ơng tự nhất đ</a:t>
            </a:r>
            <a:r>
              <a:rPr lang="vi-VN"/>
              <a:t>ư</a:t>
            </a:r>
            <a:r>
              <a:rPr lang="en-US"/>
              <a:t>ợc lấy ra và </a:t>
            </a:r>
            <a:r>
              <a:rPr lang="vi-VN"/>
              <a:t>ư</a:t>
            </a:r>
            <a:r>
              <a:rPr lang="en-US"/>
              <a:t>ớc tính danh tính của hình ảnh đầu vào.</a:t>
            </a:r>
          </a:p>
          <a:p>
            <a:pPr lvl="2"/>
            <a:r>
              <a:rPr lang="en-US"/>
              <a:t>Model-based đ</a:t>
            </a:r>
            <a:r>
              <a:rPr lang="vi-VN"/>
              <a:t>ư</a:t>
            </a:r>
            <a:r>
              <a:rPr lang="en-US"/>
              <a:t>ợc chọn, mô hình hóa vấn đề, coi mỗi ng</a:t>
            </a:r>
            <a:r>
              <a:rPr lang="vi-VN"/>
              <a:t>ư</a:t>
            </a:r>
            <a:r>
              <a:rPr lang="en-US"/>
              <a:t>ời là một class, training cho deep neural network với 100k class.</a:t>
            </a:r>
          </a:p>
          <a:p>
            <a:pPr marL="914400" lvl="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0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6067-7902-4CE1-8FA2-0E1BC560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Celebrity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3835-7B70-4ACE-9628-85A321A01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Baseline</a:t>
            </a:r>
          </a:p>
          <a:p>
            <a:pPr lvl="1"/>
            <a:r>
              <a:rPr lang="en-US"/>
              <a:t>Bắt đầu training cho model nhỏ với 500 ng</a:t>
            </a:r>
            <a:r>
              <a:rPr lang="vi-VN"/>
              <a:t>ư</a:t>
            </a:r>
            <a:r>
              <a:rPr lang="en-US"/>
              <a:t>ời với só l</a:t>
            </a:r>
            <a:r>
              <a:rPr lang="vi-VN"/>
              <a:t>ư</a:t>
            </a:r>
            <a:r>
              <a:rPr lang="en-US"/>
              <a:t>ợng ảnh tối đa, sử dụng một mô hình đ</a:t>
            </a:r>
            <a:r>
              <a:rPr lang="vi-VN"/>
              <a:t>ư</a:t>
            </a:r>
            <a:r>
              <a:rPr lang="en-US"/>
              <a:t>ợc training từ tr</a:t>
            </a:r>
            <a:r>
              <a:rPr lang="vi-VN"/>
              <a:t>ư</a:t>
            </a:r>
            <a:r>
              <a:rPr lang="en-US"/>
              <a:t>ớc để khởi tạo</a:t>
            </a:r>
          </a:p>
          <a:p>
            <a:pPr lvl="1"/>
            <a:r>
              <a:rPr lang="en-US"/>
              <a:t>Sau 50k lần lặp dừng lại, dung nó để khởi tạo cho 100k ng</a:t>
            </a:r>
            <a:r>
              <a:rPr lang="vi-VN"/>
              <a:t>ư</a:t>
            </a:r>
            <a:r>
              <a:rPr lang="en-US"/>
              <a:t>ời</a:t>
            </a:r>
          </a:p>
        </p:txBody>
      </p:sp>
    </p:spTree>
    <p:extLst>
      <p:ext uri="{BB962C8B-B14F-4D97-AF65-F5344CB8AC3E}">
        <p14:creationId xmlns:p14="http://schemas.microsoft.com/office/powerpoint/2010/main" val="251794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648B-8DD1-460F-91EE-E824FAA3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16F9-6EB7-4536-8F2E-ABA5CCA2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Cung cấp bộ nhận diện khuôn mặt và liên kết với thông tin trong 1 khowledge base</a:t>
            </a:r>
          </a:p>
          <a:p>
            <a:r>
              <a:rPr lang="en-US"/>
              <a:t>Bộ dữ liệu training 10m ảnh, cung cấp độ chính xác cao trong nhận diện</a:t>
            </a:r>
          </a:p>
        </p:txBody>
      </p:sp>
    </p:spTree>
    <p:extLst>
      <p:ext uri="{BB962C8B-B14F-4D97-AF65-F5344CB8AC3E}">
        <p14:creationId xmlns:p14="http://schemas.microsoft.com/office/powerpoint/2010/main" val="6890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2BC5-08EE-4249-B86C-8691E801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4B53-152D-401C-9725-34A335CE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4309" cy="4351338"/>
          </a:xfrm>
        </p:spPr>
        <p:txBody>
          <a:bodyPr/>
          <a:lstStyle/>
          <a:p>
            <a:r>
              <a:rPr lang="en-US"/>
              <a:t>2 thiếu sót trong nhận diện khuôn mặt</a:t>
            </a:r>
          </a:p>
          <a:p>
            <a:pPr lvl="1"/>
            <a:r>
              <a:rPr lang="en-US"/>
              <a:t>Rất khó để nhận diện danh tính, thông tin của một ng</a:t>
            </a:r>
            <a:r>
              <a:rPr lang="vi-VN"/>
              <a:t>ư</a:t>
            </a:r>
            <a:r>
              <a:rPr lang="en-US"/>
              <a:t>ời, nhất là ở những quy mô nhỏ (web), </a:t>
            </a:r>
          </a:p>
          <a:p>
            <a:pPr lvl="1"/>
            <a:r>
              <a:rPr lang="en-US"/>
              <a:t>Quy mô của của các bộ nhận diện hiện nay ch</a:t>
            </a:r>
            <a:r>
              <a:rPr lang="vi-VN"/>
              <a:t>ư</a:t>
            </a:r>
            <a:r>
              <a:rPr lang="en-US"/>
              <a:t>a đủ lớn</a:t>
            </a:r>
          </a:p>
          <a:p>
            <a:r>
              <a:rPr lang="en-US"/>
              <a:t>Benchmark task mới</a:t>
            </a:r>
          </a:p>
          <a:p>
            <a:pPr lvl="1"/>
            <a:r>
              <a:rPr lang="en-US"/>
              <a:t>Xác định danh tính, cung cấp c</a:t>
            </a:r>
            <a:r>
              <a:rPr lang="vi-VN"/>
              <a:t>ơ</a:t>
            </a:r>
            <a:r>
              <a:rPr lang="en-US"/>
              <a:t> sở tri thức để nhận diện, liên kết ảnh với key của ng</a:t>
            </a:r>
            <a:r>
              <a:rPr lang="vi-VN"/>
              <a:t>ư</a:t>
            </a:r>
            <a:r>
              <a:rPr lang="en-US"/>
              <a:t>ời đó trong c</a:t>
            </a:r>
            <a:r>
              <a:rPr lang="vi-VN"/>
              <a:t>ơ</a:t>
            </a:r>
            <a:r>
              <a:rPr lang="en-US"/>
              <a:t> sở tri thức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2BC5-08EE-4249-B86C-8691E801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4B53-152D-401C-9725-34A335CE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3567" cy="4351338"/>
          </a:xfrm>
        </p:spPr>
        <p:txBody>
          <a:bodyPr/>
          <a:lstStyle/>
          <a:p>
            <a:r>
              <a:rPr lang="en-US"/>
              <a:t>Benchmark task mới</a:t>
            </a:r>
          </a:p>
          <a:p>
            <a:pPr lvl="1"/>
            <a:r>
              <a:rPr lang="en-US"/>
              <a:t>Xác định danh tính, cung cấp c</a:t>
            </a:r>
            <a:r>
              <a:rPr lang="vi-VN"/>
              <a:t>ơ</a:t>
            </a:r>
            <a:r>
              <a:rPr lang="en-US"/>
              <a:t> sở tri thức để nhận diện, liên kết ảnh với key của ng</a:t>
            </a:r>
            <a:r>
              <a:rPr lang="vi-VN"/>
              <a:t>ư</a:t>
            </a:r>
            <a:r>
              <a:rPr lang="en-US"/>
              <a:t>ời đó trong c</a:t>
            </a:r>
            <a:r>
              <a:rPr lang="vi-VN"/>
              <a:t>ơ</a:t>
            </a:r>
            <a:r>
              <a:rPr lang="en-US"/>
              <a:t> sở tri thức</a:t>
            </a:r>
          </a:p>
          <a:p>
            <a:pPr lvl="1"/>
            <a:r>
              <a:rPr lang="en-US"/>
              <a:t>Nhận diện ng</a:t>
            </a:r>
            <a:r>
              <a:rPr lang="vi-VN"/>
              <a:t>ư</a:t>
            </a:r>
            <a:r>
              <a:rPr lang="en-US"/>
              <a:t>ời nổi tiếng, thu thập hình ảnh trên web</a:t>
            </a:r>
          </a:p>
          <a:p>
            <a:pPr lvl="1"/>
            <a:r>
              <a:rPr lang="en-US"/>
              <a:t>Chọn 100k ng</a:t>
            </a:r>
            <a:r>
              <a:rPr lang="vi-VN"/>
              <a:t>ư</a:t>
            </a:r>
            <a:r>
              <a:rPr lang="en-US"/>
              <a:t>ời nổi tiếng phân loại 10m ảnh, đ</a:t>
            </a:r>
            <a:r>
              <a:rPr lang="vi-VN"/>
              <a:t>ư</a:t>
            </a:r>
            <a:r>
              <a:rPr lang="en-US"/>
              <a:t>a vào c</a:t>
            </a:r>
            <a:r>
              <a:rPr lang="vi-VN"/>
              <a:t>ơ</a:t>
            </a:r>
            <a:r>
              <a:rPr lang="en-US"/>
              <a:t> sở tri thức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B9AC5-538E-4643-B6C5-0620281029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9702" y="3848794"/>
            <a:ext cx="6374909" cy="25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2BC5-08EE-4249-B86C-8691E801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4B53-152D-401C-9725-34A335CE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3567" cy="4351338"/>
          </a:xfrm>
        </p:spPr>
        <p:txBody>
          <a:bodyPr/>
          <a:lstStyle/>
          <a:p>
            <a:r>
              <a:rPr lang="en-US"/>
              <a:t>Thách thức</a:t>
            </a:r>
          </a:p>
          <a:p>
            <a:pPr lvl="1"/>
            <a:r>
              <a:rPr lang="en-US"/>
              <a:t>Số l</a:t>
            </a:r>
            <a:r>
              <a:rPr lang="vi-VN"/>
              <a:t>ư</a:t>
            </a:r>
            <a:r>
              <a:rPr lang="en-US"/>
              <a:t>ợng class tăng lên, phân biệt các class sẽ raats khó</a:t>
            </a:r>
          </a:p>
          <a:p>
            <a:pPr lvl="1"/>
            <a:r>
              <a:rPr lang="en-US"/>
              <a:t>Có những ng</a:t>
            </a:r>
            <a:r>
              <a:rPr lang="vi-VN"/>
              <a:t>ư</a:t>
            </a:r>
            <a:r>
              <a:rPr lang="en-US"/>
              <a:t>ời sẽ rất giống nhau</a:t>
            </a:r>
          </a:p>
          <a:p>
            <a:pPr lvl="1"/>
            <a:r>
              <a:rPr lang="en-US"/>
              <a:t>Họ có thể thay đổi ngoại hình, tuổi tác, trang điểm, phẫu thuật thẩm mĩ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2BC5-08EE-4249-B86C-8691E801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4B53-152D-401C-9725-34A335CE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0196" cy="4351338"/>
          </a:xfrm>
        </p:spPr>
        <p:txBody>
          <a:bodyPr/>
          <a:lstStyle/>
          <a:p>
            <a:r>
              <a:rPr lang="en-US"/>
              <a:t>2 loại nhận dạng khuôn mặt</a:t>
            </a:r>
          </a:p>
          <a:p>
            <a:pPr lvl="1"/>
            <a:r>
              <a:rPr lang="en-US"/>
              <a:t>Face verification (Is that you?) – xác định xem 2 ảnh có phải cùng là 1 ng</a:t>
            </a:r>
            <a:r>
              <a:rPr lang="vi-VN"/>
              <a:t>ư</a:t>
            </a:r>
            <a:r>
              <a:rPr lang="en-US"/>
              <a:t>ời (Labeled Faces in the Wild )</a:t>
            </a:r>
          </a:p>
          <a:p>
            <a:pPr lvl="1"/>
            <a:r>
              <a:rPr lang="en-US"/>
              <a:t>Face identification (Who are you?) – xác định danh tính ng</a:t>
            </a:r>
            <a:r>
              <a:rPr lang="vi-VN"/>
              <a:t>ư</a:t>
            </a:r>
            <a:r>
              <a:rPr lang="en-US"/>
              <a:t>ời trong bức ảnh – cần l</a:t>
            </a:r>
            <a:r>
              <a:rPr lang="vi-VN"/>
              <a:t>ư</a:t>
            </a:r>
            <a:r>
              <a:rPr lang="en-US"/>
              <a:t>ợng dữ liệu rất lớn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C13B3-ED51-41FE-85C4-7033A3EE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46" y="1690688"/>
            <a:ext cx="5193926" cy="2654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08212-FB2E-42FE-96C5-364DA8E7A8A1}"/>
              </a:ext>
            </a:extLst>
          </p:cNvPr>
          <p:cNvSpPr txBox="1"/>
          <p:nvPr/>
        </p:nvSpPr>
        <p:spPr>
          <a:xfrm>
            <a:off x="8261927" y="4276436"/>
            <a:ext cx="504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Mộ số dataset phổ biến</a:t>
            </a:r>
          </a:p>
        </p:txBody>
      </p:sp>
    </p:spTree>
    <p:extLst>
      <p:ext uri="{BB962C8B-B14F-4D97-AF65-F5344CB8AC3E}">
        <p14:creationId xmlns:p14="http://schemas.microsoft.com/office/powerpoint/2010/main" val="71146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0F7E-62CF-4036-839C-062DBA59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Benchmark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9C2B-E789-4ACA-AE55-19850FD6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1 triệu ng</a:t>
            </a:r>
            <a:r>
              <a:rPr lang="vi-VN" sz="2000"/>
              <a:t>ư</a:t>
            </a:r>
            <a:r>
              <a:rPr lang="en-US" sz="2000"/>
              <a:t>ời nổi tiếng</a:t>
            </a:r>
          </a:p>
          <a:p>
            <a:pPr lvl="1"/>
            <a:r>
              <a:rPr lang="en-US" sz="2000"/>
              <a:t>Chọn ra từ freebase</a:t>
            </a:r>
          </a:p>
          <a:p>
            <a:pPr lvl="2"/>
            <a:r>
              <a:rPr lang="en-US"/>
              <a:t>Chọn tập con  các entity t</a:t>
            </a:r>
            <a:r>
              <a:rPr lang="vi-VN"/>
              <a:t>ư</a:t>
            </a:r>
            <a:r>
              <a:rPr lang="en-US"/>
              <a:t>ơng ứng với những ng</a:t>
            </a:r>
            <a:r>
              <a:rPr lang="vi-VN"/>
              <a:t>ư</a:t>
            </a:r>
            <a:r>
              <a:rPr lang="en-US"/>
              <a:t>ời trong danh sách</a:t>
            </a:r>
          </a:p>
          <a:p>
            <a:pPr lvl="2"/>
            <a:r>
              <a:rPr lang="en-US"/>
              <a:t>Xếp hạng các entity theo thứ tự xuất hiện trên web</a:t>
            </a:r>
          </a:p>
          <a:p>
            <a:pPr lvl="2"/>
            <a:r>
              <a:rPr lang="en-US"/>
              <a:t>Chia các entity theo các khía cạnh nghề nghiệp, quốc tịch, giới tính…</a:t>
            </a:r>
          </a:p>
          <a:p>
            <a:pPr marL="914400" lvl="2" indent="0">
              <a:buNone/>
            </a:pPr>
            <a:endParaRPr lang="en-US"/>
          </a:p>
          <a:p>
            <a:pPr lvl="2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894B9-AD88-4D98-AD87-C2738557F1DA}"/>
              </a:ext>
            </a:extLst>
          </p:cNvPr>
          <p:cNvPicPr/>
          <p:nvPr/>
        </p:nvPicPr>
        <p:blipFill rotWithShape="1">
          <a:blip r:embed="rId2"/>
          <a:srcRect r="4446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7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0F7E-62CF-4036-839C-062DBA59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Benchmark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9C2B-E789-4ACA-AE55-19850FD6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r>
              <a:rPr lang="en-US" sz="1800"/>
              <a:t>Lựa chọn ng</a:t>
            </a:r>
            <a:r>
              <a:rPr lang="vi-VN" sz="1800"/>
              <a:t>ư</a:t>
            </a:r>
            <a:r>
              <a:rPr lang="en-US" sz="1800"/>
              <a:t>ời nổi tiếng</a:t>
            </a:r>
          </a:p>
          <a:p>
            <a:pPr lvl="1"/>
            <a:r>
              <a:rPr lang="en-US" sz="1800"/>
              <a:t>Xây dựng measurement set gồm tập hợp các hình ảnh đ</a:t>
            </a:r>
            <a:r>
              <a:rPr lang="vi-VN" sz="1800"/>
              <a:t>ư</a:t>
            </a:r>
            <a:r>
              <a:rPr lang="en-US" sz="1800"/>
              <a:t>ợc dán nhãn cẩn thận + một bộ hình ảnh ngẫu nhiên</a:t>
            </a:r>
          </a:p>
          <a:p>
            <a:pPr lvl="1"/>
            <a:r>
              <a:rPr lang="en-US" sz="1800"/>
              <a:t>Ng</a:t>
            </a:r>
            <a:r>
              <a:rPr lang="vi-VN" sz="1800"/>
              <a:t>ư</a:t>
            </a:r>
            <a:r>
              <a:rPr lang="en-US" sz="1800"/>
              <a:t>ời nổi tiếng đ</a:t>
            </a:r>
            <a:r>
              <a:rPr lang="vi-VN" sz="1800"/>
              <a:t>ư</a:t>
            </a:r>
            <a:r>
              <a:rPr lang="en-US" sz="1800"/>
              <a:t>ợc sắp xếp theo mức độ nổi tiếng từ trên xuống, xác suất đ</a:t>
            </a:r>
            <a:r>
              <a:rPr lang="vi-VN" sz="1800"/>
              <a:t>ư</a:t>
            </a:r>
            <a:r>
              <a:rPr lang="en-US" sz="1800"/>
              <a:t>ợc chọn tỉ lệ với f’i theo công thức</a:t>
            </a:r>
          </a:p>
          <a:p>
            <a:pPr lvl="1"/>
            <a:endParaRPr lang="en-US" sz="1800"/>
          </a:p>
          <a:p>
            <a:pPr lvl="2"/>
            <a:r>
              <a:rPr lang="en-US" sz="1800"/>
              <a:t>Với fi là số l</a:t>
            </a:r>
            <a:r>
              <a:rPr lang="vi-VN" sz="1800"/>
              <a:t>ư</a:t>
            </a:r>
            <a:r>
              <a:rPr lang="en-US" sz="1800"/>
              <a:t>ợng tai tài liệu trên web</a:t>
            </a:r>
          </a:p>
          <a:p>
            <a:pPr lvl="2"/>
            <a:r>
              <a:rPr lang="en-US" sz="180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78B07-A041-4BB1-B130-5AC69DC21D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1281" y="3078335"/>
            <a:ext cx="11715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0F7E-62CF-4036-839C-062DBA59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Benchmark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9C2B-E789-4ACA-AE55-19850FD6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r>
              <a:rPr lang="en-US" sz="2400"/>
              <a:t>Dán nhãn</a:t>
            </a:r>
          </a:p>
          <a:p>
            <a:pPr lvl="1"/>
            <a:r>
              <a:rPr lang="en-US"/>
              <a:t>Sau khi có danh sách ng</a:t>
            </a:r>
            <a:r>
              <a:rPr lang="vi-VN"/>
              <a:t>ư</a:t>
            </a:r>
            <a:r>
              <a:rPr lang="en-US"/>
              <a:t>ời nổi tiếng, them 2 hình ảnh cho mỗi ng</a:t>
            </a:r>
            <a:r>
              <a:rPr lang="vi-VN"/>
              <a:t>ư</a:t>
            </a:r>
            <a:r>
              <a:rPr lang="en-US"/>
              <a:t>ời, 2 hình ảnh rất chính xác, chọn lựa kĩ l</a:t>
            </a:r>
            <a:r>
              <a:rPr lang="vi-VN"/>
              <a:t>ư</a:t>
            </a:r>
            <a:r>
              <a:rPr lang="en-US"/>
              <a:t>ỡng nh</a:t>
            </a:r>
            <a:r>
              <a:rPr lang="vi-VN"/>
              <a:t>ư</a:t>
            </a:r>
            <a:r>
              <a:rPr lang="en-US"/>
              <a:t> sau</a:t>
            </a:r>
          </a:p>
          <a:p>
            <a:pPr lvl="2"/>
            <a:r>
              <a:rPr lang="en-US" b="1"/>
              <a:t>Scraping</a:t>
            </a:r>
            <a:r>
              <a:rPr lang="en-US"/>
              <a:t>: Sử dụng để thu thập hình ảnh ng</a:t>
            </a:r>
            <a:r>
              <a:rPr lang="vi-VN"/>
              <a:t>ư</a:t>
            </a:r>
            <a:r>
              <a:rPr lang="en-US"/>
              <a:t>ời nổi tiếng từ web, dung các truy vấn tìm kiếm khác nhau, loại bỏ nhiều hình ảnh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1F6EF-4552-47FD-9DE1-8D797BAE78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9450" y="3680979"/>
            <a:ext cx="5753100" cy="165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F2FAB-3153-41E2-A72B-8CCA8BD38D09}"/>
              </a:ext>
            </a:extLst>
          </p:cNvPr>
          <p:cNvSpPr txBox="1"/>
          <p:nvPr/>
        </p:nvSpPr>
        <p:spPr>
          <a:xfrm>
            <a:off x="4341091" y="547326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Scraping cho Chuck Palhniuk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D18A744-6517-43B3-83AD-DAE5274BDC37}"/>
              </a:ext>
            </a:extLst>
          </p:cNvPr>
          <p:cNvSpPr/>
          <p:nvPr/>
        </p:nvSpPr>
        <p:spPr>
          <a:xfrm>
            <a:off x="487680" y="4001294"/>
            <a:ext cx="1767840" cy="612648"/>
          </a:xfrm>
          <a:prstGeom prst="wedgeRectCallout">
            <a:avLst>
              <a:gd name="adj1" fmla="val 236667"/>
              <a:gd name="adj2" fmla="val -84266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/>
              <a:t>Ảnh đại diện, kèm ghi chú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01B4BA1-17F0-401C-8CC5-7859902FFDFD}"/>
              </a:ext>
            </a:extLst>
          </p:cNvPr>
          <p:cNvSpPr/>
          <p:nvPr/>
        </p:nvSpPr>
        <p:spPr>
          <a:xfrm>
            <a:off x="9274453" y="5473266"/>
            <a:ext cx="1767840" cy="612648"/>
          </a:xfrm>
          <a:prstGeom prst="wedgeRectCallout">
            <a:avLst>
              <a:gd name="adj1" fmla="val -98247"/>
              <a:gd name="adj2" fmla="val -14769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/>
              <a:t>Ảnh đ</a:t>
            </a:r>
            <a:r>
              <a:rPr lang="vi-VN"/>
              <a:t>ư</a:t>
            </a:r>
            <a:r>
              <a:rPr lang="en-US"/>
              <a:t>ợc ng</a:t>
            </a:r>
            <a:r>
              <a:rPr lang="vi-VN"/>
              <a:t>ư</a:t>
            </a:r>
            <a:r>
              <a:rPr lang="en-US"/>
              <a:t>ời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5FB09D7-4984-4536-8E2E-7A55C2B1B236}"/>
              </a:ext>
            </a:extLst>
          </p:cNvPr>
          <p:cNvSpPr/>
          <p:nvPr/>
        </p:nvSpPr>
        <p:spPr>
          <a:xfrm>
            <a:off x="392430" y="5083127"/>
            <a:ext cx="1767840" cy="612648"/>
          </a:xfrm>
          <a:prstGeom prst="wedgeRectCallout">
            <a:avLst>
              <a:gd name="adj1" fmla="val 131495"/>
              <a:gd name="adj2" fmla="val -104167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/>
              <a:t>Ảnh hỏng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EFE8F8A-011D-4DE0-904E-DB888DD3811B}"/>
              </a:ext>
            </a:extLst>
          </p:cNvPr>
          <p:cNvSpPr/>
          <p:nvPr/>
        </p:nvSpPr>
        <p:spPr>
          <a:xfrm>
            <a:off x="2510790" y="5631784"/>
            <a:ext cx="1767840" cy="612648"/>
          </a:xfrm>
          <a:prstGeom prst="wedgeRectCallout">
            <a:avLst>
              <a:gd name="adj1" fmla="val 7788"/>
              <a:gd name="adj2" fmla="val -255908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/>
              <a:t>Ảnh không phải</a:t>
            </a:r>
          </a:p>
        </p:txBody>
      </p:sp>
    </p:spTree>
    <p:extLst>
      <p:ext uri="{BB962C8B-B14F-4D97-AF65-F5344CB8AC3E}">
        <p14:creationId xmlns:p14="http://schemas.microsoft.com/office/powerpoint/2010/main" val="233428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988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MS-Celeb-1M: A Dataset and Benchmark for Large-Scale Face Recognition</vt:lpstr>
      <vt:lpstr>Tổng quan</vt:lpstr>
      <vt:lpstr>Tổng quan</vt:lpstr>
      <vt:lpstr>Tổng quan</vt:lpstr>
      <vt:lpstr>Tổng quan</vt:lpstr>
      <vt:lpstr>Related works</vt:lpstr>
      <vt:lpstr>Benchmark construction</vt:lpstr>
      <vt:lpstr>Benchmark construction</vt:lpstr>
      <vt:lpstr>Benchmark construction</vt:lpstr>
      <vt:lpstr>Benchmark construction</vt:lpstr>
      <vt:lpstr>Celebrity recognition </vt:lpstr>
      <vt:lpstr>Celebrity recognition </vt:lpstr>
      <vt:lpstr>Celebrity recognition </vt:lpstr>
      <vt:lpstr>Celebrity recognition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MS-Celeb-1M: A Dataset and Benchmark for Large-Scale Face Recognition</dc:title>
  <dc:creator>Đạt Nguyễn</dc:creator>
  <cp:lastModifiedBy>Đạt Nguyễn</cp:lastModifiedBy>
  <cp:revision>28</cp:revision>
  <dcterms:created xsi:type="dcterms:W3CDTF">2020-03-10T16:25:32Z</dcterms:created>
  <dcterms:modified xsi:type="dcterms:W3CDTF">2020-03-10T18:36:51Z</dcterms:modified>
</cp:coreProperties>
</file>