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91" r:id="rId5"/>
    <p:sldId id="259" r:id="rId6"/>
    <p:sldId id="292" r:id="rId7"/>
    <p:sldId id="293" r:id="rId8"/>
    <p:sldId id="294" r:id="rId9"/>
    <p:sldId id="261" r:id="rId10"/>
    <p:sldId id="262" r:id="rId11"/>
    <p:sldId id="264" r:id="rId12"/>
    <p:sldId id="269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5" r:id="rId25"/>
    <p:sldId id="297" r:id="rId26"/>
    <p:sldId id="298" r:id="rId27"/>
    <p:sldId id="296" r:id="rId28"/>
    <p:sldId id="299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90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5FF"/>
    <a:srgbClr val="EE00C1"/>
    <a:srgbClr val="ADEC20"/>
    <a:srgbClr val="58E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14120-D56F-45A0-9FBA-9C729676F9E8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277B8-C2EE-4731-AE2A-04CDD789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77B8-C2EE-4731-AE2A-04CDD78970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77B8-C2EE-4731-AE2A-04CDD78970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8EE1-7F81-4585-85E3-46778334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57F83-5897-4EB7-BB07-F9B8F68D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00B2-114C-43D2-9EE4-D3CB6740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743A-71E6-482D-92D4-5A780A1424A7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63AD-C5CE-47D3-B274-522D872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D44D-A778-4654-9EC8-72928940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EDCD-4644-44E1-A708-552635DB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EBC81-A262-451E-95A0-6C3F272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1B98-20BF-4012-807E-2AE7EC00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1FB-9354-44B7-A626-1F6E860B8744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FA8D-0BC9-49DA-AB92-0E776705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F18-AA73-4B63-8341-BC0B3B4D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73C40-B642-45C9-B595-65888604A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B5D2E-3C9E-45C4-9169-2F1669B10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4CEF-6A5B-47A5-9E3D-E0C944E5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EDC3-820F-424D-A6D2-30F78D3FF64F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CB70-A32F-46A7-96CD-A67CFBCF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E50C-6EDF-4E2F-859D-40403C77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FE2F-71C1-4499-9E1B-BF4B5D8B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AD34-E0D6-45FC-A98A-0792660A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AE72-890B-4802-8C33-CC4D1BC6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1AA7-8404-4140-8B21-CCAD382C5C89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1259-22D9-4800-9C30-497BCDEC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FF7E-AA1E-4532-A1F3-2AC59121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</a:defRPr>
            </a:lvl1pPr>
          </a:lstStyle>
          <a:p>
            <a:fld id="{59ABB10A-B085-4DAC-A07F-0588BA8A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A2A6-AF90-4E31-9B1B-A9892D61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843A-1257-407E-B141-E3A3A1A8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CDBE-9E58-45D2-A21F-A86912B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488-9D60-4116-801F-92165B42BF0E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7E5D-6D70-41EF-82F6-5628036C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0674-7346-44B7-8F7D-483046F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156F-9605-4573-B728-9A3DC30B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E26E-3DC6-4D19-A2BE-837357FC3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4118C-C97A-49F6-A5F3-93275ADD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C010B-49E4-4351-9FCE-464BB746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44C8-598F-44BF-AD9A-77ED70EF4906}" type="datetime1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3A32-DBFD-4AC7-B526-46B8770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CD75-192E-4EB4-8D7D-67CE6581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9730-FE69-43F3-BB8D-0F595230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0B94-C1C6-4837-9BF9-D977983E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33AA-74F0-4127-8FF2-90FD78DA8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1301B-F106-4B95-BCC9-598EACCC4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C93E-AD87-4ECD-8494-9B7C6AC67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0ACAB-4A0C-448A-93A3-1B09A92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D537-D322-47CD-857B-25183C0E7CF5}" type="datetime1">
              <a:rPr lang="en-US" smtClean="0"/>
              <a:t>05-May-19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DE8E-E72D-4591-9F95-6BCF9B29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5FECF-C283-4419-A503-23C09508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F1-C25F-47AE-AE73-545A7FA3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10B53-0E11-449E-B4F8-D5861943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AAD2-0272-4D1A-B88A-B45B86FE2A16}" type="datetime1">
              <a:rPr lang="en-US" smtClean="0"/>
              <a:t>05-May-19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B879-00FF-4180-9EA1-0B99A7B0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1953-A192-44D1-BC31-2D7936A6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50FBE-1A9B-4C12-8E66-0BF0453B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E210-6CBF-4ED0-A083-BA1D59BD0A6F}" type="datetime1">
              <a:rPr lang="en-US" smtClean="0"/>
              <a:t>05-May-19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81F57-097D-4D93-A8B3-6F0B9626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F3492-20B0-47D0-B649-3929AF3F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D281-EC0F-4BDC-931B-0F989729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9D66-B71B-4A33-94A3-19A2841F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94E0B-BA30-4383-B13B-9252529E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51C4A-C92A-4D53-A489-A44D0DF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E75B-81F5-45A1-8AC8-47BEE02A58E9}" type="datetime1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6950-BB1F-4F96-8F19-37D3DA2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222A-DDF8-42D3-AF3E-E988CC0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872-0EE6-4BCF-9A26-D09F93B1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3DB28-6924-4A4F-A3F0-150C2F72B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72A2-A772-47C4-8929-4D48CAEA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241A-9390-4446-8588-3062D8AF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CCFB-FE70-4BB5-A1C0-6B234F6FE5B1}" type="datetime1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C746-99EA-45A8-8BF0-70046416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5977-CB13-4591-A58E-DB896D2A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05E37-8BCB-44A5-8A6A-5BE79DED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19AC-FD85-4B7A-9462-2BBD4AE0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7C20-29CE-4F72-8701-60FD51C36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8DE7-73D4-4500-AA21-8A343154C6B9}" type="datetime1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5B2D-AA16-488C-AC5A-69515129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0AE5-E88D-4B10-8AE7-287EC97F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5400000" scaled="1"/>
                </a:gradFill>
              </a:defRPr>
            </a:lvl1pPr>
          </a:lstStyle>
          <a:p>
            <a:fld id="{59ABB10A-B085-4DAC-A07F-0588BA8A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DFCB-45DF-42D7-BDBE-D61BAD5B8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373" y="1354541"/>
            <a:ext cx="7610902" cy="2074459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</a:rPr>
              <a:t>School Bus sharing for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near-by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470E1-C11D-4379-AECE-F743AD791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01" y="3907596"/>
            <a:ext cx="9144000" cy="232109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Supervisor:	</a:t>
            </a:r>
            <a:r>
              <a:rPr lang="en-US" dirty="0">
                <a:solidFill>
                  <a:schemeClr val="bg1"/>
                </a:solidFill>
              </a:rPr>
              <a:t>Nguyễn Anh Khoa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  Members:	</a:t>
            </a:r>
            <a:r>
              <a:rPr lang="en-US" dirty="0">
                <a:solidFill>
                  <a:schemeClr val="bg1"/>
                </a:solidFill>
              </a:rPr>
              <a:t>Nguyễn </a:t>
            </a:r>
            <a:r>
              <a:rPr lang="en-US" dirty="0" err="1">
                <a:solidFill>
                  <a:schemeClr val="bg1"/>
                </a:solidFill>
              </a:rPr>
              <a:t>Việt</a:t>
            </a:r>
            <a:r>
              <a:rPr lang="en-US" dirty="0">
                <a:solidFill>
                  <a:schemeClr val="bg1"/>
                </a:solidFill>
              </a:rPr>
              <a:t> Hùng (Leader)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Hiếu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Thế Vinh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91C69-F667-4FDA-85AC-C533783C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application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r>
              <a:rPr lang="en-US" dirty="0"/>
              <a:t>Running on both Android and iOS.</a:t>
            </a:r>
          </a:p>
          <a:p>
            <a:r>
              <a:rPr lang="en-US" dirty="0"/>
              <a:t>Separated application for driver and customer.</a:t>
            </a:r>
          </a:p>
          <a:p>
            <a:r>
              <a:rPr lang="en-US" dirty="0"/>
              <a:t>Driver:</a:t>
            </a:r>
          </a:p>
          <a:p>
            <a:pPr lvl="1"/>
            <a:r>
              <a:rPr lang="en-US" dirty="0"/>
              <a:t>Open and manage services.</a:t>
            </a:r>
          </a:p>
          <a:p>
            <a:pPr lvl="1"/>
            <a:r>
              <a:rPr lang="en-US" dirty="0"/>
              <a:t>Start trip daily.</a:t>
            </a:r>
          </a:p>
          <a:p>
            <a:pPr lvl="1"/>
            <a:r>
              <a:rPr lang="en-US" dirty="0"/>
              <a:t>Get notifications from customers.</a:t>
            </a:r>
          </a:p>
          <a:p>
            <a:r>
              <a:rPr lang="en-US" dirty="0"/>
              <a:t>Customer:</a:t>
            </a:r>
          </a:p>
          <a:p>
            <a:pPr lvl="1"/>
            <a:r>
              <a:rPr lang="en-US" dirty="0"/>
              <a:t>Register requirements for transporting service.</a:t>
            </a:r>
          </a:p>
          <a:p>
            <a:pPr lvl="1"/>
            <a:r>
              <a:rPr lang="en-US" dirty="0"/>
              <a:t>Track driver’s trip.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817-E9D8-4614-B23A-F57125E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44C6-C484-47FC-8EC5-2307DDA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145" y="188002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02		</a:t>
            </a:r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3F484-0C6B-449D-99D8-051F5B0455F9}"/>
              </a:ext>
            </a:extLst>
          </p:cNvPr>
          <p:cNvSpPr txBox="1"/>
          <p:nvPr/>
        </p:nvSpPr>
        <p:spPr>
          <a:xfrm>
            <a:off x="3927450" y="3013501"/>
            <a:ext cx="6184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vi-VN" sz="2400" i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 and 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400" i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contexts and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2044D-8C8B-4A8B-8029-1AF1D41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5B5F4-317A-436C-98E4-4F111DAAE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3" y="324781"/>
            <a:ext cx="6709012" cy="6208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F4F85-C8FE-4A57-B641-0E1DF6F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D7476-7222-4319-8FBE-8C4016FE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23" y="1829457"/>
            <a:ext cx="6003755" cy="49364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32B6B-F22C-42BF-9A9D-1A009475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D02E-8B5D-4890-A9FD-575F98DF2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8" y="1690689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72B3F-B7B7-42EE-8F45-10DF840D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05" y="1690689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C1302-748F-4164-890C-3F58B2B8D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20" y="1690689"/>
            <a:ext cx="1371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F645D-8C8B-4719-BF01-863EB80FDD7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05" y="2056449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4022F-2A82-4098-9182-16E4C9BCBC8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20" y="2056449"/>
            <a:ext cx="1005840" cy="100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434D98-53C0-45FB-9929-9DD70F70E7B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77" y="3866348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56206-2EAE-4646-AF32-7A9165AB99E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05" y="3866348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B31B5D-8F1F-4AB8-B53D-6545D85E3C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020" y="3866348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D49F20-E842-4B55-BC49-FD44924D81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89" y="5259564"/>
            <a:ext cx="1097280" cy="109728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B89F2C-4C23-47C7-862F-875C4C948D93}"/>
              </a:ext>
            </a:extLst>
          </p:cNvPr>
          <p:cNvCxnSpPr/>
          <p:nvPr/>
        </p:nvCxnSpPr>
        <p:spPr>
          <a:xfrm>
            <a:off x="1473958" y="3116879"/>
            <a:ext cx="0" cy="8040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DAD9DC-DDB3-4659-86F8-2E45B72BF988}"/>
              </a:ext>
            </a:extLst>
          </p:cNvPr>
          <p:cNvCxnSpPr/>
          <p:nvPr/>
        </p:nvCxnSpPr>
        <p:spPr>
          <a:xfrm>
            <a:off x="5436927" y="3075995"/>
            <a:ext cx="0" cy="8040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F5ADD-8ADD-43AF-9750-87EA3E4D0D98}"/>
              </a:ext>
            </a:extLst>
          </p:cNvPr>
          <p:cNvCxnSpPr/>
          <p:nvPr/>
        </p:nvCxnSpPr>
        <p:spPr>
          <a:xfrm>
            <a:off x="8409296" y="3067974"/>
            <a:ext cx="0" cy="8040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4BBDB6-BD71-456A-876E-7E9CD2FAE384}"/>
              </a:ext>
            </a:extLst>
          </p:cNvPr>
          <p:cNvCxnSpPr>
            <a:cxnSpLocks/>
          </p:cNvCxnSpPr>
          <p:nvPr/>
        </p:nvCxnSpPr>
        <p:spPr>
          <a:xfrm flipH="1">
            <a:off x="4079618" y="4780748"/>
            <a:ext cx="1058587" cy="7903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2EC506-50B8-4F0D-9F6D-64FFD89F539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128069" y="4780748"/>
            <a:ext cx="3935864" cy="10274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8C051F-839B-4D23-A6E7-D90481976D4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471977" y="4780748"/>
            <a:ext cx="1554480" cy="8040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F88D0C-9A99-4F03-A040-C60A79350CC9}"/>
              </a:ext>
            </a:extLst>
          </p:cNvPr>
          <p:cNvSpPr txBox="1"/>
          <p:nvPr/>
        </p:nvSpPr>
        <p:spPr>
          <a:xfrm>
            <a:off x="1471977" y="3290460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Open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B0D52-309D-46BE-A182-A571A77DE8CA}"/>
              </a:ext>
            </a:extLst>
          </p:cNvPr>
          <p:cNvSpPr txBox="1"/>
          <p:nvPr/>
        </p:nvSpPr>
        <p:spPr>
          <a:xfrm>
            <a:off x="5434945" y="3279652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requirement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2402E-61AD-4A72-9EFF-A9D177829BD0}"/>
              </a:ext>
            </a:extLst>
          </p:cNvPr>
          <p:cNvSpPr txBox="1"/>
          <p:nvPr/>
        </p:nvSpPr>
        <p:spPr>
          <a:xfrm>
            <a:off x="4519256" y="5074898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Make contract agreement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06E5D-C20C-459B-A4C5-96DECF6CAA66}"/>
              </a:ext>
            </a:extLst>
          </p:cNvPr>
          <p:cNvSpPr txBox="1"/>
          <p:nvPr/>
        </p:nvSpPr>
        <p:spPr>
          <a:xfrm>
            <a:off x="1348865" y="501090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Accept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A88050-B7BA-4761-A071-EA5143FE1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47302"/>
              </p:ext>
            </p:extLst>
          </p:nvPr>
        </p:nvGraphicFramePr>
        <p:xfrm>
          <a:off x="8449583" y="1578929"/>
          <a:ext cx="18985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555">
                  <a:extLst>
                    <a:ext uri="{9D8B030D-6E8A-4147-A177-3AD203B41FA5}">
                      <a16:colId xmlns:a16="http://schemas.microsoft.com/office/drawing/2014/main" val="60363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DriverService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DaysOfWeek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6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CapacityAvailable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63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60743B-754C-4A27-B2C5-65332193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98806"/>
              </p:ext>
            </p:extLst>
          </p:nvPr>
        </p:nvGraphicFramePr>
        <p:xfrm>
          <a:off x="8462585" y="1578929"/>
          <a:ext cx="2361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97">
                  <a:extLst>
                    <a:ext uri="{9D8B030D-6E8A-4147-A177-3AD203B41FA5}">
                      <a16:colId xmlns:a16="http://schemas.microsoft.com/office/drawing/2014/main" val="60363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CustomerRequirement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DaysOfWeek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PickUpAddress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6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EndDate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0169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6190E1-13C8-49B2-A8ED-E8074F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1" grpId="0"/>
      <p:bldP spid="21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D02E-8B5D-4890-A9FD-575F98DF2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3" y="4447536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72B3F-B7B7-42EE-8F45-10DF840D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5" y="1724664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C1302-748F-4164-890C-3F58B2B8D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65" y="4447536"/>
            <a:ext cx="1371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F645D-8C8B-4719-BF01-863EB80FDD7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2063272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4022F-2A82-4098-9182-16E4C9BCBC8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2" y="4813296"/>
            <a:ext cx="1005840" cy="1005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D873E-E8FB-45C3-89E7-98786A87863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5" y="2154712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F6835-E8A2-4CD9-A868-18D3FA35C42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12" y="490473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5DA99-DDB6-4237-99C8-E1538DCF6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24" y="1724664"/>
            <a:ext cx="146304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201B5-97F4-4A16-A9F0-F6EDA7E276C2}"/>
              </a:ext>
            </a:extLst>
          </p:cNvPr>
          <p:cNvCxnSpPr>
            <a:cxnSpLocks/>
          </p:cNvCxnSpPr>
          <p:nvPr/>
        </p:nvCxnSpPr>
        <p:spPr>
          <a:xfrm flipV="1">
            <a:off x="1828800" y="3096264"/>
            <a:ext cx="1665027" cy="17170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CCE436-34F2-4F65-BECF-156B07B9D566}"/>
              </a:ext>
            </a:extLst>
          </p:cNvPr>
          <p:cNvCxnSpPr>
            <a:cxnSpLocks/>
          </p:cNvCxnSpPr>
          <p:nvPr/>
        </p:nvCxnSpPr>
        <p:spPr>
          <a:xfrm>
            <a:off x="4131541" y="3096264"/>
            <a:ext cx="1832531" cy="193976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22BC00-9E5A-4F53-82F0-6A51B7F02ED4}"/>
              </a:ext>
            </a:extLst>
          </p:cNvPr>
          <p:cNvCxnSpPr>
            <a:cxnSpLocks/>
          </p:cNvCxnSpPr>
          <p:nvPr/>
        </p:nvCxnSpPr>
        <p:spPr>
          <a:xfrm flipV="1">
            <a:off x="6601786" y="3130239"/>
            <a:ext cx="1811638" cy="17744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350E7B6-2D20-4961-8BDF-FCCCAC625C1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43" y="224615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FCF5E-8929-4F50-A123-4A0B1EAFF31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9" y="4996176"/>
            <a:ext cx="365760" cy="365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51FA2-4726-4600-A01D-07D6AA9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5E127-B693-4E9E-9152-C5871BA3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BD096-B886-4311-A06F-6D870598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6" y="1626107"/>
            <a:ext cx="5043041" cy="52318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DFC06-646F-477F-A30E-615A7DD7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A017B7-7A60-43EC-B4F6-994AB302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D87F-56B1-450D-AAB9-F6999659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3" y="2743200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BB8CD-23FD-4157-B144-871D2159901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3" y="3108960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F5969-C9EF-4031-B7D0-2187FFB934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17" y="2793014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E0038-4253-4922-80DB-0945E76024C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80" y="2793014"/>
            <a:ext cx="1371600" cy="1371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15F62-9330-4696-B2EF-B83CBE26B7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97049" y="3478814"/>
            <a:ext cx="182003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9C8A4-8E52-461C-9472-479E77E300E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488680" y="3478814"/>
            <a:ext cx="207203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3CB5F92-8E28-4A87-A4CA-57DCFE6F8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31" y="2953034"/>
            <a:ext cx="365760" cy="365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930F7-B9B6-478E-81B1-B41EDF60861F}"/>
              </a:ext>
            </a:extLst>
          </p:cNvPr>
          <p:cNvSpPr txBox="1"/>
          <p:nvPr/>
        </p:nvSpPr>
        <p:spPr>
          <a:xfrm>
            <a:off x="3515564" y="347881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Cancel trip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95AF-9AE6-4352-9FEC-CFB087E8F188}"/>
              </a:ext>
            </a:extLst>
          </p:cNvPr>
          <p:cNvSpPr txBox="1"/>
          <p:nvPr/>
        </p:nvSpPr>
        <p:spPr>
          <a:xfrm>
            <a:off x="6841402" y="342900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Notify driver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F632A-D46F-4FFB-A69D-26D25F3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D02E-8B5D-4890-A9FD-575F98DF2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3" y="444753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C1302-748F-4164-890C-3F58B2B8D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65" y="4447536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4022F-2A82-4098-9182-16E4C9BCBC8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2" y="4813296"/>
            <a:ext cx="1005840" cy="1005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D873E-E8FB-45C3-89E7-98786A87863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5" y="2154712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F6835-E8A2-4CD9-A868-18D3FA35C42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12" y="490473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5DA99-DDB6-4237-99C8-E1538DCF6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24" y="1724664"/>
            <a:ext cx="146304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201B5-97F4-4A16-A9F0-F6EDA7E276C2}"/>
              </a:ext>
            </a:extLst>
          </p:cNvPr>
          <p:cNvCxnSpPr>
            <a:cxnSpLocks/>
          </p:cNvCxnSpPr>
          <p:nvPr/>
        </p:nvCxnSpPr>
        <p:spPr>
          <a:xfrm flipV="1">
            <a:off x="1828800" y="3903260"/>
            <a:ext cx="2105065" cy="9100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CCE436-34F2-4F65-BECF-156B07B9D566}"/>
              </a:ext>
            </a:extLst>
          </p:cNvPr>
          <p:cNvCxnSpPr>
            <a:cxnSpLocks/>
          </p:cNvCxnSpPr>
          <p:nvPr/>
        </p:nvCxnSpPr>
        <p:spPr>
          <a:xfrm>
            <a:off x="3933865" y="3903260"/>
            <a:ext cx="2030207" cy="11327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22BC00-9E5A-4F53-82F0-6A51B7F02ED4}"/>
              </a:ext>
            </a:extLst>
          </p:cNvPr>
          <p:cNvCxnSpPr>
            <a:cxnSpLocks/>
          </p:cNvCxnSpPr>
          <p:nvPr/>
        </p:nvCxnSpPr>
        <p:spPr>
          <a:xfrm flipV="1">
            <a:off x="6601786" y="3130239"/>
            <a:ext cx="1811638" cy="17744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A2FCF5E-8929-4F50-A123-4A0B1EAFF31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9" y="4996176"/>
            <a:ext cx="365760" cy="365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7F0E9E-4FC7-44DE-B325-E1FDE00CD35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25" y="1926112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2494D-958A-4012-A4D6-CDC67F82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5E127-B693-4E9E-9152-C5871BA3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BD096-B886-4311-A06F-6D870598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6" y="1626107"/>
            <a:ext cx="5043041" cy="52318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37CFA-88F3-441E-BCBB-9B90C31E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F0BE-B80F-4372-8911-81375D29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1132764"/>
            <a:ext cx="3870278" cy="1746914"/>
          </a:xfrm>
        </p:spPr>
        <p:txBody>
          <a:bodyPr>
            <a:normAutofit/>
          </a:bodyPr>
          <a:lstStyle/>
          <a:p>
            <a:r>
              <a:rPr lang="vi-VN" sz="7200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7200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4F89-3B33-4DE8-ADFF-22FF79DA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740" y="2729553"/>
            <a:ext cx="4367284" cy="374904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000"/>
              </a:spcAft>
              <a:buAutoNum type="arabicPeriod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Pros and cons</a:t>
            </a:r>
          </a:p>
          <a:p>
            <a:pPr marL="514350" indent="-514350">
              <a:spcAft>
                <a:spcPts val="1000"/>
              </a:spcAft>
              <a:buAutoNum type="arabicPeriod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1A27-95CA-4490-91CE-2B39D9E0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A017B7-7A60-43EC-B4F6-994AB302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D87F-56B1-450D-AAB9-F69996598D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31" y="123866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F5969-C9EF-4031-B7D0-2187FFB9343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8" y="2794993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E0038-4253-4922-80DB-0945E76024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09" y="2794993"/>
            <a:ext cx="1371600" cy="1371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9C8A4-8E52-461C-9472-479E77E300E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52048" y="3480793"/>
            <a:ext cx="12729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3CB5F92-8E28-4A87-A4CA-57DCFE6F87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71" y="1507809"/>
            <a:ext cx="365760" cy="36576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260A3E-BF5A-4F38-87E9-8652A419A9E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096609" y="1924460"/>
            <a:ext cx="1657622" cy="15563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ACE1CC8-AEEE-4EA5-BB1F-638C723210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31" y="4247740"/>
            <a:ext cx="137160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AFE897-BE7E-4AFD-89EE-26A08041AC85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5096609" y="3480793"/>
            <a:ext cx="1657622" cy="145274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EB5E077-A23B-4A36-9C9E-D49579F734D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71" y="4984431"/>
            <a:ext cx="365760" cy="3657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B50ED4-CEDC-465D-B086-B8E8CDEF8A3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8" y="5167311"/>
            <a:ext cx="1371600" cy="1371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AA76561-FEAC-4500-B34B-34FCB33174A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9" y="5304471"/>
            <a:ext cx="1097280" cy="1097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8ECEB7-7737-4EB7-9A0B-5F72637C48C9}"/>
              </a:ext>
            </a:extLst>
          </p:cNvPr>
          <p:cNvCxnSpPr>
            <a:cxnSpLocks/>
            <a:stCxn id="27" idx="1"/>
            <a:endCxn id="34" idx="3"/>
          </p:cNvCxnSpPr>
          <p:nvPr/>
        </p:nvCxnSpPr>
        <p:spPr>
          <a:xfrm flipH="1">
            <a:off x="4959449" y="4933540"/>
            <a:ext cx="1794782" cy="9195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FCC036-B8FA-42D4-A821-4A10D3707AB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452048" y="5853111"/>
            <a:ext cx="141012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646AB4-F604-4A18-8854-82712D08CC97}"/>
              </a:ext>
            </a:extLst>
          </p:cNvPr>
          <p:cNvSpPr txBox="1"/>
          <p:nvPr/>
        </p:nvSpPr>
        <p:spPr>
          <a:xfrm>
            <a:off x="2443533" y="348079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Cancel trip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1059A-89C8-4555-8886-752091BA5BD3}"/>
              </a:ext>
            </a:extLst>
          </p:cNvPr>
          <p:cNvSpPr txBox="1"/>
          <p:nvPr/>
        </p:nvSpPr>
        <p:spPr>
          <a:xfrm>
            <a:off x="5856840" y="2677054"/>
            <a:ext cx="169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Notify 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3CAAF-3FE1-4B48-A8E0-129AF6CB223B}"/>
              </a:ext>
            </a:extLst>
          </p:cNvPr>
          <p:cNvSpPr txBox="1"/>
          <p:nvPr/>
        </p:nvSpPr>
        <p:spPr>
          <a:xfrm>
            <a:off x="5856840" y="3803720"/>
            <a:ext cx="169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Notify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1038F-C870-4064-89DA-F112EB052209}"/>
              </a:ext>
            </a:extLst>
          </p:cNvPr>
          <p:cNvSpPr txBox="1"/>
          <p:nvPr/>
        </p:nvSpPr>
        <p:spPr>
          <a:xfrm>
            <a:off x="5325209" y="5534670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temporary contract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B5F9E-BB89-4DF4-AF1F-D0159E458B96}"/>
              </a:ext>
            </a:extLst>
          </p:cNvPr>
          <p:cNvSpPr txBox="1"/>
          <p:nvPr/>
        </p:nvSpPr>
        <p:spPr>
          <a:xfrm>
            <a:off x="2743885" y="579523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EF268-8F39-4AC1-9099-294413E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D02E-8B5D-4890-A9FD-575F98DF2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3" y="444753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C1302-748F-4164-890C-3F58B2B8D0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65" y="4447536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4022F-2A82-4098-9182-16E4C9BCB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2" y="4813296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F6835-E8A2-4CD9-A868-18D3FA35C42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12" y="490473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5DA99-DDB6-4237-99C8-E1538DCF6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24" y="1724664"/>
            <a:ext cx="146304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201B5-97F4-4A16-A9F0-F6EDA7E276C2}"/>
              </a:ext>
            </a:extLst>
          </p:cNvPr>
          <p:cNvCxnSpPr>
            <a:cxnSpLocks/>
          </p:cNvCxnSpPr>
          <p:nvPr/>
        </p:nvCxnSpPr>
        <p:spPr>
          <a:xfrm flipV="1">
            <a:off x="1828800" y="3169350"/>
            <a:ext cx="1518258" cy="164395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CCE436-34F2-4F65-BECF-156B07B9D566}"/>
              </a:ext>
            </a:extLst>
          </p:cNvPr>
          <p:cNvCxnSpPr>
            <a:cxnSpLocks/>
          </p:cNvCxnSpPr>
          <p:nvPr/>
        </p:nvCxnSpPr>
        <p:spPr>
          <a:xfrm>
            <a:off x="4249101" y="3137207"/>
            <a:ext cx="1714971" cy="189881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22BC00-9E5A-4F53-82F0-6A51B7F02ED4}"/>
              </a:ext>
            </a:extLst>
          </p:cNvPr>
          <p:cNvCxnSpPr>
            <a:cxnSpLocks/>
          </p:cNvCxnSpPr>
          <p:nvPr/>
        </p:nvCxnSpPr>
        <p:spPr>
          <a:xfrm flipV="1">
            <a:off x="6601786" y="3130239"/>
            <a:ext cx="1811638" cy="17744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A2FCF5E-8929-4F50-A123-4A0B1EAFF3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9" y="4996176"/>
            <a:ext cx="365760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36895-13CB-433B-9C54-47CAB7D3AD66}"/>
              </a:ext>
            </a:extLst>
          </p:cNvPr>
          <p:cNvSpPr txBox="1"/>
          <p:nvPr/>
        </p:nvSpPr>
        <p:spPr>
          <a:xfrm>
            <a:off x="3347058" y="2228671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200" b="1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0B93-EF22-4571-9FB9-1614FE82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5E127-B693-4E9E-9152-C5871BA3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BD096-B886-4311-A06F-6D870598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6" y="1626107"/>
            <a:ext cx="5043041" cy="52318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C27A4-DB95-43A6-B885-0DC099F9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44C6-C484-47FC-8EC5-2307DDA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145" y="188002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03		</a:t>
            </a:r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en-US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3F484-0C6B-449D-99D8-051F5B0455F9}"/>
              </a:ext>
            </a:extLst>
          </p:cNvPr>
          <p:cNvSpPr txBox="1"/>
          <p:nvPr/>
        </p:nvSpPr>
        <p:spPr>
          <a:xfrm>
            <a:off x="3927451" y="3013501"/>
            <a:ext cx="419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Find matching driver service and customer requirement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Shortest way for driver trip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AC497-12C2-4577-B8EF-B0D613E0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matching driver service and customer requirement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Total 4 steps.</a:t>
            </a:r>
          </a:p>
          <a:p>
            <a:pPr marL="0" indent="0" algn="just">
              <a:buNone/>
            </a:pPr>
            <a:r>
              <a:rPr lang="en-US" dirty="0"/>
              <a:t>First of all, the destinations of driver’s service and customer’s requirement must be the same.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B7C6-C79C-FD46-AF3D-163D1CD829F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76" y="3405791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76B61-0C55-AE44-B351-A18CBB6CF76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4" y="5367987"/>
            <a:ext cx="1005840" cy="10058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689E9-8BB1-D24D-97FC-6C96CD8FC956}"/>
              </a:ext>
            </a:extLst>
          </p:cNvPr>
          <p:cNvCxnSpPr>
            <a:cxnSpLocks/>
          </p:cNvCxnSpPr>
          <p:nvPr/>
        </p:nvCxnSpPr>
        <p:spPr>
          <a:xfrm>
            <a:off x="3124200" y="4147457"/>
            <a:ext cx="3069771" cy="9252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B38788-BAEF-D84F-A1E0-89EDC07154D1}"/>
              </a:ext>
            </a:extLst>
          </p:cNvPr>
          <p:cNvCxnSpPr>
            <a:cxnSpLocks/>
          </p:cNvCxnSpPr>
          <p:nvPr/>
        </p:nvCxnSpPr>
        <p:spPr>
          <a:xfrm flipV="1">
            <a:off x="2870476" y="5181600"/>
            <a:ext cx="3323495" cy="81642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3AFDB2-3101-8546-8056-74AF2049C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5" y="4217995"/>
            <a:ext cx="1463040" cy="137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D4D1-AE43-4A74-9205-FAA2383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matching driver service and customer requirement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Secondly, the location of requirement’s picking up address must be within a configured radius around the service’s main route.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839A1-EB09-4359-951A-E063ED16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matching driver service and customer requirement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57" y="1785257"/>
            <a:ext cx="4767943" cy="439170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To do this, </a:t>
            </a:r>
          </a:p>
          <a:p>
            <a:pPr algn="just">
              <a:buFontTx/>
              <a:buChar char="-"/>
            </a:pPr>
            <a:r>
              <a:rPr lang="en-US" dirty="0"/>
              <a:t>First, we split the route to several points.</a:t>
            </a:r>
          </a:p>
          <a:p>
            <a:pPr algn="just">
              <a:buFontTx/>
              <a:buChar char="-"/>
            </a:pPr>
            <a:r>
              <a:rPr lang="en-US" dirty="0"/>
              <a:t>Then we find out if the picking up location is within the circle drawn with these points as centers.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92A90-6787-A34B-AD37-DF2F394399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5" y="4713514"/>
            <a:ext cx="814991" cy="814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4307E-65A8-AB48-A3A0-DFBB399B9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12" y="1881630"/>
            <a:ext cx="1061974" cy="995601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8AB7472-E476-A244-9D54-10FCC1841FF7}"/>
              </a:ext>
            </a:extLst>
          </p:cNvPr>
          <p:cNvCxnSpPr/>
          <p:nvPr/>
        </p:nvCxnSpPr>
        <p:spPr>
          <a:xfrm flipV="1">
            <a:off x="1371600" y="2569029"/>
            <a:ext cx="3516086" cy="2144485"/>
          </a:xfrm>
          <a:prstGeom prst="curved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D42E250-7614-7644-BE21-D308F676B252}"/>
              </a:ext>
            </a:extLst>
          </p:cNvPr>
          <p:cNvSpPr/>
          <p:nvPr/>
        </p:nvSpPr>
        <p:spPr>
          <a:xfrm>
            <a:off x="1268185" y="4601973"/>
            <a:ext cx="206829" cy="2230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97668-F97D-8345-B7E1-62F4E2B6A9E0}"/>
              </a:ext>
            </a:extLst>
          </p:cNvPr>
          <p:cNvSpPr/>
          <p:nvPr/>
        </p:nvSpPr>
        <p:spPr>
          <a:xfrm>
            <a:off x="2334985" y="4297172"/>
            <a:ext cx="206829" cy="2230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75296-F83D-9D4E-9247-E3E0DC0FB011}"/>
              </a:ext>
            </a:extLst>
          </p:cNvPr>
          <p:cNvSpPr/>
          <p:nvPr/>
        </p:nvSpPr>
        <p:spPr>
          <a:xfrm>
            <a:off x="3026228" y="3529730"/>
            <a:ext cx="206829" cy="2230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C4E9BE-9D36-F046-AFC2-60D95B132844}"/>
              </a:ext>
            </a:extLst>
          </p:cNvPr>
          <p:cNvSpPr/>
          <p:nvPr/>
        </p:nvSpPr>
        <p:spPr>
          <a:xfrm>
            <a:off x="3600776" y="2765690"/>
            <a:ext cx="206829" cy="2230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9023A6-FCD1-0849-8B9D-ECDF06E9B1B7}"/>
              </a:ext>
            </a:extLst>
          </p:cNvPr>
          <p:cNvSpPr/>
          <p:nvPr/>
        </p:nvSpPr>
        <p:spPr>
          <a:xfrm>
            <a:off x="4759470" y="2457488"/>
            <a:ext cx="206829" cy="2230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799B8F-51B3-C645-A674-5B4D83E20AF5}"/>
              </a:ext>
            </a:extLst>
          </p:cNvPr>
          <p:cNvSpPr/>
          <p:nvPr/>
        </p:nvSpPr>
        <p:spPr>
          <a:xfrm>
            <a:off x="1540327" y="3529730"/>
            <a:ext cx="1796143" cy="17168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10800-3B1B-BF4C-B15E-855EA20C3D9A}"/>
              </a:ext>
            </a:extLst>
          </p:cNvPr>
          <p:cNvSpPr/>
          <p:nvPr/>
        </p:nvSpPr>
        <p:spPr>
          <a:xfrm>
            <a:off x="473527" y="3752812"/>
            <a:ext cx="1796143" cy="17168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5FCB1D-DBC3-FD43-94FC-752181B52891}"/>
              </a:ext>
            </a:extLst>
          </p:cNvPr>
          <p:cNvSpPr/>
          <p:nvPr/>
        </p:nvSpPr>
        <p:spPr>
          <a:xfrm>
            <a:off x="2224146" y="2772592"/>
            <a:ext cx="1796143" cy="17168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4BCA51-3B15-D44D-AABC-0D9728C46166}"/>
              </a:ext>
            </a:extLst>
          </p:cNvPr>
          <p:cNvSpPr/>
          <p:nvPr/>
        </p:nvSpPr>
        <p:spPr>
          <a:xfrm>
            <a:off x="2806101" y="2002815"/>
            <a:ext cx="1796143" cy="17168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9316D3-E42B-F643-B5C1-DB6FDBFE6333}"/>
              </a:ext>
            </a:extLst>
          </p:cNvPr>
          <p:cNvSpPr/>
          <p:nvPr/>
        </p:nvSpPr>
        <p:spPr>
          <a:xfrm>
            <a:off x="3964812" y="1710589"/>
            <a:ext cx="1796143" cy="17168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0CA7EC-A50A-7247-9497-1079A1C6D3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35" y="3719695"/>
            <a:ext cx="622788" cy="6227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A90725-5B0A-4B4C-9EB6-5924CC22A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" y="1922956"/>
            <a:ext cx="622788" cy="62278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6A857AC-0516-6B4C-B02B-43D2F068F787}"/>
              </a:ext>
            </a:extLst>
          </p:cNvPr>
          <p:cNvSpPr/>
          <p:nvPr/>
        </p:nvSpPr>
        <p:spPr>
          <a:xfrm>
            <a:off x="1341046" y="2200119"/>
            <a:ext cx="310545" cy="2635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B02BBC-756B-7348-B7D7-62C7581B84D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6" y="2242702"/>
            <a:ext cx="178432" cy="1784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D0A168-2BCA-354B-AE36-84BA566D0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40" y="3869003"/>
            <a:ext cx="312365" cy="31236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7CDE-6923-4617-958D-AFE32673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matching driver service and customer requirement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Thirdly, the difference between service’s time and requirement’s time must be below a configured number.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D7C3495-5650-419D-89FD-926B7F123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93098"/>
              </p:ext>
            </p:extLst>
          </p:nvPr>
        </p:nvGraphicFramePr>
        <p:xfrm>
          <a:off x="2039204" y="3429000"/>
          <a:ext cx="1898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555">
                  <a:extLst>
                    <a:ext uri="{9D8B030D-6E8A-4147-A177-3AD203B41FA5}">
                      <a16:colId xmlns:a16="http://schemas.microsoft.com/office/drawing/2014/main" val="60363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DriverService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054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7305AA2-B413-41DC-B1A4-FD597E2C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9757"/>
              </p:ext>
            </p:extLst>
          </p:nvPr>
        </p:nvGraphicFramePr>
        <p:xfrm>
          <a:off x="6096000" y="3429000"/>
          <a:ext cx="2361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97">
                  <a:extLst>
                    <a:ext uri="{9D8B030D-6E8A-4147-A177-3AD203B41FA5}">
                      <a16:colId xmlns:a16="http://schemas.microsoft.com/office/drawing/2014/main" val="60363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CustomerRequirement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05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23E4-9EA6-4C9E-A123-709F83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61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matching driver service and customer requirement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The final step is that:</a:t>
            </a:r>
          </a:p>
          <a:p>
            <a:pPr marL="0" indent="0" algn="just">
              <a:buNone/>
            </a:pPr>
            <a:r>
              <a:rPr lang="en-US" sz="2500" dirty="0"/>
              <a:t>- Find current active contracts of driver within the period of customer requirement (from </a:t>
            </a:r>
            <a:r>
              <a:rPr lang="en-US" sz="2500" dirty="0" err="1"/>
              <a:t>startDate</a:t>
            </a:r>
            <a:r>
              <a:rPr lang="en-US" sz="2500" dirty="0"/>
              <a:t> to </a:t>
            </a:r>
            <a:r>
              <a:rPr lang="en-US" sz="2500" dirty="0" err="1"/>
              <a:t>endDate</a:t>
            </a:r>
            <a:r>
              <a:rPr lang="en-US" sz="2500" dirty="0"/>
              <a:t>).</a:t>
            </a:r>
          </a:p>
          <a:p>
            <a:pPr marL="0" indent="0" algn="just">
              <a:buNone/>
            </a:pPr>
            <a:r>
              <a:rPr lang="en-US" sz="2500" dirty="0"/>
              <a:t>- Compare to requirement’s days of week to those contracts to checkout if any available slots in those days.</a:t>
            </a:r>
          </a:p>
          <a:p>
            <a:pPr marL="0" indent="0" algn="just">
              <a:buNone/>
            </a:pPr>
            <a:r>
              <a:rPr lang="en-US" sz="2500" dirty="0"/>
              <a:t>- Get the ratio of available days in week and total days in week in requirement.</a:t>
            </a:r>
          </a:p>
          <a:p>
            <a:pPr marL="0" indent="0" algn="just">
              <a:buNone/>
            </a:pPr>
            <a:r>
              <a:rPr lang="en-US" sz="2500" dirty="0"/>
              <a:t>- If the ratio greater than a configured percentage, then the service is matched. However, customer will be notified about the missing days.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1AA3-528F-4F05-80E3-DC64BA4D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7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981"/>
            <a:ext cx="9902588" cy="4170741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Situation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driver has to go to multiple places to pick up kids before going to school.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An optimized route for driver is required.</a:t>
            </a:r>
          </a:p>
          <a:p>
            <a:pPr marL="0" indent="0" algn="just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	- Start point (latitude, longitude)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- End point (latitude, longitude)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- Stop points during the trip (latitude, longitude)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 sequence of points, from start point, to every of stop points and to end point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622E4-8767-43A9-B4A8-6E0116C7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44C6-C484-47FC-8EC5-2307DDA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145" y="188002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01		</a:t>
            </a:r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3F484-0C6B-449D-99D8-051F5B0455F9}"/>
              </a:ext>
            </a:extLst>
          </p:cNvPr>
          <p:cNvSpPr txBox="1"/>
          <p:nvPr/>
        </p:nvSpPr>
        <p:spPr>
          <a:xfrm>
            <a:off x="3927450" y="3013501"/>
            <a:ext cx="6184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</a:t>
            </a:r>
          </a:p>
          <a:p>
            <a:r>
              <a:rPr lang="vi-VN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r>
              <a:rPr lang="vi-VN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A26A0-9E77-499F-97E7-15B010F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B12C-B668-4FAA-BAD4-D2994BF1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4" y="2029002"/>
            <a:ext cx="7831812" cy="41479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BD3B-280F-4AF1-89DC-FCAD586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ED9CC-F8ED-4A34-A61A-8E9F48F6CDAC}"/>
              </a:ext>
            </a:extLst>
          </p:cNvPr>
          <p:cNvSpPr txBox="1"/>
          <p:nvPr/>
        </p:nvSpPr>
        <p:spPr>
          <a:xfrm>
            <a:off x="491473" y="3857322"/>
            <a:ext cx="15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point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D94CE2-0110-40A2-8CAC-CC0F92EBFBC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39204" y="4088155"/>
            <a:ext cx="567518" cy="569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643282-61AB-4FCE-A73D-817E4CF12E80}"/>
              </a:ext>
            </a:extLst>
          </p:cNvPr>
          <p:cNvSpPr txBox="1"/>
          <p:nvPr/>
        </p:nvSpPr>
        <p:spPr>
          <a:xfrm>
            <a:off x="9228807" y="3468553"/>
            <a:ext cx="14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 point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535A999-B675-4954-BBFA-F11080DD6CF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34818" y="3930218"/>
            <a:ext cx="898830" cy="38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20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 approach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B12C-B668-4FAA-BAD4-D2994BF1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981109" cy="316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1E588-67E0-4C77-952C-DE8BAFEC493D}"/>
              </a:ext>
            </a:extLst>
          </p:cNvPr>
          <p:cNvSpPr txBox="1"/>
          <p:nvPr/>
        </p:nvSpPr>
        <p:spPr>
          <a:xfrm>
            <a:off x="464024" y="2021978"/>
            <a:ext cx="69051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A, we have 3 routes: AB – 4, AC – 3, AD – 5</a:t>
            </a:r>
          </a:p>
          <a:p>
            <a:r>
              <a:rPr lang="en-US" sz="2400" dirty="0"/>
              <a:t>	Route list: [AC – 3, AB – 4, AD – 5]</a:t>
            </a:r>
          </a:p>
          <a:p>
            <a:r>
              <a:rPr lang="en-US" sz="2400" dirty="0"/>
              <a:t>From AC, we have 2 routes: ACB – 5, ACD – 9</a:t>
            </a:r>
          </a:p>
          <a:p>
            <a:r>
              <a:rPr lang="en-US" sz="2400" dirty="0"/>
              <a:t>	Route list: [AB – 4, AD – 5, ACB – 5,</a:t>
            </a:r>
          </a:p>
          <a:p>
            <a:r>
              <a:rPr lang="en-US" sz="2400" dirty="0"/>
              <a:t>	ACD – 9]</a:t>
            </a:r>
          </a:p>
          <a:p>
            <a:r>
              <a:rPr lang="en-US" sz="2400" dirty="0"/>
              <a:t>From AB, we have 2 routes: ABC – 6, ABD – 7</a:t>
            </a:r>
          </a:p>
          <a:p>
            <a:r>
              <a:rPr lang="en-US" sz="2400" dirty="0"/>
              <a:t>	Route list: [AD – 5, ACB – 5, ABC – 6,</a:t>
            </a:r>
          </a:p>
          <a:p>
            <a:r>
              <a:rPr lang="en-US" sz="2400" dirty="0"/>
              <a:t>	ABD – 7, ACD – 9]</a:t>
            </a:r>
          </a:p>
          <a:p>
            <a:r>
              <a:rPr lang="en-US" sz="2400" dirty="0"/>
              <a:t>From AD, we have 2 routes: ADB – 8, ADC – 11</a:t>
            </a:r>
          </a:p>
          <a:p>
            <a:r>
              <a:rPr lang="en-US" sz="2400" dirty="0"/>
              <a:t>	Route list: [ACB – 5, ABC – 6, ABD – 7, ADB – 8,</a:t>
            </a:r>
          </a:p>
          <a:p>
            <a:r>
              <a:rPr lang="en-US" sz="2400" dirty="0"/>
              <a:t>	ACD – 9, ADC – 11]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4CEF-7F87-4999-AEA9-8409396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 approach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B12C-B668-4FAA-BAD4-D2994BF1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981109" cy="316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1E588-67E0-4C77-952C-DE8BAFEC493D}"/>
              </a:ext>
            </a:extLst>
          </p:cNvPr>
          <p:cNvSpPr txBox="1"/>
          <p:nvPr/>
        </p:nvSpPr>
        <p:spPr>
          <a:xfrm>
            <a:off x="464024" y="2021978"/>
            <a:ext cx="757226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 to that, we have</a:t>
            </a:r>
          </a:p>
          <a:p>
            <a:r>
              <a:rPr lang="en-US" sz="2400" dirty="0"/>
              <a:t>	Route list: [ACBD – 8, ACD – 9, ADBC – 10</a:t>
            </a:r>
          </a:p>
          <a:p>
            <a:r>
              <a:rPr lang="en-US" sz="2400" dirty="0"/>
              <a:t>	ADC – 11, ABCD – 12, ABDC – 13]</a:t>
            </a:r>
          </a:p>
          <a:p>
            <a:r>
              <a:rPr lang="en-US" sz="2400" dirty="0"/>
              <a:t>From here, we found ACBDE – 12 as one of</a:t>
            </a:r>
          </a:p>
          <a:p>
            <a:r>
              <a:rPr lang="en-US" sz="2400" dirty="0"/>
              <a:t>the shortest routes.</a:t>
            </a:r>
          </a:p>
          <a:p>
            <a:endParaRPr lang="en-US" sz="2400" dirty="0"/>
          </a:p>
          <a:p>
            <a:r>
              <a:rPr lang="en-US" sz="2400" dirty="0"/>
              <a:t>Still need to check out if any route is shorter.</a:t>
            </a:r>
          </a:p>
          <a:p>
            <a:endParaRPr lang="en-US" sz="2400" dirty="0"/>
          </a:p>
          <a:p>
            <a:r>
              <a:rPr lang="en-US" sz="2400" dirty="0"/>
              <a:t>Keep continuing, we found ADBCE – 14, still bigger than 12.</a:t>
            </a:r>
          </a:p>
          <a:p>
            <a:endParaRPr lang="en-US" sz="2400" dirty="0"/>
          </a:p>
          <a:p>
            <a:r>
              <a:rPr lang="en-US" sz="2400" b="1" i="1" dirty="0"/>
              <a:t>Shortest way is ACBDE –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1E064-19DA-4BEC-B193-172CBB0F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 approach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B12C-B668-4FAA-BAD4-D2994BF1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981109" cy="316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1E588-67E0-4C77-952C-DE8BAFEC493D}"/>
              </a:ext>
            </a:extLst>
          </p:cNvPr>
          <p:cNvSpPr txBox="1"/>
          <p:nvPr/>
        </p:nvSpPr>
        <p:spPr>
          <a:xfrm>
            <a:off x="464024" y="2021978"/>
            <a:ext cx="5898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A, the next shortest route is AC – 3</a:t>
            </a:r>
          </a:p>
          <a:p>
            <a:endParaRPr lang="en-US" sz="2400" dirty="0"/>
          </a:p>
          <a:p>
            <a:r>
              <a:rPr lang="en-US" sz="2400" dirty="0"/>
              <a:t>From AC, the next shortest route is ACB – 5</a:t>
            </a:r>
          </a:p>
          <a:p>
            <a:endParaRPr lang="en-US" sz="2400" dirty="0"/>
          </a:p>
          <a:p>
            <a:r>
              <a:rPr lang="en-US" sz="2400" dirty="0"/>
              <a:t>From ACB, the next shortest route is ACBD – 8</a:t>
            </a:r>
          </a:p>
          <a:p>
            <a:endParaRPr lang="en-US" sz="2400" dirty="0"/>
          </a:p>
          <a:p>
            <a:r>
              <a:rPr lang="en-US" sz="2400" dirty="0"/>
              <a:t>From ACBD, </a:t>
            </a:r>
            <a:r>
              <a:rPr lang="en-US" sz="2400" b="1" i="1" dirty="0"/>
              <a:t>we found the route ACBDE –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706F5-BCA1-48CC-9F9B-EF1D1EF4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way for driver trip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9902588" cy="4170741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Dijkstra approach: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 but slow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Greedy approach: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Fast but lack of effectiveness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use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Dijkstra approach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number of stop points no greater than 7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Greedy approach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605D-1AF6-4128-AAB1-6EB5C0D2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44C6-C484-47FC-8EC5-2307DDA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145" y="188002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Pros and Cons</a:t>
            </a:r>
            <a:endParaRPr lang="en-US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3F484-0C6B-449D-99D8-051F5B0455F9}"/>
              </a:ext>
            </a:extLst>
          </p:cNvPr>
          <p:cNvSpPr txBox="1"/>
          <p:nvPr/>
        </p:nvSpPr>
        <p:spPr>
          <a:xfrm>
            <a:off x="3927451" y="3013501"/>
            <a:ext cx="419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Current pros and cons</a:t>
            </a:r>
            <a:endParaRPr kumimoji="0" lang="vi-VN" sz="2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Future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plans</a:t>
            </a:r>
            <a:endParaRPr kumimoji="0" lang="vi-VN" sz="2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1F1CF-1441-4242-A7A9-6255578E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en-US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Pros and Cons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 Save customers’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 Trust between customer and driver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 Extra earnings for drivers</a:t>
            </a:r>
          </a:p>
          <a:p>
            <a:pPr marL="0" indent="0">
              <a:buNone/>
            </a:pPr>
            <a:r>
              <a:rPr lang="en-US" sz="3600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Cons:</a:t>
            </a:r>
          </a:p>
          <a:p>
            <a:pPr lvl="1">
              <a:buFont typeface="Calibri" panose="020F0502020204030204" pitchFamily="34" charset="0"/>
              <a:buChar char="×"/>
            </a:pPr>
            <a:r>
              <a:rPr lang="en-US" sz="2800" dirty="0"/>
              <a:t> Not support multiple schools for one drive</a:t>
            </a:r>
          </a:p>
          <a:p>
            <a:pPr lvl="1">
              <a:buFont typeface="Calibri" panose="020F0502020204030204" pitchFamily="34" charset="0"/>
              <a:buChar char="×"/>
            </a:pPr>
            <a:r>
              <a:rPr lang="en-US" sz="2800" dirty="0"/>
              <a:t> Not support payment method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9DC83-526F-4D3A-85D0-90368225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681038"/>
            <a:ext cx="8414982" cy="1009651"/>
          </a:xfrm>
        </p:spPr>
        <p:txBody>
          <a:bodyPr>
            <a:noAutofit/>
          </a:bodyPr>
          <a:lstStyle/>
          <a:p>
            <a:r>
              <a:rPr lang="en-US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Pros and Cons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Future plans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r>
              <a:rPr lang="en-US" dirty="0"/>
              <a:t>Integrate payment methods.</a:t>
            </a:r>
          </a:p>
          <a:p>
            <a:r>
              <a:rPr lang="en-US" dirty="0"/>
              <a:t>Promotions and redeem codes.</a:t>
            </a:r>
          </a:p>
          <a:p>
            <a:r>
              <a:rPr lang="en-US" dirty="0"/>
              <a:t>Support web application for customers.</a:t>
            </a:r>
          </a:p>
          <a:p>
            <a:r>
              <a:rPr lang="en-US" dirty="0"/>
              <a:t>Handle adjustments on some specific days in contract.</a:t>
            </a:r>
          </a:p>
          <a:p>
            <a:r>
              <a:rPr lang="en-US" dirty="0"/>
              <a:t>Support multiple schools.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2926-EEAE-4B64-B324-C9E777F2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3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DFCB-45DF-42D7-BDBE-D61BAD5B8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373" y="1354541"/>
            <a:ext cx="7610902" cy="2074459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</a:rPr>
              <a:t>School Bus sharing for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near-by students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CAE793-A30A-4571-936C-E54D35D71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listening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AC5B-6DEC-4840-9A2C-2E0577CA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4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44C6-C484-47FC-8EC5-2307DDA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145" y="1880027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Question and Answer</a:t>
            </a:r>
            <a:endParaRPr lang="en-US" b="1" dirty="0">
              <a:gradFill>
                <a:gsLst>
                  <a:gs pos="0">
                    <a:srgbClr val="EE00C1"/>
                  </a:gs>
                  <a:gs pos="100000">
                    <a:srgbClr val="BC25FF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21B2-7EA6-438A-87C4-27555262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006221"/>
            <a:ext cx="10515600" cy="4170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developed a system called</a:t>
            </a:r>
          </a:p>
          <a:p>
            <a:pPr marL="0" indent="0">
              <a:buNone/>
            </a:pPr>
            <a:r>
              <a:rPr lang="en-US" sz="4800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School Bus</a:t>
            </a:r>
          </a:p>
          <a:p>
            <a:pPr marL="0" indent="0">
              <a:buNone/>
            </a:pPr>
            <a:r>
              <a:rPr lang="en-US" sz="3200" dirty="0"/>
              <a:t>to take </a:t>
            </a:r>
            <a:r>
              <a:rPr lang="en-US" sz="3200" dirty="0">
                <a:solidFill>
                  <a:srgbClr val="EE00C1"/>
                </a:solidFill>
              </a:rPr>
              <a:t>children</a:t>
            </a:r>
            <a:r>
              <a:rPr lang="en-US" sz="3200" dirty="0"/>
              <a:t> go to school </a:t>
            </a:r>
            <a:r>
              <a:rPr lang="en-US" sz="3200" dirty="0">
                <a:solidFill>
                  <a:srgbClr val="BC25FF"/>
                </a:solidFill>
              </a:rPr>
              <a:t>daily</a:t>
            </a:r>
          </a:p>
          <a:p>
            <a:pPr marL="0" indent="0">
              <a:buNone/>
            </a:pPr>
            <a:r>
              <a:rPr lang="en-US" sz="3200" dirty="0"/>
              <a:t>based on </a:t>
            </a:r>
            <a:r>
              <a:rPr lang="en-US" sz="3200" dirty="0">
                <a:solidFill>
                  <a:srgbClr val="BC25FF"/>
                </a:solidFill>
              </a:rPr>
              <a:t>contracts</a:t>
            </a:r>
            <a:r>
              <a:rPr lang="en-US" sz="3200" dirty="0"/>
              <a:t> created by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E00C1"/>
                </a:solidFill>
              </a:rPr>
              <a:t>customers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EE00C1"/>
                </a:solidFill>
              </a:rPr>
              <a:t>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85F79-C984-4FC2-B686-32862E1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  <a:ln>
            <a:noFill/>
          </a:ln>
        </p:spPr>
        <p:txBody>
          <a:bodyPr/>
          <a:lstStyle/>
          <a:p>
            <a:r>
              <a:rPr lang="en-US" dirty="0"/>
              <a:t>Most of families have kids at the school age.</a:t>
            </a:r>
          </a:p>
          <a:p>
            <a:r>
              <a:rPr lang="en-US" dirty="0"/>
              <a:t>The direction to school is different from the direction to office.</a:t>
            </a:r>
          </a:p>
          <a:p>
            <a:r>
              <a:rPr lang="en-US" dirty="0"/>
              <a:t>School time can be different from the office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28BA-1978-45EE-B51E-49CDCA5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Solution 1</a:t>
            </a:r>
          </a:p>
          <a:p>
            <a:pPr marL="0" indent="0">
              <a:buNone/>
            </a:pPr>
            <a:r>
              <a:rPr lang="en-US" dirty="0"/>
              <a:t>	Parents take their kids to school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Waste of time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7FCB839-D189-4AE5-A7DE-873820A339BC}"/>
              </a:ext>
            </a:extLst>
          </p:cNvPr>
          <p:cNvSpPr/>
          <p:nvPr/>
        </p:nvSpPr>
        <p:spPr>
          <a:xfrm>
            <a:off x="838199" y="3674660"/>
            <a:ext cx="799531" cy="242247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989F-38DD-4E92-B34C-4FD5281B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Solution 2</a:t>
            </a:r>
          </a:p>
          <a:p>
            <a:pPr marL="0" indent="0">
              <a:buNone/>
            </a:pPr>
            <a:r>
              <a:rPr lang="en-US" dirty="0"/>
              <a:t>	Ask for help from relatives,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Based on relationship, not effective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7FCB839-D189-4AE5-A7DE-873820A339BC}"/>
              </a:ext>
            </a:extLst>
          </p:cNvPr>
          <p:cNvSpPr/>
          <p:nvPr/>
        </p:nvSpPr>
        <p:spPr>
          <a:xfrm>
            <a:off x="838199" y="3674660"/>
            <a:ext cx="799531" cy="242247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4032-3837-41F1-AFD9-D24DCBEC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58E127"/>
                    </a:gs>
                    <a:gs pos="100000">
                      <a:srgbClr val="ADEC20"/>
                    </a:gs>
                  </a:gsLst>
                  <a:lin ang="0" scaled="0"/>
                </a:gradFill>
              </a:rPr>
              <a:t>Solution 3</a:t>
            </a:r>
          </a:p>
          <a:p>
            <a:pPr marL="0" indent="0">
              <a:buNone/>
            </a:pPr>
            <a:r>
              <a:rPr lang="en-US" dirty="0"/>
              <a:t>	Use transportation services such as taxi, Grab,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Lack of trusts and customers have to repeat booking service daily.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7FCB839-D189-4AE5-A7DE-873820A339BC}"/>
              </a:ext>
            </a:extLst>
          </p:cNvPr>
          <p:cNvSpPr/>
          <p:nvPr/>
        </p:nvSpPr>
        <p:spPr>
          <a:xfrm>
            <a:off x="838199" y="3674660"/>
            <a:ext cx="799531" cy="242247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CF385-50DD-44DA-8CE2-B02DDFB3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9ADB-BE3A-413E-822A-390D99A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681038"/>
            <a:ext cx="6709012" cy="1009651"/>
          </a:xfrm>
        </p:spPr>
        <p:txBody>
          <a:bodyPr>
            <a:noAutofit/>
          </a:bodyPr>
          <a:lstStyle/>
          <a:p>
            <a: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vi-VN" b="1" dirty="0">
                <a:gradFill>
                  <a:gsLst>
                    <a:gs pos="0">
                      <a:srgbClr val="EE00C1"/>
                    </a:gs>
                    <a:gs pos="100000">
                      <a:srgbClr val="BC25FF"/>
                    </a:gs>
                  </a:gsLst>
                  <a:lin ang="108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D13-7B98-40B1-AFD9-C260E3E2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21"/>
            <a:ext cx="10515600" cy="41707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SchoolBus</a:t>
            </a:r>
            <a:r>
              <a:rPr lang="en-US" dirty="0"/>
              <a:t>-liked sharing platform in which:</a:t>
            </a:r>
          </a:p>
          <a:p>
            <a:r>
              <a:rPr lang="en-US" dirty="0"/>
              <a:t>Parents who have car would open a transporting service</a:t>
            </a:r>
          </a:p>
          <a:p>
            <a:r>
              <a:rPr lang="en-US" dirty="0"/>
              <a:t>Parents who want a driver taking their kids to school would create a transporting requirement.</a:t>
            </a:r>
          </a:p>
          <a:p>
            <a:pPr marL="0" indent="0" algn="just">
              <a:buNone/>
            </a:pPr>
            <a:r>
              <a:rPr lang="en-US" dirty="0"/>
              <a:t>After services and requirements are matched, some transporting contracts would be created. Then everyday, the driver comes and take children to their school.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D486-B97C-4781-9A80-AB8D4761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B10A-B085-4DAC-A07F-0588BA8A7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668</Words>
  <Application>Microsoft Office PowerPoint</Application>
  <PresentationFormat>Widescreen</PresentationFormat>
  <Paragraphs>237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School Bus sharing for near-by students</vt:lpstr>
      <vt:lpstr>AGENDA</vt:lpstr>
      <vt:lpstr>01  Introduction</vt:lpstr>
      <vt:lpstr>Introduction Brief description</vt:lpstr>
      <vt:lpstr>Introduction Problem definition</vt:lpstr>
      <vt:lpstr>Introduction Problem definition</vt:lpstr>
      <vt:lpstr>Introduction Problem definition</vt:lpstr>
      <vt:lpstr>Introduction Problem definition</vt:lpstr>
      <vt:lpstr>Introduction Proposed solution</vt:lpstr>
      <vt:lpstr>Introduction About application</vt:lpstr>
      <vt:lpstr>02  Implementation</vt:lpstr>
      <vt:lpstr>Implementation Architecture</vt:lpstr>
      <vt:lpstr>Implementation Architecture</vt:lpstr>
      <vt:lpstr>Implementation Main context</vt:lpstr>
      <vt:lpstr>Implementation Main context</vt:lpstr>
      <vt:lpstr>Implementation Main context</vt:lpstr>
      <vt:lpstr>Implementation Other contexts</vt:lpstr>
      <vt:lpstr>Implementation Other contexts</vt:lpstr>
      <vt:lpstr>Implementation Other contexts</vt:lpstr>
      <vt:lpstr>Implementation Other contexts</vt:lpstr>
      <vt:lpstr>Implementation Other contexts</vt:lpstr>
      <vt:lpstr>Implementation Other contexts</vt:lpstr>
      <vt:lpstr>03  Algorithms</vt:lpstr>
      <vt:lpstr>Algorithms Find matching driver service and customer requirement</vt:lpstr>
      <vt:lpstr>Algorithms Find matching driver service and customer requirement</vt:lpstr>
      <vt:lpstr>Algorithms Find matching driver service and customer requirement</vt:lpstr>
      <vt:lpstr>Algorithms Find matching driver service and customer requirement</vt:lpstr>
      <vt:lpstr>Algorithms Find matching driver service and customer requirement</vt:lpstr>
      <vt:lpstr>Algorithms Shortest way for driver trip</vt:lpstr>
      <vt:lpstr>Algorithms Shortest way for driver trip</vt:lpstr>
      <vt:lpstr>Algorithms Shortest way for driver trip – Dijkstra approach</vt:lpstr>
      <vt:lpstr>Algorithms Shortest way for driver trip – Dijkstra approach</vt:lpstr>
      <vt:lpstr>Algorithms Shortest way for driver trip – Greedy approach</vt:lpstr>
      <vt:lpstr>Algorithms Shortest way for driver trip</vt:lpstr>
      <vt:lpstr>04  Pros and Cons</vt:lpstr>
      <vt:lpstr>Pros and Cons  </vt:lpstr>
      <vt:lpstr>Pros and Cons  Future plans</vt:lpstr>
      <vt:lpstr>School Bus sharing for near-by students</vt:lpstr>
      <vt:lpstr>05  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Nguyễn</dc:creator>
  <cp:lastModifiedBy>Hùng Nguyễn</cp:lastModifiedBy>
  <cp:revision>68</cp:revision>
  <dcterms:created xsi:type="dcterms:W3CDTF">2019-04-24T05:08:08Z</dcterms:created>
  <dcterms:modified xsi:type="dcterms:W3CDTF">2019-05-05T03:17:14Z</dcterms:modified>
</cp:coreProperties>
</file>