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73" d="100"/>
          <a:sy n="73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47813-69B6-49E7-84F3-AB6A5F9D5B7C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593E40-33EE-4154-8EAE-8B21ADEE22D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21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BB47-79BE-4D14-AE4E-1C4D617857A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C57E2-EBBD-4C1E-A04C-C5A7A0CCB420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BA3A-318A-47EC-BCA4-160E15B8A86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1D9EF5-DC0C-4E4D-91F3-3490A00BBC9E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F2AC9-18C5-41A7-B5E0-B46EE34F9D6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3552A-0B9E-46EE-8087-30D1CD94F1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D43C70A-B310-41A2-B4E4-BDC5FAC8C771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8B9E-4FF4-4937-B06E-6B405325DA2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82974C-0A12-4693-9BDB-C4A45B124F17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68582-831D-4D5B-8338-218EDF3923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AFE7C0-67CD-4807-92EC-1A69BEADA618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90959-9161-4B03-AACE-2BA6D2E4B28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721442-AE24-40F4-82E1-84D485E502AA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EF85-9D09-4C71-A724-FAF3981935B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CAABBD-0247-405D-BAD0-21C218E97F38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95F77-95C1-458C-A1A2-F63A233E570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A9ACB9-ABA5-47AA-BBA0-DD90874E426B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413E4-5C56-405C-A46B-73F938F8DE1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99FAB1-BD84-4978-847C-3C0731EA60B0}" type="datetimeFigureOut">
              <a:rPr lang="vi-VN"/>
              <a:pPr>
                <a:defRPr/>
              </a:pPr>
              <a:t>19/06/2013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4643-8281-4A5D-8F16-84EF12EA0D4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A08033-99E3-4363-8A44-5AE50F12DBB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75DDB8-D7BC-4757-B860-3DB475030512}" type="slidenum">
              <a:rPr lang="en-US" sz="1400">
                <a:latin typeface="Arial" charset="0"/>
              </a:rPr>
              <a:pPr algn="r"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5000" dirty="0" smtClean="0">
                <a:latin typeface="Times New Roman" pitchFamily="18" charset="0"/>
              </a:rPr>
              <a:t>Java </a:t>
            </a:r>
            <a:r>
              <a:rPr lang="en-US" sz="5000" dirty="0" smtClean="0">
                <a:latin typeface="Times New Roman" pitchFamily="18" charset="0"/>
              </a:rPr>
              <a:t>Script Recap</a:t>
            </a:r>
            <a:endParaRPr lang="en-US" sz="5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2BF1FB1-4FC7-4B2D-975B-B37CD5A39E5E}" type="slidenum">
              <a:rPr lang="en-US" sz="1400">
                <a:latin typeface="Arial" charset="0"/>
              </a:rPr>
              <a:pPr algn="r"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Variables</a:t>
            </a:r>
            <a:endParaRPr lang="en-US" sz="2600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JavaScript has </a:t>
            </a:r>
            <a:r>
              <a:rPr lang="en-US" b="0" dirty="0" err="1" smtClean="0"/>
              <a:t>untyped</a:t>
            </a:r>
            <a:r>
              <a:rPr lang="en-US" b="0" dirty="0" smtClean="0"/>
              <a:t> variables.</a:t>
            </a:r>
          </a:p>
          <a:p>
            <a:pPr>
              <a:buNone/>
            </a:pPr>
            <a:r>
              <a:rPr lang="en-US" b="0" dirty="0" smtClean="0"/>
              <a:t>• Variables are declared with the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keyword: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num = “1”;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name = “Mel”;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phone = “123-456-7890”;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526C7A6-0B77-4B12-BF1B-C6F48EF88349}" type="slidenum">
              <a:rPr lang="en-US" sz="1400">
                <a:latin typeface="Arial" charset="0"/>
              </a:rPr>
              <a:pPr algn="r"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The DOM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Unlike other programming languages, JavaScript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understands HTML and can directly access it.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JavaScript uses the HTML Document Object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Model to manipulate HTML.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The DOM is a hierarchy of HTML things.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Use the DOM to build an “address” to refer to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HTML elements in a web page.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Levels of the DOM are dot-separated in the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syntax.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F8F2C29-B149-4E36-9087-1D885DD65E86}" type="slidenum">
              <a:rPr lang="en-US" sz="1400">
                <a:latin typeface="Arial" charset="0"/>
              </a:rPr>
              <a:pPr algn="r"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Part of the </a:t>
            </a:r>
            <a:r>
              <a:rPr lang="en-US" dirty="0" smtClean="0"/>
              <a:t>DOM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Part of the DOM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</a:t>
            </a:r>
            <a:r>
              <a:rPr lang="en-US" sz="2400" dirty="0" smtClean="0"/>
              <a:t>window </a:t>
            </a:r>
            <a:r>
              <a:rPr lang="en-US" sz="2400" b="0" dirty="0" smtClean="0"/>
              <a:t>(browser window)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location </a:t>
            </a:r>
            <a:r>
              <a:rPr lang="en-US" sz="2400" b="0" dirty="0" smtClean="0"/>
              <a:t>(URL)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document </a:t>
            </a:r>
            <a:r>
              <a:rPr lang="en-US" sz="2400" b="0" dirty="0" smtClean="0"/>
              <a:t>(HTML page)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anchors </a:t>
            </a:r>
            <a:r>
              <a:rPr lang="en-US" sz="2400" b="0" dirty="0" smtClean="0"/>
              <a:t>&lt;a&gt;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body </a:t>
            </a:r>
            <a:r>
              <a:rPr lang="en-US" sz="24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images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img</a:t>
            </a:r>
            <a:r>
              <a:rPr lang="en-US" sz="24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forms </a:t>
            </a:r>
            <a:r>
              <a:rPr lang="en-US" sz="2400" b="0" dirty="0" smtClean="0"/>
              <a:t>&lt;form&gt;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elements </a:t>
            </a:r>
            <a:r>
              <a:rPr lang="en-US" sz="2400" b="0" dirty="0" smtClean="0"/>
              <a:t>&lt;input&gt;, &lt;</a:t>
            </a:r>
            <a:r>
              <a:rPr lang="en-US" sz="2400" b="0" dirty="0" err="1" smtClean="0"/>
              <a:t>textarea</a:t>
            </a:r>
            <a:r>
              <a:rPr lang="en-US" sz="2400" b="0" dirty="0" smtClean="0"/>
              <a:t>&gt;, &lt;select&gt;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frames </a:t>
            </a:r>
            <a:r>
              <a:rPr lang="en-US" sz="2400" b="0" dirty="0" smtClean="0"/>
              <a:t>&lt;frame&gt;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tables </a:t>
            </a:r>
            <a:r>
              <a:rPr lang="en-US" sz="2400" b="0" dirty="0" smtClean="0"/>
              <a:t>&lt;table&gt;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rows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tr</a:t>
            </a:r>
            <a:r>
              <a:rPr lang="en-US" sz="24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cells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th</a:t>
            </a:r>
            <a:r>
              <a:rPr lang="en-US" sz="2400" b="0" dirty="0" smtClean="0"/>
              <a:t>&gt;, &lt;td&gt;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title </a:t>
            </a:r>
            <a:r>
              <a:rPr lang="en-US" sz="2400" b="0" dirty="0" smtClean="0"/>
              <a:t>&lt;title&gt;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3DB100E-5826-4717-969C-30118C1B5862}" type="slidenum">
              <a:rPr lang="en-US" sz="1400">
                <a:latin typeface="Arial" charset="0"/>
              </a:rPr>
              <a:pPr algn="r"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Referencing the </a:t>
            </a:r>
            <a:r>
              <a:rPr lang="en-US" sz="2600" dirty="0" smtClean="0"/>
              <a:t>DOM</a:t>
            </a:r>
            <a:endParaRPr lang="en-US" sz="26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Levels of the DOM are dot-separated.</a:t>
            </a:r>
          </a:p>
          <a:p>
            <a:pPr>
              <a:buNone/>
            </a:pPr>
            <a:r>
              <a:rPr lang="en-US" sz="2400" b="0" dirty="0" smtClean="0"/>
              <a:t>• By keyword and array number (0+)</a:t>
            </a:r>
          </a:p>
          <a:p>
            <a:pPr>
              <a:buNone/>
            </a:pPr>
            <a:r>
              <a:rPr lang="en-US" sz="2400" b="0" dirty="0" err="1" smtClean="0"/>
              <a:t>window.document.images</a:t>
            </a:r>
            <a:r>
              <a:rPr lang="en-US" sz="2400" b="0" dirty="0" smtClean="0"/>
              <a:t>[0]</a:t>
            </a:r>
          </a:p>
          <a:p>
            <a:pPr>
              <a:buNone/>
            </a:pPr>
            <a:r>
              <a:rPr lang="en-US" sz="2400" b="0" dirty="0" err="1" smtClean="0"/>
              <a:t>window.document.forms</a:t>
            </a:r>
            <a:r>
              <a:rPr lang="en-US" sz="2400" b="0" dirty="0" smtClean="0"/>
              <a:t>[1].elements[4]</a:t>
            </a:r>
          </a:p>
          <a:p>
            <a:pPr>
              <a:buNone/>
            </a:pPr>
            <a:r>
              <a:rPr lang="en-US" sz="2400" b="0" dirty="0" smtClean="0"/>
              <a:t>• By names (the name attribute in HTML)</a:t>
            </a:r>
          </a:p>
          <a:p>
            <a:pPr>
              <a:buNone/>
            </a:pPr>
            <a:r>
              <a:rPr lang="en-US" sz="2400" b="0" dirty="0" err="1" smtClean="0"/>
              <a:t>window.document.</a:t>
            </a:r>
            <a:r>
              <a:rPr lang="en-US" sz="2400" dirty="0" err="1" smtClean="0"/>
              <a:t>mygif</a:t>
            </a: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(&lt;</a:t>
            </a:r>
            <a:r>
              <a:rPr lang="en-US" sz="2400" b="0" dirty="0" err="1" smtClean="0"/>
              <a:t>img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src</a:t>
            </a:r>
            <a:r>
              <a:rPr lang="en-US" sz="2400" b="0" dirty="0" smtClean="0"/>
              <a:t>=“file.gif” name=“</a:t>
            </a:r>
            <a:r>
              <a:rPr lang="en-US" sz="2400" dirty="0" err="1" smtClean="0"/>
              <a:t>mygif</a:t>
            </a:r>
            <a:r>
              <a:rPr lang="en-US" sz="2400" b="0" dirty="0" smtClean="0"/>
              <a:t>”&gt;)</a:t>
            </a:r>
          </a:p>
          <a:p>
            <a:pPr>
              <a:buNone/>
            </a:pPr>
            <a:r>
              <a:rPr lang="en-US" sz="2400" b="0" dirty="0" err="1" smtClean="0"/>
              <a:t>window.document.</a:t>
            </a:r>
            <a:r>
              <a:rPr lang="en-US" sz="2400" dirty="0" err="1" smtClean="0"/>
              <a:t>catform</a:t>
            </a:r>
            <a:r>
              <a:rPr lang="en-US" sz="2400" b="0" dirty="0" err="1" smtClean="0"/>
              <a:t>.</a:t>
            </a:r>
            <a:r>
              <a:rPr lang="en-US" sz="2400" dirty="0" err="1" smtClean="0"/>
              <a:t>fname</a:t>
            </a: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(&lt;form name=“</a:t>
            </a:r>
            <a:r>
              <a:rPr lang="en-US" sz="2400" dirty="0" err="1" smtClean="0"/>
              <a:t>catform</a:t>
            </a:r>
            <a:r>
              <a:rPr lang="en-US" sz="2400" b="0" dirty="0" smtClean="0"/>
              <a:t>” . . .&gt;</a:t>
            </a:r>
          </a:p>
          <a:p>
            <a:pPr>
              <a:buNone/>
            </a:pPr>
            <a:r>
              <a:rPr lang="en-US" sz="2400" b="0" dirty="0" smtClean="0"/>
              <a:t>&lt;input name=“</a:t>
            </a:r>
            <a:r>
              <a:rPr lang="en-US" sz="2400" dirty="0" err="1" smtClean="0"/>
              <a:t>fname</a:t>
            </a:r>
            <a:r>
              <a:rPr lang="en-US" sz="2400" b="0" dirty="0" smtClean="0"/>
              <a:t>” . . .&gt;)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9954312-1FD1-45CD-8C2A-AFA75695BDF5}" type="slidenum">
              <a:rPr lang="en-US" sz="1400">
                <a:latin typeface="Arial" charset="0"/>
              </a:rPr>
              <a:pPr algn="r"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Alerts</a:t>
            </a:r>
            <a:endParaRPr lang="en-US" sz="26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A JavaScript alert is a little window that contains</a:t>
            </a:r>
          </a:p>
          <a:p>
            <a:pPr>
              <a:buNone/>
            </a:pPr>
            <a:r>
              <a:rPr lang="en-US" b="0" dirty="0" smtClean="0"/>
              <a:t>some message:</a:t>
            </a:r>
          </a:p>
          <a:p>
            <a:pPr>
              <a:buNone/>
            </a:pPr>
            <a:r>
              <a:rPr lang="en-US" b="0" dirty="0" smtClean="0"/>
              <a:t>alert(“This is an alert!”);</a:t>
            </a:r>
          </a:p>
          <a:p>
            <a:pPr>
              <a:buNone/>
            </a:pPr>
            <a:r>
              <a:rPr lang="en-US" b="0" dirty="0" smtClean="0"/>
              <a:t>• Are generally used for warnings.</a:t>
            </a:r>
          </a:p>
          <a:p>
            <a:pPr>
              <a:buNone/>
            </a:pPr>
            <a:r>
              <a:rPr lang="en-US" b="0" dirty="0" smtClean="0"/>
              <a:t>• Can get annoying—use sparingly.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47CCEE9-ED01-46E4-B586-0B4217DCEFE3}" type="slidenum">
              <a:rPr lang="en-US" sz="1400">
                <a:latin typeface="Arial" charset="0"/>
              </a:rPr>
              <a:pPr algn="r"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600" dirty="0" smtClean="0"/>
              <a:t>Alerts Sample</a:t>
            </a:r>
            <a:endParaRPr lang="en-US" sz="2600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&lt;script language=“</a:t>
            </a:r>
            <a:r>
              <a:rPr lang="en-US" sz="1800" b="0" dirty="0" err="1" smtClean="0"/>
              <a:t>javascript</a:t>
            </a:r>
            <a:r>
              <a:rPr lang="en-US" sz="1800" b="0" dirty="0" smtClean="0"/>
              <a:t>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function </a:t>
            </a:r>
            <a:r>
              <a:rPr lang="en-US" sz="1800" dirty="0" err="1" smtClean="0"/>
              <a:t>showAlert</a:t>
            </a:r>
            <a:r>
              <a:rPr lang="en-US" sz="1800" dirty="0" smtClean="0"/>
              <a:t>(text) </a:t>
            </a:r>
            <a:r>
              <a:rPr lang="en-US" sz="1800" b="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alert(text);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&lt;body </a:t>
            </a:r>
            <a:r>
              <a:rPr lang="en-US" sz="1800" dirty="0" err="1" smtClean="0"/>
              <a:t>onload</a:t>
            </a:r>
            <a:r>
              <a:rPr lang="en-US" sz="1800" dirty="0" smtClean="0"/>
              <a:t>=“</a:t>
            </a:r>
            <a:r>
              <a:rPr lang="en-US" sz="1800" dirty="0" err="1" smtClean="0"/>
              <a:t>showAlert</a:t>
            </a:r>
            <a:r>
              <a:rPr lang="en-US" sz="1800" dirty="0" smtClean="0"/>
              <a:t>(‘This alert displays when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the page is loaded!’);”</a:t>
            </a:r>
            <a:r>
              <a:rPr lang="en-US" sz="18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OR &lt;body </a:t>
            </a:r>
            <a:r>
              <a:rPr lang="en-US" sz="1800" b="0" dirty="0" err="1" smtClean="0"/>
              <a:t>onload</a:t>
            </a:r>
            <a:r>
              <a:rPr lang="en-US" sz="1800" b="0" dirty="0" smtClean="0"/>
              <a:t>=“alert(‘This alert…’);”&gt;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436FECC-F1A7-40DB-B7D4-36DECCAA44A4}" type="slidenum">
              <a:rPr lang="en-US" sz="1400">
                <a:latin typeface="Arial" charset="0"/>
              </a:rPr>
              <a:pPr algn="r" eaLnBrk="1" hangingPunct="1"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Write to the </a:t>
            </a:r>
            <a:r>
              <a:rPr lang="en-US" sz="2600" dirty="0" smtClean="0"/>
              <a:t>browser</a:t>
            </a:r>
            <a:endParaRPr lang="en-US" sz="26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JavaScript can dynamically generate a new HTML</a:t>
            </a:r>
          </a:p>
          <a:p>
            <a:pPr>
              <a:buNone/>
            </a:pPr>
            <a:r>
              <a:rPr lang="en-US" sz="2000" b="0" dirty="0" smtClean="0"/>
              <a:t>page. Use </a:t>
            </a: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</a:t>
            </a:r>
            <a:r>
              <a:rPr lang="en-US" sz="2000" b="0" i="1" dirty="0" smtClean="0"/>
              <a:t>text</a:t>
            </a:r>
            <a:r>
              <a:rPr lang="en-US" sz="2000" b="0" dirty="0" smtClean="0"/>
              <a:t>”);</a:t>
            </a:r>
          </a:p>
          <a:p>
            <a:pPr>
              <a:buNone/>
            </a:pPr>
            <a:r>
              <a:rPr lang="en-US" sz="2000" b="0" dirty="0" smtClean="0"/>
              <a:t>– Cannot add to the current page.</a:t>
            </a:r>
          </a:p>
          <a:p>
            <a:pPr>
              <a:buNone/>
            </a:pPr>
            <a:r>
              <a:rPr lang="en-US" sz="2000" b="0" dirty="0" smtClean="0"/>
              <a:t>• When you’re done, use </a:t>
            </a: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buNone/>
            </a:pPr>
            <a:r>
              <a:rPr lang="en-US" sz="2000" b="0" dirty="0" smtClean="0"/>
              <a:t>– This flushes the buffer, and the generated document is</a:t>
            </a:r>
          </a:p>
          <a:p>
            <a:pPr>
              <a:buNone/>
            </a:pPr>
            <a:r>
              <a:rPr lang="en-US" sz="2000" b="0" dirty="0" smtClean="0"/>
              <a:t>then loaded into the browser.</a:t>
            </a:r>
          </a:p>
          <a:p>
            <a:pPr>
              <a:buNone/>
            </a:pPr>
            <a:r>
              <a:rPr lang="en-US" sz="2000" b="0" dirty="0" smtClean="0"/>
              <a:t>• If the HTML code you’re generating contains</a:t>
            </a:r>
          </a:p>
          <a:p>
            <a:pPr>
              <a:buNone/>
            </a:pPr>
            <a:r>
              <a:rPr lang="en-US" sz="2000" b="0" dirty="0" smtClean="0"/>
              <a:t>quotation marks, you must escape them with a</a:t>
            </a:r>
          </a:p>
          <a:p>
            <a:pPr>
              <a:buNone/>
            </a:pPr>
            <a:r>
              <a:rPr lang="en-US" sz="2000" b="0" dirty="0" smtClean="0"/>
              <a:t>backslash: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</a:t>
            </a:r>
            <a:r>
              <a:rPr lang="en-US" sz="2000" dirty="0" smtClean="0"/>
              <a:t>\”</a:t>
            </a:r>
            <a:r>
              <a:rPr lang="en-US" sz="2000" b="0" dirty="0" smtClean="0"/>
              <a:t>file.html</a:t>
            </a:r>
            <a:r>
              <a:rPr lang="en-US" sz="2000" dirty="0" smtClean="0"/>
              <a:t>\”</a:t>
            </a:r>
            <a:r>
              <a:rPr lang="en-US" sz="2000" b="0" dirty="0" smtClean="0"/>
              <a:t>&gt;”);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2875538-4503-4667-8C7F-FBF993B42A62}" type="slidenum">
              <a:rPr lang="en-US" sz="1400">
                <a:latin typeface="Arial" charset="0"/>
              </a:rPr>
              <a:pPr algn="r" eaLnBrk="1" hangingPunct="1"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600" dirty="0"/>
              <a:t>Write to the </a:t>
            </a:r>
            <a:r>
              <a:rPr lang="en-US" sz="2600" dirty="0" smtClean="0"/>
              <a:t>browser - Sample 1</a:t>
            </a:r>
            <a:endParaRPr lang="en-US" sz="260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writeHTML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(“&lt;html&gt;&lt;body&gt;”);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(“&lt;h1&gt;This page was “ +</a:t>
            </a:r>
          </a:p>
          <a:p>
            <a:pPr>
              <a:buNone/>
            </a:pPr>
            <a:r>
              <a:rPr lang="en-US" sz="2000" b="0" dirty="0" smtClean="0"/>
              <a:t>“dynamically generated&lt;/h1&gt;”);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(“&lt;/body&gt;&lt;/html&gt;”);</a:t>
            </a:r>
          </a:p>
          <a:p>
            <a:pPr>
              <a:buNone/>
            </a:pP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buNone/>
            </a:pPr>
            <a:r>
              <a:rPr lang="en-US" sz="2000" b="0" dirty="0" smtClean="0"/>
              <a:t>}</a:t>
            </a:r>
          </a:p>
          <a:p>
            <a:pPr>
              <a:buNone/>
            </a:pPr>
            <a:r>
              <a:rPr lang="en-US" sz="2000" b="0" dirty="0" smtClean="0"/>
              <a:t>. . .</a:t>
            </a:r>
          </a:p>
          <a:p>
            <a:pPr>
              <a:buNone/>
            </a:pPr>
            <a:r>
              <a:rPr lang="en-US" sz="2000" b="0" dirty="0" smtClean="0"/>
              <a:t>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=“</a:t>
            </a:r>
            <a:r>
              <a:rPr lang="en-US" sz="2000" dirty="0" err="1" smtClean="0"/>
              <a:t>javascript:writeHTML</a:t>
            </a:r>
            <a:r>
              <a:rPr lang="en-US" sz="2000" dirty="0" smtClean="0"/>
              <a:t>();</a:t>
            </a:r>
            <a:r>
              <a:rPr lang="en-US" sz="2000" b="0" dirty="0" smtClean="0"/>
              <a:t>”&gt;Generate</a:t>
            </a:r>
          </a:p>
          <a:p>
            <a:pPr>
              <a:buNone/>
            </a:pPr>
            <a:r>
              <a:rPr lang="en-US" sz="2000" b="0" dirty="0" smtClean="0"/>
              <a:t>HTML&lt;/a&gt;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9CA99F3-F0C7-49FB-8C74-F7EFE92FCB5B}" type="slidenum">
              <a:rPr lang="en-US" sz="1400">
                <a:latin typeface="Arial" charset="0"/>
              </a:rPr>
              <a:pPr algn="r" eaLnBrk="1" hangingPunct="1"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Write to the browser - Sample </a:t>
            </a:r>
            <a:r>
              <a:rPr lang="en-US" dirty="0" smtClean="0"/>
              <a:t>2</a:t>
            </a:r>
            <a:endParaRPr 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dynamicName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who = </a:t>
            </a:r>
            <a:r>
              <a:rPr lang="en-US" sz="2000" dirty="0" err="1" smtClean="0"/>
              <a:t>window.document.myform.name.value</a:t>
            </a:r>
            <a:r>
              <a:rPr lang="en-US" sz="200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(“&lt;html&gt;&lt;body&gt;”);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(“&lt;h1&gt;Hello, ” + </a:t>
            </a:r>
            <a:r>
              <a:rPr lang="en-US" sz="2000" dirty="0" smtClean="0"/>
              <a:t>who </a:t>
            </a:r>
            <a:r>
              <a:rPr lang="en-US" sz="2000" b="0" dirty="0" smtClean="0"/>
              <a:t>+ “!&lt;/h1&gt;”);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(“&lt;/body&gt;&lt;/html&gt;”);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&lt;form name=“</a:t>
            </a:r>
            <a:r>
              <a:rPr lang="en-US" sz="2000" dirty="0" err="1" smtClean="0"/>
              <a:t>myform</a:t>
            </a:r>
            <a:r>
              <a:rPr lang="en-US" sz="2000" b="0" dirty="0" smtClean="0"/>
              <a:t>” </a:t>
            </a:r>
            <a:r>
              <a:rPr lang="en-US" sz="2000" b="0" dirty="0" err="1" smtClean="0"/>
              <a:t>onSubmit</a:t>
            </a:r>
            <a:r>
              <a:rPr lang="en-US" sz="2000" b="0" dirty="0" smtClean="0"/>
              <a:t>=“</a:t>
            </a:r>
            <a:r>
              <a:rPr lang="en-US" sz="2000" dirty="0" err="1" smtClean="0"/>
              <a:t>dynamicName</a:t>
            </a:r>
            <a:r>
              <a:rPr lang="en-US" sz="2000" dirty="0" smtClean="0"/>
              <a:t>();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Enter your name: &lt;input type=“text” name=“</a:t>
            </a:r>
            <a:r>
              <a:rPr lang="en-US" sz="2000" dirty="0" smtClean="0"/>
              <a:t>name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&lt;input type=“submit” value=“Submit”&gt;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C39CE08-34E8-4D2F-8F94-AE29075467B1}" type="slidenum">
              <a:rPr lang="en-US" sz="1400">
                <a:latin typeface="Arial" charset="0"/>
              </a:rPr>
              <a:pPr algn="r"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Page </a:t>
            </a:r>
            <a:r>
              <a:rPr lang="en-US" dirty="0" smtClean="0"/>
              <a:t>navigation</a:t>
            </a:r>
            <a:endParaRPr lang="en-US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Use the location API to change the HTML file that</a:t>
            </a:r>
          </a:p>
          <a:p>
            <a:pPr>
              <a:buNone/>
            </a:pPr>
            <a:r>
              <a:rPr lang="en-US" b="0" dirty="0" smtClean="0"/>
              <a:t>is loaded in the window.</a:t>
            </a:r>
          </a:p>
          <a:p>
            <a:pPr>
              <a:buNone/>
            </a:pPr>
            <a:r>
              <a:rPr lang="en-US" b="0" dirty="0" smtClean="0"/>
              <a:t>• Just set location to another value:</a:t>
            </a:r>
          </a:p>
          <a:p>
            <a:pPr>
              <a:buNone/>
            </a:pPr>
            <a:r>
              <a:rPr lang="en-US" b="0" dirty="0" smtClean="0"/>
              <a:t>location = “</a:t>
            </a:r>
            <a:r>
              <a:rPr lang="en-US" b="0" i="1" dirty="0" smtClean="0"/>
              <a:t>page.html</a:t>
            </a:r>
            <a:r>
              <a:rPr lang="en-US" b="0" dirty="0" smtClean="0"/>
              <a:t>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183A4B1-303B-4065-9F5F-5D0F8A87D751}" type="slidenum">
              <a:rPr lang="en-US" sz="1400">
                <a:latin typeface="Arial" charset="0"/>
              </a:rPr>
              <a:pPr algn="r"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Overview of JavaScript</a:t>
            </a:r>
          </a:p>
          <a:p>
            <a:pPr>
              <a:buNone/>
            </a:pPr>
            <a:r>
              <a:rPr lang="en-US" b="0" dirty="0" smtClean="0"/>
              <a:t>• How does JavaScript work?</a:t>
            </a:r>
          </a:p>
          <a:p>
            <a:pPr>
              <a:buNone/>
            </a:pPr>
            <a:r>
              <a:rPr lang="en-US" b="0" dirty="0" smtClean="0"/>
              <a:t>• Basic JavaScript syntax</a:t>
            </a:r>
          </a:p>
          <a:p>
            <a:pPr>
              <a:buNone/>
            </a:pPr>
            <a:r>
              <a:rPr lang="en-US" b="0" dirty="0" smtClean="0"/>
              <a:t>• Examples of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A08D168-9D65-406E-960B-B8D8C1544F2C}" type="slidenum">
              <a:rPr lang="en-US" sz="1400">
                <a:latin typeface="Arial" charset="0"/>
              </a:rPr>
              <a:pPr algn="r" eaLnBrk="1" hangingPunct="1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Page </a:t>
            </a:r>
            <a:r>
              <a:rPr lang="en-US" sz="2800" dirty="0" smtClean="0"/>
              <a:t>navigation - Sample</a:t>
            </a:r>
            <a:endParaRPr lang="en-US" sz="26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goPage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pg = </a:t>
            </a:r>
            <a:r>
              <a:rPr lang="en-US" sz="2000" dirty="0" err="1" smtClean="0"/>
              <a:t>document.theForm.aPage.value</a:t>
            </a:r>
            <a:r>
              <a:rPr lang="en-US" sz="20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location = "page" + </a:t>
            </a:r>
            <a:r>
              <a:rPr lang="en-US" sz="2000" dirty="0" smtClean="0"/>
              <a:t>pg </a:t>
            </a:r>
            <a:r>
              <a:rPr lang="en-US" sz="2000" b="0" dirty="0" smtClean="0"/>
              <a:t>+ ".html";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&lt;form name="</a:t>
            </a:r>
            <a:r>
              <a:rPr lang="en-US" sz="2000" dirty="0" err="1" smtClean="0"/>
              <a:t>theForm</a:t>
            </a:r>
            <a:r>
              <a:rPr lang="en-US" sz="2000" b="0" dirty="0" smtClean="0"/>
              <a:t>"&gt;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&lt;select name="</a:t>
            </a:r>
            <a:r>
              <a:rPr lang="en-US" sz="2000" dirty="0" err="1" smtClean="0"/>
              <a:t>aPage</a:t>
            </a:r>
            <a:r>
              <a:rPr lang="en-US" sz="2000" b="0" dirty="0" smtClean="0"/>
              <a:t>" </a:t>
            </a:r>
            <a:r>
              <a:rPr lang="en-US" sz="2000" dirty="0" err="1" smtClean="0"/>
              <a:t>onChange</a:t>
            </a:r>
            <a:r>
              <a:rPr lang="en-US" sz="2000" dirty="0" smtClean="0"/>
              <a:t>="</a:t>
            </a:r>
            <a:r>
              <a:rPr lang="en-US" sz="2000" dirty="0" err="1" smtClean="0"/>
              <a:t>goPage</a:t>
            </a:r>
            <a:r>
              <a:rPr lang="en-US" sz="2000" dirty="0" smtClean="0"/>
              <a:t>();"</a:t>
            </a:r>
            <a:r>
              <a:rPr lang="en-US" sz="20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selected&gt;Choose a page&lt;/option&gt;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value="1</a:t>
            </a:r>
            <a:r>
              <a:rPr lang="en-US" sz="2000" b="0" dirty="0" smtClean="0"/>
              <a:t>"&gt;Page 1&lt;/option&gt;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value="2</a:t>
            </a:r>
            <a:r>
              <a:rPr lang="en-US" sz="2000" b="0" dirty="0" smtClean="0"/>
              <a:t>"&gt;Page 2&lt;/option&gt;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value="3"</a:t>
            </a:r>
            <a:r>
              <a:rPr lang="en-US" sz="2000" b="0" dirty="0" smtClean="0"/>
              <a:t>&gt;Page 3&lt;/option&gt;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value="4"</a:t>
            </a:r>
            <a:r>
              <a:rPr lang="en-US" sz="2000" b="0" dirty="0" smtClean="0"/>
              <a:t>&gt;Page 4&lt;/option&gt;&lt;/select&gt;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&lt;input type=“reset”&gt;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&lt;/form&gt;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443B6B4-32C5-427E-A014-8232BB3F50A9}" type="slidenum">
              <a:rPr lang="en-US" sz="1400">
                <a:latin typeface="Arial" charset="0"/>
              </a:rPr>
              <a:pPr algn="r" eaLnBrk="1" hangingPunct="1"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Image swap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0" dirty="0" smtClean="0"/>
              <a:t>• The image swap is really a sleight-of-hand trick.</a:t>
            </a:r>
          </a:p>
          <a:p>
            <a:pPr>
              <a:buNone/>
            </a:pPr>
            <a:r>
              <a:rPr lang="en-US" sz="2800" b="0" dirty="0" smtClean="0"/>
              <a:t>• There are two images, each slightly different than</a:t>
            </a:r>
          </a:p>
          <a:p>
            <a:pPr>
              <a:buNone/>
            </a:pPr>
            <a:r>
              <a:rPr lang="en-US" sz="2800" b="0" dirty="0" smtClean="0"/>
              <a:t>the other one.</a:t>
            </a:r>
          </a:p>
          <a:p>
            <a:pPr>
              <a:buNone/>
            </a:pPr>
            <a:r>
              <a:rPr lang="en-US" sz="2800" b="0" dirty="0" smtClean="0"/>
              <a:t>• Use the </a:t>
            </a:r>
            <a:r>
              <a:rPr lang="en-US" sz="2800" b="0" dirty="0" err="1" smtClean="0"/>
              <a:t>src</a:t>
            </a:r>
            <a:r>
              <a:rPr lang="en-US" sz="2800" b="0" dirty="0" smtClean="0"/>
              <a:t> API in JavaScript to replace one image</a:t>
            </a:r>
          </a:p>
          <a:p>
            <a:pPr>
              <a:buNone/>
            </a:pPr>
            <a:r>
              <a:rPr lang="en-US" sz="2800" b="0" dirty="0" smtClean="0"/>
              <a:t>with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D5A5090-343E-4167-853E-712A1F1FB69D}" type="slidenum">
              <a:rPr lang="en-US" sz="1400">
                <a:latin typeface="Arial" charset="0"/>
              </a:rPr>
              <a:pPr algn="r"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 smtClean="0"/>
              <a:t>Image swap - Sample</a:t>
            </a:r>
            <a:endParaRPr lang="en-US" sz="26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&lt;script language="</a:t>
            </a:r>
            <a:r>
              <a:rPr lang="en-US" b="0" dirty="0" err="1" smtClean="0"/>
              <a:t>javascript</a:t>
            </a:r>
            <a:r>
              <a:rPr lang="en-US" b="0" dirty="0" smtClean="0"/>
              <a:t>"&gt;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function </a:t>
            </a:r>
            <a:r>
              <a:rPr lang="en-US" dirty="0" smtClean="0"/>
              <a:t>swap(file) </a:t>
            </a:r>
            <a:r>
              <a:rPr lang="en-US" b="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document.globe.src</a:t>
            </a:r>
            <a:r>
              <a:rPr lang="en-US" dirty="0" smtClean="0"/>
              <a:t>=file</a:t>
            </a:r>
            <a:r>
              <a:rPr lang="en-US" b="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</a:t>
            </a:r>
            <a:r>
              <a:rPr lang="en-US" b="0" dirty="0" err="1" smtClean="0"/>
              <a:t>img</a:t>
            </a:r>
            <a:r>
              <a:rPr lang="en-US" b="0" dirty="0" smtClean="0"/>
              <a:t> name="</a:t>
            </a:r>
            <a:r>
              <a:rPr lang="en-US" dirty="0" smtClean="0"/>
              <a:t>globe</a:t>
            </a:r>
            <a:r>
              <a:rPr lang="en-US" b="0" dirty="0" smtClean="0"/>
              <a:t>" </a:t>
            </a:r>
            <a:r>
              <a:rPr lang="en-US" b="0" dirty="0" err="1" smtClean="0"/>
              <a:t>src</a:t>
            </a:r>
            <a:r>
              <a:rPr lang="en-US" b="0" dirty="0" smtClean="0"/>
              <a:t>="globe.jpg"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onMouseOver</a:t>
            </a:r>
            <a:r>
              <a:rPr lang="en-US" dirty="0" smtClean="0"/>
              <a:t>="swap('globe2.jpg');"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onMouseOut</a:t>
            </a:r>
            <a:r>
              <a:rPr lang="en-US" dirty="0" smtClean="0"/>
              <a:t>="swap('globe.jpg</a:t>
            </a:r>
            <a:r>
              <a:rPr lang="en-US" b="0" dirty="0" smtClean="0"/>
              <a:t>'</a:t>
            </a:r>
            <a:r>
              <a:rPr lang="en-US" dirty="0" smtClean="0"/>
              <a:t>);"</a:t>
            </a:r>
            <a:r>
              <a:rPr lang="en-US" b="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424C168-CA83-4E3A-BE1B-A89217CC4EAD}" type="slidenum">
              <a:rPr lang="en-US" sz="1400">
                <a:latin typeface="Arial" charset="0"/>
              </a:rPr>
              <a:pPr algn="r"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</a:t>
            </a:r>
            <a:r>
              <a:rPr lang="en-US" sz="2600" dirty="0" smtClean="0"/>
              <a:t>validation</a:t>
            </a:r>
            <a:endParaRPr lang="en-US" sz="260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Have JavaScript validate data for the server-side</a:t>
            </a:r>
          </a:p>
          <a:p>
            <a:pPr>
              <a:buNone/>
            </a:pPr>
            <a:r>
              <a:rPr lang="en-US" sz="2400" b="0" dirty="0" smtClean="0"/>
              <a:t>program—more efficient.</a:t>
            </a:r>
          </a:p>
          <a:p>
            <a:pPr>
              <a:buNone/>
            </a:pPr>
            <a:r>
              <a:rPr lang="en-US" sz="2400" b="0" dirty="0" smtClean="0"/>
              <a:t>– Processing done on the client.</a:t>
            </a:r>
          </a:p>
          <a:p>
            <a:pPr>
              <a:buNone/>
            </a:pPr>
            <a:r>
              <a:rPr lang="en-US" sz="2400" b="0" dirty="0" smtClean="0"/>
              <a:t>– Data sent to server only once.</a:t>
            </a:r>
          </a:p>
          <a:p>
            <a:pPr>
              <a:buNone/>
            </a:pPr>
            <a:r>
              <a:rPr lang="en-US" sz="2400" b="0" dirty="0" smtClean="0"/>
              <a:t>– JavaScript can update the original HTML if errors occur—</a:t>
            </a:r>
          </a:p>
          <a:p>
            <a:pPr>
              <a:buNone/>
            </a:pPr>
            <a:r>
              <a:rPr lang="en-US" sz="2400" b="0" dirty="0" smtClean="0"/>
              <a:t>server-side program would have to regenerate the HTML</a:t>
            </a:r>
          </a:p>
          <a:p>
            <a:pPr>
              <a:buNone/>
            </a:pPr>
            <a:r>
              <a:rPr lang="en-US" sz="2400" b="0" dirty="0" smtClean="0"/>
              <a:t>page.</a:t>
            </a:r>
          </a:p>
          <a:p>
            <a:pPr>
              <a:buNone/>
            </a:pPr>
            <a:r>
              <a:rPr lang="en-US" sz="2400" b="0" dirty="0" smtClean="0"/>
              <a:t>– Server-side program gets the data in the format it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1391A9C-8653-4D9D-9BFD-32D231200B23}" type="slidenum">
              <a:rPr lang="en-US" sz="1400">
                <a:latin typeface="Arial" charset="0"/>
              </a:rPr>
              <a:pPr algn="r" eaLnBrk="1" hangingPunct="1"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152400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</a:t>
            </a:r>
            <a:r>
              <a:rPr lang="en-US" sz="2600" dirty="0" smtClean="0"/>
              <a:t>validation</a:t>
            </a:r>
            <a:endParaRPr lang="en-US" sz="26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1. Add an </a:t>
            </a:r>
            <a:r>
              <a:rPr lang="en-US" sz="2400" dirty="0" err="1" smtClean="0"/>
              <a:t>onSubmit</a:t>
            </a:r>
            <a:r>
              <a:rPr lang="en-US" sz="2400" dirty="0" smtClean="0"/>
              <a:t> </a:t>
            </a:r>
            <a:r>
              <a:rPr lang="en-US" sz="2400" b="0" dirty="0" smtClean="0"/>
              <a:t>event for the form.</a:t>
            </a:r>
          </a:p>
          <a:p>
            <a:pPr>
              <a:buNone/>
            </a:pPr>
            <a:r>
              <a:rPr lang="en-US" sz="2400" b="0" dirty="0" smtClean="0"/>
              <a:t>2. Use the return keyword to get an answer back</a:t>
            </a:r>
          </a:p>
          <a:p>
            <a:pPr>
              <a:buNone/>
            </a:pPr>
            <a:r>
              <a:rPr lang="en-US" sz="2400" b="0" dirty="0" smtClean="0"/>
              <a:t>from JavaScript about whether the data is valid or</a:t>
            </a:r>
          </a:p>
          <a:p>
            <a:pPr>
              <a:buNone/>
            </a:pPr>
            <a:r>
              <a:rPr lang="en-US" sz="2400" b="0" dirty="0" smtClean="0"/>
              <a:t>not.</a:t>
            </a:r>
          </a:p>
          <a:p>
            <a:pPr>
              <a:buNone/>
            </a:pPr>
            <a:r>
              <a:rPr lang="en-US" sz="2400" b="0" dirty="0" smtClean="0"/>
              <a:t>– </a:t>
            </a:r>
            <a:r>
              <a:rPr lang="en-US" sz="2400" dirty="0" smtClean="0"/>
              <a:t>return false</a:t>
            </a:r>
            <a:r>
              <a:rPr lang="en-US" sz="2400" b="0" dirty="0" smtClean="0"/>
              <a:t>: server-side program is not called, and the</a:t>
            </a:r>
          </a:p>
          <a:p>
            <a:pPr>
              <a:buNone/>
            </a:pPr>
            <a:r>
              <a:rPr lang="en-US" sz="2400" b="0" dirty="0" smtClean="0"/>
              <a:t>user must fix the field(s).</a:t>
            </a:r>
          </a:p>
          <a:p>
            <a:pPr>
              <a:buNone/>
            </a:pPr>
            <a:r>
              <a:rPr lang="en-US" sz="2400" b="0" dirty="0" smtClean="0"/>
              <a:t>– </a:t>
            </a:r>
            <a:r>
              <a:rPr lang="en-US" sz="2400" dirty="0" smtClean="0"/>
              <a:t>return true</a:t>
            </a:r>
            <a:r>
              <a:rPr lang="en-US" sz="2400" b="0" dirty="0" smtClean="0"/>
              <a:t>: the valid data is sent to the server-side</a:t>
            </a:r>
          </a:p>
          <a:p>
            <a:pPr>
              <a:buNone/>
            </a:pPr>
            <a:r>
              <a:rPr lang="en-US" sz="2400" b="0" dirty="0" smtClean="0"/>
              <a:t>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6EBB869-D41A-4827-A339-53736B25F7DD}" type="slidenum">
              <a:rPr lang="en-US" sz="1400">
                <a:latin typeface="Arial" charset="0"/>
              </a:rPr>
              <a:pPr algn="r"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</a:t>
            </a:r>
            <a:r>
              <a:rPr lang="en-US" sz="2600" dirty="0" smtClean="0"/>
              <a:t>validation</a:t>
            </a:r>
            <a:endParaRPr lang="en-US" sz="2600" dirty="0" smtClean="0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7240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37670C8-4B52-42C3-A5CC-6F7EC7AF80E0}" type="slidenum">
              <a:rPr lang="en-US" sz="1400">
                <a:latin typeface="Arial" charset="0"/>
              </a:rPr>
              <a:pPr algn="r"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validation - Sample</a:t>
            </a:r>
            <a:endParaRPr 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All fields: HTML code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&lt;form method="post" name="</a:t>
            </a:r>
            <a:r>
              <a:rPr lang="en-US" sz="2400" dirty="0" smtClean="0"/>
              <a:t>fields</a:t>
            </a:r>
            <a:r>
              <a:rPr lang="en-US" sz="2400" b="0" dirty="0" smtClean="0"/>
              <a:t>" action="/</a:t>
            </a:r>
            <a:r>
              <a:rPr lang="en-US" sz="2400" b="0" dirty="0" err="1" smtClean="0"/>
              <a:t>cgi</a:t>
            </a:r>
            <a:r>
              <a:rPr lang="en-US" sz="2400" b="0" dirty="0" smtClean="0"/>
              <a:t>-bin/</a:t>
            </a:r>
            <a:r>
              <a:rPr lang="en-US" sz="2400" b="0" dirty="0" err="1" smtClean="0"/>
              <a:t>pgm</a:t>
            </a:r>
            <a:r>
              <a:rPr lang="en-US" sz="2400" b="0" dirty="0" smtClean="0"/>
              <a:t>"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err="1" smtClean="0"/>
              <a:t>onsubmit</a:t>
            </a:r>
            <a:r>
              <a:rPr lang="en-US" sz="2400" dirty="0" smtClean="0"/>
              <a:t>="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: return </a:t>
            </a:r>
            <a:r>
              <a:rPr lang="en-US" sz="2400" dirty="0" err="1" smtClean="0"/>
              <a:t>checkAll</a:t>
            </a:r>
            <a:r>
              <a:rPr lang="en-US" sz="2400" dirty="0" smtClean="0"/>
              <a:t>();"</a:t>
            </a:r>
            <a:r>
              <a:rPr lang="en-US" sz="24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&lt;p&gt;Field 1: &lt;input type="text" name="f1"&gt;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2: &lt;input type="text" name="f2"&gt;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3: &lt;input type="text" name="f3"&gt;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4: &lt;input type="text" name="f4"&gt;&lt;/p&gt;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&lt;input type="reset"&gt;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&lt;input type="submit" value="Submit"&gt;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&lt;/form&gt;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29FADF-8BA2-420D-9EE6-2195E42FB8C9}" type="slidenum">
              <a:rPr lang="en-US" sz="1400">
                <a:latin typeface="Arial" charset="0"/>
              </a:rPr>
              <a:pPr algn="r" eaLnBrk="1" hangingPunct="1"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</a:t>
            </a:r>
            <a:r>
              <a:rPr lang="en-US" sz="2800" dirty="0" smtClean="0"/>
              <a:t>– Sample</a:t>
            </a:r>
            <a:br>
              <a:rPr lang="en-US" sz="2800" dirty="0" smtClean="0"/>
            </a:br>
            <a:r>
              <a:rPr lang="en-US" sz="2400" dirty="0" smtClean="0"/>
              <a:t>All </a:t>
            </a:r>
            <a:r>
              <a:rPr lang="en-US" sz="2400" dirty="0" smtClean="0"/>
              <a:t>fields: JavaScript </a:t>
            </a:r>
            <a:r>
              <a:rPr lang="en-US" sz="2400" dirty="0" smtClean="0"/>
              <a:t>code</a:t>
            </a:r>
            <a:endParaRPr lang="en-US" sz="2400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&lt;script language="</a:t>
            </a:r>
            <a:r>
              <a:rPr lang="en-US" sz="2400" b="0" dirty="0" err="1" smtClean="0"/>
              <a:t>javascript</a:t>
            </a:r>
            <a:r>
              <a:rPr lang="en-US" sz="2400" b="0" dirty="0" smtClean="0"/>
              <a:t>"&gt;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b="0" dirty="0" err="1" smtClean="0"/>
              <a:t>checkAll</a:t>
            </a:r>
            <a:r>
              <a:rPr lang="en-US" sz="2400" b="0" dirty="0" smtClean="0"/>
              <a:t>()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for (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= 0; 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&lt; </a:t>
            </a:r>
            <a:r>
              <a:rPr lang="en-US" sz="2400" b="0" dirty="0" err="1" smtClean="0"/>
              <a:t>document.fields.elements.length</a:t>
            </a:r>
            <a:r>
              <a:rPr lang="en-US" sz="2400" b="0" dirty="0" smtClean="0"/>
              <a:t>; 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f = </a:t>
            </a:r>
            <a:r>
              <a:rPr lang="en-US" sz="2400" b="0" dirty="0" err="1" smtClean="0"/>
              <a:t>document.fields.elements</a:t>
            </a:r>
            <a:r>
              <a:rPr lang="en-US" sz="2400" b="0" dirty="0" smtClean="0"/>
              <a:t>[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f.value</a:t>
            </a:r>
            <a:r>
              <a:rPr lang="en-US" sz="2400" b="0" dirty="0" smtClean="0"/>
              <a:t> == "")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alert("Please enter a value for Field " + (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+ 1));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f.style.borderColor</a:t>
            </a:r>
            <a:r>
              <a:rPr lang="en-US" sz="2400" b="0" dirty="0" smtClean="0"/>
              <a:t>="#FF0000";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f.focus</a:t>
            </a:r>
            <a:r>
              <a:rPr lang="en-US" sz="24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78491F3-A41B-4A84-9556-94D1E0A2986E}" type="slidenum">
              <a:rPr lang="en-US" sz="1400">
                <a:latin typeface="Arial" charset="0"/>
              </a:rPr>
              <a:pPr algn="r" eaLnBrk="1" hangingPunct="1"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- Sample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dirty="0" smtClean="0"/>
              <a:t>Phone </a:t>
            </a:r>
            <a:r>
              <a:rPr lang="en-US" sz="2400" dirty="0" smtClean="0"/>
              <a:t>number: HTML </a:t>
            </a:r>
            <a:r>
              <a:rPr lang="en-US" sz="2400" dirty="0" smtClean="0"/>
              <a:t>code</a:t>
            </a:r>
            <a:endParaRPr lang="en-US" sz="24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&lt;form </a:t>
            </a:r>
            <a:r>
              <a:rPr lang="en-US" sz="1800" dirty="0" err="1" smtClean="0"/>
              <a:t>onsubmit</a:t>
            </a:r>
            <a:r>
              <a:rPr lang="en-US" sz="1800" dirty="0" smtClean="0"/>
              <a:t>="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: return </a:t>
            </a:r>
            <a:r>
              <a:rPr lang="en-US" sz="1800" dirty="0" err="1" smtClean="0"/>
              <a:t>validPhone</a:t>
            </a:r>
            <a:r>
              <a:rPr lang="en-US" sz="1800" dirty="0" smtClean="0"/>
              <a:t>();”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action=“/</a:t>
            </a:r>
            <a:r>
              <a:rPr lang="en-US" sz="1800" b="0" dirty="0" err="1" smtClean="0"/>
              <a:t>cgi</a:t>
            </a:r>
            <a:r>
              <a:rPr lang="en-US" sz="1800" b="0" dirty="0" smtClean="0"/>
              <a:t>-bin/</a:t>
            </a:r>
            <a:r>
              <a:rPr lang="en-US" sz="1800" b="0" dirty="0" err="1" smtClean="0"/>
              <a:t>getphone</a:t>
            </a:r>
            <a:r>
              <a:rPr lang="en-US" sz="1800" b="0" dirty="0" smtClean="0"/>
              <a:t>" method="post" name="phone"&gt;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&lt;p&gt;Please enter your phone number: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(&lt;input type="text" name="</a:t>
            </a:r>
            <a:r>
              <a:rPr lang="en-US" sz="1800" dirty="0" smtClean="0"/>
              <a:t>area</a:t>
            </a:r>
            <a:r>
              <a:rPr lang="en-US" sz="1800" b="0" dirty="0" smtClean="0"/>
              <a:t>" size="3"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="3"</a:t>
            </a:r>
            <a:r>
              <a:rPr lang="en-US" sz="1800" b="0" dirty="0" smtClean="0"/>
              <a:t>&gt;)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type="text" name="</a:t>
            </a:r>
            <a:r>
              <a:rPr lang="en-US" sz="1800" dirty="0" smtClean="0"/>
              <a:t>pre</a:t>
            </a:r>
            <a:r>
              <a:rPr lang="en-US" sz="1800" b="0" dirty="0" smtClean="0"/>
              <a:t>" size="3"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="3"</a:t>
            </a:r>
            <a:r>
              <a:rPr lang="en-US" sz="1800" b="0" dirty="0" smtClean="0"/>
              <a:t>&gt; -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type="text" name="</a:t>
            </a:r>
            <a:r>
              <a:rPr lang="en-US" sz="1800" dirty="0" smtClean="0"/>
              <a:t>last</a:t>
            </a:r>
            <a:r>
              <a:rPr lang="en-US" sz="1800" b="0" dirty="0" smtClean="0"/>
              <a:t>" size="4"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="4"</a:t>
            </a:r>
            <a:r>
              <a:rPr lang="en-US" sz="18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&lt;/p&gt;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type="reset"&gt;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type="submit" value="Submit”&gt;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&lt;/form&gt;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12A8E8C-7163-493B-B086-956F1ADBF18B}" type="slidenum">
              <a:rPr lang="en-US" sz="1400">
                <a:latin typeface="Arial" charset="0"/>
              </a:rPr>
              <a:pPr algn="r" eaLnBrk="1" hangingPunct="1"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</a:t>
            </a:r>
            <a:r>
              <a:rPr lang="en-US" sz="2800" dirty="0" smtClean="0"/>
              <a:t>– Sample</a:t>
            </a:r>
            <a:br>
              <a:rPr lang="en-US" sz="2800" dirty="0" smtClean="0"/>
            </a:br>
            <a:r>
              <a:rPr lang="en-US" sz="2400" dirty="0" smtClean="0"/>
              <a:t>Phone </a:t>
            </a:r>
            <a:r>
              <a:rPr lang="en-US" sz="2400" dirty="0" smtClean="0"/>
              <a:t>number: JavaScript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validPhone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phNum</a:t>
            </a:r>
            <a:r>
              <a:rPr lang="en-US" sz="2000" b="0" dirty="0" smtClean="0"/>
              <a:t> = </a:t>
            </a:r>
            <a:r>
              <a:rPr lang="en-US" sz="2000" dirty="0" err="1" smtClean="0"/>
              <a:t>document.phone.area.value</a:t>
            </a:r>
            <a:r>
              <a:rPr lang="en-US" sz="2000" dirty="0" smtClean="0"/>
              <a:t> </a:t>
            </a:r>
            <a:r>
              <a:rPr lang="en-US" sz="2000" b="0" dirty="0" smtClean="0"/>
              <a:t>+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err="1" smtClean="0"/>
              <a:t>document.phone.pre.value</a:t>
            </a:r>
            <a:r>
              <a:rPr lang="en-US" sz="2000" dirty="0" smtClean="0"/>
              <a:t> </a:t>
            </a:r>
            <a:r>
              <a:rPr lang="en-US" sz="2000" b="0" dirty="0" smtClean="0"/>
              <a:t>+ </a:t>
            </a:r>
            <a:r>
              <a:rPr lang="en-US" sz="2000" dirty="0" err="1" smtClean="0"/>
              <a:t>document.phone.last.value</a:t>
            </a:r>
            <a:r>
              <a:rPr lang="en-US" sz="20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// Check for numbers only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for 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 = 0; 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 &lt; </a:t>
            </a:r>
            <a:r>
              <a:rPr lang="en-US" sz="2000" b="0" dirty="0" err="1" smtClean="0"/>
              <a:t>phNum.length</a:t>
            </a:r>
            <a:r>
              <a:rPr lang="en-US" sz="2000" b="0" dirty="0" smtClean="0"/>
              <a:t>; 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if (</a:t>
            </a:r>
            <a:r>
              <a:rPr lang="en-US" sz="2000" b="0" dirty="0" err="1" smtClean="0"/>
              <a:t>phNum.charAt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) &lt; "0" || </a:t>
            </a:r>
            <a:r>
              <a:rPr lang="en-US" sz="2000" b="0" dirty="0" err="1" smtClean="0"/>
              <a:t>phNum.charAt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) &gt; "9")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alert(“Please enter only numbers.”);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// Check for 10 digits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if (</a:t>
            </a:r>
            <a:r>
              <a:rPr lang="en-US" sz="2000" b="0" dirty="0" err="1" smtClean="0"/>
              <a:t>phNum.length</a:t>
            </a:r>
            <a:r>
              <a:rPr lang="en-US" sz="2000" b="0" dirty="0" smtClean="0"/>
              <a:t> &lt; 10)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alert("Please enter your 10-digit phone number.");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97AA417-6791-403A-A7E3-CB4771615D09}" type="slidenum">
              <a:rPr lang="en-US" sz="1400">
                <a:latin typeface="Arial" charset="0"/>
              </a:rPr>
              <a:pPr algn="r"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What is JavaScript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219200"/>
            <a:ext cx="7105650" cy="5026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 smtClean="0"/>
              <a:t>A </a:t>
            </a:r>
            <a:r>
              <a:rPr lang="en-US" sz="2400" b="0" dirty="0" smtClean="0"/>
              <a:t>lightweight programming language that runs in a Web browser</a:t>
            </a:r>
          </a:p>
          <a:p>
            <a:r>
              <a:rPr lang="en-US" sz="2400" b="0" dirty="0" smtClean="0"/>
              <a:t>(client-side).</a:t>
            </a:r>
          </a:p>
          <a:p>
            <a:r>
              <a:rPr lang="en-US" sz="2400" b="0" dirty="0" smtClean="0"/>
              <a:t>Embedded </a:t>
            </a:r>
            <a:r>
              <a:rPr lang="en-US" sz="2400" b="0" dirty="0" smtClean="0"/>
              <a:t>in HTML files and can manipulate the HTML itself.</a:t>
            </a:r>
          </a:p>
          <a:p>
            <a:r>
              <a:rPr lang="en-US" sz="2400" b="0" dirty="0" smtClean="0"/>
              <a:t>Interpreted</a:t>
            </a:r>
            <a:r>
              <a:rPr lang="en-US" sz="2400" b="0" dirty="0" smtClean="0"/>
              <a:t>, not compiled.</a:t>
            </a:r>
          </a:p>
          <a:p>
            <a:r>
              <a:rPr lang="en-US" sz="2400" b="0" dirty="0" smtClean="0"/>
              <a:t>JavaScript </a:t>
            </a:r>
            <a:r>
              <a:rPr lang="en-US" sz="2400" b="0" dirty="0" smtClean="0"/>
              <a:t>is not </a:t>
            </a:r>
            <a:r>
              <a:rPr lang="en-US" sz="2400" b="0" dirty="0" smtClean="0"/>
              <a:t>Java.</a:t>
            </a:r>
          </a:p>
          <a:p>
            <a:r>
              <a:rPr lang="en-US" sz="2400" dirty="0" smtClean="0"/>
              <a:t>Developed </a:t>
            </a:r>
            <a:r>
              <a:rPr lang="en-US" sz="2400" dirty="0"/>
              <a:t>by Netscape, not </a:t>
            </a:r>
            <a:r>
              <a:rPr lang="en-US" sz="2400" dirty="0" smtClean="0"/>
              <a:t>Sun.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dirty="0"/>
              <a:t>executed in a </a:t>
            </a:r>
            <a:r>
              <a:rPr lang="en-US" sz="2000" dirty="0" smtClean="0"/>
              <a:t>browser.</a:t>
            </a:r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not a full-featured programming </a:t>
            </a:r>
            <a:r>
              <a:rPr lang="en-US" sz="2400" dirty="0" smtClean="0"/>
              <a:t>language.</a:t>
            </a:r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the syntax is similar.</a:t>
            </a:r>
          </a:p>
          <a:p>
            <a:endParaRPr lang="en-US" sz="2400" b="0" dirty="0" smtClean="0"/>
          </a:p>
          <a:p>
            <a:pPr>
              <a:buFont typeface="Wingdings" pitchFamily="2" charset="2"/>
              <a:buNone/>
            </a:pPr>
            <a:endParaRPr 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DFF7E4C-23E0-4F54-88EE-30532A4DE193}" type="slidenum">
              <a:rPr lang="en-US" sz="1400">
                <a:latin typeface="Arial" charset="0"/>
              </a:rPr>
              <a:pPr algn="r" eaLnBrk="1" hangingPunct="1"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Cookies</a:t>
            </a:r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JavaScript provides some limited, persistent</a:t>
            </a:r>
          </a:p>
          <a:p>
            <a:pPr>
              <a:buNone/>
            </a:pPr>
            <a:r>
              <a:rPr lang="en-US" sz="2000" b="0" dirty="0" smtClean="0"/>
              <a:t>storage, called </a:t>
            </a:r>
            <a:r>
              <a:rPr lang="en-US" sz="2000" i="1" dirty="0" smtClean="0"/>
              <a:t>cookies</a:t>
            </a:r>
            <a:r>
              <a:rPr lang="en-US" sz="2000" b="0" dirty="0" smtClean="0"/>
              <a:t>:</a:t>
            </a:r>
          </a:p>
          <a:p>
            <a:pPr>
              <a:buNone/>
            </a:pPr>
            <a:r>
              <a:rPr lang="en-US" sz="2000" b="0" dirty="0" smtClean="0"/>
              <a:t>– Data is stored in a text file on the client</a:t>
            </a:r>
          </a:p>
          <a:p>
            <a:pPr>
              <a:buNone/>
            </a:pPr>
            <a:r>
              <a:rPr lang="en-US" sz="2000" b="0" dirty="0" smtClean="0"/>
              <a:t>– </a:t>
            </a:r>
            <a:r>
              <a:rPr lang="en-US" sz="2000" b="0" i="1" dirty="0" smtClean="0"/>
              <a:t>name</a:t>
            </a:r>
            <a:r>
              <a:rPr lang="en-US" sz="2000" b="0" dirty="0" smtClean="0"/>
              <a:t>=</a:t>
            </a:r>
            <a:r>
              <a:rPr lang="en-US" sz="2000" b="0" i="1" dirty="0" smtClean="0"/>
              <a:t>value</a:t>
            </a:r>
          </a:p>
          <a:p>
            <a:pPr>
              <a:buNone/>
            </a:pPr>
            <a:r>
              <a:rPr lang="en-US" sz="2000" b="0" dirty="0" smtClean="0"/>
              <a:t>–Multiple values are delimited by a semicolon</a:t>
            </a:r>
          </a:p>
          <a:p>
            <a:pPr>
              <a:buNone/>
            </a:pPr>
            <a:r>
              <a:rPr lang="en-US" sz="2000" b="0" dirty="0" smtClean="0"/>
              <a:t>• Use sparingly. There are limits (generally):</a:t>
            </a:r>
          </a:p>
          <a:p>
            <a:pPr>
              <a:buNone/>
            </a:pPr>
            <a:r>
              <a:rPr lang="en-US" sz="2000" b="0" dirty="0" smtClean="0"/>
              <a:t>– Up to 300 cookies per browser, 20 cookies per web server,</a:t>
            </a:r>
          </a:p>
          <a:p>
            <a:pPr>
              <a:buNone/>
            </a:pPr>
            <a:r>
              <a:rPr lang="en-US" sz="2000" b="0" dirty="0" smtClean="0"/>
              <a:t>and 4 KB of data per cookie</a:t>
            </a:r>
          </a:p>
          <a:p>
            <a:pPr>
              <a:buNone/>
            </a:pPr>
            <a:r>
              <a:rPr lang="en-US" sz="2000" b="0" dirty="0" smtClean="0"/>
              <a:t>• Don’t depend on cookies—users can block or delete</a:t>
            </a:r>
          </a:p>
          <a:p>
            <a:pPr>
              <a:buNone/>
            </a:pPr>
            <a:r>
              <a:rPr lang="en-US" sz="2000" b="0" dirty="0" smtClean="0"/>
              <a:t>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4E7FA12-01BC-4EDF-BC47-47F1A1C7BF11}" type="slidenum">
              <a:rPr lang="en-US" sz="1400">
                <a:latin typeface="Arial" charset="0"/>
              </a:rPr>
              <a:pPr algn="r" eaLnBrk="1" hangingPunct="1"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Cookies</a:t>
            </a:r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By default, cookies are destroyed when the browser window</a:t>
            </a:r>
          </a:p>
          <a:p>
            <a:pPr>
              <a:buNone/>
            </a:pPr>
            <a:r>
              <a:rPr lang="en-US" sz="2000" b="0" dirty="0" smtClean="0"/>
              <a:t>is closed, unless you explicitly set the expires attribute.</a:t>
            </a:r>
          </a:p>
          <a:p>
            <a:pPr>
              <a:buNone/>
            </a:pPr>
            <a:r>
              <a:rPr lang="en-US" sz="2000" b="0" dirty="0" smtClean="0"/>
              <a:t>– To persist a cookie, set the expires attribute to a future date.</a:t>
            </a:r>
          </a:p>
          <a:p>
            <a:pPr>
              <a:buNone/>
            </a:pPr>
            <a:r>
              <a:rPr lang="en-US" sz="2000" b="0" dirty="0" smtClean="0"/>
              <a:t>– To delete a cookie, set the expires attribute to a past date.</a:t>
            </a:r>
          </a:p>
          <a:p>
            <a:pPr>
              <a:buNone/>
            </a:pPr>
            <a:r>
              <a:rPr lang="en-US" sz="2000" b="0" dirty="0" smtClean="0"/>
              <a:t>• By default, cookies can only be read by the web page that</a:t>
            </a:r>
          </a:p>
          <a:p>
            <a:pPr>
              <a:buNone/>
            </a:pPr>
            <a:r>
              <a:rPr lang="en-US" sz="2000" b="0" dirty="0" smtClean="0"/>
              <a:t>wrote them unless you specify one or more of these</a:t>
            </a:r>
          </a:p>
          <a:p>
            <a:pPr>
              <a:buNone/>
            </a:pPr>
            <a:r>
              <a:rPr lang="en-US" sz="2000" b="0" dirty="0" smtClean="0"/>
              <a:t>attributes:</a:t>
            </a:r>
          </a:p>
          <a:p>
            <a:pPr>
              <a:buNone/>
            </a:pPr>
            <a:r>
              <a:rPr lang="en-US" sz="2000" b="0" dirty="0" smtClean="0"/>
              <a:t>– path – allows more than one page on your site to read a cookie.</a:t>
            </a:r>
          </a:p>
          <a:p>
            <a:pPr>
              <a:buNone/>
            </a:pPr>
            <a:r>
              <a:rPr lang="en-US" sz="2000" b="0" dirty="0" smtClean="0"/>
              <a:t>– domain – allows multiple servers to read a cookie.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4058333-2EA0-4B9F-B8B0-E2E46C894418}" type="slidenum">
              <a:rPr lang="en-US" sz="1400">
                <a:latin typeface="Arial" charset="0"/>
              </a:rPr>
              <a:pPr algn="r" eaLnBrk="1" hangingPunct="1"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Cookies - Sample</a:t>
            </a:r>
            <a:endParaRPr 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&lt;body </a:t>
            </a:r>
            <a:r>
              <a:rPr lang="en-US" sz="2000" dirty="0" err="1" smtClean="0"/>
              <a:t>onload</a:t>
            </a:r>
            <a:r>
              <a:rPr lang="en-US" sz="2000" dirty="0" smtClean="0"/>
              <a:t>=“</a:t>
            </a:r>
            <a:r>
              <a:rPr lang="en-US" sz="2000" dirty="0" err="1" smtClean="0"/>
              <a:t>readCookie</a:t>
            </a:r>
            <a:r>
              <a:rPr lang="en-US" sz="2000" dirty="0" smtClean="0"/>
              <a:t>();”&gt;</a:t>
            </a:r>
          </a:p>
          <a:p>
            <a:pPr>
              <a:buNone/>
            </a:pPr>
            <a:r>
              <a:rPr lang="en-US" sz="2000" b="0" dirty="0" smtClean="0"/>
              <a:t>&lt;form name="</a:t>
            </a:r>
            <a:r>
              <a:rPr lang="en-US" sz="2000" dirty="0" err="1" smtClean="0"/>
              <a:t>cookieForm</a:t>
            </a:r>
            <a:r>
              <a:rPr lang="en-US" sz="2000" b="0" dirty="0" smtClean="0"/>
              <a:t>" </a:t>
            </a:r>
            <a:r>
              <a:rPr lang="en-US" sz="2000" dirty="0" err="1" smtClean="0"/>
              <a:t>onsubmit</a:t>
            </a:r>
            <a:r>
              <a:rPr lang="en-US" sz="2000" dirty="0" smtClean="0"/>
              <a:t>=“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: return</a:t>
            </a:r>
          </a:p>
          <a:p>
            <a:pPr>
              <a:buNone/>
            </a:pPr>
            <a:r>
              <a:rPr lang="en-US" sz="2000" dirty="0" err="1" smtClean="0"/>
              <a:t>setCookie</a:t>
            </a:r>
            <a:r>
              <a:rPr lang="en-US" sz="2000" dirty="0" smtClean="0"/>
              <a:t>();</a:t>
            </a:r>
            <a:r>
              <a:rPr lang="en-US" sz="2000" b="0" dirty="0" smtClean="0"/>
              <a:t>" action=“/</a:t>
            </a:r>
            <a:r>
              <a:rPr lang="en-US" sz="2000" b="0" dirty="0" err="1" smtClean="0"/>
              <a:t>cgi</a:t>
            </a:r>
            <a:r>
              <a:rPr lang="en-US" sz="2000" b="0" dirty="0" smtClean="0"/>
              <a:t>-bin/login" method="post"&gt;</a:t>
            </a:r>
          </a:p>
          <a:p>
            <a:pPr>
              <a:buNone/>
            </a:pPr>
            <a:r>
              <a:rPr lang="en-US" sz="2000" b="0" dirty="0" smtClean="0"/>
              <a:t>User ID: &lt;input type="text" name="</a:t>
            </a:r>
            <a:r>
              <a:rPr lang="en-US" sz="2000" dirty="0" smtClean="0"/>
              <a:t>username</a:t>
            </a:r>
            <a:r>
              <a:rPr lang="en-US" sz="2000" b="0" dirty="0" smtClean="0"/>
              <a:t>"&gt;&lt;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Password: &lt;input type="password" name="</a:t>
            </a:r>
            <a:r>
              <a:rPr lang="en-US" sz="2000" b="0" dirty="0" err="1" smtClean="0"/>
              <a:t>pwd</a:t>
            </a:r>
            <a:r>
              <a:rPr lang="en-US" sz="2000" b="0" dirty="0" smtClean="0"/>
              <a:t>"&gt;&lt;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&lt;input type="checkbox" name="</a:t>
            </a:r>
            <a:r>
              <a:rPr lang="en-US" sz="2000" dirty="0" smtClean="0"/>
              <a:t>persist</a:t>
            </a:r>
            <a:r>
              <a:rPr lang="en-US" sz="2000" b="0" dirty="0" smtClean="0"/>
              <a:t>"&gt; Remember user ID</a:t>
            </a:r>
          </a:p>
          <a:p>
            <a:pPr>
              <a:buNone/>
            </a:pPr>
            <a:r>
              <a:rPr lang="en-US" sz="2000" b="0" dirty="0" smtClean="0"/>
              <a:t>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&lt;input type="submit" value="Submit"&gt;</a:t>
            </a:r>
          </a:p>
          <a:p>
            <a:pPr>
              <a:buNone/>
            </a:pPr>
            <a:r>
              <a:rPr lang="en-US" sz="2000" b="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BE63FDB-56E5-4110-9DEB-2C56CCA2D1B4}" type="slidenum">
              <a:rPr lang="en-US" sz="1400">
                <a:latin typeface="Arial" charset="0"/>
              </a:rPr>
              <a:pPr algn="r" eaLnBrk="1" hangingPunct="1"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Cookies </a:t>
            </a:r>
            <a:r>
              <a:rPr lang="en-US" sz="2800" dirty="0" smtClean="0"/>
              <a:t>- </a:t>
            </a:r>
            <a:r>
              <a:rPr lang="en-US" sz="2600" dirty="0" smtClean="0"/>
              <a:t>Sample (set </a:t>
            </a:r>
            <a:r>
              <a:rPr lang="en-US" sz="2600" dirty="0" smtClean="0"/>
              <a:t>the cookie)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setCookie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dirty="0" err="1" smtClean="0"/>
              <a:t>window.document.cookieForm.persist.checked</a:t>
            </a:r>
            <a:r>
              <a:rPr lang="en-US" sz="2400" b="0" dirty="0" smtClean="0"/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// Get the date and set it to next year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expDate</a:t>
            </a:r>
            <a:r>
              <a:rPr lang="en-US" sz="2400" b="0" dirty="0" smtClean="0"/>
              <a:t> = new Date();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expDate.setFullYear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expDate.getFullYear</a:t>
            </a:r>
            <a:r>
              <a:rPr lang="en-US" sz="2400" b="0" dirty="0" smtClean="0"/>
              <a:t>() + 1);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who = </a:t>
            </a:r>
            <a:r>
              <a:rPr lang="en-US" sz="2400" b="0" dirty="0" err="1" smtClean="0"/>
              <a:t>window.document.cookieForm.username.value</a:t>
            </a:r>
            <a:r>
              <a:rPr lang="en-US" sz="24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document.cookie</a:t>
            </a:r>
            <a:r>
              <a:rPr lang="en-US" sz="2400" b="0" dirty="0" smtClean="0"/>
              <a:t> = "username=" + </a:t>
            </a:r>
            <a:r>
              <a:rPr lang="en-US" sz="2400" dirty="0" smtClean="0"/>
              <a:t>who </a:t>
            </a:r>
            <a:r>
              <a:rPr lang="en-US" sz="2400" b="0" dirty="0" smtClean="0"/>
              <a:t>+ ";” +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"expires=" + </a:t>
            </a:r>
            <a:r>
              <a:rPr lang="en-US" sz="2400" b="0" dirty="0" err="1" smtClean="0"/>
              <a:t>expDate.toGMTString</a:t>
            </a:r>
            <a:r>
              <a:rPr lang="en-US" sz="24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 else {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err="1" smtClean="0"/>
              <a:t>deleteCookie</a:t>
            </a:r>
            <a:r>
              <a:rPr lang="en-US" sz="240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847353B-04D9-468D-A825-C88B85047BBE}" type="slidenum">
              <a:rPr lang="en-US" sz="1400">
                <a:latin typeface="Arial" charset="0"/>
              </a:rPr>
              <a:pPr algn="r" eaLnBrk="1" hangingPunct="1"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Cookies - Sample ( </a:t>
            </a:r>
            <a:r>
              <a:rPr lang="en-US" sz="2600" dirty="0" smtClean="0"/>
              <a:t>read </a:t>
            </a:r>
            <a:r>
              <a:rPr lang="en-US" sz="2600" dirty="0" smtClean="0"/>
              <a:t>the cookie</a:t>
            </a:r>
            <a:r>
              <a:rPr lang="en-US" sz="2600" dirty="0" smtClean="0"/>
              <a:t>)</a:t>
            </a:r>
            <a:endParaRPr lang="en-US" sz="2600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readCookie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theCookie</a:t>
            </a:r>
            <a:r>
              <a:rPr lang="en-US" sz="2400" b="0" dirty="0" smtClean="0"/>
              <a:t> = 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pos = </a:t>
            </a:r>
            <a:r>
              <a:rPr lang="en-US" sz="2400" b="0" dirty="0" err="1" smtClean="0"/>
              <a:t>theCookie.indexOf</a:t>
            </a:r>
            <a:r>
              <a:rPr lang="en-US" sz="2400" b="0" dirty="0" smtClean="0"/>
              <a:t>("username=");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(pos != -1)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cookie_array</a:t>
            </a:r>
            <a:r>
              <a:rPr lang="en-US" sz="2400" b="0" dirty="0" smtClean="0"/>
              <a:t> = </a:t>
            </a:r>
            <a:r>
              <a:rPr lang="en-US" sz="2400" b="0" dirty="0" err="1" smtClean="0"/>
              <a:t>theCookie.</a:t>
            </a:r>
            <a:r>
              <a:rPr lang="en-US" sz="2400" dirty="0" err="1" smtClean="0"/>
              <a:t>split</a:t>
            </a:r>
            <a:r>
              <a:rPr lang="en-US" sz="2400" b="0" dirty="0" smtClean="0"/>
              <a:t>("=");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value = </a:t>
            </a:r>
            <a:r>
              <a:rPr lang="en-US" sz="2400" b="0" dirty="0" err="1" smtClean="0"/>
              <a:t>cookie_array</a:t>
            </a:r>
            <a:r>
              <a:rPr lang="en-US" sz="2400" b="0" dirty="0" smtClean="0"/>
              <a:t>[1];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// Load the stored username into the form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err="1" smtClean="0"/>
              <a:t>window.document.cookieForm.username.value</a:t>
            </a:r>
            <a:r>
              <a:rPr lang="en-US" sz="2400" dirty="0" smtClean="0"/>
              <a:t>=value;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window.document.cookieForm.persist.checked</a:t>
            </a:r>
            <a:r>
              <a:rPr lang="en-US" sz="2400" b="0" dirty="0" smtClean="0"/>
              <a:t>=true;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50AE481-58C1-44CC-A076-8F2C7402AE29}" type="slidenum">
              <a:rPr lang="en-US" sz="1400">
                <a:latin typeface="Arial" charset="0"/>
              </a:rPr>
              <a:pPr algn="r" eaLnBrk="1" hangingPunct="1"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Cookies - Sample </a:t>
            </a:r>
            <a:r>
              <a:rPr lang="en-US" dirty="0" smtClean="0"/>
              <a:t>(delete </a:t>
            </a:r>
            <a:r>
              <a:rPr lang="en-US" dirty="0" smtClean="0"/>
              <a:t>the cookie)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deleteCookie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) {</a:t>
            </a:r>
          </a:p>
          <a:p>
            <a:pPr>
              <a:buNone/>
            </a:pPr>
            <a:r>
              <a:rPr lang="en-US" sz="2400" b="0" dirty="0" smtClean="0"/>
              <a:t>// Get a date and set it to last year</a:t>
            </a:r>
          </a:p>
          <a:p>
            <a:pPr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expDate</a:t>
            </a:r>
            <a:r>
              <a:rPr lang="en-US" sz="2400" b="0" dirty="0" smtClean="0"/>
              <a:t> = new Date();</a:t>
            </a:r>
          </a:p>
          <a:p>
            <a:pPr>
              <a:buNone/>
            </a:pPr>
            <a:r>
              <a:rPr lang="en-US" sz="2400" b="0" dirty="0" err="1" smtClean="0"/>
              <a:t>expDate.setFullYear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expDate.getFullYear</a:t>
            </a:r>
            <a:r>
              <a:rPr lang="en-US" sz="2400" b="0" dirty="0" smtClean="0"/>
              <a:t>() - 1);</a:t>
            </a:r>
          </a:p>
          <a:p>
            <a:pPr>
              <a:buNone/>
            </a:pPr>
            <a:r>
              <a:rPr lang="en-US" sz="2400" b="0" dirty="0" err="1" smtClean="0"/>
              <a:t>document.cookie</a:t>
            </a:r>
            <a:r>
              <a:rPr lang="en-US" sz="2400" b="0" dirty="0" smtClean="0"/>
              <a:t> = "username=" + "" + ";" +</a:t>
            </a:r>
          </a:p>
          <a:p>
            <a:pPr>
              <a:buNone/>
            </a:pPr>
            <a:r>
              <a:rPr lang="en-US" sz="2400" b="0" dirty="0" smtClean="0"/>
              <a:t>"expires=" + </a:t>
            </a:r>
            <a:r>
              <a:rPr lang="en-US" sz="2400" b="0" dirty="0" err="1" smtClean="0"/>
              <a:t>expDate.toGMTString</a:t>
            </a:r>
            <a:r>
              <a:rPr lang="en-US" sz="2400" b="0" dirty="0" smtClean="0"/>
              <a:t>();</a:t>
            </a:r>
          </a:p>
          <a:p>
            <a:pPr>
              <a:buNone/>
            </a:pPr>
            <a:r>
              <a:rPr lang="en-US" sz="2400" b="0" dirty="0" smtClean="0"/>
              <a:t>}</a:t>
            </a:r>
          </a:p>
          <a:p>
            <a:pPr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ECEB2FE-EECC-40C2-AB47-2786BD6F289C}" type="slidenum">
              <a:rPr lang="en-US" sz="1400">
                <a:latin typeface="Arial" charset="0"/>
              </a:rPr>
              <a:pPr algn="r" eaLnBrk="1" hangingPunct="1"/>
              <a:t>36</a:t>
            </a:fld>
            <a:endParaRPr lang="en-US" sz="140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JavaScript Graph </a:t>
            </a:r>
            <a:r>
              <a:rPr lang="en-US" dirty="0" smtClean="0"/>
              <a:t>Builder</a:t>
            </a:r>
            <a:endParaRPr lang="en-US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Can use JavaScript for dynamic content:</a:t>
            </a:r>
          </a:p>
          <a:p>
            <a:pPr>
              <a:buNone/>
            </a:pPr>
            <a:r>
              <a:rPr lang="en-US" sz="2400" b="0" dirty="0" smtClean="0"/>
              <a:t>– Put JavaScript code within the &lt;body&gt; tag.</a:t>
            </a:r>
          </a:p>
          <a:p>
            <a:pPr>
              <a:buNone/>
            </a:pPr>
            <a:r>
              <a:rPr lang="en-US" sz="2400" b="0" dirty="0" smtClean="0"/>
              <a:t>1. Download the supporting code (images and graph.js):</a:t>
            </a:r>
          </a:p>
          <a:p>
            <a:pPr>
              <a:buNone/>
            </a:pPr>
            <a:r>
              <a:rPr lang="en-US" sz="2400" b="0" dirty="0" smtClean="0"/>
              <a:t>http://www-adele.imag.fr/~donsez/cours/exemplescourstechnoweb/js_graphimg/</a:t>
            </a:r>
          </a:p>
          <a:p>
            <a:pPr>
              <a:buNone/>
            </a:pPr>
            <a:r>
              <a:rPr lang="en-US" sz="2400" b="0" dirty="0" smtClean="0"/>
              <a:t>2. Put them in the same directory as your HTML file.</a:t>
            </a:r>
          </a:p>
          <a:p>
            <a:pPr>
              <a:buNone/>
            </a:pPr>
            <a:r>
              <a:rPr lang="en-US" sz="2400" b="0" dirty="0" smtClean="0"/>
              <a:t>3. Add the code to customize the graph in the body section</a:t>
            </a:r>
          </a:p>
          <a:p>
            <a:pPr>
              <a:buNone/>
            </a:pPr>
            <a:r>
              <a:rPr lang="en-US" sz="2400" b="0" dirty="0" smtClean="0"/>
              <a:t>of your HTML.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1FDABD3-796A-4FDF-8E31-ED9C0EC4BF2B}" type="slidenum">
              <a:rPr lang="en-US" sz="1400">
                <a:latin typeface="Arial" charset="0"/>
              </a:rPr>
              <a:pPr algn="r" eaLnBrk="1" hangingPunct="1"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JavaScript Graph </a:t>
            </a:r>
            <a:r>
              <a:rPr lang="en-US" dirty="0" smtClean="0"/>
              <a:t>Builder - Sample</a:t>
            </a:r>
            <a:endParaRPr lang="en-US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language="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" </a:t>
            </a:r>
            <a:r>
              <a:rPr lang="en-US" sz="2000" b="0" dirty="0" err="1" smtClean="0"/>
              <a:t>src</a:t>
            </a:r>
            <a:r>
              <a:rPr lang="en-US" sz="2000" b="0" dirty="0" smtClean="0"/>
              <a:t>="graph.js"&gt;&lt;/script&gt;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&lt;script&gt;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g = new Graph(370, 200);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g.scale</a:t>
            </a:r>
            <a:r>
              <a:rPr lang="en-US" sz="2000" b="0" dirty="0" smtClean="0"/>
              <a:t> = 10000;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g.xLabel</a:t>
            </a:r>
            <a:r>
              <a:rPr lang="en-US" sz="2000" b="0" dirty="0" smtClean="0"/>
              <a:t> = "Month";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g.yLabel</a:t>
            </a:r>
            <a:r>
              <a:rPr lang="en-US" sz="2000" b="0" dirty="0" smtClean="0"/>
              <a:t> = "Number of Rants";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g.title</a:t>
            </a:r>
            <a:r>
              <a:rPr lang="en-US" sz="2000" b="0" dirty="0" smtClean="0"/>
              <a:t> = "Rants 2005";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g.setXScaleValues</a:t>
            </a:r>
            <a:r>
              <a:rPr lang="en-US" sz="2000" b="0" dirty="0" smtClean="0"/>
              <a:t>("Jan", "Feb", "Mar", "Apr", "May", "Jun",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"Jul", "Aug", "Sep", "Oct", "Nov", "Dec");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g.addRow</a:t>
            </a:r>
            <a:r>
              <a:rPr lang="en-US" sz="2000" b="0" dirty="0" smtClean="0"/>
              <a:t>(90000, 80000, 60000, 20000, 10000, 30000, 28000,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15000, 18000, 68000, 92000, 75000);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g.build</a:t>
            </a:r>
            <a:r>
              <a:rPr lang="en-US" sz="20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3ADF642-549B-4AA7-A1F1-E5EC86153B3C}" type="slidenum">
              <a:rPr lang="en-US" sz="1400">
                <a:latin typeface="Arial" charset="0"/>
              </a:rPr>
              <a:pPr algn="r" eaLnBrk="1" hangingPunct="1"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Tips for debugging </a:t>
            </a:r>
            <a:r>
              <a:rPr lang="en-US" dirty="0" smtClean="0"/>
              <a:t>JavaScript</a:t>
            </a:r>
            <a:endParaRPr 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Difficult because the language is interpreted.</a:t>
            </a:r>
          </a:p>
          <a:p>
            <a:pPr>
              <a:buNone/>
            </a:pPr>
            <a:r>
              <a:rPr lang="en-US" sz="2000" b="0" dirty="0" smtClean="0"/>
              <a:t>– No compiler errors/warnings.</a:t>
            </a:r>
          </a:p>
          <a:p>
            <a:pPr>
              <a:buNone/>
            </a:pPr>
            <a:r>
              <a:rPr lang="en-US" sz="2000" b="0" dirty="0" smtClean="0"/>
              <a:t>– Browser will try to run the script, errors and all.</a:t>
            </a:r>
          </a:p>
          <a:p>
            <a:pPr>
              <a:buNone/>
            </a:pPr>
            <a:r>
              <a:rPr lang="en-US" sz="2000" b="0" dirty="0" smtClean="0"/>
              <a:t>• Make each line as granular as possible (use variables).</a:t>
            </a:r>
          </a:p>
          <a:p>
            <a:pPr>
              <a:buNone/>
            </a:pPr>
            <a:r>
              <a:rPr lang="en-US" sz="2000" b="0" dirty="0" smtClean="0"/>
              <a:t>• Use alerts to get values of variables and see which lines are not</a:t>
            </a:r>
          </a:p>
          <a:p>
            <a:pPr>
              <a:buNone/>
            </a:pPr>
            <a:r>
              <a:rPr lang="en-US" sz="2000" b="0" dirty="0" smtClean="0"/>
              <a:t>getting processed.</a:t>
            </a:r>
          </a:p>
          <a:p>
            <a:pPr>
              <a:buNone/>
            </a:pPr>
            <a:r>
              <a:rPr lang="en-US" sz="2000" b="0" dirty="0" smtClean="0"/>
              <a:t>• When testing form validation, set the action attribute to a dummy</a:t>
            </a:r>
          </a:p>
          <a:p>
            <a:pPr>
              <a:buNone/>
            </a:pPr>
            <a:r>
              <a:rPr lang="en-US" sz="2000" b="0" dirty="0" smtClean="0"/>
              <a:t>HTML page—not the server-side form. If you get the page, the script</a:t>
            </a:r>
          </a:p>
          <a:p>
            <a:pPr>
              <a:buNone/>
            </a:pPr>
            <a:r>
              <a:rPr lang="en-US" sz="2000" b="0" dirty="0" smtClean="0"/>
              <a:t>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98DF97C-D712-4081-B72C-A63585A1222D}" type="slidenum">
              <a:rPr lang="en-US" sz="1400">
                <a:latin typeface="Arial" charset="0"/>
              </a:rPr>
              <a:pPr algn="r" eaLnBrk="1" hangingPunct="1"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Tools for debugging </a:t>
            </a:r>
            <a:r>
              <a:rPr lang="en-US" dirty="0" smtClean="0"/>
              <a:t>JavaScript</a:t>
            </a:r>
            <a:endParaRPr lang="en-US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Use Netscape, Mozilla, or Firefox browsers.</a:t>
            </a:r>
          </a:p>
          <a:p>
            <a:pPr>
              <a:buNone/>
            </a:pPr>
            <a:r>
              <a:rPr lang="en-US" sz="2000" b="0" dirty="0" smtClean="0"/>
              <a:t>– Load the page in the browser.</a:t>
            </a:r>
          </a:p>
          <a:p>
            <a:pPr>
              <a:buNone/>
            </a:pPr>
            <a:r>
              <a:rPr lang="en-US" sz="2000" b="0" dirty="0" smtClean="0"/>
              <a:t>– Type 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: in the URL window or select </a:t>
            </a:r>
            <a:r>
              <a:rPr lang="en-US" sz="2000" dirty="0" smtClean="0"/>
              <a:t>Tools </a:t>
            </a:r>
            <a:r>
              <a:rPr lang="en-US" sz="2000" b="0" dirty="0" smtClean="0"/>
              <a:t>􀃆 </a:t>
            </a:r>
            <a:r>
              <a:rPr lang="en-US" sz="2000" dirty="0" smtClean="0"/>
              <a:t>Web</a:t>
            </a:r>
          </a:p>
          <a:p>
            <a:pPr>
              <a:buNone/>
            </a:pPr>
            <a:r>
              <a:rPr lang="en-US" sz="2000" dirty="0" smtClean="0"/>
              <a:t>Development </a:t>
            </a:r>
            <a:r>
              <a:rPr lang="en-US" sz="2000" b="0" dirty="0" smtClean="0"/>
              <a:t>􀃆 </a:t>
            </a:r>
            <a:r>
              <a:rPr lang="en-US" sz="2000" dirty="0" smtClean="0"/>
              <a:t>JavaScript Console </a:t>
            </a:r>
            <a:r>
              <a:rPr lang="en-US" sz="2000" b="0" dirty="0" smtClean="0"/>
              <a:t>to bring up the console.</a:t>
            </a:r>
          </a:p>
          <a:p>
            <a:pPr>
              <a:buNone/>
            </a:pPr>
            <a:r>
              <a:rPr lang="en-US" sz="2000" b="0" dirty="0" smtClean="0"/>
              <a:t>– You can also view cookie content from the browser settings.</a:t>
            </a:r>
          </a:p>
          <a:p>
            <a:pPr>
              <a:buNone/>
            </a:pPr>
            <a:r>
              <a:rPr lang="en-US" sz="2000" b="0" dirty="0" smtClean="0"/>
              <a:t>• Download a JavaScript debugger:</a:t>
            </a:r>
          </a:p>
          <a:p>
            <a:pPr>
              <a:buNone/>
            </a:pPr>
            <a:r>
              <a:rPr lang="en-US" sz="2000" b="0" dirty="0" smtClean="0"/>
              <a:t>http://www.mozilla.org/projects/venkman/</a:t>
            </a:r>
          </a:p>
          <a:p>
            <a:pPr>
              <a:buNone/>
            </a:pPr>
            <a:r>
              <a:rPr lang="en-US" sz="2000" b="0" dirty="0" smtClean="0"/>
              <a:t>• The JavaScript debugger for Internet Explorer is </a:t>
            </a:r>
            <a:r>
              <a:rPr lang="en-US" sz="2000" b="0" dirty="0" err="1" smtClean="0"/>
              <a:t>avaliable</a:t>
            </a:r>
            <a:r>
              <a:rPr lang="en-US" sz="2000" b="0" dirty="0" smtClean="0"/>
              <a:t> in MS</a:t>
            </a:r>
          </a:p>
          <a:p>
            <a:pPr>
              <a:buNone/>
            </a:pPr>
            <a:r>
              <a:rPr lang="en-US" sz="2000" b="0" dirty="0" err="1" smtClean="0"/>
              <a:t>VisualStudio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515D95C-28D5-4BAC-AF5A-E7C193E9D94A}" type="slidenum">
              <a:rPr lang="en-US" sz="1400">
                <a:latin typeface="Arial" charset="0"/>
              </a:rPr>
              <a:pPr algn="r"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Why use JavaScript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11430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0" dirty="0" smtClean="0"/>
              <a:t>• To add dynamic function to your HTML.</a:t>
            </a:r>
          </a:p>
          <a:p>
            <a:r>
              <a:rPr lang="en-US" sz="2400" b="0" dirty="0" smtClean="0"/>
              <a:t>– JavaScript does things that HTML can’t—like logic.</a:t>
            </a:r>
          </a:p>
          <a:p>
            <a:r>
              <a:rPr lang="en-US" sz="2400" b="0" dirty="0" smtClean="0"/>
              <a:t>– You can change HTML on the fly.</a:t>
            </a:r>
          </a:p>
          <a:p>
            <a:r>
              <a:rPr lang="en-US" sz="2400" b="0" dirty="0" smtClean="0"/>
              <a:t>• To shoulder some of the form-processing burden.</a:t>
            </a:r>
          </a:p>
          <a:p>
            <a:r>
              <a:rPr lang="en-US" sz="2400" b="0" dirty="0" smtClean="0"/>
              <a:t>– JavaScript runs in the browser, not on the Web server.</a:t>
            </a:r>
          </a:p>
          <a:p>
            <a:pPr>
              <a:buFont typeface="Wingdings" pitchFamily="2" charset="2"/>
              <a:buNone/>
            </a:pPr>
            <a:r>
              <a:rPr lang="en-US" sz="2400" b="0" dirty="0" smtClean="0"/>
              <a:t>• Better performance</a:t>
            </a:r>
          </a:p>
          <a:p>
            <a:r>
              <a:rPr lang="en-US" sz="2400" b="0" dirty="0" smtClean="0"/>
              <a:t>– JavaScript can validate the data that users enter into the form, before it is sent to your Web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6000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Q&amp;A</a:t>
            </a:r>
            <a:endParaRPr lang="en-US" sz="6000" dirty="0" smtClean="0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766888" y="3749675"/>
            <a:ext cx="5527675" cy="176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71EA692-B217-40A2-AE7F-7E0193F8454D}" type="slidenum">
              <a:rPr lang="en-US" sz="1400">
                <a:latin typeface="Arial" charset="0"/>
              </a:rPr>
              <a:pPr algn="r"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When not to use </a:t>
            </a:r>
            <a:r>
              <a:rPr lang="en-US" dirty="0" smtClean="0"/>
              <a:t>JavaScript?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When you need to access other resources.</a:t>
            </a:r>
          </a:p>
          <a:p>
            <a:pPr>
              <a:buNone/>
            </a:pPr>
            <a:r>
              <a:rPr lang="en-US" b="0" dirty="0" smtClean="0"/>
              <a:t>– Files</a:t>
            </a:r>
          </a:p>
          <a:p>
            <a:pPr>
              <a:buNone/>
            </a:pPr>
            <a:r>
              <a:rPr lang="en-US" b="0" dirty="0" smtClean="0"/>
              <a:t>– Programs</a:t>
            </a:r>
          </a:p>
          <a:p>
            <a:pPr>
              <a:buNone/>
            </a:pPr>
            <a:r>
              <a:rPr lang="en-US" b="0" dirty="0" smtClean="0"/>
              <a:t>– Databases</a:t>
            </a:r>
          </a:p>
          <a:p>
            <a:pPr>
              <a:buNone/>
            </a:pPr>
            <a:r>
              <a:rPr lang="en-US" b="0" dirty="0" smtClean="0"/>
              <a:t>• When you are using sensitive or copyrighted data or algorithms.</a:t>
            </a:r>
          </a:p>
          <a:p>
            <a:pPr>
              <a:buNone/>
            </a:pPr>
            <a:r>
              <a:rPr lang="en-US" b="0" dirty="0" smtClean="0"/>
              <a:t>– Your JavaScript code is open to the public.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13EB26E-4E28-422A-A2DD-20E297A6A2B9}" type="slidenum">
              <a:rPr lang="en-US" sz="1400">
                <a:latin typeface="Arial" charset="0"/>
              </a:rPr>
              <a:pPr algn="r"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Add JavaScript to </a:t>
            </a:r>
            <a:r>
              <a:rPr lang="en-US" dirty="0" smtClean="0"/>
              <a:t>HTML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• In the HTML page itself: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&lt;script language=“JavaScript”&gt;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// JavaScript code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• As a file, linked from the HTML page: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&lt;script language=“JavaScript”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</a:t>
            </a:r>
            <a:r>
              <a:rPr lang="en-US" sz="1800" i="1" dirty="0" smtClean="0"/>
              <a:t>script.js</a:t>
            </a:r>
            <a:r>
              <a:rPr lang="en-US" sz="1800" dirty="0" smtClean="0"/>
              <a:t>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95400"/>
            <a:ext cx="1631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343400"/>
            <a:ext cx="26193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0FFAA50-5A1E-4F18-8D0E-7462733FB0EE}" type="slidenum">
              <a:rPr lang="en-US" sz="1400">
                <a:latin typeface="Arial" charset="0"/>
              </a:rPr>
              <a:pPr algn="r"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JavaScript instructions are usually </a:t>
            </a:r>
            <a:r>
              <a:rPr lang="en-US" b="0" dirty="0" smtClean="0"/>
              <a:t>grouped together </a:t>
            </a:r>
            <a:r>
              <a:rPr lang="en-US" b="0" dirty="0" smtClean="0"/>
              <a:t>in a </a:t>
            </a:r>
            <a:r>
              <a:rPr lang="en-US" i="1" dirty="0" smtClean="0"/>
              <a:t>function</a:t>
            </a:r>
            <a:r>
              <a:rPr lang="en-US" b="0" dirty="0" smtClean="0"/>
              <a:t>:</a:t>
            </a:r>
          </a:p>
          <a:p>
            <a:pPr lvl="2">
              <a:lnSpc>
                <a:spcPct val="80000"/>
              </a:lnSpc>
              <a:buNone/>
            </a:pPr>
            <a:r>
              <a:rPr lang="en-US" b="0" dirty="0" smtClean="0"/>
              <a:t>&lt;script language=“</a:t>
            </a:r>
            <a:r>
              <a:rPr lang="en-US" b="0" dirty="0" err="1" smtClean="0"/>
              <a:t>javascript</a:t>
            </a:r>
            <a:r>
              <a:rPr lang="en-US" b="0" dirty="0" smtClean="0"/>
              <a:t>”&gt;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function </a:t>
            </a:r>
            <a:r>
              <a:rPr lang="en-US" i="1" dirty="0" err="1" smtClean="0"/>
              <a:t>myFunction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{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  // </a:t>
            </a:r>
            <a:r>
              <a:rPr lang="en-US" dirty="0" smtClean="0"/>
              <a:t>some logical grouping of code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 lvl="2">
              <a:lnSpc>
                <a:spcPct val="80000"/>
              </a:lnSpc>
              <a:buNone/>
            </a:pPr>
            <a:r>
              <a:rPr lang="en-US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Like a method, procedure, or subroutine.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Functions are called by </a:t>
            </a:r>
            <a:r>
              <a:rPr lang="en-US" i="1" dirty="0" smtClean="0"/>
              <a:t>events</a:t>
            </a:r>
            <a:r>
              <a:rPr lang="en-US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71AD3AB-132B-47CD-8F2D-2125F1C20D5D}" type="slidenum">
              <a:rPr lang="en-US" sz="1400">
                <a:latin typeface="Arial" charset="0"/>
              </a:rPr>
              <a:pPr algn="r"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Events</a:t>
            </a:r>
            <a:endParaRPr lang="en-US" sz="26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JavaScript is </a:t>
            </a:r>
            <a:r>
              <a:rPr lang="en-US" sz="2800" dirty="0" smtClean="0"/>
              <a:t>event-driven</a:t>
            </a:r>
            <a:r>
              <a:rPr lang="en-US" sz="2800" b="0" dirty="0" smtClean="0"/>
              <a:t>: something </a:t>
            </a:r>
            <a:r>
              <a:rPr lang="en-US" sz="2800" b="0" dirty="0" smtClean="0"/>
              <a:t>has to happen before the JavaScript </a:t>
            </a:r>
            <a:r>
              <a:rPr lang="en-US" sz="2800" b="0" dirty="0" smtClean="0"/>
              <a:t>is executed</a:t>
            </a:r>
            <a:r>
              <a:rPr lang="en-US" sz="2800" b="0" dirty="0" smtClean="0"/>
              <a:t>.</a:t>
            </a:r>
          </a:p>
          <a:p>
            <a:pPr>
              <a:lnSpc>
                <a:spcPct val="70000"/>
              </a:lnSpc>
              <a:buNone/>
            </a:pPr>
            <a:endParaRPr lang="en-US" sz="2800" b="0" dirty="0" smtClean="0"/>
          </a:p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</a:t>
            </a:r>
            <a:r>
              <a:rPr lang="en-US" sz="2800" b="0" dirty="0" smtClean="0"/>
              <a:t>JavaScript defines various events</a:t>
            </a:r>
            <a:r>
              <a:rPr lang="en-US" sz="2800" b="0" dirty="0" smtClean="0"/>
              <a:t>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onClick</a:t>
            </a:r>
            <a:r>
              <a:rPr lang="en-US" sz="2400" b="0" dirty="0" smtClean="0"/>
              <a:t> – link or image is clicked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onSubmit</a:t>
            </a:r>
            <a:r>
              <a:rPr lang="en-US" sz="2400" b="0" dirty="0" smtClean="0"/>
              <a:t> – a form is submitted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onMouseOver</a:t>
            </a:r>
            <a:r>
              <a:rPr lang="en-US" sz="2400" b="0" dirty="0" smtClean="0"/>
              <a:t> – the mouse cursor moves over it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onChange</a:t>
            </a:r>
            <a:r>
              <a:rPr lang="en-US" sz="2400" b="0" dirty="0" smtClean="0"/>
              <a:t> – a form control is changed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onLoad</a:t>
            </a:r>
            <a:r>
              <a:rPr lang="en-US" sz="2400" b="0" dirty="0" smtClean="0"/>
              <a:t> – something gets loaded in the browser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etc.</a:t>
            </a:r>
          </a:p>
          <a:p>
            <a:pPr>
              <a:lnSpc>
                <a:spcPct val="70000"/>
              </a:lnSpc>
              <a:buNone/>
            </a:pPr>
            <a:endParaRPr lang="en-US" sz="2800" b="0" dirty="0" smtClean="0"/>
          </a:p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</a:t>
            </a:r>
            <a:r>
              <a:rPr lang="en-US" sz="2800" b="0" dirty="0" smtClean="0"/>
              <a:t>Events are specified in the HTML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617EC55-611C-4436-850B-1CCFF45F2410}" type="slidenum">
              <a:rPr lang="en-US" sz="1400">
                <a:latin typeface="Arial" charset="0"/>
              </a:rPr>
              <a:pPr algn="r"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Event </a:t>
            </a:r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143000"/>
            <a:ext cx="40513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&lt;html&gt;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funct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   // </a:t>
            </a:r>
            <a:r>
              <a:rPr lang="en-US" sz="2000" b="0" dirty="0" smtClean="0"/>
              <a:t>code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</a:t>
            </a:r>
            <a:r>
              <a:rPr lang="en-US" sz="2000" b="0" dirty="0" err="1" smtClean="0"/>
              <a:t>img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src</a:t>
            </a:r>
            <a:r>
              <a:rPr lang="en-US" sz="2000" b="0" dirty="0" smtClean="0"/>
              <a:t>=“pic.gif”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=“</a:t>
            </a:r>
            <a:r>
              <a:rPr lang="en-US" sz="2000" dirty="0" err="1" smtClean="0"/>
              <a:t>funct</a:t>
            </a:r>
            <a:r>
              <a:rPr lang="en-US" sz="2000" dirty="0" smtClean="0"/>
              <a:t>();”</a:t>
            </a:r>
            <a:r>
              <a:rPr lang="en-US" sz="20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&lt;/html</a:t>
            </a:r>
            <a:r>
              <a:rPr lang="en-US" sz="2000" b="0" dirty="0" smtClean="0"/>
              <a:t>&gt;</a:t>
            </a: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14</TotalTime>
  <Words>2626</Words>
  <Application>Microsoft Office PowerPoint</Application>
  <PresentationFormat>On-screen Show (4:3)</PresentationFormat>
  <Paragraphs>450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FSOFTTemplate-</vt:lpstr>
      <vt:lpstr>Java Script Recap</vt:lpstr>
      <vt:lpstr>Agenda</vt:lpstr>
      <vt:lpstr>What is JavaScript?</vt:lpstr>
      <vt:lpstr>Why use JavaScript?</vt:lpstr>
      <vt:lpstr>When not to use JavaScript?</vt:lpstr>
      <vt:lpstr>Add JavaScript to HTML</vt:lpstr>
      <vt:lpstr>Functions</vt:lpstr>
      <vt:lpstr>Events</vt:lpstr>
      <vt:lpstr>Event example</vt:lpstr>
      <vt:lpstr>Variables</vt:lpstr>
      <vt:lpstr>The DOM</vt:lpstr>
      <vt:lpstr>Part of the DOM</vt:lpstr>
      <vt:lpstr>Referencing the DOM</vt:lpstr>
      <vt:lpstr>Alerts</vt:lpstr>
      <vt:lpstr>Alerts Sample</vt:lpstr>
      <vt:lpstr>Write to the browser</vt:lpstr>
      <vt:lpstr>Write to the browser - Sample 1</vt:lpstr>
      <vt:lpstr>Write to the browser - Sample 2</vt:lpstr>
      <vt:lpstr>Page navigation</vt:lpstr>
      <vt:lpstr>Page navigation - Sample</vt:lpstr>
      <vt:lpstr>Image swap</vt:lpstr>
      <vt:lpstr>Image swap - Sample</vt:lpstr>
      <vt:lpstr>Form validation</vt:lpstr>
      <vt:lpstr>Form validation</vt:lpstr>
      <vt:lpstr>Form validation</vt:lpstr>
      <vt:lpstr>Form validation - Sample</vt:lpstr>
      <vt:lpstr>Form validation – Sample All fields: JavaScript code</vt:lpstr>
      <vt:lpstr>Form validation - Sample Phone number: HTML code</vt:lpstr>
      <vt:lpstr>Form validation – Sample Phone number: JavaScript code</vt:lpstr>
      <vt:lpstr>Cookies</vt:lpstr>
      <vt:lpstr>Cookies</vt:lpstr>
      <vt:lpstr>Cookies - Sample</vt:lpstr>
      <vt:lpstr>Cookies - Sample (set the cookie)</vt:lpstr>
      <vt:lpstr>Cookies - Sample ( read the cookie)</vt:lpstr>
      <vt:lpstr>Cookies - Sample (delete the cookie) </vt:lpstr>
      <vt:lpstr>JavaScript Graph Builder</vt:lpstr>
      <vt:lpstr>JavaScript Graph Builder - Sample</vt:lpstr>
      <vt:lpstr>Tips for debugging JavaScript</vt:lpstr>
      <vt:lpstr>Tools for debugging JavaScript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: Introduction to Java Script</dc:title>
  <dc:creator>haipt</dc:creator>
  <cp:lastModifiedBy>KienNT</cp:lastModifiedBy>
  <cp:revision>16</cp:revision>
  <dcterms:created xsi:type="dcterms:W3CDTF">2011-03-23T16:35:39Z</dcterms:created>
  <dcterms:modified xsi:type="dcterms:W3CDTF">2013-06-19T07:37:16Z</dcterms:modified>
</cp:coreProperties>
</file>