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9"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B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88" autoAdjust="0"/>
    <p:restoredTop sz="94624" autoAdjust="0"/>
  </p:normalViewPr>
  <p:slideViewPr>
    <p:cSldViewPr>
      <p:cViewPr varScale="1">
        <p:scale>
          <a:sx n="64" d="100"/>
          <a:sy n="64" d="100"/>
        </p:scale>
        <p:origin x="146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533514-0108-493D-8D53-C7B8E0779BDB}" type="datetimeFigureOut">
              <a:rPr lang="en-US" smtClean="0"/>
              <a:t>4/18/2023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AB15B-70E6-45E3-BFC3-36D9975F0601}" type="slidenum">
              <a:rPr lang="en-US" smtClean="0"/>
              <a:t>‹#›</a:t>
            </a:fld>
            <a:endParaRPr lang="en-US"/>
          </a:p>
        </p:txBody>
      </p:sp>
    </p:spTree>
    <p:extLst>
      <p:ext uri="{BB962C8B-B14F-4D97-AF65-F5344CB8AC3E}">
        <p14:creationId xmlns:p14="http://schemas.microsoft.com/office/powerpoint/2010/main" val="897121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AB15B-70E6-45E3-BFC3-36D9975F0601}" type="slidenum">
              <a:rPr lang="en-US" smtClean="0"/>
              <a:t>11</a:t>
            </a:fld>
            <a:endParaRPr lang="en-US"/>
          </a:p>
        </p:txBody>
      </p:sp>
    </p:spTree>
    <p:extLst>
      <p:ext uri="{BB962C8B-B14F-4D97-AF65-F5344CB8AC3E}">
        <p14:creationId xmlns:p14="http://schemas.microsoft.com/office/powerpoint/2010/main" val="26650538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90372C1-F81F-40CF-BA68-460FF6C876BC}" type="datetimeFigureOut">
              <a:rPr lang="en-US" smtClean="0"/>
              <a:pPr/>
              <a:t>4/18/2023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35AB246-7DFF-4D3E-A973-4D255627B0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372C1-F81F-40CF-BA68-460FF6C876BC}"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B246-7DFF-4D3E-A973-4D255627B0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372C1-F81F-40CF-BA68-460FF6C876BC}"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B246-7DFF-4D3E-A973-4D255627B0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372C1-F81F-40CF-BA68-460FF6C876BC}"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B246-7DFF-4D3E-A973-4D255627B0B5}"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0372C1-F81F-40CF-BA68-460FF6C876BC}"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B246-7DFF-4D3E-A973-4D255627B0B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0372C1-F81F-40CF-BA68-460FF6C876BC}" type="datetimeFigureOut">
              <a:rPr lang="en-US" smtClean="0"/>
              <a:pPr/>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B246-7DFF-4D3E-A973-4D255627B0B5}"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0372C1-F81F-40CF-BA68-460FF6C876BC}" type="datetimeFigureOut">
              <a:rPr lang="en-US" smtClean="0"/>
              <a:pPr/>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AB246-7DFF-4D3E-A973-4D255627B0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90372C1-F81F-40CF-BA68-460FF6C876BC}" type="datetimeFigureOut">
              <a:rPr lang="en-US" smtClean="0"/>
              <a:pPr/>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AB246-7DFF-4D3E-A973-4D255627B0B5}"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372C1-F81F-40CF-BA68-460FF6C876BC}" type="datetimeFigureOut">
              <a:rPr lang="en-US" smtClean="0"/>
              <a:pPr/>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AB246-7DFF-4D3E-A973-4D255627B0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90372C1-F81F-40CF-BA68-460FF6C876BC}" type="datetimeFigureOut">
              <a:rPr lang="en-US" smtClean="0"/>
              <a:pPr/>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B246-7DFF-4D3E-A973-4D255627B0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90372C1-F81F-40CF-BA68-460FF6C876BC}" type="datetimeFigureOut">
              <a:rPr lang="en-US" smtClean="0"/>
              <a:pPr/>
              <a:t>4/18/2023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5AB246-7DFF-4D3E-A973-4D255627B0B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90372C1-F81F-40CF-BA68-460FF6C876BC}" type="datetimeFigureOut">
              <a:rPr lang="en-US" smtClean="0"/>
              <a:pPr/>
              <a:t>4/18/2023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35AB246-7DFF-4D3E-A973-4D255627B0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8305800" cy="1219200"/>
          </a:xfrm>
        </p:spPr>
        <p:txBody>
          <a:bodyPr>
            <a:normAutofit fontScale="90000"/>
          </a:bodyPr>
          <a:lstStyle/>
          <a:p>
            <a:r>
              <a:rPr sz="3600" dirty="0">
                <a:solidFill>
                  <a:srgbClr val="FF0000"/>
                </a:solidFill>
              </a:rPr>
              <a:t>Tìm hiểu và ví dụ về chuẩn mật mã nâng cao RSA (Advanced Encryption Standard)</a:t>
            </a:r>
            <a:endParaRPr lang="en-US" sz="3600" dirty="0">
              <a:solidFill>
                <a:srgbClr val="FF0000"/>
              </a:solidFill>
              <a:latin typeface="Times New Roman" pitchFamily="18" charset="0"/>
              <a:cs typeface="Times New Roman" pitchFamily="18" charset="0"/>
            </a:endParaRPr>
          </a:p>
        </p:txBody>
      </p:sp>
      <p:sp>
        <p:nvSpPr>
          <p:cNvPr id="4" name="Rectangle 3"/>
          <p:cNvSpPr/>
          <p:nvPr/>
        </p:nvSpPr>
        <p:spPr>
          <a:xfrm>
            <a:off x="457200" y="1219200"/>
            <a:ext cx="8305800" cy="9144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solidFill>
                <a:schemeClr val="tx1"/>
              </a:solidFill>
              <a:latin typeface="Constantia (Headings)"/>
            </a:endParaRPr>
          </a:p>
        </p:txBody>
      </p:sp>
      <p:sp>
        <p:nvSpPr>
          <p:cNvPr id="5" name="Rectangle 4"/>
          <p:cNvSpPr/>
          <p:nvPr/>
        </p:nvSpPr>
        <p:spPr>
          <a:xfrm>
            <a:off x="457200" y="381000"/>
            <a:ext cx="8305800" cy="16002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solidFill>
                  <a:schemeClr val="bg2">
                    <a:lumMod val="50000"/>
                  </a:schemeClr>
                </a:solidFill>
                <a:latin typeface="Constantia (Headings)"/>
              </a:rPr>
              <a:t>AN TOÀN VÀ BẢO MẬT HỆ THỐNG THÔNG TIN</a:t>
            </a:r>
          </a:p>
        </p:txBody>
      </p:sp>
      <p:sp>
        <p:nvSpPr>
          <p:cNvPr id="6" name="Rectangle 5"/>
          <p:cNvSpPr/>
          <p:nvPr/>
        </p:nvSpPr>
        <p:spPr>
          <a:xfrm>
            <a:off x="457200" y="3733800"/>
            <a:ext cx="83058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itchFamily="34" charset="0"/>
                <a:cs typeface="Arial" pitchFamily="34" charset="0"/>
              </a:rPr>
              <a:t>NHÓM  10</a:t>
            </a:r>
          </a:p>
        </p:txBody>
      </p:sp>
      <p:sp>
        <p:nvSpPr>
          <p:cNvPr id="7" name="Rectangle 6"/>
          <p:cNvSpPr/>
          <p:nvPr/>
        </p:nvSpPr>
        <p:spPr>
          <a:xfrm>
            <a:off x="2209800" y="4343400"/>
            <a:ext cx="533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Ø"/>
            </a:pPr>
            <a:r>
              <a:rPr lang="en-US" dirty="0">
                <a:solidFill>
                  <a:schemeClr val="tx1"/>
                </a:solidFill>
                <a:latin typeface="Arial" pitchFamily="34" charset="0"/>
                <a:cs typeface="Arial" pitchFamily="34" charset="0"/>
              </a:rPr>
              <a:t>    </a:t>
            </a:r>
            <a:r>
              <a:rPr lang="en-US" b="1" dirty="0">
                <a:solidFill>
                  <a:schemeClr val="tx1"/>
                </a:solidFill>
                <a:latin typeface="Arial" pitchFamily="34" charset="0"/>
                <a:cs typeface="Arial" pitchFamily="34" charset="0"/>
              </a:rPr>
              <a:t>NGUYỄN MINH ĐẠT – N20DCCN095</a:t>
            </a:r>
          </a:p>
          <a:p>
            <a:pPr>
              <a:buFont typeface="Wingdings" pitchFamily="2" charset="2"/>
              <a:buChar char="Ø"/>
            </a:pPr>
            <a:r>
              <a:rPr lang="en-US" b="1" dirty="0">
                <a:solidFill>
                  <a:schemeClr val="tx1"/>
                </a:solidFill>
                <a:latin typeface="Arial" pitchFamily="34" charset="0"/>
                <a:cs typeface="Arial" pitchFamily="34" charset="0"/>
              </a:rPr>
              <a:t>    ĐÀO QUỐC LUẬN – N20DCCN117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fade">
                                      <p:cBhvr>
                                        <p:cTn id="25" dur="2000"/>
                                        <p:tgtEl>
                                          <p:spTgt spid="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allAtOnce"/>
      <p:bldP spid="6" grpId="0" build="p"/>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15EB38-E863-F43F-EFA2-83D98E675FDE}"/>
              </a:ext>
            </a:extLst>
          </p:cNvPr>
          <p:cNvSpPr>
            <a:spLocks noGrp="1"/>
          </p:cNvSpPr>
          <p:nvPr>
            <p:ph idx="1"/>
          </p:nvPr>
        </p:nvSpPr>
        <p:spPr/>
        <p:txBody>
          <a:bodyPr>
            <a:normAutofit fontScale="92500"/>
          </a:bodyPr>
          <a:lstStyle/>
          <a:p>
            <a:pPr marL="109728" indent="0">
              <a:buNone/>
            </a:pPr>
            <a:r>
              <a:rPr lang="en-US" dirty="0" err="1"/>
              <a:t>Bài</a:t>
            </a:r>
            <a:r>
              <a:rPr lang="en-US" dirty="0"/>
              <a:t> </a:t>
            </a:r>
            <a:r>
              <a:rPr lang="en-US" dirty="0" err="1"/>
              <a:t>toán</a:t>
            </a:r>
            <a:r>
              <a:rPr lang="en-US" dirty="0"/>
              <a:t>: Bob </a:t>
            </a:r>
            <a:r>
              <a:rPr lang="en-US" dirty="0" err="1"/>
              <a:t>có</a:t>
            </a:r>
            <a:r>
              <a:rPr lang="en-US" dirty="0"/>
              <a:t> </a:t>
            </a:r>
            <a:r>
              <a:rPr lang="en-US" dirty="0" err="1"/>
              <a:t>một</a:t>
            </a:r>
            <a:r>
              <a:rPr lang="en-US" dirty="0"/>
              <a:t> </a:t>
            </a:r>
            <a:r>
              <a:rPr lang="en-US" dirty="0" err="1"/>
              <a:t>thông</a:t>
            </a:r>
            <a:r>
              <a:rPr lang="en-US" dirty="0"/>
              <a:t> </a:t>
            </a:r>
            <a:r>
              <a:rPr lang="en-US" dirty="0" err="1"/>
              <a:t>điệp</a:t>
            </a:r>
            <a:r>
              <a:rPr lang="en-US" dirty="0"/>
              <a:t> m = 23 </a:t>
            </a:r>
            <a:r>
              <a:rPr lang="en-US" dirty="0" err="1"/>
              <a:t>và</a:t>
            </a:r>
            <a:r>
              <a:rPr lang="en-US" dirty="0"/>
              <a:t> </a:t>
            </a:r>
            <a:r>
              <a:rPr lang="en-US" dirty="0" err="1"/>
              <a:t>muốn</a:t>
            </a:r>
            <a:r>
              <a:rPr lang="en-US" dirty="0"/>
              <a:t> </a:t>
            </a:r>
            <a:r>
              <a:rPr lang="en-US" dirty="0" err="1"/>
              <a:t>gửi</a:t>
            </a:r>
            <a:r>
              <a:rPr lang="en-US" dirty="0"/>
              <a:t> </a:t>
            </a:r>
            <a:r>
              <a:rPr lang="en-US" dirty="0" err="1"/>
              <a:t>cho</a:t>
            </a:r>
            <a:r>
              <a:rPr lang="en-US" dirty="0"/>
              <a:t> Alice </a:t>
            </a:r>
            <a:r>
              <a:rPr lang="en-US" dirty="0" err="1"/>
              <a:t>một</a:t>
            </a:r>
            <a:r>
              <a:rPr lang="en-US" dirty="0"/>
              <a:t> </a:t>
            </a:r>
            <a:r>
              <a:rPr lang="en-US" dirty="0" err="1"/>
              <a:t>cách</a:t>
            </a:r>
            <a:r>
              <a:rPr lang="en-US" dirty="0"/>
              <a:t> </a:t>
            </a:r>
            <a:r>
              <a:rPr lang="en-US" dirty="0" err="1"/>
              <a:t>bí</a:t>
            </a:r>
            <a:r>
              <a:rPr lang="en-US" dirty="0"/>
              <a:t> </a:t>
            </a:r>
            <a:r>
              <a:rPr lang="en-US" dirty="0" err="1"/>
              <a:t>mật</a:t>
            </a:r>
            <a:r>
              <a:rPr lang="en-US" dirty="0"/>
              <a:t>. </a:t>
            </a:r>
            <a:r>
              <a:rPr lang="en-US" dirty="0" err="1"/>
              <a:t>Nhưng</a:t>
            </a:r>
            <a:r>
              <a:rPr lang="en-US" dirty="0"/>
              <a:t> </a:t>
            </a:r>
            <a:r>
              <a:rPr lang="en-US" dirty="0" err="1"/>
              <a:t>vì</a:t>
            </a:r>
            <a:r>
              <a:rPr lang="en-US" dirty="0"/>
              <a:t> </a:t>
            </a:r>
            <a:r>
              <a:rPr lang="en-US" dirty="0" err="1"/>
              <a:t>khoảng</a:t>
            </a:r>
            <a:r>
              <a:rPr lang="en-US" dirty="0"/>
              <a:t> </a:t>
            </a:r>
            <a:r>
              <a:rPr lang="en-US" dirty="0" err="1"/>
              <a:t>cách</a:t>
            </a:r>
            <a:r>
              <a:rPr lang="en-US" dirty="0"/>
              <a:t> </a:t>
            </a:r>
            <a:r>
              <a:rPr lang="en-US" dirty="0" err="1"/>
              <a:t>địa</a:t>
            </a:r>
            <a:r>
              <a:rPr lang="en-US" dirty="0"/>
              <a:t> </a:t>
            </a:r>
            <a:r>
              <a:rPr lang="en-US" dirty="0" err="1"/>
              <a:t>lý</a:t>
            </a:r>
            <a:r>
              <a:rPr lang="en-US" dirty="0"/>
              <a:t> </a:t>
            </a:r>
            <a:r>
              <a:rPr lang="en-US" dirty="0" err="1"/>
              <a:t>giữa</a:t>
            </a:r>
            <a:r>
              <a:rPr lang="en-US" dirty="0"/>
              <a:t> 2 </a:t>
            </a:r>
            <a:r>
              <a:rPr lang="en-US" dirty="0" err="1"/>
              <a:t>bên</a:t>
            </a:r>
            <a:r>
              <a:rPr lang="en-US" dirty="0"/>
              <a:t> </a:t>
            </a:r>
            <a:r>
              <a:rPr lang="en-US" dirty="0" err="1"/>
              <a:t>quá</a:t>
            </a:r>
            <a:r>
              <a:rPr lang="en-US" dirty="0"/>
              <a:t> </a:t>
            </a:r>
            <a:r>
              <a:rPr lang="en-US" dirty="0" err="1"/>
              <a:t>lớn</a:t>
            </a:r>
            <a:r>
              <a:rPr lang="en-US" dirty="0"/>
              <a:t> </a:t>
            </a:r>
            <a:r>
              <a:rPr lang="en-US" dirty="0" err="1"/>
              <a:t>nên</a:t>
            </a:r>
            <a:r>
              <a:rPr lang="en-US" dirty="0"/>
              <a:t> Bob </a:t>
            </a:r>
            <a:r>
              <a:rPr lang="en-US" dirty="0" err="1"/>
              <a:t>không</a:t>
            </a:r>
            <a:r>
              <a:rPr lang="en-US" dirty="0"/>
              <a:t> </a:t>
            </a:r>
            <a:r>
              <a:rPr lang="en-US" dirty="0" err="1"/>
              <a:t>thể</a:t>
            </a:r>
            <a:r>
              <a:rPr lang="en-US" dirty="0"/>
              <a:t> </a:t>
            </a:r>
            <a:r>
              <a:rPr lang="en-US" dirty="0" err="1"/>
              <a:t>trực</a:t>
            </a:r>
            <a:r>
              <a:rPr lang="en-US" dirty="0"/>
              <a:t> </a:t>
            </a:r>
            <a:r>
              <a:rPr lang="en-US" dirty="0" err="1"/>
              <a:t>tiếp</a:t>
            </a:r>
            <a:r>
              <a:rPr lang="en-US" dirty="0"/>
              <a:t> </a:t>
            </a:r>
            <a:r>
              <a:rPr lang="en-US" dirty="0" err="1"/>
              <a:t>gửi</a:t>
            </a:r>
            <a:r>
              <a:rPr lang="en-US" dirty="0"/>
              <a:t> </a:t>
            </a:r>
            <a:r>
              <a:rPr lang="en-US" dirty="0" err="1"/>
              <a:t>cho</a:t>
            </a:r>
            <a:r>
              <a:rPr lang="en-US" dirty="0"/>
              <a:t> Alice </a:t>
            </a:r>
            <a:r>
              <a:rPr lang="en-US" dirty="0" err="1"/>
              <a:t>được</a:t>
            </a:r>
            <a:r>
              <a:rPr lang="en-US" dirty="0"/>
              <a:t>, do </a:t>
            </a:r>
            <a:r>
              <a:rPr lang="en-US" dirty="0" err="1"/>
              <a:t>đó</a:t>
            </a:r>
            <a:r>
              <a:rPr lang="en-US" dirty="0"/>
              <a:t> Bob </a:t>
            </a:r>
            <a:r>
              <a:rPr lang="en-US" dirty="0" err="1"/>
              <a:t>đã</a:t>
            </a:r>
            <a:r>
              <a:rPr lang="en-US" dirty="0"/>
              <a:t> </a:t>
            </a:r>
            <a:r>
              <a:rPr lang="en-US" dirty="0" err="1"/>
              <a:t>quyết</a:t>
            </a:r>
            <a:r>
              <a:rPr lang="en-US" dirty="0"/>
              <a:t> </a:t>
            </a:r>
            <a:r>
              <a:rPr lang="en-US" dirty="0" err="1"/>
              <a:t>định</a:t>
            </a:r>
            <a:r>
              <a:rPr lang="en-US" dirty="0"/>
              <a:t> </a:t>
            </a:r>
            <a:r>
              <a:rPr lang="en-US" dirty="0" err="1"/>
              <a:t>gửi</a:t>
            </a:r>
            <a:r>
              <a:rPr lang="en-US" dirty="0"/>
              <a:t> </a:t>
            </a:r>
            <a:r>
              <a:rPr lang="en-US" dirty="0" err="1"/>
              <a:t>mã</a:t>
            </a:r>
            <a:r>
              <a:rPr lang="en-US" dirty="0"/>
              <a:t> </a:t>
            </a:r>
            <a:r>
              <a:rPr lang="en-US" dirty="0" err="1"/>
              <a:t>thông</a:t>
            </a:r>
            <a:r>
              <a:rPr lang="en-US" dirty="0"/>
              <a:t> </a:t>
            </a:r>
            <a:r>
              <a:rPr lang="en-US" dirty="0" err="1"/>
              <a:t>điệp</a:t>
            </a:r>
            <a:r>
              <a:rPr lang="en-US" dirty="0"/>
              <a:t> </a:t>
            </a:r>
            <a:r>
              <a:rPr lang="en-US" dirty="0" err="1"/>
              <a:t>này</a:t>
            </a:r>
            <a:r>
              <a:rPr lang="en-US" dirty="0"/>
              <a:t> </a:t>
            </a:r>
            <a:r>
              <a:rPr lang="en-US" dirty="0" err="1"/>
              <a:t>cho</a:t>
            </a:r>
            <a:r>
              <a:rPr lang="en-US" dirty="0"/>
              <a:t> Alice qua </a:t>
            </a:r>
            <a:r>
              <a:rPr lang="en-US" dirty="0" err="1"/>
              <a:t>mạng</a:t>
            </a:r>
            <a:r>
              <a:rPr lang="en-US" dirty="0"/>
              <a:t> </a:t>
            </a:r>
            <a:r>
              <a:rPr lang="en-US" dirty="0" err="1"/>
              <a:t>Intenet</a:t>
            </a:r>
            <a:r>
              <a:rPr lang="en-US" dirty="0"/>
              <a:t>. </a:t>
            </a:r>
            <a:r>
              <a:rPr lang="en-US" dirty="0" err="1"/>
              <a:t>Bạn</a:t>
            </a:r>
            <a:r>
              <a:rPr lang="en-US" dirty="0"/>
              <a:t> </a:t>
            </a:r>
            <a:r>
              <a:rPr lang="en-US" dirty="0" err="1"/>
              <a:t>hãy</a:t>
            </a:r>
            <a:r>
              <a:rPr lang="en-US" dirty="0"/>
              <a:t> </a:t>
            </a:r>
            <a:r>
              <a:rPr lang="en-US" dirty="0" err="1"/>
              <a:t>giúp</a:t>
            </a:r>
            <a:r>
              <a:rPr lang="en-US" dirty="0"/>
              <a:t> Bob </a:t>
            </a:r>
            <a:r>
              <a:rPr lang="en-US" dirty="0" err="1"/>
              <a:t>bằng</a:t>
            </a:r>
            <a:r>
              <a:rPr lang="en-US" dirty="0"/>
              <a:t> </a:t>
            </a:r>
            <a:r>
              <a:rPr lang="en-US" dirty="0" err="1"/>
              <a:t>một</a:t>
            </a:r>
            <a:r>
              <a:rPr lang="en-US" dirty="0"/>
              <a:t> </a:t>
            </a:r>
            <a:r>
              <a:rPr lang="en-US" dirty="0" err="1"/>
              <a:t>cách</a:t>
            </a:r>
            <a:r>
              <a:rPr lang="en-US" dirty="0"/>
              <a:t> </a:t>
            </a:r>
            <a:r>
              <a:rPr lang="en-US" dirty="0" err="1"/>
              <a:t>nào</a:t>
            </a:r>
            <a:r>
              <a:rPr lang="en-US" dirty="0"/>
              <a:t> </a:t>
            </a:r>
            <a:r>
              <a:rPr lang="en-US" dirty="0" err="1"/>
              <a:t>đó</a:t>
            </a:r>
            <a:r>
              <a:rPr lang="en-US" dirty="0"/>
              <a:t> </a:t>
            </a:r>
            <a:r>
              <a:rPr lang="en-US" dirty="0" err="1"/>
              <a:t>để</a:t>
            </a:r>
            <a:r>
              <a:rPr lang="en-US" dirty="0"/>
              <a:t> </a:t>
            </a:r>
            <a:r>
              <a:rPr lang="en-US" dirty="0" err="1"/>
              <a:t>thông</a:t>
            </a:r>
            <a:r>
              <a:rPr lang="en-US" dirty="0"/>
              <a:t> </a:t>
            </a:r>
            <a:r>
              <a:rPr lang="en-US" dirty="0" err="1"/>
              <a:t>điệp</a:t>
            </a:r>
            <a:r>
              <a:rPr lang="en-US" dirty="0"/>
              <a:t> </a:t>
            </a:r>
            <a:r>
              <a:rPr lang="en-US" dirty="0" err="1"/>
              <a:t>của</a:t>
            </a:r>
            <a:r>
              <a:rPr lang="en-US" dirty="0"/>
              <a:t> Bob </a:t>
            </a:r>
            <a:r>
              <a:rPr lang="en-US" dirty="0" err="1"/>
              <a:t>được</a:t>
            </a:r>
            <a:r>
              <a:rPr lang="en-US" dirty="0"/>
              <a:t> </a:t>
            </a:r>
            <a:r>
              <a:rPr lang="en-US" dirty="0" err="1"/>
              <a:t>bảo</a:t>
            </a:r>
            <a:r>
              <a:rPr lang="en-US" dirty="0"/>
              <a:t> </a:t>
            </a:r>
            <a:r>
              <a:rPr lang="en-US" dirty="0" err="1"/>
              <a:t>mật</a:t>
            </a:r>
            <a:r>
              <a:rPr lang="en-US" dirty="0"/>
              <a:t> </a:t>
            </a:r>
            <a:r>
              <a:rPr lang="en-US" dirty="0" err="1"/>
              <a:t>và</a:t>
            </a:r>
            <a:r>
              <a:rPr lang="en-US" dirty="0"/>
              <a:t> </a:t>
            </a:r>
            <a:r>
              <a:rPr lang="en-US" dirty="0" err="1"/>
              <a:t>không</a:t>
            </a:r>
            <a:r>
              <a:rPr lang="en-US" dirty="0"/>
              <a:t> </a:t>
            </a:r>
            <a:r>
              <a:rPr lang="en-US" dirty="0" err="1"/>
              <a:t>bị</a:t>
            </a:r>
            <a:r>
              <a:rPr lang="en-US" dirty="0"/>
              <a:t> </a:t>
            </a:r>
            <a:r>
              <a:rPr lang="en-US" dirty="0" err="1"/>
              <a:t>bên</a:t>
            </a:r>
            <a:r>
              <a:rPr lang="en-US" dirty="0"/>
              <a:t> </a:t>
            </a:r>
            <a:r>
              <a:rPr lang="en-US" dirty="0" err="1"/>
              <a:t>thứ</a:t>
            </a:r>
            <a:r>
              <a:rPr lang="en-US" dirty="0"/>
              <a:t> 3 </a:t>
            </a:r>
            <a:r>
              <a:rPr lang="en-US" dirty="0" err="1"/>
              <a:t>đọc</a:t>
            </a:r>
            <a:r>
              <a:rPr lang="en-US" dirty="0"/>
              <a:t> </a:t>
            </a:r>
            <a:r>
              <a:rPr lang="en-US" dirty="0" err="1"/>
              <a:t>được</a:t>
            </a:r>
            <a:r>
              <a:rPr lang="en-US" dirty="0"/>
              <a:t>.</a:t>
            </a:r>
          </a:p>
          <a:p>
            <a:pPr marL="109728" indent="0">
              <a:buNone/>
            </a:pPr>
            <a:endParaRPr lang="en-US" dirty="0"/>
          </a:p>
          <a:p>
            <a:pPr marL="109728" indent="0">
              <a:buNone/>
            </a:pPr>
            <a:r>
              <a:rPr lang="en-US" u="sng" dirty="0" err="1">
                <a:solidFill>
                  <a:srgbClr val="FF0000"/>
                </a:solidFill>
              </a:rPr>
              <a:t>Bài</a:t>
            </a:r>
            <a:r>
              <a:rPr lang="en-US" u="sng" dirty="0">
                <a:solidFill>
                  <a:srgbClr val="FF0000"/>
                </a:solidFill>
              </a:rPr>
              <a:t> </a:t>
            </a:r>
            <a:r>
              <a:rPr lang="en-US" u="sng" dirty="0" err="1">
                <a:solidFill>
                  <a:srgbClr val="FF0000"/>
                </a:solidFill>
              </a:rPr>
              <a:t>giải</a:t>
            </a:r>
            <a:r>
              <a:rPr lang="en-US" u="sng" dirty="0">
                <a:solidFill>
                  <a:srgbClr val="FF0000"/>
                </a:solidFill>
              </a:rPr>
              <a:t>:</a:t>
            </a:r>
            <a:r>
              <a:rPr lang="en-US" dirty="0">
                <a:solidFill>
                  <a:srgbClr val="FF0000"/>
                </a:solidFill>
              </a:rPr>
              <a:t> </a:t>
            </a:r>
            <a:r>
              <a:rPr lang="en-US" dirty="0"/>
              <a:t>Ta </a:t>
            </a:r>
            <a:r>
              <a:rPr lang="en-US" dirty="0" err="1"/>
              <a:t>sẽ</a:t>
            </a:r>
            <a:r>
              <a:rPr lang="en-US" dirty="0"/>
              <a:t> </a:t>
            </a:r>
            <a:r>
              <a:rPr lang="en-US" dirty="0" err="1"/>
              <a:t>dùng</a:t>
            </a:r>
            <a:r>
              <a:rPr lang="en-US" dirty="0"/>
              <a:t> </a:t>
            </a:r>
            <a:r>
              <a:rPr lang="en-US" dirty="0" err="1"/>
              <a:t>hệ</a:t>
            </a:r>
            <a:r>
              <a:rPr lang="en-US" dirty="0"/>
              <a:t> </a:t>
            </a:r>
            <a:r>
              <a:rPr lang="en-US" dirty="0" err="1"/>
              <a:t>mã</a:t>
            </a:r>
            <a:r>
              <a:rPr lang="en-US" dirty="0"/>
              <a:t> </a:t>
            </a:r>
            <a:r>
              <a:rPr lang="en-US" dirty="0" err="1"/>
              <a:t>hóa</a:t>
            </a:r>
            <a:r>
              <a:rPr lang="en-US" dirty="0"/>
              <a:t> </a:t>
            </a:r>
            <a:r>
              <a:rPr lang="en-US" dirty="0" err="1"/>
              <a:t>để</a:t>
            </a:r>
            <a:r>
              <a:rPr lang="en-US" dirty="0"/>
              <a:t> </a:t>
            </a:r>
            <a:r>
              <a:rPr lang="en-US" dirty="0" err="1"/>
              <a:t>mã</a:t>
            </a:r>
            <a:r>
              <a:rPr lang="en-US" dirty="0"/>
              <a:t> </a:t>
            </a:r>
            <a:r>
              <a:rPr lang="en-US" dirty="0" err="1"/>
              <a:t>hóa</a:t>
            </a:r>
            <a:r>
              <a:rPr lang="en-US" dirty="0"/>
              <a:t> </a:t>
            </a:r>
            <a:r>
              <a:rPr lang="en-US" dirty="0" err="1"/>
              <a:t>thông</a:t>
            </a:r>
            <a:r>
              <a:rPr lang="en-US" dirty="0"/>
              <a:t> tin </a:t>
            </a:r>
            <a:r>
              <a:rPr lang="en-US" dirty="0" err="1"/>
              <a:t>cho</a:t>
            </a:r>
            <a:r>
              <a:rPr lang="en-US" dirty="0"/>
              <a:t> Bob </a:t>
            </a:r>
            <a:r>
              <a:rPr lang="en-US" dirty="0" err="1"/>
              <a:t>cụ</a:t>
            </a:r>
            <a:r>
              <a:rPr lang="en-US" dirty="0"/>
              <a:t> </a:t>
            </a:r>
            <a:r>
              <a:rPr lang="en-US" dirty="0" err="1"/>
              <a:t>thể</a:t>
            </a:r>
            <a:r>
              <a:rPr lang="en-US" dirty="0"/>
              <a:t> ở </a:t>
            </a:r>
            <a:r>
              <a:rPr lang="en-US" dirty="0" err="1"/>
              <a:t>đât</a:t>
            </a:r>
            <a:r>
              <a:rPr lang="en-US" dirty="0"/>
              <a:t> </a:t>
            </a:r>
            <a:r>
              <a:rPr lang="en-US" dirty="0" err="1"/>
              <a:t>là</a:t>
            </a:r>
            <a:r>
              <a:rPr lang="en-US" dirty="0"/>
              <a:t> </a:t>
            </a:r>
            <a:r>
              <a:rPr lang="en-US" dirty="0" err="1"/>
              <a:t>hệ</a:t>
            </a:r>
            <a:r>
              <a:rPr lang="en-US" dirty="0"/>
              <a:t> </a:t>
            </a:r>
            <a:r>
              <a:rPr lang="en-US" dirty="0" err="1"/>
              <a:t>mã</a:t>
            </a:r>
            <a:r>
              <a:rPr lang="en-US" dirty="0"/>
              <a:t> </a:t>
            </a:r>
            <a:r>
              <a:rPr lang="en-US" dirty="0" err="1"/>
              <a:t>hóa</a:t>
            </a:r>
            <a:r>
              <a:rPr lang="en-US" dirty="0"/>
              <a:t> RSA.</a:t>
            </a:r>
          </a:p>
          <a:p>
            <a:pPr marL="109728" indent="0">
              <a:buNone/>
            </a:pPr>
            <a:endParaRPr lang="en-US" u="sng" dirty="0">
              <a:solidFill>
                <a:srgbClr val="FF0000"/>
              </a:solidFill>
            </a:endParaRPr>
          </a:p>
        </p:txBody>
      </p:sp>
      <p:sp>
        <p:nvSpPr>
          <p:cNvPr id="3" name="Title 2">
            <a:extLst>
              <a:ext uri="{FF2B5EF4-FFF2-40B4-BE49-F238E27FC236}">
                <a16:creationId xmlns:a16="http://schemas.microsoft.com/office/drawing/2014/main" id="{4D2D98DD-D64B-93DA-9D6F-57AF4A0AF87C}"/>
              </a:ext>
            </a:extLst>
          </p:cNvPr>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ví</a:t>
            </a:r>
            <a:r>
              <a:rPr lang="en-US" dirty="0"/>
              <a:t> </a:t>
            </a:r>
            <a:r>
              <a:rPr lang="en-US" dirty="0" err="1"/>
              <a:t>dụ</a:t>
            </a:r>
            <a:r>
              <a:rPr lang="en-US" dirty="0"/>
              <a:t> </a:t>
            </a:r>
            <a:r>
              <a:rPr lang="en-US" dirty="0" err="1"/>
              <a:t>về</a:t>
            </a:r>
            <a:r>
              <a:rPr lang="en-US" dirty="0"/>
              <a:t> </a:t>
            </a:r>
            <a:r>
              <a:rPr lang="en-US" dirty="0" err="1"/>
              <a:t>cách</a:t>
            </a:r>
            <a:r>
              <a:rPr lang="en-US" dirty="0"/>
              <a:t> </a:t>
            </a:r>
            <a:r>
              <a:rPr lang="en-US" dirty="0" err="1"/>
              <a:t>tạo</a:t>
            </a:r>
            <a:r>
              <a:rPr lang="en-US" dirty="0"/>
              <a:t> </a:t>
            </a:r>
            <a:r>
              <a:rPr lang="en-US" dirty="0" err="1"/>
              <a:t>khóa</a:t>
            </a:r>
            <a:r>
              <a:rPr lang="en-US" dirty="0"/>
              <a:t> </a:t>
            </a:r>
            <a:r>
              <a:rPr lang="en-US" dirty="0" err="1"/>
              <a:t>và</a:t>
            </a:r>
            <a:r>
              <a:rPr lang="en-US" dirty="0"/>
              <a:t> </a:t>
            </a:r>
            <a:r>
              <a:rPr lang="en-US" dirty="0" err="1"/>
              <a:t>giải</a:t>
            </a:r>
            <a:r>
              <a:rPr lang="en-US" dirty="0"/>
              <a:t> </a:t>
            </a:r>
            <a:r>
              <a:rPr lang="en-US" dirty="0" err="1"/>
              <a:t>mã</a:t>
            </a:r>
            <a:r>
              <a:rPr lang="en-US" dirty="0"/>
              <a:t> </a:t>
            </a:r>
            <a:r>
              <a:rPr lang="en-US" dirty="0" err="1"/>
              <a:t>với</a:t>
            </a:r>
            <a:r>
              <a:rPr lang="en-US" dirty="0"/>
              <a:t> </a:t>
            </a:r>
            <a:r>
              <a:rPr lang="en-US" dirty="0" err="1"/>
              <a:t>hệ</a:t>
            </a:r>
            <a:r>
              <a:rPr lang="en-US" dirty="0"/>
              <a:t> </a:t>
            </a:r>
            <a:r>
              <a:rPr lang="en-US" dirty="0" err="1"/>
              <a:t>mã</a:t>
            </a:r>
            <a:r>
              <a:rPr lang="en-US" dirty="0"/>
              <a:t> </a:t>
            </a:r>
            <a:r>
              <a:rPr lang="en-US" dirty="0" err="1"/>
              <a:t>hóa</a:t>
            </a:r>
            <a:r>
              <a:rPr lang="en-US" dirty="0"/>
              <a:t> RSA</a:t>
            </a:r>
          </a:p>
        </p:txBody>
      </p:sp>
    </p:spTree>
    <p:extLst>
      <p:ext uri="{BB962C8B-B14F-4D97-AF65-F5344CB8AC3E}">
        <p14:creationId xmlns:p14="http://schemas.microsoft.com/office/powerpoint/2010/main" val="255708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809991-8F17-50F8-D5CB-6AE7BDDBB506}"/>
              </a:ext>
            </a:extLst>
          </p:cNvPr>
          <p:cNvSpPr>
            <a:spLocks noGrp="1"/>
          </p:cNvSpPr>
          <p:nvPr>
            <p:ph idx="1"/>
          </p:nvPr>
        </p:nvSpPr>
        <p:spPr/>
        <p:txBody>
          <a:bodyPr>
            <a:noAutofit/>
          </a:bodyPr>
          <a:lstStyle/>
          <a:p>
            <a:r>
              <a:rPr lang="en-US" dirty="0" err="1">
                <a:latin typeface="Söhne"/>
              </a:rPr>
              <a:t>Chọn</a:t>
            </a:r>
            <a:r>
              <a:rPr lang="en-US" dirty="0">
                <a:latin typeface="Söhne"/>
              </a:rPr>
              <a:t> p = 11, q = 31</a:t>
            </a:r>
          </a:p>
          <a:p>
            <a:r>
              <a:rPr lang="en-US" dirty="0" err="1">
                <a:latin typeface="Söhne"/>
              </a:rPr>
              <a:t>Tính</a:t>
            </a:r>
            <a:r>
              <a:rPr lang="en-US" dirty="0">
                <a:latin typeface="Söhne"/>
              </a:rPr>
              <a:t> n = p*q = 11*31 = 341</a:t>
            </a:r>
          </a:p>
          <a:p>
            <a:r>
              <a:rPr lang="en-US" dirty="0" err="1">
                <a:latin typeface="Söhne"/>
              </a:rPr>
              <a:t>Tính</a:t>
            </a:r>
            <a:r>
              <a:rPr lang="en-US" dirty="0">
                <a:latin typeface="Söhne"/>
              </a:rPr>
              <a:t> </a:t>
            </a:r>
            <a:r>
              <a:rPr lang="pt-BR" dirty="0">
                <a:latin typeface="Söhne"/>
              </a:rPr>
              <a:t>φ(n)  = (p-1)(q-1) = (11-1)(31-1) = 300</a:t>
            </a:r>
          </a:p>
          <a:p>
            <a:r>
              <a:rPr lang="pt-BR" dirty="0">
                <a:latin typeface="Söhne"/>
              </a:rPr>
              <a:t>Chọn e = 7 (vì 1 &lt; e &lt; φ(n) và gcd(e, φ(n) ) = 1)</a:t>
            </a:r>
          </a:p>
          <a:p>
            <a:r>
              <a:rPr lang="en-US" dirty="0" err="1">
                <a:latin typeface="Söhne"/>
              </a:rPr>
              <a:t>Tính</a:t>
            </a:r>
            <a:r>
              <a:rPr lang="en-US" dirty="0">
                <a:latin typeface="Söhne"/>
              </a:rPr>
              <a:t> d: </a:t>
            </a:r>
          </a:p>
          <a:p>
            <a:pPr lvl="1"/>
            <a:r>
              <a:rPr lang="en-US" sz="2700" dirty="0" err="1">
                <a:latin typeface="Söhne"/>
              </a:rPr>
              <a:t>Sử</a:t>
            </a:r>
            <a:r>
              <a:rPr lang="en-US" sz="2700" dirty="0">
                <a:latin typeface="Söhne"/>
              </a:rPr>
              <a:t> </a:t>
            </a:r>
            <a:r>
              <a:rPr lang="en-US" sz="2700" dirty="0" err="1">
                <a:latin typeface="Söhne"/>
              </a:rPr>
              <a:t>dụng</a:t>
            </a:r>
            <a:r>
              <a:rPr lang="en-US" sz="2700" dirty="0">
                <a:latin typeface="Söhne"/>
              </a:rPr>
              <a:t> </a:t>
            </a:r>
            <a:r>
              <a:rPr lang="en-US" sz="2700" dirty="0" err="1">
                <a:latin typeface="Söhne"/>
              </a:rPr>
              <a:t>giải</a:t>
            </a:r>
            <a:r>
              <a:rPr lang="en-US" sz="2700" dirty="0">
                <a:latin typeface="Söhne"/>
              </a:rPr>
              <a:t> </a:t>
            </a:r>
            <a:r>
              <a:rPr lang="en-US" sz="2700" dirty="0" err="1">
                <a:latin typeface="Söhne"/>
              </a:rPr>
              <a:t>thuật</a:t>
            </a:r>
            <a:r>
              <a:rPr lang="en-US" sz="2700" dirty="0">
                <a:latin typeface="Söhne"/>
              </a:rPr>
              <a:t> Euclid </a:t>
            </a:r>
            <a:r>
              <a:rPr lang="en-US" sz="2700" dirty="0" err="1">
                <a:latin typeface="Söhne"/>
              </a:rPr>
              <a:t>mở</a:t>
            </a:r>
            <a:r>
              <a:rPr lang="en-US" sz="2700" dirty="0">
                <a:latin typeface="Söhne"/>
              </a:rPr>
              <a:t> </a:t>
            </a:r>
            <a:r>
              <a:rPr lang="en-US" sz="2700" dirty="0" err="1">
                <a:latin typeface="Söhne"/>
              </a:rPr>
              <a:t>rộng</a:t>
            </a:r>
            <a:r>
              <a:rPr lang="en-US" sz="2700" dirty="0">
                <a:latin typeface="Söhne"/>
              </a:rPr>
              <a:t> ta </a:t>
            </a:r>
            <a:r>
              <a:rPr lang="en-US" sz="2700" dirty="0" err="1">
                <a:latin typeface="Söhne"/>
              </a:rPr>
              <a:t>có</a:t>
            </a:r>
            <a:r>
              <a:rPr lang="en-US" sz="2700" dirty="0">
                <a:latin typeface="Söhne"/>
              </a:rPr>
              <a:t> </a:t>
            </a:r>
            <a:r>
              <a:rPr lang="en-US" sz="2700" dirty="0" err="1">
                <a:latin typeface="Söhne"/>
              </a:rPr>
              <a:t>phương</a:t>
            </a:r>
            <a:r>
              <a:rPr lang="en-US" sz="2700" dirty="0">
                <a:latin typeface="Söhne"/>
              </a:rPr>
              <a:t> </a:t>
            </a:r>
            <a:r>
              <a:rPr lang="en-US" sz="2700" dirty="0" err="1">
                <a:latin typeface="Söhne"/>
              </a:rPr>
              <a:t>trình</a:t>
            </a:r>
            <a:r>
              <a:rPr lang="en-US" sz="2700" dirty="0">
                <a:latin typeface="Söhne"/>
              </a:rPr>
              <a:t> </a:t>
            </a:r>
            <a:r>
              <a:rPr lang="en-US" sz="2700" dirty="0" err="1">
                <a:latin typeface="Söhne"/>
              </a:rPr>
              <a:t>đi</a:t>
            </a:r>
            <a:r>
              <a:rPr lang="en-US" sz="2700" dirty="0">
                <a:latin typeface="Söhne"/>
              </a:rPr>
              <a:t>-ô-</a:t>
            </a:r>
            <a:r>
              <a:rPr lang="en-US" sz="2700" dirty="0" err="1">
                <a:latin typeface="Söhne"/>
              </a:rPr>
              <a:t>phăng</a:t>
            </a:r>
            <a:r>
              <a:rPr lang="en-US" sz="2700" dirty="0">
                <a:latin typeface="Söhne"/>
              </a:rPr>
              <a:t>:</a:t>
            </a:r>
            <a:endParaRPr lang="en-US" sz="2500" dirty="0">
              <a:latin typeface="Söhne"/>
            </a:endParaRPr>
          </a:p>
          <a:p>
            <a:pPr marL="393192" lvl="1" indent="0" algn="ctr">
              <a:buNone/>
            </a:pPr>
            <a:r>
              <a:rPr lang="en-US" sz="2800" dirty="0">
                <a:latin typeface="Söhne"/>
              </a:rPr>
              <a:t>k*</a:t>
            </a:r>
            <a:r>
              <a:rPr lang="pt-BR" sz="2800" dirty="0">
                <a:latin typeface="Söhne"/>
              </a:rPr>
              <a:t> φ(n) + </a:t>
            </a:r>
            <a:r>
              <a:rPr lang="en-US" sz="2800" dirty="0">
                <a:latin typeface="Söhne"/>
              </a:rPr>
              <a:t>e*d </a:t>
            </a:r>
            <a:r>
              <a:rPr lang="pt-BR" sz="2800" dirty="0">
                <a:latin typeface="Söhne"/>
              </a:rPr>
              <a:t>= gcd(e, φ(n))</a:t>
            </a:r>
          </a:p>
          <a:p>
            <a:pPr marL="393192" lvl="1" indent="0" algn="ctr">
              <a:buNone/>
            </a:pPr>
            <a:r>
              <a:rPr lang="pt-BR" sz="2800" dirty="0">
                <a:latin typeface="Söhne"/>
                <a:sym typeface="Wingdings" panose="05000000000000000000" pitchFamily="2" charset="2"/>
              </a:rPr>
              <a:t> 300x + 7y = 1</a:t>
            </a:r>
            <a:endParaRPr lang="pt-BR" sz="2800" dirty="0">
              <a:latin typeface="Söhne"/>
            </a:endParaRPr>
          </a:p>
          <a:p>
            <a:pPr marL="393192" lvl="1" indent="0" algn="ctr">
              <a:buNone/>
            </a:pPr>
            <a:endParaRPr lang="en-US" sz="2700" dirty="0">
              <a:latin typeface="Söhne"/>
            </a:endParaRPr>
          </a:p>
        </p:txBody>
      </p:sp>
      <p:sp>
        <p:nvSpPr>
          <p:cNvPr id="3" name="Title 2">
            <a:extLst>
              <a:ext uri="{FF2B5EF4-FFF2-40B4-BE49-F238E27FC236}">
                <a16:creationId xmlns:a16="http://schemas.microsoft.com/office/drawing/2014/main" id="{19DFCB64-469E-EA8A-CFC1-3960E9D0295F}"/>
              </a:ext>
            </a:extLst>
          </p:cNvPr>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ví</a:t>
            </a:r>
            <a:r>
              <a:rPr lang="en-US" dirty="0"/>
              <a:t> </a:t>
            </a:r>
            <a:r>
              <a:rPr lang="en-US" dirty="0" err="1"/>
              <a:t>dụ</a:t>
            </a:r>
            <a:r>
              <a:rPr lang="en-US" dirty="0"/>
              <a:t> </a:t>
            </a:r>
            <a:r>
              <a:rPr lang="en-US" dirty="0" err="1"/>
              <a:t>về</a:t>
            </a:r>
            <a:r>
              <a:rPr lang="en-US" dirty="0"/>
              <a:t> </a:t>
            </a:r>
            <a:r>
              <a:rPr lang="en-US" dirty="0" err="1"/>
              <a:t>cách</a:t>
            </a:r>
            <a:r>
              <a:rPr lang="en-US" dirty="0"/>
              <a:t> </a:t>
            </a:r>
            <a:r>
              <a:rPr lang="en-US" dirty="0" err="1"/>
              <a:t>tạo</a:t>
            </a:r>
            <a:r>
              <a:rPr lang="en-US" dirty="0"/>
              <a:t> </a:t>
            </a:r>
            <a:r>
              <a:rPr lang="en-US" dirty="0" err="1"/>
              <a:t>khóa</a:t>
            </a:r>
            <a:r>
              <a:rPr lang="en-US" dirty="0"/>
              <a:t> </a:t>
            </a:r>
            <a:r>
              <a:rPr lang="en-US" dirty="0" err="1"/>
              <a:t>và</a:t>
            </a:r>
            <a:r>
              <a:rPr lang="en-US" dirty="0"/>
              <a:t> </a:t>
            </a:r>
            <a:r>
              <a:rPr lang="en-US" dirty="0" err="1"/>
              <a:t>giải</a:t>
            </a:r>
            <a:r>
              <a:rPr lang="en-US" dirty="0"/>
              <a:t> </a:t>
            </a:r>
            <a:r>
              <a:rPr lang="en-US" dirty="0" err="1"/>
              <a:t>mã</a:t>
            </a:r>
            <a:r>
              <a:rPr lang="en-US" dirty="0"/>
              <a:t> </a:t>
            </a:r>
            <a:r>
              <a:rPr lang="en-US" dirty="0" err="1"/>
              <a:t>với</a:t>
            </a:r>
            <a:r>
              <a:rPr lang="en-US" dirty="0"/>
              <a:t> </a:t>
            </a:r>
            <a:r>
              <a:rPr lang="en-US" dirty="0" err="1"/>
              <a:t>hệ</a:t>
            </a:r>
            <a:r>
              <a:rPr lang="en-US" dirty="0"/>
              <a:t> </a:t>
            </a:r>
            <a:r>
              <a:rPr lang="en-US" dirty="0" err="1"/>
              <a:t>mã</a:t>
            </a:r>
            <a:r>
              <a:rPr lang="en-US" dirty="0"/>
              <a:t> </a:t>
            </a:r>
            <a:r>
              <a:rPr lang="en-US" dirty="0" err="1"/>
              <a:t>hóa</a:t>
            </a:r>
            <a:r>
              <a:rPr lang="en-US" dirty="0"/>
              <a:t> RSA</a:t>
            </a:r>
          </a:p>
        </p:txBody>
      </p:sp>
    </p:spTree>
    <p:extLst>
      <p:ext uri="{BB962C8B-B14F-4D97-AF65-F5344CB8AC3E}">
        <p14:creationId xmlns:p14="http://schemas.microsoft.com/office/powerpoint/2010/main" val="2552226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F732C4-6836-2B58-0234-D3939D0288C2}"/>
              </a:ext>
            </a:extLst>
          </p:cNvPr>
          <p:cNvSpPr>
            <a:spLocks noGrp="1"/>
          </p:cNvSpPr>
          <p:nvPr>
            <p:ph idx="1"/>
          </p:nvPr>
        </p:nvSpPr>
        <p:spPr>
          <a:xfrm>
            <a:off x="457200" y="1481328"/>
            <a:ext cx="8229600" cy="5102033"/>
          </a:xfrm>
        </p:spPr>
        <p:txBody>
          <a:bodyPr/>
          <a:lstStyle/>
          <a:p>
            <a:r>
              <a:rPr lang="en-US" dirty="0"/>
              <a:t>Ta </a:t>
            </a:r>
            <a:r>
              <a:rPr lang="en-US" dirty="0" err="1"/>
              <a:t>có</a:t>
            </a:r>
            <a:r>
              <a:rPr lang="en-US" dirty="0"/>
              <a:t> </a:t>
            </a:r>
            <a:r>
              <a:rPr lang="en-US" dirty="0" err="1"/>
              <a:t>bảng</a:t>
            </a:r>
            <a:r>
              <a:rPr lang="en-US" dirty="0"/>
              <a:t> </a:t>
            </a:r>
            <a:r>
              <a:rPr lang="en-US" dirty="0" err="1"/>
              <a:t>sau</a:t>
            </a:r>
            <a:r>
              <a:rPr lang="en-US" dirty="0"/>
              <a:t>:</a:t>
            </a:r>
          </a:p>
          <a:p>
            <a:endParaRPr lang="en-US" dirty="0"/>
          </a:p>
          <a:p>
            <a:endParaRPr lang="en-US" dirty="0"/>
          </a:p>
          <a:p>
            <a:endParaRPr lang="en-US" dirty="0"/>
          </a:p>
          <a:p>
            <a:endParaRPr lang="en-US" dirty="0"/>
          </a:p>
          <a:p>
            <a:endParaRPr lang="en-US" dirty="0"/>
          </a:p>
          <a:p>
            <a:pPr marL="109728" indent="0">
              <a:buNone/>
            </a:pPr>
            <a:endParaRPr lang="en-US" dirty="0"/>
          </a:p>
          <a:p>
            <a:r>
              <a:rPr lang="en-US" dirty="0" err="1"/>
              <a:t>Dựa</a:t>
            </a:r>
            <a:r>
              <a:rPr lang="en-US" dirty="0"/>
              <a:t> </a:t>
            </a:r>
            <a:r>
              <a:rPr lang="en-US" dirty="0" err="1"/>
              <a:t>bảng</a:t>
            </a:r>
            <a:r>
              <a:rPr lang="en-US" dirty="0"/>
              <a:t> </a:t>
            </a:r>
            <a:r>
              <a:rPr lang="en-US" dirty="0" err="1"/>
              <a:t>trên</a:t>
            </a:r>
            <a:r>
              <a:rPr lang="en-US" dirty="0"/>
              <a:t> ta </a:t>
            </a:r>
            <a:r>
              <a:rPr lang="en-US" dirty="0" err="1"/>
              <a:t>được</a:t>
            </a:r>
            <a:r>
              <a:rPr lang="en-US" dirty="0"/>
              <a:t> d = 43</a:t>
            </a:r>
          </a:p>
          <a:p>
            <a:r>
              <a:rPr lang="en-US" dirty="0" err="1"/>
              <a:t>Vậy</a:t>
            </a:r>
            <a:r>
              <a:rPr lang="en-US" dirty="0"/>
              <a:t> ta </a:t>
            </a:r>
            <a:r>
              <a:rPr lang="en-US" dirty="0" err="1"/>
              <a:t>được</a:t>
            </a:r>
            <a:r>
              <a:rPr lang="en-US" dirty="0"/>
              <a:t> 2 </a:t>
            </a:r>
            <a:r>
              <a:rPr lang="en-US" dirty="0" err="1"/>
              <a:t>khóa</a:t>
            </a:r>
            <a:r>
              <a:rPr lang="en-US" dirty="0"/>
              <a:t> (e, n) = (7, 341) </a:t>
            </a:r>
            <a:r>
              <a:rPr lang="en-US" dirty="0" err="1"/>
              <a:t>và</a:t>
            </a:r>
            <a:r>
              <a:rPr lang="en-US" dirty="0"/>
              <a:t> (d, n) = (43, 341)</a:t>
            </a:r>
          </a:p>
        </p:txBody>
      </p:sp>
      <p:sp>
        <p:nvSpPr>
          <p:cNvPr id="3" name="Title 2">
            <a:extLst>
              <a:ext uri="{FF2B5EF4-FFF2-40B4-BE49-F238E27FC236}">
                <a16:creationId xmlns:a16="http://schemas.microsoft.com/office/drawing/2014/main" id="{A72B7281-5681-A9DA-6265-0DAAF5525D92}"/>
              </a:ext>
            </a:extLst>
          </p:cNvPr>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ví</a:t>
            </a:r>
            <a:r>
              <a:rPr lang="en-US" dirty="0"/>
              <a:t> </a:t>
            </a:r>
            <a:r>
              <a:rPr lang="en-US" dirty="0" err="1"/>
              <a:t>dụ</a:t>
            </a:r>
            <a:r>
              <a:rPr lang="en-US" dirty="0"/>
              <a:t> </a:t>
            </a:r>
            <a:r>
              <a:rPr lang="en-US" dirty="0" err="1"/>
              <a:t>về</a:t>
            </a:r>
            <a:r>
              <a:rPr lang="en-US" dirty="0"/>
              <a:t> </a:t>
            </a:r>
            <a:r>
              <a:rPr lang="en-US" dirty="0" err="1"/>
              <a:t>cách</a:t>
            </a:r>
            <a:r>
              <a:rPr lang="en-US" dirty="0"/>
              <a:t> </a:t>
            </a:r>
            <a:r>
              <a:rPr lang="en-US" dirty="0" err="1"/>
              <a:t>tạo</a:t>
            </a:r>
            <a:r>
              <a:rPr lang="en-US" dirty="0"/>
              <a:t> </a:t>
            </a:r>
            <a:r>
              <a:rPr lang="en-US" dirty="0" err="1"/>
              <a:t>khóa</a:t>
            </a:r>
            <a:r>
              <a:rPr lang="en-US" dirty="0"/>
              <a:t> </a:t>
            </a:r>
            <a:r>
              <a:rPr lang="en-US" dirty="0" err="1"/>
              <a:t>và</a:t>
            </a:r>
            <a:r>
              <a:rPr lang="en-US" dirty="0"/>
              <a:t> </a:t>
            </a:r>
            <a:r>
              <a:rPr lang="en-US" dirty="0" err="1"/>
              <a:t>giải</a:t>
            </a:r>
            <a:r>
              <a:rPr lang="en-US" dirty="0"/>
              <a:t> </a:t>
            </a:r>
            <a:r>
              <a:rPr lang="en-US" dirty="0" err="1"/>
              <a:t>mã</a:t>
            </a:r>
            <a:r>
              <a:rPr lang="en-US" dirty="0"/>
              <a:t> </a:t>
            </a:r>
            <a:r>
              <a:rPr lang="en-US" dirty="0" err="1"/>
              <a:t>với</a:t>
            </a:r>
            <a:r>
              <a:rPr lang="en-US" dirty="0"/>
              <a:t> </a:t>
            </a:r>
            <a:r>
              <a:rPr lang="en-US" dirty="0" err="1"/>
              <a:t>hệ</a:t>
            </a:r>
            <a:r>
              <a:rPr lang="en-US" dirty="0"/>
              <a:t> </a:t>
            </a:r>
            <a:r>
              <a:rPr lang="en-US" dirty="0" err="1"/>
              <a:t>mã</a:t>
            </a:r>
            <a:r>
              <a:rPr lang="en-US" dirty="0"/>
              <a:t> </a:t>
            </a:r>
            <a:r>
              <a:rPr lang="en-US" dirty="0" err="1"/>
              <a:t>hóa</a:t>
            </a:r>
            <a:r>
              <a:rPr lang="en-US" dirty="0"/>
              <a:t> RSA</a:t>
            </a:r>
          </a:p>
        </p:txBody>
      </p:sp>
      <p:graphicFrame>
        <p:nvGraphicFramePr>
          <p:cNvPr id="4" name="Table 4">
            <a:extLst>
              <a:ext uri="{FF2B5EF4-FFF2-40B4-BE49-F238E27FC236}">
                <a16:creationId xmlns:a16="http://schemas.microsoft.com/office/drawing/2014/main" id="{7620553E-4E44-B483-988C-8979861C2F62}"/>
              </a:ext>
            </a:extLst>
          </p:cNvPr>
          <p:cNvGraphicFramePr>
            <a:graphicFrameLocks noGrp="1"/>
          </p:cNvGraphicFramePr>
          <p:nvPr>
            <p:extLst>
              <p:ext uri="{D42A27DB-BD31-4B8C-83A1-F6EECF244321}">
                <p14:modId xmlns:p14="http://schemas.microsoft.com/office/powerpoint/2010/main" val="1189832054"/>
              </p:ext>
            </p:extLst>
          </p:nvPr>
        </p:nvGraphicFramePr>
        <p:xfrm>
          <a:off x="914400" y="2057400"/>
          <a:ext cx="7772399" cy="2514600"/>
        </p:xfrm>
        <a:graphic>
          <a:graphicData uri="http://schemas.openxmlformats.org/drawingml/2006/table">
            <a:tbl>
              <a:tblPr firstRow="1" bandRow="1">
                <a:tableStyleId>{5C22544A-7EE6-4342-B048-85BDC9FD1C3A}</a:tableStyleId>
              </a:tblPr>
              <a:tblGrid>
                <a:gridCol w="1312876">
                  <a:extLst>
                    <a:ext uri="{9D8B030D-6E8A-4147-A177-3AD203B41FA5}">
                      <a16:colId xmlns:a16="http://schemas.microsoft.com/office/drawing/2014/main" val="3985014358"/>
                    </a:ext>
                  </a:extLst>
                </a:gridCol>
                <a:gridCol w="922789">
                  <a:extLst>
                    <a:ext uri="{9D8B030D-6E8A-4147-A177-3AD203B41FA5}">
                      <a16:colId xmlns:a16="http://schemas.microsoft.com/office/drawing/2014/main" val="1595467583"/>
                    </a:ext>
                  </a:extLst>
                </a:gridCol>
                <a:gridCol w="922789">
                  <a:extLst>
                    <a:ext uri="{9D8B030D-6E8A-4147-A177-3AD203B41FA5}">
                      <a16:colId xmlns:a16="http://schemas.microsoft.com/office/drawing/2014/main" val="361858376"/>
                    </a:ext>
                  </a:extLst>
                </a:gridCol>
                <a:gridCol w="922789">
                  <a:extLst>
                    <a:ext uri="{9D8B030D-6E8A-4147-A177-3AD203B41FA5}">
                      <a16:colId xmlns:a16="http://schemas.microsoft.com/office/drawing/2014/main" val="1088099505"/>
                    </a:ext>
                  </a:extLst>
                </a:gridCol>
                <a:gridCol w="922789">
                  <a:extLst>
                    <a:ext uri="{9D8B030D-6E8A-4147-A177-3AD203B41FA5}">
                      <a16:colId xmlns:a16="http://schemas.microsoft.com/office/drawing/2014/main" val="1801189757"/>
                    </a:ext>
                  </a:extLst>
                </a:gridCol>
                <a:gridCol w="922789">
                  <a:extLst>
                    <a:ext uri="{9D8B030D-6E8A-4147-A177-3AD203B41FA5}">
                      <a16:colId xmlns:a16="http://schemas.microsoft.com/office/drawing/2014/main" val="2070824574"/>
                    </a:ext>
                  </a:extLst>
                </a:gridCol>
                <a:gridCol w="922789">
                  <a:extLst>
                    <a:ext uri="{9D8B030D-6E8A-4147-A177-3AD203B41FA5}">
                      <a16:colId xmlns:a16="http://schemas.microsoft.com/office/drawing/2014/main" val="389333516"/>
                    </a:ext>
                  </a:extLst>
                </a:gridCol>
                <a:gridCol w="922789">
                  <a:extLst>
                    <a:ext uri="{9D8B030D-6E8A-4147-A177-3AD203B41FA5}">
                      <a16:colId xmlns:a16="http://schemas.microsoft.com/office/drawing/2014/main" val="3783240838"/>
                    </a:ext>
                  </a:extLst>
                </a:gridCol>
              </a:tblGrid>
              <a:tr h="628650">
                <a:tc>
                  <a:txBody>
                    <a:bodyPr/>
                    <a:lstStyle/>
                    <a:p>
                      <a:r>
                        <a:rPr lang="en-US" dirty="0" err="1"/>
                        <a:t>Bước</a:t>
                      </a:r>
                      <a:r>
                        <a:rPr lang="en-US" dirty="0"/>
                        <a:t> </a:t>
                      </a:r>
                      <a:r>
                        <a:rPr lang="en-US" dirty="0" err="1"/>
                        <a:t>i</a:t>
                      </a:r>
                      <a:endParaRPr lang="en-US" dirty="0"/>
                    </a:p>
                  </a:txBody>
                  <a:tcPr/>
                </a:tc>
                <a:tc>
                  <a:txBody>
                    <a:bodyPr/>
                    <a:lstStyle/>
                    <a:p>
                      <a:r>
                        <a:rPr lang="en-US" dirty="0" err="1"/>
                        <a:t>r</a:t>
                      </a:r>
                      <a:r>
                        <a:rPr lang="en-US" baseline="-25000" dirty="0" err="1"/>
                        <a:t>i</a:t>
                      </a:r>
                      <a:endParaRPr lang="en-US"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baseline="-25000" dirty="0"/>
                        <a:t>i+1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baseline="-25000" dirty="0"/>
                        <a:t>i+2</a:t>
                      </a:r>
                    </a:p>
                  </a:txBody>
                  <a:tcPr/>
                </a:tc>
                <a:tc>
                  <a:txBody>
                    <a:bodyPr/>
                    <a:lstStyle/>
                    <a:p>
                      <a:r>
                        <a:rPr lang="en-US" dirty="0"/>
                        <a:t>q</a:t>
                      </a:r>
                      <a:r>
                        <a:rPr lang="en-US" baseline="-25000" dirty="0"/>
                        <a:t>i+1</a:t>
                      </a:r>
                      <a:endParaRPr lang="en-US" dirty="0"/>
                    </a:p>
                  </a:txBody>
                  <a:tcPr/>
                </a:tc>
                <a:tc>
                  <a:txBody>
                    <a:bodyPr/>
                    <a:lstStyle/>
                    <a:p>
                      <a:r>
                        <a:rPr lang="en-US" dirty="0" err="1"/>
                        <a:t>y</a:t>
                      </a:r>
                      <a:r>
                        <a:rPr lang="en-US" baseline="-25000" dirty="0" err="1"/>
                        <a:t>i</a:t>
                      </a:r>
                      <a:endParaRPr lang="en-US" dirty="0"/>
                    </a:p>
                  </a:txBody>
                  <a:tcPr/>
                </a:tc>
                <a:tc>
                  <a:txBody>
                    <a:bodyPr/>
                    <a:lstStyle/>
                    <a:p>
                      <a:r>
                        <a:rPr lang="en-US" dirty="0"/>
                        <a:t>y</a:t>
                      </a:r>
                      <a:r>
                        <a:rPr lang="en-US" baseline="-25000" dirty="0"/>
                        <a:t>i+1</a:t>
                      </a:r>
                      <a:endParaRPr lang="en-US" dirty="0"/>
                    </a:p>
                  </a:txBody>
                  <a:tcPr/>
                </a:tc>
                <a:tc>
                  <a:txBody>
                    <a:bodyPr/>
                    <a:lstStyle/>
                    <a:p>
                      <a:r>
                        <a:rPr lang="en-US" dirty="0"/>
                        <a:t>y</a:t>
                      </a:r>
                      <a:r>
                        <a:rPr lang="en-US" baseline="-25000" dirty="0"/>
                        <a:t>i+2</a:t>
                      </a:r>
                      <a:endParaRPr lang="en-US" dirty="0"/>
                    </a:p>
                  </a:txBody>
                  <a:tcPr/>
                </a:tc>
                <a:extLst>
                  <a:ext uri="{0D108BD9-81ED-4DB2-BD59-A6C34878D82A}">
                    <a16:rowId xmlns:a16="http://schemas.microsoft.com/office/drawing/2014/main" val="2546959425"/>
                  </a:ext>
                </a:extLst>
              </a:tr>
              <a:tr h="628650">
                <a:tc>
                  <a:txBody>
                    <a:bodyPr/>
                    <a:lstStyle/>
                    <a:p>
                      <a:r>
                        <a:rPr lang="en-US" dirty="0"/>
                        <a:t>1</a:t>
                      </a:r>
                    </a:p>
                  </a:txBody>
                  <a:tcPr/>
                </a:tc>
                <a:tc>
                  <a:txBody>
                    <a:bodyPr/>
                    <a:lstStyle/>
                    <a:p>
                      <a:r>
                        <a:rPr lang="en-US" dirty="0"/>
                        <a:t>300</a:t>
                      </a:r>
                    </a:p>
                  </a:txBody>
                  <a:tcPr/>
                </a:tc>
                <a:tc>
                  <a:txBody>
                    <a:bodyPr/>
                    <a:lstStyle/>
                    <a:p>
                      <a:r>
                        <a:rPr lang="en-US" dirty="0"/>
                        <a:t>7</a:t>
                      </a:r>
                    </a:p>
                  </a:txBody>
                  <a:tcPr/>
                </a:tc>
                <a:tc>
                  <a:txBody>
                    <a:bodyPr/>
                    <a:lstStyle/>
                    <a:p>
                      <a:r>
                        <a:rPr lang="en-US" dirty="0"/>
                        <a:t>6</a:t>
                      </a:r>
                    </a:p>
                  </a:txBody>
                  <a:tcPr/>
                </a:tc>
                <a:tc>
                  <a:txBody>
                    <a:bodyPr/>
                    <a:lstStyle/>
                    <a:p>
                      <a:r>
                        <a:rPr lang="en-US" dirty="0"/>
                        <a:t>42</a:t>
                      </a:r>
                    </a:p>
                  </a:txBody>
                  <a:tcPr/>
                </a:tc>
                <a:tc>
                  <a:txBody>
                    <a:bodyPr/>
                    <a:lstStyle/>
                    <a:p>
                      <a:r>
                        <a:rPr lang="en-US" dirty="0"/>
                        <a:t>0</a:t>
                      </a:r>
                    </a:p>
                  </a:txBody>
                  <a:tcPr/>
                </a:tc>
                <a:tc>
                  <a:txBody>
                    <a:bodyPr/>
                    <a:lstStyle/>
                    <a:p>
                      <a:r>
                        <a:rPr lang="en-US" dirty="0"/>
                        <a:t>1</a:t>
                      </a:r>
                    </a:p>
                  </a:txBody>
                  <a:tcPr/>
                </a:tc>
                <a:tc>
                  <a:txBody>
                    <a:bodyPr/>
                    <a:lstStyle/>
                    <a:p>
                      <a:r>
                        <a:rPr lang="en-US" dirty="0"/>
                        <a:t>-42</a:t>
                      </a:r>
                    </a:p>
                  </a:txBody>
                  <a:tcPr/>
                </a:tc>
                <a:extLst>
                  <a:ext uri="{0D108BD9-81ED-4DB2-BD59-A6C34878D82A}">
                    <a16:rowId xmlns:a16="http://schemas.microsoft.com/office/drawing/2014/main" val="2278793878"/>
                  </a:ext>
                </a:extLst>
              </a:tr>
              <a:tr h="628650">
                <a:tc>
                  <a:txBody>
                    <a:bodyPr/>
                    <a:lstStyle/>
                    <a:p>
                      <a:r>
                        <a:rPr lang="en-US" dirty="0"/>
                        <a:t>2</a:t>
                      </a:r>
                    </a:p>
                  </a:txBody>
                  <a:tcPr/>
                </a:tc>
                <a:tc>
                  <a:txBody>
                    <a:bodyPr/>
                    <a:lstStyle/>
                    <a:p>
                      <a:r>
                        <a:rPr lang="en-US" dirty="0"/>
                        <a:t>7</a:t>
                      </a:r>
                    </a:p>
                  </a:txBody>
                  <a:tcPr/>
                </a:tc>
                <a:tc>
                  <a:txBody>
                    <a:bodyPr/>
                    <a:lstStyle/>
                    <a:p>
                      <a:r>
                        <a:rPr lang="en-US" dirty="0"/>
                        <a:t>6</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-42</a:t>
                      </a:r>
                    </a:p>
                  </a:txBody>
                  <a:tcPr/>
                </a:tc>
                <a:tc>
                  <a:txBody>
                    <a:bodyPr/>
                    <a:lstStyle/>
                    <a:p>
                      <a:r>
                        <a:rPr lang="en-US" b="1" dirty="0"/>
                        <a:t>43</a:t>
                      </a:r>
                    </a:p>
                  </a:txBody>
                  <a:tcPr/>
                </a:tc>
                <a:extLst>
                  <a:ext uri="{0D108BD9-81ED-4DB2-BD59-A6C34878D82A}">
                    <a16:rowId xmlns:a16="http://schemas.microsoft.com/office/drawing/2014/main" val="2802358407"/>
                  </a:ext>
                </a:extLst>
              </a:tr>
              <a:tr h="628650">
                <a:tc>
                  <a:txBody>
                    <a:bodyPr/>
                    <a:lstStyle/>
                    <a:p>
                      <a:r>
                        <a:rPr lang="en-US" dirty="0"/>
                        <a:t>3</a:t>
                      </a:r>
                    </a:p>
                  </a:txBody>
                  <a:tcPr/>
                </a:tc>
                <a:tc>
                  <a:txBody>
                    <a:bodyPr/>
                    <a:lstStyle/>
                    <a:p>
                      <a:r>
                        <a:rPr lang="en-US" dirty="0"/>
                        <a:t>6</a:t>
                      </a:r>
                    </a:p>
                  </a:txBody>
                  <a:tcPr/>
                </a:tc>
                <a:tc>
                  <a:txBody>
                    <a:bodyPr/>
                    <a:lstStyle/>
                    <a:p>
                      <a:r>
                        <a:rPr lang="en-US" dirty="0"/>
                        <a:t>1</a:t>
                      </a:r>
                    </a:p>
                  </a:txBody>
                  <a:tcPr/>
                </a:tc>
                <a:tc>
                  <a:txBody>
                    <a:bodyPr/>
                    <a:lstStyle/>
                    <a:p>
                      <a:r>
                        <a:rPr lang="en-US" dirty="0"/>
                        <a:t>0</a:t>
                      </a:r>
                    </a:p>
                  </a:txBody>
                  <a:tcPr/>
                </a:tc>
                <a:tc>
                  <a:txBody>
                    <a:bodyPr/>
                    <a:lstStyle/>
                    <a:p>
                      <a:r>
                        <a:rPr lang="en-US" dirty="0"/>
                        <a:t>6</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70966879"/>
                  </a:ext>
                </a:extLst>
              </a:tr>
            </a:tbl>
          </a:graphicData>
        </a:graphic>
      </p:graphicFrame>
    </p:spTree>
    <p:extLst>
      <p:ext uri="{BB962C8B-B14F-4D97-AF65-F5344CB8AC3E}">
        <p14:creationId xmlns:p14="http://schemas.microsoft.com/office/powerpoint/2010/main" val="917358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BAD813-516C-0C4E-CA1E-AB42CADB1B0D}"/>
              </a:ext>
            </a:extLst>
          </p:cNvPr>
          <p:cNvSpPr>
            <a:spLocks noGrp="1"/>
          </p:cNvSpPr>
          <p:nvPr>
            <p:ph idx="1"/>
          </p:nvPr>
        </p:nvSpPr>
        <p:spPr/>
        <p:txBody>
          <a:bodyPr>
            <a:normAutofit/>
          </a:bodyPr>
          <a:lstStyle/>
          <a:p>
            <a:r>
              <a:rPr lang="en-US" dirty="0" err="1"/>
              <a:t>Tiến</a:t>
            </a:r>
            <a:r>
              <a:rPr lang="en-US" dirty="0"/>
              <a:t> </a:t>
            </a:r>
            <a:r>
              <a:rPr lang="en-US" dirty="0" err="1"/>
              <a:t>hành</a:t>
            </a:r>
            <a:r>
              <a:rPr lang="en-US" dirty="0"/>
              <a:t> </a:t>
            </a:r>
            <a:r>
              <a:rPr lang="en-US" dirty="0" err="1"/>
              <a:t>mã</a:t>
            </a:r>
            <a:r>
              <a:rPr lang="en-US" dirty="0"/>
              <a:t> </a:t>
            </a:r>
            <a:r>
              <a:rPr lang="en-US" dirty="0" err="1"/>
              <a:t>hóa</a:t>
            </a:r>
            <a:r>
              <a:rPr lang="en-US" dirty="0"/>
              <a:t> </a:t>
            </a:r>
            <a:r>
              <a:rPr lang="en-US" dirty="0" err="1"/>
              <a:t>thông</a:t>
            </a:r>
            <a:r>
              <a:rPr lang="en-US" dirty="0"/>
              <a:t> </a:t>
            </a:r>
            <a:r>
              <a:rPr lang="en-US" dirty="0" err="1"/>
              <a:t>điệp</a:t>
            </a:r>
            <a:r>
              <a:rPr lang="en-US" dirty="0"/>
              <a:t> </a:t>
            </a:r>
            <a:r>
              <a:rPr lang="en-US" dirty="0" err="1"/>
              <a:t>của</a:t>
            </a:r>
            <a:r>
              <a:rPr lang="en-US" dirty="0"/>
              <a:t> Bob </a:t>
            </a:r>
            <a:r>
              <a:rPr lang="en-US" dirty="0" err="1"/>
              <a:t>trước</a:t>
            </a:r>
            <a:r>
              <a:rPr lang="en-US" dirty="0"/>
              <a:t> </a:t>
            </a:r>
            <a:r>
              <a:rPr lang="en-US" dirty="0" err="1"/>
              <a:t>khi</a:t>
            </a:r>
            <a:r>
              <a:rPr lang="en-US" dirty="0"/>
              <a:t> </a:t>
            </a:r>
            <a:r>
              <a:rPr lang="en-US" dirty="0" err="1"/>
              <a:t>gửi</a:t>
            </a:r>
            <a:r>
              <a:rPr lang="en-US" dirty="0"/>
              <a:t> </a:t>
            </a:r>
            <a:r>
              <a:rPr lang="en-US" dirty="0" err="1"/>
              <a:t>đi</a:t>
            </a:r>
            <a:r>
              <a:rPr lang="en-US" dirty="0"/>
              <a:t> (m = 23) </a:t>
            </a:r>
          </a:p>
          <a:p>
            <a:pPr marL="109728" indent="0" algn="ctr">
              <a:buNone/>
            </a:pPr>
            <a:r>
              <a:rPr lang="en-US" dirty="0"/>
              <a:t>c= </a:t>
            </a:r>
            <a:r>
              <a:rPr lang="en-US" dirty="0" err="1"/>
              <a:t>m^e</a:t>
            </a:r>
            <a:r>
              <a:rPr lang="en-US" dirty="0"/>
              <a:t> mod n = 23^7 mod 341</a:t>
            </a:r>
          </a:p>
          <a:p>
            <a:pPr lvl="1"/>
            <a:r>
              <a:rPr lang="en-US" dirty="0" err="1"/>
              <a:t>Áp</a:t>
            </a:r>
            <a:r>
              <a:rPr lang="en-US" dirty="0"/>
              <a:t> </a:t>
            </a:r>
            <a:r>
              <a:rPr lang="en-US" dirty="0" err="1"/>
              <a:t>dụng</a:t>
            </a:r>
            <a:r>
              <a:rPr lang="en-US" dirty="0"/>
              <a:t> </a:t>
            </a:r>
            <a:r>
              <a:rPr lang="en-US" dirty="0" err="1"/>
              <a:t>thuật</a:t>
            </a:r>
            <a:r>
              <a:rPr lang="en-US" dirty="0"/>
              <a:t> </a:t>
            </a:r>
            <a:r>
              <a:rPr lang="en-US" dirty="0" err="1"/>
              <a:t>toán</a:t>
            </a:r>
            <a:r>
              <a:rPr lang="en-US" dirty="0"/>
              <a:t> </a:t>
            </a:r>
            <a:r>
              <a:rPr lang="en-US" dirty="0" err="1"/>
              <a:t>bình</a:t>
            </a:r>
            <a:r>
              <a:rPr lang="en-US" dirty="0"/>
              <a:t> </a:t>
            </a:r>
            <a:r>
              <a:rPr lang="en-US" dirty="0" err="1"/>
              <a:t>phương</a:t>
            </a:r>
            <a:r>
              <a:rPr lang="en-US" dirty="0"/>
              <a:t> </a:t>
            </a:r>
            <a:r>
              <a:rPr lang="en-US" dirty="0" err="1"/>
              <a:t>và</a:t>
            </a:r>
            <a:r>
              <a:rPr lang="en-US" dirty="0"/>
              <a:t> </a:t>
            </a:r>
            <a:r>
              <a:rPr lang="en-US" dirty="0" err="1"/>
              <a:t>nhân</a:t>
            </a:r>
            <a:r>
              <a:rPr lang="en-US" dirty="0"/>
              <a:t> ta </a:t>
            </a:r>
            <a:r>
              <a:rPr lang="en-US" dirty="0" err="1"/>
              <a:t>có</a:t>
            </a:r>
            <a:r>
              <a:rPr lang="en-US" dirty="0"/>
              <a:t>:</a:t>
            </a:r>
          </a:p>
          <a:p>
            <a:pPr marL="393192" lvl="1" indent="0">
              <a:buNone/>
            </a:pPr>
            <a:r>
              <a:rPr lang="en-US" dirty="0"/>
              <a:t>	7 = 111</a:t>
            </a:r>
            <a:r>
              <a:rPr lang="en-US" baseline="-25000" dirty="0"/>
              <a:t>2</a:t>
            </a:r>
            <a:endParaRPr lang="en-US" dirty="0"/>
          </a:p>
          <a:p>
            <a:pPr lvl="1"/>
            <a:endParaRPr lang="en-US" dirty="0"/>
          </a:p>
          <a:p>
            <a:pPr lvl="1"/>
            <a:endParaRPr lang="en-US" dirty="0"/>
          </a:p>
          <a:p>
            <a:pPr marL="393192" lvl="1" indent="0">
              <a:buNone/>
            </a:pPr>
            <a:endParaRPr lang="en-US" dirty="0"/>
          </a:p>
          <a:p>
            <a:pPr marL="393192" lvl="1" indent="0">
              <a:buNone/>
            </a:pPr>
            <a:endParaRPr lang="en-US" dirty="0"/>
          </a:p>
          <a:p>
            <a:pPr marL="393192" lvl="1" indent="0">
              <a:buNone/>
            </a:pPr>
            <a:endParaRPr lang="en-US" dirty="0"/>
          </a:p>
          <a:p>
            <a:pPr marL="393192" lvl="1" indent="0">
              <a:buNone/>
            </a:pPr>
            <a:r>
              <a:rPr lang="en-US" dirty="0" err="1"/>
              <a:t>Vậy</a:t>
            </a:r>
            <a:r>
              <a:rPr lang="en-US" dirty="0"/>
              <a:t> c = 122</a:t>
            </a:r>
          </a:p>
          <a:p>
            <a:pPr lvl="1"/>
            <a:endParaRPr lang="en-US" dirty="0"/>
          </a:p>
          <a:p>
            <a:endParaRPr lang="en-US" dirty="0"/>
          </a:p>
        </p:txBody>
      </p:sp>
      <p:sp>
        <p:nvSpPr>
          <p:cNvPr id="3" name="Title 2">
            <a:extLst>
              <a:ext uri="{FF2B5EF4-FFF2-40B4-BE49-F238E27FC236}">
                <a16:creationId xmlns:a16="http://schemas.microsoft.com/office/drawing/2014/main" id="{E2B194EA-D33B-2046-9E56-E302FA48B481}"/>
              </a:ext>
            </a:extLst>
          </p:cNvPr>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ví</a:t>
            </a:r>
            <a:r>
              <a:rPr lang="en-US" dirty="0"/>
              <a:t> </a:t>
            </a:r>
            <a:r>
              <a:rPr lang="en-US" dirty="0" err="1"/>
              <a:t>dụ</a:t>
            </a:r>
            <a:r>
              <a:rPr lang="en-US" dirty="0"/>
              <a:t> </a:t>
            </a:r>
            <a:r>
              <a:rPr lang="en-US" dirty="0" err="1"/>
              <a:t>về</a:t>
            </a:r>
            <a:r>
              <a:rPr lang="en-US" dirty="0"/>
              <a:t> </a:t>
            </a:r>
            <a:r>
              <a:rPr lang="en-US" dirty="0" err="1"/>
              <a:t>cách</a:t>
            </a:r>
            <a:r>
              <a:rPr lang="en-US" dirty="0"/>
              <a:t> </a:t>
            </a:r>
            <a:r>
              <a:rPr lang="en-US" dirty="0" err="1"/>
              <a:t>tạo</a:t>
            </a:r>
            <a:r>
              <a:rPr lang="en-US" dirty="0"/>
              <a:t> </a:t>
            </a:r>
            <a:r>
              <a:rPr lang="en-US" dirty="0" err="1"/>
              <a:t>khóa</a:t>
            </a:r>
            <a:r>
              <a:rPr lang="en-US" dirty="0"/>
              <a:t> </a:t>
            </a:r>
            <a:r>
              <a:rPr lang="en-US" dirty="0" err="1"/>
              <a:t>và</a:t>
            </a:r>
            <a:r>
              <a:rPr lang="en-US" dirty="0"/>
              <a:t> </a:t>
            </a:r>
            <a:r>
              <a:rPr lang="en-US" dirty="0" err="1"/>
              <a:t>giải</a:t>
            </a:r>
            <a:r>
              <a:rPr lang="en-US" dirty="0"/>
              <a:t> </a:t>
            </a:r>
            <a:r>
              <a:rPr lang="en-US" dirty="0" err="1"/>
              <a:t>mã</a:t>
            </a:r>
            <a:r>
              <a:rPr lang="en-US" dirty="0"/>
              <a:t> </a:t>
            </a:r>
            <a:r>
              <a:rPr lang="en-US" dirty="0" err="1"/>
              <a:t>với</a:t>
            </a:r>
            <a:r>
              <a:rPr lang="en-US" dirty="0"/>
              <a:t> </a:t>
            </a:r>
            <a:r>
              <a:rPr lang="en-US" dirty="0" err="1"/>
              <a:t>hệ</a:t>
            </a:r>
            <a:r>
              <a:rPr lang="en-US" dirty="0"/>
              <a:t> </a:t>
            </a:r>
            <a:r>
              <a:rPr lang="en-US" dirty="0" err="1"/>
              <a:t>mã</a:t>
            </a:r>
            <a:r>
              <a:rPr lang="en-US" dirty="0"/>
              <a:t> </a:t>
            </a:r>
            <a:r>
              <a:rPr lang="en-US" dirty="0" err="1"/>
              <a:t>hóa</a:t>
            </a:r>
            <a:r>
              <a:rPr lang="en-US" dirty="0"/>
              <a:t> RSA</a:t>
            </a:r>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A30DB054-4220-0027-09F6-43533057D50A}"/>
                  </a:ext>
                </a:extLst>
              </p:cNvPr>
              <p:cNvGraphicFramePr>
                <a:graphicFrameLocks noGrp="1"/>
              </p:cNvGraphicFramePr>
              <p:nvPr>
                <p:extLst>
                  <p:ext uri="{D42A27DB-BD31-4B8C-83A1-F6EECF244321}">
                    <p14:modId xmlns:p14="http://schemas.microsoft.com/office/powerpoint/2010/main" val="318762540"/>
                  </p:ext>
                </p:extLst>
              </p:nvPr>
            </p:nvGraphicFramePr>
            <p:xfrm>
              <a:off x="723899" y="3659049"/>
              <a:ext cx="7696201" cy="1752600"/>
            </p:xfrm>
            <a:graphic>
              <a:graphicData uri="http://schemas.openxmlformats.org/drawingml/2006/table">
                <a:tbl>
                  <a:tblPr firstRow="1" bandRow="1">
                    <a:tableStyleId>{5C22544A-7EE6-4342-B048-85BDC9FD1C3A}</a:tableStyleId>
                  </a:tblPr>
                  <a:tblGrid>
                    <a:gridCol w="1493520">
                      <a:extLst>
                        <a:ext uri="{9D8B030D-6E8A-4147-A177-3AD203B41FA5}">
                          <a16:colId xmlns:a16="http://schemas.microsoft.com/office/drawing/2014/main" val="1833954212"/>
                        </a:ext>
                      </a:extLst>
                    </a:gridCol>
                    <a:gridCol w="1400176">
                      <a:extLst>
                        <a:ext uri="{9D8B030D-6E8A-4147-A177-3AD203B41FA5}">
                          <a16:colId xmlns:a16="http://schemas.microsoft.com/office/drawing/2014/main" val="2016963184"/>
                        </a:ext>
                      </a:extLst>
                    </a:gridCol>
                    <a:gridCol w="1983104">
                      <a:extLst>
                        <a:ext uri="{9D8B030D-6E8A-4147-A177-3AD203B41FA5}">
                          <a16:colId xmlns:a16="http://schemas.microsoft.com/office/drawing/2014/main" val="2672387922"/>
                        </a:ext>
                      </a:extLst>
                    </a:gridCol>
                    <a:gridCol w="1097281">
                      <a:extLst>
                        <a:ext uri="{9D8B030D-6E8A-4147-A177-3AD203B41FA5}">
                          <a16:colId xmlns:a16="http://schemas.microsoft.com/office/drawing/2014/main" val="3996040010"/>
                        </a:ext>
                      </a:extLst>
                    </a:gridCol>
                    <a:gridCol w="1722120">
                      <a:extLst>
                        <a:ext uri="{9D8B030D-6E8A-4147-A177-3AD203B41FA5}">
                          <a16:colId xmlns:a16="http://schemas.microsoft.com/office/drawing/2014/main" val="1234339931"/>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a:t>
                          </a:r>
                          <a:r>
                            <a:rPr lang="en-US" dirty="0" err="1"/>
                            <a:t>i</a:t>
                          </a:r>
                          <a:r>
                            <a:rPr lang="en-US" dirty="0"/>
                            <a:t>]</a:t>
                          </a:r>
                        </a:p>
                        <a:p>
                          <a:pPr algn="ctr"/>
                          <a:endParaRPr lang="en-US" dirty="0"/>
                        </a:p>
                      </a:txBody>
                      <a:tcPr/>
                    </a:tc>
                    <a:tc>
                      <a:txBody>
                        <a:bodyPr/>
                        <a:lstStyle/>
                        <a:p>
                          <a:pPr algn="ctr"/>
                          <a:r>
                            <a:rPr lang="en-US" dirty="0"/>
                            <a:t>p = </a:t>
                          </a:r>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𝒑</m:t>
                                  </m:r>
                                </m:e>
                                <m:sup>
                                  <m:r>
                                    <a:rPr lang="en-US" b="1" i="1" smtClean="0">
                                      <a:latin typeface="Cambria Math" panose="02040503050406030204" pitchFamily="18" charset="0"/>
                                    </a:rPr>
                                    <m:t>𝟐</m:t>
                                  </m:r>
                                </m:sup>
                              </m:sSup>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 = p mod 341</a:t>
                          </a:r>
                        </a:p>
                        <a:p>
                          <a:pPr algn="ctr"/>
                          <a:endParaRPr lang="en-US" dirty="0"/>
                        </a:p>
                      </a:txBody>
                      <a:tcPr/>
                    </a:tc>
                    <a:tc>
                      <a:txBody>
                        <a:bodyPr/>
                        <a:lstStyle/>
                        <a:p>
                          <a:pPr algn="ctr"/>
                          <a:r>
                            <a:rPr lang="en-US" dirty="0"/>
                            <a:t>p*23</a:t>
                          </a:r>
                        </a:p>
                      </a:txBody>
                      <a:tcPr/>
                    </a:tc>
                    <a:tc>
                      <a:txBody>
                        <a:bodyPr/>
                        <a:lstStyle/>
                        <a:p>
                          <a:pPr algn="ctr"/>
                          <a:r>
                            <a:rPr lang="en-US" dirty="0"/>
                            <a:t>p = mod 341</a:t>
                          </a:r>
                        </a:p>
                      </a:txBody>
                      <a:tcPr/>
                    </a:tc>
                    <a:extLst>
                      <a:ext uri="{0D108BD9-81ED-4DB2-BD59-A6C34878D82A}">
                        <a16:rowId xmlns:a16="http://schemas.microsoft.com/office/drawing/2014/main" val="1934079234"/>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23</a:t>
                          </a:r>
                        </a:p>
                      </a:txBody>
                      <a:tcPr/>
                    </a:tc>
                    <a:tc>
                      <a:txBody>
                        <a:bodyPr/>
                        <a:lstStyle/>
                        <a:p>
                          <a:pPr algn="ctr"/>
                          <a:r>
                            <a:rPr lang="en-US" dirty="0"/>
                            <a:t>23</a:t>
                          </a:r>
                        </a:p>
                      </a:txBody>
                      <a:tcPr/>
                    </a:tc>
                    <a:extLst>
                      <a:ext uri="{0D108BD9-81ED-4DB2-BD59-A6C34878D82A}">
                        <a16:rowId xmlns:a16="http://schemas.microsoft.com/office/drawing/2014/main" val="2063475621"/>
                      </a:ext>
                    </a:extLst>
                  </a:tr>
                  <a:tr h="370840">
                    <a:tc>
                      <a:txBody>
                        <a:bodyPr/>
                        <a:lstStyle/>
                        <a:p>
                          <a:pPr algn="ctr"/>
                          <a:r>
                            <a:rPr lang="en-US" dirty="0"/>
                            <a:t>1</a:t>
                          </a:r>
                        </a:p>
                      </a:txBody>
                      <a:tcPr/>
                    </a:tc>
                    <a:tc>
                      <a:txBody>
                        <a:bodyPr/>
                        <a:lstStyle/>
                        <a:p>
                          <a:pPr algn="ctr"/>
                          <a:r>
                            <a:rPr lang="en-US" dirty="0"/>
                            <a:t>529</a:t>
                          </a:r>
                        </a:p>
                      </a:txBody>
                      <a:tcPr/>
                    </a:tc>
                    <a:tc>
                      <a:txBody>
                        <a:bodyPr/>
                        <a:lstStyle/>
                        <a:p>
                          <a:pPr algn="ctr"/>
                          <a:r>
                            <a:rPr lang="en-US" dirty="0"/>
                            <a:t>188</a:t>
                          </a:r>
                        </a:p>
                      </a:txBody>
                      <a:tcPr/>
                    </a:tc>
                    <a:tc>
                      <a:txBody>
                        <a:bodyPr/>
                        <a:lstStyle/>
                        <a:p>
                          <a:pPr algn="ctr"/>
                          <a:r>
                            <a:rPr lang="en-US" dirty="0"/>
                            <a:t>4324</a:t>
                          </a:r>
                        </a:p>
                      </a:txBody>
                      <a:tcPr/>
                    </a:tc>
                    <a:tc>
                      <a:txBody>
                        <a:bodyPr/>
                        <a:lstStyle/>
                        <a:p>
                          <a:pPr algn="ctr"/>
                          <a:r>
                            <a:rPr lang="en-US" dirty="0"/>
                            <a:t>232</a:t>
                          </a:r>
                        </a:p>
                      </a:txBody>
                      <a:tcPr/>
                    </a:tc>
                    <a:extLst>
                      <a:ext uri="{0D108BD9-81ED-4DB2-BD59-A6C34878D82A}">
                        <a16:rowId xmlns:a16="http://schemas.microsoft.com/office/drawing/2014/main" val="4157946372"/>
                      </a:ext>
                    </a:extLst>
                  </a:tr>
                  <a:tr h="370840">
                    <a:tc>
                      <a:txBody>
                        <a:bodyPr/>
                        <a:lstStyle/>
                        <a:p>
                          <a:pPr algn="ctr"/>
                          <a:r>
                            <a:rPr lang="en-US" dirty="0"/>
                            <a:t>1</a:t>
                          </a:r>
                        </a:p>
                      </a:txBody>
                      <a:tcPr/>
                    </a:tc>
                    <a:tc>
                      <a:txBody>
                        <a:bodyPr/>
                        <a:lstStyle/>
                        <a:p>
                          <a:pPr algn="ctr"/>
                          <a:r>
                            <a:rPr lang="en-US" dirty="0"/>
                            <a:t>53824</a:t>
                          </a:r>
                        </a:p>
                      </a:txBody>
                      <a:tcPr/>
                    </a:tc>
                    <a:tc>
                      <a:txBody>
                        <a:bodyPr/>
                        <a:lstStyle/>
                        <a:p>
                          <a:pPr algn="ctr"/>
                          <a:r>
                            <a:rPr lang="en-US" dirty="0"/>
                            <a:t>287</a:t>
                          </a:r>
                        </a:p>
                      </a:txBody>
                      <a:tcPr/>
                    </a:tc>
                    <a:tc>
                      <a:txBody>
                        <a:bodyPr/>
                        <a:lstStyle/>
                        <a:p>
                          <a:pPr algn="ctr"/>
                          <a:r>
                            <a:rPr lang="en-US" dirty="0"/>
                            <a:t>6601</a:t>
                          </a:r>
                        </a:p>
                      </a:txBody>
                      <a:tcPr/>
                    </a:tc>
                    <a:tc>
                      <a:txBody>
                        <a:bodyPr/>
                        <a:lstStyle/>
                        <a:p>
                          <a:pPr algn="ctr"/>
                          <a:r>
                            <a:rPr lang="en-US" dirty="0"/>
                            <a:t>122</a:t>
                          </a:r>
                        </a:p>
                      </a:txBody>
                      <a:tcPr/>
                    </a:tc>
                    <a:extLst>
                      <a:ext uri="{0D108BD9-81ED-4DB2-BD59-A6C34878D82A}">
                        <a16:rowId xmlns:a16="http://schemas.microsoft.com/office/drawing/2014/main" val="335494242"/>
                      </a:ext>
                    </a:extLst>
                  </a:tr>
                </a:tbl>
              </a:graphicData>
            </a:graphic>
          </p:graphicFrame>
        </mc:Choice>
        <mc:Fallback xmlns="">
          <p:graphicFrame>
            <p:nvGraphicFramePr>
              <p:cNvPr id="6" name="Table 6">
                <a:extLst>
                  <a:ext uri="{FF2B5EF4-FFF2-40B4-BE49-F238E27FC236}">
                    <a16:creationId xmlns:a16="http://schemas.microsoft.com/office/drawing/2014/main" id="{A30DB054-4220-0027-09F6-43533057D50A}"/>
                  </a:ext>
                </a:extLst>
              </p:cNvPr>
              <p:cNvGraphicFramePr>
                <a:graphicFrameLocks noGrp="1"/>
              </p:cNvGraphicFramePr>
              <p:nvPr>
                <p:extLst>
                  <p:ext uri="{D42A27DB-BD31-4B8C-83A1-F6EECF244321}">
                    <p14:modId xmlns:p14="http://schemas.microsoft.com/office/powerpoint/2010/main" val="318762540"/>
                  </p:ext>
                </p:extLst>
              </p:nvPr>
            </p:nvGraphicFramePr>
            <p:xfrm>
              <a:off x="723899" y="3659049"/>
              <a:ext cx="7696201" cy="1752600"/>
            </p:xfrm>
            <a:graphic>
              <a:graphicData uri="http://schemas.openxmlformats.org/drawingml/2006/table">
                <a:tbl>
                  <a:tblPr firstRow="1" bandRow="1">
                    <a:tableStyleId>{5C22544A-7EE6-4342-B048-85BDC9FD1C3A}</a:tableStyleId>
                  </a:tblPr>
                  <a:tblGrid>
                    <a:gridCol w="1493520">
                      <a:extLst>
                        <a:ext uri="{9D8B030D-6E8A-4147-A177-3AD203B41FA5}">
                          <a16:colId xmlns:a16="http://schemas.microsoft.com/office/drawing/2014/main" val="1833954212"/>
                        </a:ext>
                      </a:extLst>
                    </a:gridCol>
                    <a:gridCol w="1400176">
                      <a:extLst>
                        <a:ext uri="{9D8B030D-6E8A-4147-A177-3AD203B41FA5}">
                          <a16:colId xmlns:a16="http://schemas.microsoft.com/office/drawing/2014/main" val="2016963184"/>
                        </a:ext>
                      </a:extLst>
                    </a:gridCol>
                    <a:gridCol w="1983104">
                      <a:extLst>
                        <a:ext uri="{9D8B030D-6E8A-4147-A177-3AD203B41FA5}">
                          <a16:colId xmlns:a16="http://schemas.microsoft.com/office/drawing/2014/main" val="2672387922"/>
                        </a:ext>
                      </a:extLst>
                    </a:gridCol>
                    <a:gridCol w="1097281">
                      <a:extLst>
                        <a:ext uri="{9D8B030D-6E8A-4147-A177-3AD203B41FA5}">
                          <a16:colId xmlns:a16="http://schemas.microsoft.com/office/drawing/2014/main" val="3996040010"/>
                        </a:ext>
                      </a:extLst>
                    </a:gridCol>
                    <a:gridCol w="1722120">
                      <a:extLst>
                        <a:ext uri="{9D8B030D-6E8A-4147-A177-3AD203B41FA5}">
                          <a16:colId xmlns:a16="http://schemas.microsoft.com/office/drawing/2014/main" val="1234339931"/>
                        </a:ext>
                      </a:extLst>
                    </a:gridCol>
                  </a:tblGrid>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a:t>
                          </a:r>
                          <a:r>
                            <a:rPr lang="en-US" dirty="0" err="1"/>
                            <a:t>i</a:t>
                          </a:r>
                          <a:r>
                            <a:rPr lang="en-US" dirty="0"/>
                            <a:t>]</a:t>
                          </a:r>
                        </a:p>
                        <a:p>
                          <a:pPr algn="ctr"/>
                          <a:endParaRPr lang="en-US" dirty="0"/>
                        </a:p>
                      </a:txBody>
                      <a:tcPr/>
                    </a:tc>
                    <a:tc>
                      <a:txBody>
                        <a:bodyPr/>
                        <a:lstStyle/>
                        <a:p>
                          <a:endParaRPr lang="en-US"/>
                        </a:p>
                      </a:txBody>
                      <a:tcPr>
                        <a:blipFill>
                          <a:blip r:embed="rId2"/>
                          <a:stretch>
                            <a:fillRect l="-106957" t="-4762" r="-344783" b="-18857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 = p mod 341</a:t>
                          </a:r>
                        </a:p>
                        <a:p>
                          <a:pPr algn="ctr"/>
                          <a:endParaRPr lang="en-US" dirty="0"/>
                        </a:p>
                      </a:txBody>
                      <a:tcPr/>
                    </a:tc>
                    <a:tc>
                      <a:txBody>
                        <a:bodyPr/>
                        <a:lstStyle/>
                        <a:p>
                          <a:pPr algn="ctr"/>
                          <a:r>
                            <a:rPr lang="en-US" dirty="0"/>
                            <a:t>p*23</a:t>
                          </a:r>
                        </a:p>
                      </a:txBody>
                      <a:tcPr/>
                    </a:tc>
                    <a:tc>
                      <a:txBody>
                        <a:bodyPr/>
                        <a:lstStyle/>
                        <a:p>
                          <a:pPr algn="ctr"/>
                          <a:r>
                            <a:rPr lang="en-US" dirty="0"/>
                            <a:t>p = mod 341</a:t>
                          </a:r>
                        </a:p>
                      </a:txBody>
                      <a:tcPr/>
                    </a:tc>
                    <a:extLst>
                      <a:ext uri="{0D108BD9-81ED-4DB2-BD59-A6C34878D82A}">
                        <a16:rowId xmlns:a16="http://schemas.microsoft.com/office/drawing/2014/main" val="1934079234"/>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23</a:t>
                          </a:r>
                        </a:p>
                      </a:txBody>
                      <a:tcPr/>
                    </a:tc>
                    <a:tc>
                      <a:txBody>
                        <a:bodyPr/>
                        <a:lstStyle/>
                        <a:p>
                          <a:pPr algn="ctr"/>
                          <a:r>
                            <a:rPr lang="en-US" dirty="0"/>
                            <a:t>23</a:t>
                          </a:r>
                        </a:p>
                      </a:txBody>
                      <a:tcPr/>
                    </a:tc>
                    <a:extLst>
                      <a:ext uri="{0D108BD9-81ED-4DB2-BD59-A6C34878D82A}">
                        <a16:rowId xmlns:a16="http://schemas.microsoft.com/office/drawing/2014/main" val="2063475621"/>
                      </a:ext>
                    </a:extLst>
                  </a:tr>
                  <a:tr h="370840">
                    <a:tc>
                      <a:txBody>
                        <a:bodyPr/>
                        <a:lstStyle/>
                        <a:p>
                          <a:pPr algn="ctr"/>
                          <a:r>
                            <a:rPr lang="en-US" dirty="0"/>
                            <a:t>1</a:t>
                          </a:r>
                        </a:p>
                      </a:txBody>
                      <a:tcPr/>
                    </a:tc>
                    <a:tc>
                      <a:txBody>
                        <a:bodyPr/>
                        <a:lstStyle/>
                        <a:p>
                          <a:pPr algn="ctr"/>
                          <a:r>
                            <a:rPr lang="en-US" dirty="0"/>
                            <a:t>529</a:t>
                          </a:r>
                        </a:p>
                      </a:txBody>
                      <a:tcPr/>
                    </a:tc>
                    <a:tc>
                      <a:txBody>
                        <a:bodyPr/>
                        <a:lstStyle/>
                        <a:p>
                          <a:pPr algn="ctr"/>
                          <a:r>
                            <a:rPr lang="en-US" dirty="0"/>
                            <a:t>188</a:t>
                          </a:r>
                        </a:p>
                      </a:txBody>
                      <a:tcPr/>
                    </a:tc>
                    <a:tc>
                      <a:txBody>
                        <a:bodyPr/>
                        <a:lstStyle/>
                        <a:p>
                          <a:pPr algn="ctr"/>
                          <a:r>
                            <a:rPr lang="en-US" dirty="0"/>
                            <a:t>4324</a:t>
                          </a:r>
                        </a:p>
                      </a:txBody>
                      <a:tcPr/>
                    </a:tc>
                    <a:tc>
                      <a:txBody>
                        <a:bodyPr/>
                        <a:lstStyle/>
                        <a:p>
                          <a:pPr algn="ctr"/>
                          <a:r>
                            <a:rPr lang="en-US" dirty="0"/>
                            <a:t>232</a:t>
                          </a:r>
                        </a:p>
                      </a:txBody>
                      <a:tcPr/>
                    </a:tc>
                    <a:extLst>
                      <a:ext uri="{0D108BD9-81ED-4DB2-BD59-A6C34878D82A}">
                        <a16:rowId xmlns:a16="http://schemas.microsoft.com/office/drawing/2014/main" val="4157946372"/>
                      </a:ext>
                    </a:extLst>
                  </a:tr>
                  <a:tr h="370840">
                    <a:tc>
                      <a:txBody>
                        <a:bodyPr/>
                        <a:lstStyle/>
                        <a:p>
                          <a:pPr algn="ctr"/>
                          <a:r>
                            <a:rPr lang="en-US" dirty="0"/>
                            <a:t>1</a:t>
                          </a:r>
                        </a:p>
                      </a:txBody>
                      <a:tcPr/>
                    </a:tc>
                    <a:tc>
                      <a:txBody>
                        <a:bodyPr/>
                        <a:lstStyle/>
                        <a:p>
                          <a:pPr algn="ctr"/>
                          <a:r>
                            <a:rPr lang="en-US" dirty="0"/>
                            <a:t>53824</a:t>
                          </a:r>
                        </a:p>
                      </a:txBody>
                      <a:tcPr/>
                    </a:tc>
                    <a:tc>
                      <a:txBody>
                        <a:bodyPr/>
                        <a:lstStyle/>
                        <a:p>
                          <a:pPr algn="ctr"/>
                          <a:r>
                            <a:rPr lang="en-US" dirty="0"/>
                            <a:t>287</a:t>
                          </a:r>
                        </a:p>
                      </a:txBody>
                      <a:tcPr/>
                    </a:tc>
                    <a:tc>
                      <a:txBody>
                        <a:bodyPr/>
                        <a:lstStyle/>
                        <a:p>
                          <a:pPr algn="ctr"/>
                          <a:r>
                            <a:rPr lang="en-US" dirty="0"/>
                            <a:t>6601</a:t>
                          </a:r>
                        </a:p>
                      </a:txBody>
                      <a:tcPr/>
                    </a:tc>
                    <a:tc>
                      <a:txBody>
                        <a:bodyPr/>
                        <a:lstStyle/>
                        <a:p>
                          <a:pPr algn="ctr"/>
                          <a:r>
                            <a:rPr lang="en-US" dirty="0"/>
                            <a:t>122</a:t>
                          </a:r>
                        </a:p>
                      </a:txBody>
                      <a:tcPr/>
                    </a:tc>
                    <a:extLst>
                      <a:ext uri="{0D108BD9-81ED-4DB2-BD59-A6C34878D82A}">
                        <a16:rowId xmlns:a16="http://schemas.microsoft.com/office/drawing/2014/main" val="335494242"/>
                      </a:ext>
                    </a:extLst>
                  </a:tr>
                </a:tbl>
              </a:graphicData>
            </a:graphic>
          </p:graphicFrame>
        </mc:Fallback>
      </mc:AlternateContent>
    </p:spTree>
    <p:extLst>
      <p:ext uri="{BB962C8B-B14F-4D97-AF65-F5344CB8AC3E}">
        <p14:creationId xmlns:p14="http://schemas.microsoft.com/office/powerpoint/2010/main" val="1275906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21D6E2-FFCE-B580-AA11-D4B338781CB7}"/>
              </a:ext>
            </a:extLst>
          </p:cNvPr>
          <p:cNvSpPr>
            <a:spLocks noGrp="1"/>
          </p:cNvSpPr>
          <p:nvPr>
            <p:ph idx="1"/>
          </p:nvPr>
        </p:nvSpPr>
        <p:spPr>
          <a:xfrm>
            <a:off x="457200" y="1481328"/>
            <a:ext cx="8229600" cy="5102034"/>
          </a:xfrm>
        </p:spPr>
        <p:txBody>
          <a:bodyPr>
            <a:normAutofit/>
          </a:bodyPr>
          <a:lstStyle/>
          <a:p>
            <a:r>
              <a:rPr lang="en-US" sz="2000" dirty="0"/>
              <a:t>Alice </a:t>
            </a:r>
            <a:r>
              <a:rPr lang="en-US" sz="2000" dirty="0" err="1"/>
              <a:t>nhận</a:t>
            </a:r>
            <a:r>
              <a:rPr lang="en-US" sz="2000" dirty="0"/>
              <a:t> </a:t>
            </a:r>
            <a:r>
              <a:rPr lang="en-US" sz="2000" dirty="0" err="1"/>
              <a:t>được</a:t>
            </a:r>
            <a:r>
              <a:rPr lang="en-US" sz="2000" dirty="0"/>
              <a:t> c = 2 </a:t>
            </a:r>
            <a:r>
              <a:rPr lang="en-US" sz="2000" dirty="0" err="1"/>
              <a:t>mà</a:t>
            </a:r>
            <a:r>
              <a:rPr lang="en-US" sz="2000" dirty="0"/>
              <a:t> Bob </a:t>
            </a:r>
            <a:r>
              <a:rPr lang="en-US" sz="2000" dirty="0" err="1"/>
              <a:t>đã</a:t>
            </a:r>
            <a:r>
              <a:rPr lang="en-US" sz="2000" dirty="0"/>
              <a:t> </a:t>
            </a:r>
            <a:r>
              <a:rPr lang="en-US" sz="2000" dirty="0" err="1"/>
              <a:t>gửi</a:t>
            </a:r>
            <a:r>
              <a:rPr lang="en-US" sz="2000" dirty="0"/>
              <a:t> </a:t>
            </a:r>
            <a:r>
              <a:rPr lang="en-US" sz="2000" dirty="0" err="1"/>
              <a:t>tới</a:t>
            </a:r>
            <a:r>
              <a:rPr lang="en-US" sz="2000" dirty="0"/>
              <a:t>, </a:t>
            </a:r>
            <a:r>
              <a:rPr lang="en-US" sz="2000" dirty="0" err="1"/>
              <a:t>sau</a:t>
            </a:r>
            <a:r>
              <a:rPr lang="en-US" sz="2000" dirty="0"/>
              <a:t> </a:t>
            </a:r>
            <a:r>
              <a:rPr lang="en-US" sz="2000" dirty="0" err="1"/>
              <a:t>đó</a:t>
            </a:r>
            <a:r>
              <a:rPr lang="en-US" sz="2000" dirty="0"/>
              <a:t> </a:t>
            </a:r>
            <a:r>
              <a:rPr lang="en-US" sz="2000" dirty="0" err="1"/>
              <a:t>tiến</a:t>
            </a:r>
            <a:r>
              <a:rPr lang="en-US" sz="2000" dirty="0"/>
              <a:t> </a:t>
            </a:r>
            <a:r>
              <a:rPr lang="en-US" sz="2000" dirty="0" err="1"/>
              <a:t>hành</a:t>
            </a:r>
            <a:r>
              <a:rPr lang="en-US" sz="2000" dirty="0"/>
              <a:t> </a:t>
            </a:r>
            <a:r>
              <a:rPr lang="en-US" sz="2000" dirty="0" err="1"/>
              <a:t>giải</a:t>
            </a:r>
            <a:r>
              <a:rPr lang="en-US" sz="2000" dirty="0"/>
              <a:t> </a:t>
            </a:r>
            <a:r>
              <a:rPr lang="en-US" sz="2000" dirty="0" err="1"/>
              <a:t>mã</a:t>
            </a:r>
            <a:r>
              <a:rPr lang="en-US" sz="2000" dirty="0"/>
              <a:t> </a:t>
            </a:r>
            <a:r>
              <a:rPr lang="en-US" sz="2000" dirty="0" err="1"/>
              <a:t>để</a:t>
            </a:r>
            <a:r>
              <a:rPr lang="en-US" sz="2000" dirty="0"/>
              <a:t> </a:t>
            </a:r>
            <a:r>
              <a:rPr lang="en-US" sz="2000" dirty="0" err="1"/>
              <a:t>xem</a:t>
            </a:r>
            <a:r>
              <a:rPr lang="en-US" sz="2000" dirty="0"/>
              <a:t> </a:t>
            </a:r>
            <a:r>
              <a:rPr lang="en-US" sz="2000" dirty="0" err="1"/>
              <a:t>được</a:t>
            </a:r>
            <a:r>
              <a:rPr lang="en-US" sz="2000" dirty="0"/>
              <a:t> </a:t>
            </a:r>
            <a:r>
              <a:rPr lang="en-US" sz="2000" dirty="0" err="1"/>
              <a:t>thông</a:t>
            </a:r>
            <a:r>
              <a:rPr lang="en-US" sz="2000" dirty="0"/>
              <a:t> </a:t>
            </a:r>
            <a:r>
              <a:rPr lang="en-US" sz="2000" dirty="0" err="1"/>
              <a:t>điệp</a:t>
            </a:r>
            <a:r>
              <a:rPr lang="en-US" sz="2000" dirty="0"/>
              <a:t> m</a:t>
            </a:r>
          </a:p>
          <a:p>
            <a:pPr marL="109728" indent="0" algn="ctr">
              <a:buNone/>
            </a:pPr>
            <a:r>
              <a:rPr lang="en-US" sz="2000" dirty="0"/>
              <a:t>m = </a:t>
            </a:r>
            <a:r>
              <a:rPr lang="en-US" sz="2000" dirty="0" err="1"/>
              <a:t>c^d</a:t>
            </a:r>
            <a:r>
              <a:rPr lang="en-US" sz="2000" dirty="0"/>
              <a:t> mod n = 122^43 mod 341</a:t>
            </a:r>
          </a:p>
          <a:p>
            <a:pPr lvl="1"/>
            <a:r>
              <a:rPr lang="en-US" sz="2000" dirty="0" err="1"/>
              <a:t>Áp</a:t>
            </a:r>
            <a:r>
              <a:rPr lang="en-US" sz="2000" dirty="0"/>
              <a:t> </a:t>
            </a:r>
            <a:r>
              <a:rPr lang="en-US" sz="2000" dirty="0" err="1"/>
              <a:t>dụng</a:t>
            </a:r>
            <a:r>
              <a:rPr lang="en-US" sz="2000" dirty="0"/>
              <a:t> </a:t>
            </a:r>
            <a:r>
              <a:rPr lang="en-US" sz="2000" dirty="0" err="1"/>
              <a:t>thuật</a:t>
            </a:r>
            <a:r>
              <a:rPr lang="en-US" sz="2000" dirty="0"/>
              <a:t> </a:t>
            </a:r>
            <a:r>
              <a:rPr lang="en-US" sz="2000" dirty="0" err="1"/>
              <a:t>toán</a:t>
            </a:r>
            <a:r>
              <a:rPr lang="en-US" sz="2000" dirty="0"/>
              <a:t> </a:t>
            </a:r>
            <a:r>
              <a:rPr lang="en-US" sz="2000" dirty="0" err="1"/>
              <a:t>bình</a:t>
            </a:r>
            <a:r>
              <a:rPr lang="en-US" sz="2000" dirty="0"/>
              <a:t> </a:t>
            </a:r>
            <a:r>
              <a:rPr lang="en-US" sz="2000" dirty="0" err="1"/>
              <a:t>phương</a:t>
            </a:r>
            <a:r>
              <a:rPr lang="en-US" sz="2000" dirty="0"/>
              <a:t> </a:t>
            </a:r>
            <a:r>
              <a:rPr lang="en-US" sz="2000" dirty="0" err="1"/>
              <a:t>và</a:t>
            </a:r>
            <a:r>
              <a:rPr lang="en-US" sz="2000" dirty="0"/>
              <a:t> </a:t>
            </a:r>
            <a:r>
              <a:rPr lang="en-US" sz="2000" dirty="0" err="1"/>
              <a:t>nhân</a:t>
            </a:r>
            <a:r>
              <a:rPr lang="en-US" sz="2000" dirty="0"/>
              <a:t> ta </a:t>
            </a:r>
            <a:r>
              <a:rPr lang="en-US" sz="2000" dirty="0" err="1"/>
              <a:t>có</a:t>
            </a:r>
            <a:r>
              <a:rPr lang="en-US" sz="2000" dirty="0"/>
              <a:t>:</a:t>
            </a:r>
          </a:p>
          <a:p>
            <a:pPr lvl="2"/>
            <a:r>
              <a:rPr lang="en-US" sz="2000" dirty="0"/>
              <a:t>43 = 101011</a:t>
            </a:r>
            <a:r>
              <a:rPr lang="en-US" sz="2000" baseline="-25000" dirty="0"/>
              <a:t>2</a:t>
            </a:r>
          </a:p>
          <a:p>
            <a:pPr lvl="2"/>
            <a:endParaRPr lang="en-US" sz="2000" baseline="-25000" dirty="0"/>
          </a:p>
          <a:p>
            <a:pPr lvl="2"/>
            <a:endParaRPr lang="en-US" sz="2000" baseline="-25000" dirty="0"/>
          </a:p>
          <a:p>
            <a:pPr lvl="2"/>
            <a:endParaRPr lang="en-US" sz="2000" baseline="-25000" dirty="0"/>
          </a:p>
          <a:p>
            <a:pPr lvl="2"/>
            <a:endParaRPr lang="en-US" sz="2000" baseline="-25000" dirty="0"/>
          </a:p>
          <a:p>
            <a:pPr lvl="2"/>
            <a:endParaRPr lang="en-US" sz="2000" baseline="-25000" dirty="0"/>
          </a:p>
          <a:p>
            <a:pPr lvl="2"/>
            <a:endParaRPr lang="en-US" sz="2000" baseline="-25000" dirty="0"/>
          </a:p>
          <a:p>
            <a:pPr lvl="2"/>
            <a:endParaRPr lang="en-US" sz="2000" baseline="-25000" dirty="0"/>
          </a:p>
          <a:p>
            <a:pPr lvl="2"/>
            <a:endParaRPr lang="en-US" sz="2000" baseline="-25000" dirty="0"/>
          </a:p>
          <a:p>
            <a:pPr lvl="2"/>
            <a:endParaRPr lang="en-US" sz="2000" baseline="-25000" dirty="0"/>
          </a:p>
          <a:p>
            <a:pPr lvl="2"/>
            <a:endParaRPr lang="en-US" sz="2000" baseline="-25000" dirty="0"/>
          </a:p>
          <a:p>
            <a:pPr marL="2057400" lvl="8" indent="0">
              <a:buNone/>
            </a:pPr>
            <a:r>
              <a:rPr lang="en-US" sz="2800" baseline="-25000" dirty="0" err="1"/>
              <a:t>Vậy</a:t>
            </a:r>
            <a:r>
              <a:rPr lang="en-US" sz="2800" baseline="-25000" dirty="0"/>
              <a:t> m = 23 </a:t>
            </a:r>
            <a:r>
              <a:rPr lang="en-US" sz="2800" baseline="-25000" dirty="0" err="1"/>
              <a:t>trùng</a:t>
            </a:r>
            <a:r>
              <a:rPr lang="en-US" sz="2800" baseline="-25000" dirty="0"/>
              <a:t> </a:t>
            </a:r>
            <a:r>
              <a:rPr lang="en-US" sz="2800" baseline="-25000" dirty="0" err="1"/>
              <a:t>khớp</a:t>
            </a:r>
            <a:r>
              <a:rPr lang="en-US" sz="2800" baseline="-25000" dirty="0"/>
              <a:t> </a:t>
            </a:r>
            <a:r>
              <a:rPr lang="en-US" sz="2800" baseline="-25000" dirty="0" err="1"/>
              <a:t>với</a:t>
            </a:r>
            <a:r>
              <a:rPr lang="en-US" sz="2800" baseline="-25000" dirty="0"/>
              <a:t> </a:t>
            </a:r>
            <a:r>
              <a:rPr lang="en-US" sz="2800" baseline="-25000" dirty="0" err="1"/>
              <a:t>thông</a:t>
            </a:r>
            <a:r>
              <a:rPr lang="en-US" sz="2800" baseline="-25000" dirty="0"/>
              <a:t> </a:t>
            </a:r>
            <a:r>
              <a:rPr lang="en-US" sz="2800" baseline="-25000" dirty="0" err="1"/>
              <a:t>điệp</a:t>
            </a:r>
            <a:r>
              <a:rPr lang="en-US" sz="2800" baseline="-25000" dirty="0"/>
              <a:t> m </a:t>
            </a:r>
            <a:r>
              <a:rPr lang="en-US" sz="2800" baseline="-25000" dirty="0" err="1"/>
              <a:t>mà</a:t>
            </a:r>
            <a:r>
              <a:rPr lang="en-US" sz="2800" baseline="-25000" dirty="0"/>
              <a:t> Bob </a:t>
            </a:r>
            <a:r>
              <a:rPr lang="en-US" sz="2800" baseline="-25000" dirty="0" err="1"/>
              <a:t>đã</a:t>
            </a:r>
            <a:r>
              <a:rPr lang="en-US" sz="2800" baseline="-25000" dirty="0"/>
              <a:t> </a:t>
            </a:r>
            <a:r>
              <a:rPr lang="en-US" sz="2800" baseline="-25000" dirty="0" err="1"/>
              <a:t>gửi</a:t>
            </a:r>
            <a:endParaRPr lang="en-US" sz="2800" baseline="-25000" dirty="0"/>
          </a:p>
          <a:p>
            <a:pPr lvl="2"/>
            <a:endParaRPr lang="en-US" dirty="0"/>
          </a:p>
        </p:txBody>
      </p:sp>
      <p:sp>
        <p:nvSpPr>
          <p:cNvPr id="3" name="Title 2">
            <a:extLst>
              <a:ext uri="{FF2B5EF4-FFF2-40B4-BE49-F238E27FC236}">
                <a16:creationId xmlns:a16="http://schemas.microsoft.com/office/drawing/2014/main" id="{D750AF0C-4AFF-862B-302E-6C3CA18A3D7D}"/>
              </a:ext>
            </a:extLst>
          </p:cNvPr>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ví</a:t>
            </a:r>
            <a:r>
              <a:rPr lang="en-US" dirty="0"/>
              <a:t> </a:t>
            </a:r>
            <a:r>
              <a:rPr lang="en-US" dirty="0" err="1"/>
              <a:t>dụ</a:t>
            </a:r>
            <a:r>
              <a:rPr lang="en-US" dirty="0"/>
              <a:t> </a:t>
            </a:r>
            <a:r>
              <a:rPr lang="en-US" dirty="0" err="1"/>
              <a:t>về</a:t>
            </a:r>
            <a:r>
              <a:rPr lang="en-US" dirty="0"/>
              <a:t> </a:t>
            </a:r>
            <a:r>
              <a:rPr lang="en-US" dirty="0" err="1"/>
              <a:t>cách</a:t>
            </a:r>
            <a:r>
              <a:rPr lang="en-US" dirty="0"/>
              <a:t> </a:t>
            </a:r>
            <a:r>
              <a:rPr lang="en-US" dirty="0" err="1"/>
              <a:t>tạo</a:t>
            </a:r>
            <a:r>
              <a:rPr lang="en-US" dirty="0"/>
              <a:t> </a:t>
            </a:r>
            <a:r>
              <a:rPr lang="en-US" dirty="0" err="1"/>
              <a:t>khóa</a:t>
            </a:r>
            <a:r>
              <a:rPr lang="en-US" dirty="0"/>
              <a:t> </a:t>
            </a:r>
            <a:r>
              <a:rPr lang="en-US" dirty="0" err="1"/>
              <a:t>và</a:t>
            </a:r>
            <a:r>
              <a:rPr lang="en-US" dirty="0"/>
              <a:t> </a:t>
            </a:r>
            <a:r>
              <a:rPr lang="en-US" dirty="0" err="1"/>
              <a:t>giải</a:t>
            </a:r>
            <a:r>
              <a:rPr lang="en-US" dirty="0"/>
              <a:t> </a:t>
            </a:r>
            <a:r>
              <a:rPr lang="en-US" dirty="0" err="1"/>
              <a:t>mã</a:t>
            </a:r>
            <a:r>
              <a:rPr lang="en-US" dirty="0"/>
              <a:t> </a:t>
            </a:r>
            <a:r>
              <a:rPr lang="en-US" dirty="0" err="1"/>
              <a:t>với</a:t>
            </a:r>
            <a:r>
              <a:rPr lang="en-US" dirty="0"/>
              <a:t> </a:t>
            </a:r>
            <a:r>
              <a:rPr lang="en-US" dirty="0" err="1"/>
              <a:t>hệ</a:t>
            </a:r>
            <a:r>
              <a:rPr lang="en-US" dirty="0"/>
              <a:t> </a:t>
            </a:r>
            <a:r>
              <a:rPr lang="en-US" dirty="0" err="1"/>
              <a:t>mã</a:t>
            </a:r>
            <a:r>
              <a:rPr lang="en-US" dirty="0"/>
              <a:t> </a:t>
            </a:r>
            <a:r>
              <a:rPr lang="en-US" dirty="0" err="1"/>
              <a:t>hóa</a:t>
            </a:r>
            <a:r>
              <a:rPr lang="en-US" dirty="0"/>
              <a:t> RSA</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574E3754-BEA0-2FE7-17B9-DBD1C96697FC}"/>
                  </a:ext>
                </a:extLst>
              </p:cNvPr>
              <p:cNvGraphicFramePr>
                <a:graphicFrameLocks noGrp="1"/>
              </p:cNvGraphicFramePr>
              <p:nvPr>
                <p:extLst>
                  <p:ext uri="{D42A27DB-BD31-4B8C-83A1-F6EECF244321}">
                    <p14:modId xmlns:p14="http://schemas.microsoft.com/office/powerpoint/2010/main" val="860356954"/>
                  </p:ext>
                </p:extLst>
              </p:nvPr>
            </p:nvGraphicFramePr>
            <p:xfrm>
              <a:off x="685800" y="3200400"/>
              <a:ext cx="8229600" cy="25969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924118694"/>
                        </a:ext>
                      </a:extLst>
                    </a:gridCol>
                    <a:gridCol w="1645920">
                      <a:extLst>
                        <a:ext uri="{9D8B030D-6E8A-4147-A177-3AD203B41FA5}">
                          <a16:colId xmlns:a16="http://schemas.microsoft.com/office/drawing/2014/main" val="3618698955"/>
                        </a:ext>
                      </a:extLst>
                    </a:gridCol>
                    <a:gridCol w="1965960">
                      <a:extLst>
                        <a:ext uri="{9D8B030D-6E8A-4147-A177-3AD203B41FA5}">
                          <a16:colId xmlns:a16="http://schemas.microsoft.com/office/drawing/2014/main" val="339355054"/>
                        </a:ext>
                      </a:extLst>
                    </a:gridCol>
                    <a:gridCol w="1143000">
                      <a:extLst>
                        <a:ext uri="{9D8B030D-6E8A-4147-A177-3AD203B41FA5}">
                          <a16:colId xmlns:a16="http://schemas.microsoft.com/office/drawing/2014/main" val="794337173"/>
                        </a:ext>
                      </a:extLst>
                    </a:gridCol>
                    <a:gridCol w="1828800">
                      <a:extLst>
                        <a:ext uri="{9D8B030D-6E8A-4147-A177-3AD203B41FA5}">
                          <a16:colId xmlns:a16="http://schemas.microsoft.com/office/drawing/2014/main" val="359950940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a:t>
                          </a:r>
                          <a:r>
                            <a:rPr lang="en-US" dirty="0" err="1"/>
                            <a:t>i</a:t>
                          </a:r>
                          <a:r>
                            <a:rPr lang="en-US" dirty="0"/>
                            <a:t>]</a:t>
                          </a:r>
                        </a:p>
                      </a:txBody>
                      <a:tcPr/>
                    </a:tc>
                    <a:tc>
                      <a:txBody>
                        <a:bodyPr/>
                        <a:lstStyle/>
                        <a:p>
                          <a:pPr algn="ctr"/>
                          <a:r>
                            <a:rPr lang="en-US" dirty="0"/>
                            <a:t>p = </a:t>
                          </a:r>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𝒑</m:t>
                                  </m:r>
                                </m:e>
                                <m:sup>
                                  <m:r>
                                    <a:rPr lang="en-US" b="1" i="1" smtClean="0">
                                      <a:latin typeface="Cambria Math" panose="02040503050406030204" pitchFamily="18" charset="0"/>
                                    </a:rPr>
                                    <m:t>𝟐</m:t>
                                  </m:r>
                                </m:sup>
                              </m:sSup>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 = p mod 341</a:t>
                          </a:r>
                        </a:p>
                      </a:txBody>
                      <a:tcPr/>
                    </a:tc>
                    <a:tc>
                      <a:txBody>
                        <a:bodyPr/>
                        <a:lstStyle/>
                        <a:p>
                          <a:pPr algn="ctr"/>
                          <a:r>
                            <a:rPr lang="en-US" dirty="0"/>
                            <a:t>P*122</a:t>
                          </a:r>
                        </a:p>
                      </a:txBody>
                      <a:tcPr/>
                    </a:tc>
                    <a:tc>
                      <a:txBody>
                        <a:bodyPr/>
                        <a:lstStyle/>
                        <a:p>
                          <a:pPr algn="ctr"/>
                          <a:r>
                            <a:rPr lang="en-US" dirty="0"/>
                            <a:t>p = mod 341</a:t>
                          </a:r>
                        </a:p>
                      </a:txBody>
                      <a:tcPr/>
                    </a:tc>
                    <a:extLst>
                      <a:ext uri="{0D108BD9-81ED-4DB2-BD59-A6C34878D82A}">
                        <a16:rowId xmlns:a16="http://schemas.microsoft.com/office/drawing/2014/main" val="2019775434"/>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122</a:t>
                          </a:r>
                        </a:p>
                      </a:txBody>
                      <a:tcPr/>
                    </a:tc>
                    <a:tc>
                      <a:txBody>
                        <a:bodyPr/>
                        <a:lstStyle/>
                        <a:p>
                          <a:pPr algn="ctr"/>
                          <a:r>
                            <a:rPr lang="en-US" dirty="0"/>
                            <a:t>122</a:t>
                          </a:r>
                        </a:p>
                      </a:txBody>
                      <a:tcPr/>
                    </a:tc>
                    <a:extLst>
                      <a:ext uri="{0D108BD9-81ED-4DB2-BD59-A6C34878D82A}">
                        <a16:rowId xmlns:a16="http://schemas.microsoft.com/office/drawing/2014/main" val="4096367141"/>
                      </a:ext>
                    </a:extLst>
                  </a:tr>
                  <a:tr h="370840">
                    <a:tc>
                      <a:txBody>
                        <a:bodyPr/>
                        <a:lstStyle/>
                        <a:p>
                          <a:pPr algn="ctr"/>
                          <a:r>
                            <a:rPr lang="en-US" dirty="0"/>
                            <a:t>1</a:t>
                          </a:r>
                        </a:p>
                      </a:txBody>
                      <a:tcPr/>
                    </a:tc>
                    <a:tc>
                      <a:txBody>
                        <a:bodyPr/>
                        <a:lstStyle/>
                        <a:p>
                          <a:pPr algn="ctr"/>
                          <a:r>
                            <a:rPr lang="en-US" dirty="0"/>
                            <a:t>14884</a:t>
                          </a:r>
                        </a:p>
                      </a:txBody>
                      <a:tcPr/>
                    </a:tc>
                    <a:tc>
                      <a:txBody>
                        <a:bodyPr/>
                        <a:lstStyle/>
                        <a:p>
                          <a:pPr algn="ctr"/>
                          <a:r>
                            <a:rPr lang="en-US" dirty="0"/>
                            <a:t>221</a:t>
                          </a:r>
                        </a:p>
                      </a:txBody>
                      <a:tcPr/>
                    </a:tc>
                    <a:tc>
                      <a:txBody>
                        <a:bodyPr/>
                        <a:lstStyle/>
                        <a:p>
                          <a:pPr algn="ctr"/>
                          <a:r>
                            <a:rPr lang="en-US" dirty="0"/>
                            <a:t>26962</a:t>
                          </a:r>
                        </a:p>
                      </a:txBody>
                      <a:tcPr/>
                    </a:tc>
                    <a:tc>
                      <a:txBody>
                        <a:bodyPr/>
                        <a:lstStyle/>
                        <a:p>
                          <a:pPr algn="ctr"/>
                          <a:r>
                            <a:rPr lang="en-US" dirty="0"/>
                            <a:t>23</a:t>
                          </a:r>
                        </a:p>
                      </a:txBody>
                      <a:tcPr/>
                    </a:tc>
                    <a:extLst>
                      <a:ext uri="{0D108BD9-81ED-4DB2-BD59-A6C34878D82A}">
                        <a16:rowId xmlns:a16="http://schemas.microsoft.com/office/drawing/2014/main" val="2960676159"/>
                      </a:ext>
                    </a:extLst>
                  </a:tr>
                  <a:tr h="370840">
                    <a:tc>
                      <a:txBody>
                        <a:bodyPr/>
                        <a:lstStyle/>
                        <a:p>
                          <a:pPr algn="ctr"/>
                          <a:r>
                            <a:rPr lang="en-US" dirty="0"/>
                            <a:t>0</a:t>
                          </a:r>
                        </a:p>
                      </a:txBody>
                      <a:tcPr/>
                    </a:tc>
                    <a:tc>
                      <a:txBody>
                        <a:bodyPr/>
                        <a:lstStyle/>
                        <a:p>
                          <a:pPr algn="ctr"/>
                          <a:r>
                            <a:rPr lang="en-US" dirty="0"/>
                            <a:t>529</a:t>
                          </a:r>
                        </a:p>
                      </a:txBody>
                      <a:tcPr/>
                    </a:tc>
                    <a:tc>
                      <a:txBody>
                        <a:bodyPr/>
                        <a:lstStyle/>
                        <a:p>
                          <a:pPr algn="ctr"/>
                          <a:r>
                            <a:rPr lang="en-US" dirty="0"/>
                            <a:t>188</a:t>
                          </a:r>
                        </a:p>
                      </a:txBody>
                      <a:tcPr/>
                    </a:tc>
                    <a:tc>
                      <a:txBody>
                        <a:bodyPr/>
                        <a:lstStyle/>
                        <a:p>
                          <a:pPr algn="ctr"/>
                          <a:endParaRPr lang="en-US" dirty="0"/>
                        </a:p>
                      </a:txBody>
                      <a:tcPr/>
                    </a:tc>
                    <a:tc>
                      <a:txBody>
                        <a:bodyPr/>
                        <a:lstStyle/>
                        <a:p>
                          <a:pPr algn="ctr"/>
                          <a:r>
                            <a:rPr lang="en-US" dirty="0"/>
                            <a:t>188</a:t>
                          </a:r>
                        </a:p>
                      </a:txBody>
                      <a:tcPr/>
                    </a:tc>
                    <a:extLst>
                      <a:ext uri="{0D108BD9-81ED-4DB2-BD59-A6C34878D82A}">
                        <a16:rowId xmlns:a16="http://schemas.microsoft.com/office/drawing/2014/main" val="2184221181"/>
                      </a:ext>
                    </a:extLst>
                  </a:tr>
                  <a:tr h="370840">
                    <a:tc>
                      <a:txBody>
                        <a:bodyPr/>
                        <a:lstStyle/>
                        <a:p>
                          <a:pPr algn="ctr"/>
                          <a:r>
                            <a:rPr lang="en-US" dirty="0"/>
                            <a:t>1</a:t>
                          </a:r>
                        </a:p>
                      </a:txBody>
                      <a:tcPr/>
                    </a:tc>
                    <a:tc>
                      <a:txBody>
                        <a:bodyPr/>
                        <a:lstStyle/>
                        <a:p>
                          <a:pPr algn="ctr"/>
                          <a:r>
                            <a:rPr lang="en-US" dirty="0"/>
                            <a:t>35341</a:t>
                          </a:r>
                        </a:p>
                      </a:txBody>
                      <a:tcPr/>
                    </a:tc>
                    <a:tc>
                      <a:txBody>
                        <a:bodyPr/>
                        <a:lstStyle/>
                        <a:p>
                          <a:pPr algn="ctr"/>
                          <a:r>
                            <a:rPr lang="en-US" dirty="0"/>
                            <a:t>221</a:t>
                          </a:r>
                        </a:p>
                      </a:txBody>
                      <a:tcPr/>
                    </a:tc>
                    <a:tc>
                      <a:txBody>
                        <a:bodyPr/>
                        <a:lstStyle/>
                        <a:p>
                          <a:pPr algn="ctr"/>
                          <a:r>
                            <a:rPr lang="en-US" dirty="0"/>
                            <a:t>26962</a:t>
                          </a:r>
                        </a:p>
                      </a:txBody>
                      <a:tcPr/>
                    </a:tc>
                    <a:tc>
                      <a:txBody>
                        <a:bodyPr/>
                        <a:lstStyle/>
                        <a:p>
                          <a:pPr algn="ctr"/>
                          <a:r>
                            <a:rPr lang="en-US" dirty="0"/>
                            <a:t>23</a:t>
                          </a:r>
                        </a:p>
                      </a:txBody>
                      <a:tcPr/>
                    </a:tc>
                    <a:extLst>
                      <a:ext uri="{0D108BD9-81ED-4DB2-BD59-A6C34878D82A}">
                        <a16:rowId xmlns:a16="http://schemas.microsoft.com/office/drawing/2014/main" val="54889891"/>
                      </a:ext>
                    </a:extLst>
                  </a:tr>
                  <a:tr h="370840">
                    <a:tc>
                      <a:txBody>
                        <a:bodyPr/>
                        <a:lstStyle/>
                        <a:p>
                          <a:pPr algn="ctr"/>
                          <a:r>
                            <a:rPr lang="en-US" dirty="0"/>
                            <a:t>0</a:t>
                          </a:r>
                        </a:p>
                      </a:txBody>
                      <a:tcPr/>
                    </a:tc>
                    <a:tc>
                      <a:txBody>
                        <a:bodyPr/>
                        <a:lstStyle/>
                        <a:p>
                          <a:pPr algn="ctr"/>
                          <a:r>
                            <a:rPr lang="en-US" dirty="0"/>
                            <a:t>529</a:t>
                          </a:r>
                        </a:p>
                      </a:txBody>
                      <a:tcPr/>
                    </a:tc>
                    <a:tc>
                      <a:txBody>
                        <a:bodyPr/>
                        <a:lstStyle/>
                        <a:p>
                          <a:pPr algn="ctr"/>
                          <a:r>
                            <a:rPr lang="en-US" dirty="0"/>
                            <a:t>188</a:t>
                          </a:r>
                        </a:p>
                      </a:txBody>
                      <a:tcPr/>
                    </a:tc>
                    <a:tc>
                      <a:txBody>
                        <a:bodyPr/>
                        <a:lstStyle/>
                        <a:p>
                          <a:pPr algn="ctr"/>
                          <a:endParaRPr lang="en-US" dirty="0"/>
                        </a:p>
                      </a:txBody>
                      <a:tcPr/>
                    </a:tc>
                    <a:tc>
                      <a:txBody>
                        <a:bodyPr/>
                        <a:lstStyle/>
                        <a:p>
                          <a:pPr algn="ctr"/>
                          <a:r>
                            <a:rPr lang="en-US" dirty="0"/>
                            <a:t>188</a:t>
                          </a:r>
                        </a:p>
                      </a:txBody>
                      <a:tcPr/>
                    </a:tc>
                    <a:extLst>
                      <a:ext uri="{0D108BD9-81ED-4DB2-BD59-A6C34878D82A}">
                        <a16:rowId xmlns:a16="http://schemas.microsoft.com/office/drawing/2014/main" val="3609763646"/>
                      </a:ext>
                    </a:extLst>
                  </a:tr>
                  <a:tr h="370840">
                    <a:tc>
                      <a:txBody>
                        <a:bodyPr/>
                        <a:lstStyle/>
                        <a:p>
                          <a:pPr algn="ctr"/>
                          <a:r>
                            <a:rPr lang="en-US" dirty="0"/>
                            <a:t>1</a:t>
                          </a:r>
                        </a:p>
                      </a:txBody>
                      <a:tcPr/>
                    </a:tc>
                    <a:tc>
                      <a:txBody>
                        <a:bodyPr/>
                        <a:lstStyle/>
                        <a:p>
                          <a:pPr algn="ctr"/>
                          <a:r>
                            <a:rPr lang="en-US" dirty="0"/>
                            <a:t>35341</a:t>
                          </a:r>
                        </a:p>
                      </a:txBody>
                      <a:tcPr/>
                    </a:tc>
                    <a:tc>
                      <a:txBody>
                        <a:bodyPr/>
                        <a:lstStyle/>
                        <a:p>
                          <a:pPr algn="ctr"/>
                          <a:r>
                            <a:rPr lang="en-US" dirty="0"/>
                            <a:t>221</a:t>
                          </a:r>
                        </a:p>
                      </a:txBody>
                      <a:tcPr/>
                    </a:tc>
                    <a:tc>
                      <a:txBody>
                        <a:bodyPr/>
                        <a:lstStyle/>
                        <a:p>
                          <a:pPr algn="ctr"/>
                          <a:r>
                            <a:rPr lang="en-US" dirty="0"/>
                            <a:t>26962</a:t>
                          </a:r>
                        </a:p>
                      </a:txBody>
                      <a:tcPr/>
                    </a:tc>
                    <a:tc>
                      <a:txBody>
                        <a:bodyPr/>
                        <a:lstStyle/>
                        <a:p>
                          <a:pPr algn="ctr"/>
                          <a:r>
                            <a:rPr lang="en-US" dirty="0"/>
                            <a:t>23</a:t>
                          </a:r>
                        </a:p>
                      </a:txBody>
                      <a:tcPr/>
                    </a:tc>
                    <a:extLst>
                      <a:ext uri="{0D108BD9-81ED-4DB2-BD59-A6C34878D82A}">
                        <a16:rowId xmlns:a16="http://schemas.microsoft.com/office/drawing/2014/main" val="468880759"/>
                      </a:ext>
                    </a:extLst>
                  </a:tr>
                </a:tbl>
              </a:graphicData>
            </a:graphic>
          </p:graphicFrame>
        </mc:Choice>
        <mc:Fallback xmlns="">
          <p:graphicFrame>
            <p:nvGraphicFramePr>
              <p:cNvPr id="4" name="Table 4">
                <a:extLst>
                  <a:ext uri="{FF2B5EF4-FFF2-40B4-BE49-F238E27FC236}">
                    <a16:creationId xmlns:a16="http://schemas.microsoft.com/office/drawing/2014/main" id="{574E3754-BEA0-2FE7-17B9-DBD1C96697FC}"/>
                  </a:ext>
                </a:extLst>
              </p:cNvPr>
              <p:cNvGraphicFramePr>
                <a:graphicFrameLocks noGrp="1"/>
              </p:cNvGraphicFramePr>
              <p:nvPr>
                <p:extLst>
                  <p:ext uri="{D42A27DB-BD31-4B8C-83A1-F6EECF244321}">
                    <p14:modId xmlns:p14="http://schemas.microsoft.com/office/powerpoint/2010/main" val="860356954"/>
                  </p:ext>
                </p:extLst>
              </p:nvPr>
            </p:nvGraphicFramePr>
            <p:xfrm>
              <a:off x="685800" y="3200400"/>
              <a:ext cx="8229600" cy="25969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924118694"/>
                        </a:ext>
                      </a:extLst>
                    </a:gridCol>
                    <a:gridCol w="1645920">
                      <a:extLst>
                        <a:ext uri="{9D8B030D-6E8A-4147-A177-3AD203B41FA5}">
                          <a16:colId xmlns:a16="http://schemas.microsoft.com/office/drawing/2014/main" val="3618698955"/>
                        </a:ext>
                      </a:extLst>
                    </a:gridCol>
                    <a:gridCol w="1965960">
                      <a:extLst>
                        <a:ext uri="{9D8B030D-6E8A-4147-A177-3AD203B41FA5}">
                          <a16:colId xmlns:a16="http://schemas.microsoft.com/office/drawing/2014/main" val="339355054"/>
                        </a:ext>
                      </a:extLst>
                    </a:gridCol>
                    <a:gridCol w="1143000">
                      <a:extLst>
                        <a:ext uri="{9D8B030D-6E8A-4147-A177-3AD203B41FA5}">
                          <a16:colId xmlns:a16="http://schemas.microsoft.com/office/drawing/2014/main" val="794337173"/>
                        </a:ext>
                      </a:extLst>
                    </a:gridCol>
                    <a:gridCol w="1828800">
                      <a:extLst>
                        <a:ext uri="{9D8B030D-6E8A-4147-A177-3AD203B41FA5}">
                          <a16:colId xmlns:a16="http://schemas.microsoft.com/office/drawing/2014/main" val="3599509403"/>
                        </a:ext>
                      </a:extLst>
                    </a:gridCol>
                  </a:tblGrid>
                  <a:tr h="371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a:t>
                          </a:r>
                          <a:r>
                            <a:rPr lang="en-US" dirty="0" err="1"/>
                            <a:t>i</a:t>
                          </a:r>
                          <a:r>
                            <a:rPr lang="en-US" dirty="0"/>
                            <a:t>]</a:t>
                          </a:r>
                        </a:p>
                      </a:txBody>
                      <a:tcPr/>
                    </a:tc>
                    <a:tc>
                      <a:txBody>
                        <a:bodyPr/>
                        <a:lstStyle/>
                        <a:p>
                          <a:endParaRPr lang="en-US"/>
                        </a:p>
                      </a:txBody>
                      <a:tcPr>
                        <a:blipFill>
                          <a:blip r:embed="rId2"/>
                          <a:stretch>
                            <a:fillRect l="-100370" t="-8197" r="-301852" b="-62295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 = p mod 341</a:t>
                          </a:r>
                        </a:p>
                      </a:txBody>
                      <a:tcPr/>
                    </a:tc>
                    <a:tc>
                      <a:txBody>
                        <a:bodyPr/>
                        <a:lstStyle/>
                        <a:p>
                          <a:pPr algn="ctr"/>
                          <a:r>
                            <a:rPr lang="en-US" dirty="0"/>
                            <a:t>P*122</a:t>
                          </a:r>
                        </a:p>
                      </a:txBody>
                      <a:tcPr/>
                    </a:tc>
                    <a:tc>
                      <a:txBody>
                        <a:bodyPr/>
                        <a:lstStyle/>
                        <a:p>
                          <a:pPr algn="ctr"/>
                          <a:r>
                            <a:rPr lang="en-US" dirty="0"/>
                            <a:t>p = mod 341</a:t>
                          </a:r>
                        </a:p>
                      </a:txBody>
                      <a:tcPr/>
                    </a:tc>
                    <a:extLst>
                      <a:ext uri="{0D108BD9-81ED-4DB2-BD59-A6C34878D82A}">
                        <a16:rowId xmlns:a16="http://schemas.microsoft.com/office/drawing/2014/main" val="2019775434"/>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122</a:t>
                          </a:r>
                        </a:p>
                      </a:txBody>
                      <a:tcPr/>
                    </a:tc>
                    <a:tc>
                      <a:txBody>
                        <a:bodyPr/>
                        <a:lstStyle/>
                        <a:p>
                          <a:pPr algn="ctr"/>
                          <a:r>
                            <a:rPr lang="en-US" dirty="0"/>
                            <a:t>122</a:t>
                          </a:r>
                        </a:p>
                      </a:txBody>
                      <a:tcPr/>
                    </a:tc>
                    <a:extLst>
                      <a:ext uri="{0D108BD9-81ED-4DB2-BD59-A6C34878D82A}">
                        <a16:rowId xmlns:a16="http://schemas.microsoft.com/office/drawing/2014/main" val="4096367141"/>
                      </a:ext>
                    </a:extLst>
                  </a:tr>
                  <a:tr h="370840">
                    <a:tc>
                      <a:txBody>
                        <a:bodyPr/>
                        <a:lstStyle/>
                        <a:p>
                          <a:pPr algn="ctr"/>
                          <a:r>
                            <a:rPr lang="en-US" dirty="0"/>
                            <a:t>1</a:t>
                          </a:r>
                        </a:p>
                      </a:txBody>
                      <a:tcPr/>
                    </a:tc>
                    <a:tc>
                      <a:txBody>
                        <a:bodyPr/>
                        <a:lstStyle/>
                        <a:p>
                          <a:pPr algn="ctr"/>
                          <a:r>
                            <a:rPr lang="en-US" dirty="0"/>
                            <a:t>14884</a:t>
                          </a:r>
                        </a:p>
                      </a:txBody>
                      <a:tcPr/>
                    </a:tc>
                    <a:tc>
                      <a:txBody>
                        <a:bodyPr/>
                        <a:lstStyle/>
                        <a:p>
                          <a:pPr algn="ctr"/>
                          <a:r>
                            <a:rPr lang="en-US" dirty="0"/>
                            <a:t>221</a:t>
                          </a:r>
                        </a:p>
                      </a:txBody>
                      <a:tcPr/>
                    </a:tc>
                    <a:tc>
                      <a:txBody>
                        <a:bodyPr/>
                        <a:lstStyle/>
                        <a:p>
                          <a:pPr algn="ctr"/>
                          <a:r>
                            <a:rPr lang="en-US" dirty="0"/>
                            <a:t>26962</a:t>
                          </a:r>
                        </a:p>
                      </a:txBody>
                      <a:tcPr/>
                    </a:tc>
                    <a:tc>
                      <a:txBody>
                        <a:bodyPr/>
                        <a:lstStyle/>
                        <a:p>
                          <a:pPr algn="ctr"/>
                          <a:r>
                            <a:rPr lang="en-US" dirty="0"/>
                            <a:t>23</a:t>
                          </a:r>
                        </a:p>
                      </a:txBody>
                      <a:tcPr/>
                    </a:tc>
                    <a:extLst>
                      <a:ext uri="{0D108BD9-81ED-4DB2-BD59-A6C34878D82A}">
                        <a16:rowId xmlns:a16="http://schemas.microsoft.com/office/drawing/2014/main" val="2960676159"/>
                      </a:ext>
                    </a:extLst>
                  </a:tr>
                  <a:tr h="370840">
                    <a:tc>
                      <a:txBody>
                        <a:bodyPr/>
                        <a:lstStyle/>
                        <a:p>
                          <a:pPr algn="ctr"/>
                          <a:r>
                            <a:rPr lang="en-US" dirty="0"/>
                            <a:t>0</a:t>
                          </a:r>
                        </a:p>
                      </a:txBody>
                      <a:tcPr/>
                    </a:tc>
                    <a:tc>
                      <a:txBody>
                        <a:bodyPr/>
                        <a:lstStyle/>
                        <a:p>
                          <a:pPr algn="ctr"/>
                          <a:r>
                            <a:rPr lang="en-US" dirty="0"/>
                            <a:t>529</a:t>
                          </a:r>
                        </a:p>
                      </a:txBody>
                      <a:tcPr/>
                    </a:tc>
                    <a:tc>
                      <a:txBody>
                        <a:bodyPr/>
                        <a:lstStyle/>
                        <a:p>
                          <a:pPr algn="ctr"/>
                          <a:r>
                            <a:rPr lang="en-US" dirty="0"/>
                            <a:t>188</a:t>
                          </a:r>
                        </a:p>
                      </a:txBody>
                      <a:tcPr/>
                    </a:tc>
                    <a:tc>
                      <a:txBody>
                        <a:bodyPr/>
                        <a:lstStyle/>
                        <a:p>
                          <a:pPr algn="ctr"/>
                          <a:endParaRPr lang="en-US" dirty="0"/>
                        </a:p>
                      </a:txBody>
                      <a:tcPr/>
                    </a:tc>
                    <a:tc>
                      <a:txBody>
                        <a:bodyPr/>
                        <a:lstStyle/>
                        <a:p>
                          <a:pPr algn="ctr"/>
                          <a:r>
                            <a:rPr lang="en-US" dirty="0"/>
                            <a:t>188</a:t>
                          </a:r>
                        </a:p>
                      </a:txBody>
                      <a:tcPr/>
                    </a:tc>
                    <a:extLst>
                      <a:ext uri="{0D108BD9-81ED-4DB2-BD59-A6C34878D82A}">
                        <a16:rowId xmlns:a16="http://schemas.microsoft.com/office/drawing/2014/main" val="2184221181"/>
                      </a:ext>
                    </a:extLst>
                  </a:tr>
                  <a:tr h="370840">
                    <a:tc>
                      <a:txBody>
                        <a:bodyPr/>
                        <a:lstStyle/>
                        <a:p>
                          <a:pPr algn="ctr"/>
                          <a:r>
                            <a:rPr lang="en-US" dirty="0"/>
                            <a:t>1</a:t>
                          </a:r>
                        </a:p>
                      </a:txBody>
                      <a:tcPr/>
                    </a:tc>
                    <a:tc>
                      <a:txBody>
                        <a:bodyPr/>
                        <a:lstStyle/>
                        <a:p>
                          <a:pPr algn="ctr"/>
                          <a:r>
                            <a:rPr lang="en-US" dirty="0"/>
                            <a:t>35341</a:t>
                          </a:r>
                        </a:p>
                      </a:txBody>
                      <a:tcPr/>
                    </a:tc>
                    <a:tc>
                      <a:txBody>
                        <a:bodyPr/>
                        <a:lstStyle/>
                        <a:p>
                          <a:pPr algn="ctr"/>
                          <a:r>
                            <a:rPr lang="en-US" dirty="0"/>
                            <a:t>221</a:t>
                          </a:r>
                        </a:p>
                      </a:txBody>
                      <a:tcPr/>
                    </a:tc>
                    <a:tc>
                      <a:txBody>
                        <a:bodyPr/>
                        <a:lstStyle/>
                        <a:p>
                          <a:pPr algn="ctr"/>
                          <a:r>
                            <a:rPr lang="en-US" dirty="0"/>
                            <a:t>26962</a:t>
                          </a:r>
                        </a:p>
                      </a:txBody>
                      <a:tcPr/>
                    </a:tc>
                    <a:tc>
                      <a:txBody>
                        <a:bodyPr/>
                        <a:lstStyle/>
                        <a:p>
                          <a:pPr algn="ctr"/>
                          <a:r>
                            <a:rPr lang="en-US" dirty="0"/>
                            <a:t>23</a:t>
                          </a:r>
                        </a:p>
                      </a:txBody>
                      <a:tcPr/>
                    </a:tc>
                    <a:extLst>
                      <a:ext uri="{0D108BD9-81ED-4DB2-BD59-A6C34878D82A}">
                        <a16:rowId xmlns:a16="http://schemas.microsoft.com/office/drawing/2014/main" val="54889891"/>
                      </a:ext>
                    </a:extLst>
                  </a:tr>
                  <a:tr h="370840">
                    <a:tc>
                      <a:txBody>
                        <a:bodyPr/>
                        <a:lstStyle/>
                        <a:p>
                          <a:pPr algn="ctr"/>
                          <a:r>
                            <a:rPr lang="en-US" dirty="0"/>
                            <a:t>0</a:t>
                          </a:r>
                        </a:p>
                      </a:txBody>
                      <a:tcPr/>
                    </a:tc>
                    <a:tc>
                      <a:txBody>
                        <a:bodyPr/>
                        <a:lstStyle/>
                        <a:p>
                          <a:pPr algn="ctr"/>
                          <a:r>
                            <a:rPr lang="en-US" dirty="0"/>
                            <a:t>529</a:t>
                          </a:r>
                        </a:p>
                      </a:txBody>
                      <a:tcPr/>
                    </a:tc>
                    <a:tc>
                      <a:txBody>
                        <a:bodyPr/>
                        <a:lstStyle/>
                        <a:p>
                          <a:pPr algn="ctr"/>
                          <a:r>
                            <a:rPr lang="en-US" dirty="0"/>
                            <a:t>188</a:t>
                          </a:r>
                        </a:p>
                      </a:txBody>
                      <a:tcPr/>
                    </a:tc>
                    <a:tc>
                      <a:txBody>
                        <a:bodyPr/>
                        <a:lstStyle/>
                        <a:p>
                          <a:pPr algn="ctr"/>
                          <a:endParaRPr lang="en-US" dirty="0"/>
                        </a:p>
                      </a:txBody>
                      <a:tcPr/>
                    </a:tc>
                    <a:tc>
                      <a:txBody>
                        <a:bodyPr/>
                        <a:lstStyle/>
                        <a:p>
                          <a:pPr algn="ctr"/>
                          <a:r>
                            <a:rPr lang="en-US" dirty="0"/>
                            <a:t>188</a:t>
                          </a:r>
                        </a:p>
                      </a:txBody>
                      <a:tcPr/>
                    </a:tc>
                    <a:extLst>
                      <a:ext uri="{0D108BD9-81ED-4DB2-BD59-A6C34878D82A}">
                        <a16:rowId xmlns:a16="http://schemas.microsoft.com/office/drawing/2014/main" val="3609763646"/>
                      </a:ext>
                    </a:extLst>
                  </a:tr>
                  <a:tr h="370840">
                    <a:tc>
                      <a:txBody>
                        <a:bodyPr/>
                        <a:lstStyle/>
                        <a:p>
                          <a:pPr algn="ctr"/>
                          <a:r>
                            <a:rPr lang="en-US" dirty="0"/>
                            <a:t>1</a:t>
                          </a:r>
                        </a:p>
                      </a:txBody>
                      <a:tcPr/>
                    </a:tc>
                    <a:tc>
                      <a:txBody>
                        <a:bodyPr/>
                        <a:lstStyle/>
                        <a:p>
                          <a:pPr algn="ctr"/>
                          <a:r>
                            <a:rPr lang="en-US" dirty="0"/>
                            <a:t>35341</a:t>
                          </a:r>
                        </a:p>
                      </a:txBody>
                      <a:tcPr/>
                    </a:tc>
                    <a:tc>
                      <a:txBody>
                        <a:bodyPr/>
                        <a:lstStyle/>
                        <a:p>
                          <a:pPr algn="ctr"/>
                          <a:r>
                            <a:rPr lang="en-US" dirty="0"/>
                            <a:t>221</a:t>
                          </a:r>
                        </a:p>
                      </a:txBody>
                      <a:tcPr/>
                    </a:tc>
                    <a:tc>
                      <a:txBody>
                        <a:bodyPr/>
                        <a:lstStyle/>
                        <a:p>
                          <a:pPr algn="ctr"/>
                          <a:r>
                            <a:rPr lang="en-US" dirty="0"/>
                            <a:t>26962</a:t>
                          </a:r>
                        </a:p>
                      </a:txBody>
                      <a:tcPr/>
                    </a:tc>
                    <a:tc>
                      <a:txBody>
                        <a:bodyPr/>
                        <a:lstStyle/>
                        <a:p>
                          <a:pPr algn="ctr"/>
                          <a:r>
                            <a:rPr lang="en-US" dirty="0"/>
                            <a:t>23</a:t>
                          </a:r>
                        </a:p>
                      </a:txBody>
                      <a:tcPr/>
                    </a:tc>
                    <a:extLst>
                      <a:ext uri="{0D108BD9-81ED-4DB2-BD59-A6C34878D82A}">
                        <a16:rowId xmlns:a16="http://schemas.microsoft.com/office/drawing/2014/main" val="468880759"/>
                      </a:ext>
                    </a:extLst>
                  </a:tr>
                </a:tbl>
              </a:graphicData>
            </a:graphic>
          </p:graphicFrame>
        </mc:Fallback>
      </mc:AlternateContent>
    </p:spTree>
    <p:extLst>
      <p:ext uri="{BB962C8B-B14F-4D97-AF65-F5344CB8AC3E}">
        <p14:creationId xmlns:p14="http://schemas.microsoft.com/office/powerpoint/2010/main" val="22042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E38E78-02E6-1A15-AE17-12520093CB7C}"/>
              </a:ext>
            </a:extLst>
          </p:cNvPr>
          <p:cNvSpPr>
            <a:spLocks noGrp="1"/>
          </p:cNvSpPr>
          <p:nvPr>
            <p:ph idx="1"/>
          </p:nvPr>
        </p:nvSpPr>
        <p:spPr/>
        <p:txBody>
          <a:bodyPr>
            <a:normAutofit lnSpcReduction="10000"/>
          </a:bodyPr>
          <a:lstStyle/>
          <a:p>
            <a:r>
              <a:rPr lang="vi-VN" b="0" i="0" dirty="0">
                <a:effectLst/>
                <a:latin typeface="Söhne"/>
              </a:rPr>
              <a:t>Hệ mã hóa công khai RSA là một trong những hệ thống mã hóa được sử dụng rộng rãi và phổ biến nhất hiện nay. Tuy nhiên, nó cũng đối mặt với những mối đe dọa đáng kể từ các cuộc tấn công của kẻ tấn công thông minh và năng động.</a:t>
            </a:r>
            <a:endParaRPr lang="en-US" b="0" i="0" dirty="0">
              <a:effectLst/>
              <a:latin typeface="Söhne"/>
            </a:endParaRPr>
          </a:p>
          <a:p>
            <a:r>
              <a:rPr lang="vi-VN" b="0" i="0" dirty="0">
                <a:effectLst/>
                <a:latin typeface="Söhne"/>
              </a:rPr>
              <a:t>Độ an toàn của hệ mã hóa RSA phụ thuộc vào độ dài khóa. Trong hầu hết các trường hợp, độ an toàn của RSA được đảm bảo bởi độ dài khóa được sử dụng. Điều này có nghĩa là nếu khóa đủ dài, thì việc giải mã sẽ trở nên rất khó khăn, thậm chí là không thể thực hiện được trong thời gian ngắn.</a:t>
            </a:r>
            <a:endParaRPr lang="en-US" dirty="0"/>
          </a:p>
        </p:txBody>
      </p:sp>
      <p:sp>
        <p:nvSpPr>
          <p:cNvPr id="3" name="Title 2">
            <a:extLst>
              <a:ext uri="{FF2B5EF4-FFF2-40B4-BE49-F238E27FC236}">
                <a16:creationId xmlns:a16="http://schemas.microsoft.com/office/drawing/2014/main" id="{E311172B-AAD7-F5EE-0E09-C03DC6EEF137}"/>
              </a:ext>
            </a:extLst>
          </p:cNvPr>
          <p:cNvSpPr>
            <a:spLocks noGrp="1"/>
          </p:cNvSpPr>
          <p:nvPr>
            <p:ph type="title"/>
          </p:nvPr>
        </p:nvSpPr>
        <p:spPr/>
        <p:txBody>
          <a:bodyPr>
            <a:normAutofit fontScale="90000"/>
          </a:bodyPr>
          <a:lstStyle/>
          <a:p>
            <a:r>
              <a:rPr lang="en-US" dirty="0" err="1">
                <a:latin typeface="Arial" pitchFamily="34" charset="0"/>
                <a:cs typeface="Arial" pitchFamily="34" charset="0"/>
              </a:rPr>
              <a:t>Độ</a:t>
            </a:r>
            <a:r>
              <a:rPr lang="en-US" dirty="0">
                <a:latin typeface="Arial" pitchFamily="34" charset="0"/>
                <a:cs typeface="Arial" pitchFamily="34" charset="0"/>
              </a:rPr>
              <a:t> an </a:t>
            </a:r>
            <a:r>
              <a:rPr lang="en-US" dirty="0" err="1">
                <a:latin typeface="Arial" pitchFamily="34" charset="0"/>
                <a:cs typeface="Arial" pitchFamily="34" charset="0"/>
              </a:rPr>
              <a:t>toàn</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khai</a:t>
            </a:r>
            <a:r>
              <a:rPr lang="en-US" dirty="0">
                <a:latin typeface="Arial" pitchFamily="34" charset="0"/>
                <a:cs typeface="Arial" pitchFamily="34" charset="0"/>
              </a:rPr>
              <a:t> RSA</a:t>
            </a:r>
            <a:endParaRPr lang="en-US" dirty="0"/>
          </a:p>
        </p:txBody>
      </p:sp>
    </p:spTree>
    <p:extLst>
      <p:ext uri="{BB962C8B-B14F-4D97-AF65-F5344CB8AC3E}">
        <p14:creationId xmlns:p14="http://schemas.microsoft.com/office/powerpoint/2010/main" val="2514743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98607-907E-F56C-4215-1085D3745C16}"/>
              </a:ext>
            </a:extLst>
          </p:cNvPr>
          <p:cNvSpPr>
            <a:spLocks noGrp="1"/>
          </p:cNvSpPr>
          <p:nvPr>
            <p:ph idx="1"/>
          </p:nvPr>
        </p:nvSpPr>
        <p:spPr/>
        <p:txBody>
          <a:bodyPr/>
          <a:lstStyle/>
          <a:p>
            <a:r>
              <a:rPr lang="vi-VN" b="0" i="0" dirty="0">
                <a:effectLst/>
                <a:latin typeface="Söhne"/>
              </a:rPr>
              <a:t>Hiện nay, máy tính mạnh nhất thế giới là Fugaku, được phát triển bởi Riken và Fujitsu ở Nhật Bản. Theo thông tin được công bố, Fugaku có thể thực hiện khoảng 442,01 nghìn tỷ phép tính mỗi giây (442,01 petaflops).</a:t>
            </a:r>
            <a:endParaRPr lang="en-US" dirty="0">
              <a:latin typeface="Söhne"/>
            </a:endParaRPr>
          </a:p>
          <a:p>
            <a:r>
              <a:rPr lang="vi-VN" b="0" i="0" dirty="0">
                <a:effectLst/>
                <a:latin typeface="Söhne"/>
              </a:rPr>
              <a:t>Tuy nhiên, thời gian giải mã RSA phụ thuộc vào độ dài của khóa. Dưới đây là bảng thống kê thời gian ước tính để giải mã RSA với máy tính mạnh nhất hiện nay với các khóa có độ dài khác nhau:</a:t>
            </a:r>
            <a:endParaRPr lang="en-US" dirty="0"/>
          </a:p>
        </p:txBody>
      </p:sp>
      <p:sp>
        <p:nvSpPr>
          <p:cNvPr id="3" name="Title 2">
            <a:extLst>
              <a:ext uri="{FF2B5EF4-FFF2-40B4-BE49-F238E27FC236}">
                <a16:creationId xmlns:a16="http://schemas.microsoft.com/office/drawing/2014/main" id="{AC414FE3-6595-63D8-E933-6548541604CB}"/>
              </a:ext>
            </a:extLst>
          </p:cNvPr>
          <p:cNvSpPr>
            <a:spLocks noGrp="1"/>
          </p:cNvSpPr>
          <p:nvPr>
            <p:ph type="title"/>
          </p:nvPr>
        </p:nvSpPr>
        <p:spPr/>
        <p:txBody>
          <a:bodyPr>
            <a:normAutofit fontScale="90000"/>
          </a:bodyPr>
          <a:lstStyle/>
          <a:p>
            <a:r>
              <a:rPr lang="en-US" dirty="0" err="1">
                <a:latin typeface="Arial" pitchFamily="34" charset="0"/>
                <a:cs typeface="Arial" pitchFamily="34" charset="0"/>
              </a:rPr>
              <a:t>Độ</a:t>
            </a:r>
            <a:r>
              <a:rPr lang="en-US" dirty="0">
                <a:latin typeface="Arial" pitchFamily="34" charset="0"/>
                <a:cs typeface="Arial" pitchFamily="34" charset="0"/>
              </a:rPr>
              <a:t> an </a:t>
            </a:r>
            <a:r>
              <a:rPr lang="en-US" dirty="0" err="1">
                <a:latin typeface="Arial" pitchFamily="34" charset="0"/>
                <a:cs typeface="Arial" pitchFamily="34" charset="0"/>
              </a:rPr>
              <a:t>toàn</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khai</a:t>
            </a:r>
            <a:r>
              <a:rPr lang="en-US" dirty="0">
                <a:latin typeface="Arial" pitchFamily="34" charset="0"/>
                <a:cs typeface="Arial" pitchFamily="34" charset="0"/>
              </a:rPr>
              <a:t> RSA</a:t>
            </a:r>
            <a:endParaRPr lang="en-US" dirty="0"/>
          </a:p>
        </p:txBody>
      </p:sp>
    </p:spTree>
    <p:extLst>
      <p:ext uri="{BB962C8B-B14F-4D97-AF65-F5344CB8AC3E}">
        <p14:creationId xmlns:p14="http://schemas.microsoft.com/office/powerpoint/2010/main" val="4122475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F3D135-7E0E-4958-0F9F-02D8699B978E}"/>
              </a:ext>
            </a:extLst>
          </p:cNvPr>
          <p:cNvSpPr>
            <a:spLocks noGrp="1"/>
          </p:cNvSpPr>
          <p:nvPr>
            <p:ph type="title"/>
          </p:nvPr>
        </p:nvSpPr>
        <p:spPr/>
        <p:txBody>
          <a:bodyPr>
            <a:normAutofit fontScale="90000"/>
          </a:bodyPr>
          <a:lstStyle/>
          <a:p>
            <a:r>
              <a:rPr lang="en-US" dirty="0" err="1">
                <a:latin typeface="Arial" pitchFamily="34" charset="0"/>
                <a:cs typeface="Arial" pitchFamily="34" charset="0"/>
              </a:rPr>
              <a:t>Độ</a:t>
            </a:r>
            <a:r>
              <a:rPr lang="en-US" dirty="0">
                <a:latin typeface="Arial" pitchFamily="34" charset="0"/>
                <a:cs typeface="Arial" pitchFamily="34" charset="0"/>
              </a:rPr>
              <a:t> an </a:t>
            </a:r>
            <a:r>
              <a:rPr lang="en-US" dirty="0" err="1">
                <a:latin typeface="Arial" pitchFamily="34" charset="0"/>
                <a:cs typeface="Arial" pitchFamily="34" charset="0"/>
              </a:rPr>
              <a:t>toàn</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khai</a:t>
            </a:r>
            <a:r>
              <a:rPr lang="en-US" dirty="0">
                <a:latin typeface="Arial" pitchFamily="34" charset="0"/>
                <a:cs typeface="Arial" pitchFamily="34" charset="0"/>
              </a:rPr>
              <a:t> RSA</a:t>
            </a:r>
            <a:endParaRPr lang="en-US" dirty="0"/>
          </a:p>
        </p:txBody>
      </p:sp>
      <p:sp>
        <p:nvSpPr>
          <p:cNvPr id="6" name="Content Placeholder 5">
            <a:extLst>
              <a:ext uri="{FF2B5EF4-FFF2-40B4-BE49-F238E27FC236}">
                <a16:creationId xmlns:a16="http://schemas.microsoft.com/office/drawing/2014/main" id="{96FF0D12-5295-BA34-31AE-3CD54BBBE086}"/>
              </a:ext>
            </a:extLst>
          </p:cNvPr>
          <p:cNvSpPr>
            <a:spLocks noGrp="1"/>
          </p:cNvSpPr>
          <p:nvPr>
            <p:ph idx="1"/>
          </p:nvPr>
        </p:nvSpPr>
        <p:spPr>
          <a:xfrm>
            <a:off x="430967" y="3998211"/>
            <a:ext cx="8229600" cy="1716790"/>
          </a:xfrm>
        </p:spPr>
        <p:txBody>
          <a:bodyPr>
            <a:normAutofit/>
          </a:bodyPr>
          <a:lstStyle/>
          <a:p>
            <a:pPr marL="109728" indent="0">
              <a:buNone/>
            </a:pPr>
            <a:r>
              <a:rPr lang="en-US" dirty="0" err="1"/>
              <a:t>Dựa</a:t>
            </a:r>
            <a:r>
              <a:rPr lang="en-US" dirty="0"/>
              <a:t> </a:t>
            </a:r>
            <a:r>
              <a:rPr lang="en-US" dirty="0" err="1"/>
              <a:t>vào</a:t>
            </a:r>
            <a:r>
              <a:rPr lang="en-US" dirty="0"/>
              <a:t> </a:t>
            </a:r>
            <a:r>
              <a:rPr lang="en-US" dirty="0" err="1"/>
              <a:t>bảng</a:t>
            </a:r>
            <a:r>
              <a:rPr lang="en-US" dirty="0"/>
              <a:t> </a:t>
            </a:r>
            <a:r>
              <a:rPr lang="en-US" dirty="0" err="1"/>
              <a:t>thống</a:t>
            </a:r>
            <a:r>
              <a:rPr lang="en-US" dirty="0"/>
              <a:t> </a:t>
            </a:r>
            <a:r>
              <a:rPr lang="en-US" dirty="0" err="1"/>
              <a:t>kê</a:t>
            </a:r>
            <a:r>
              <a:rPr lang="en-US" dirty="0"/>
              <a:t> </a:t>
            </a:r>
            <a:r>
              <a:rPr lang="en-US" dirty="0" err="1"/>
              <a:t>trên</a:t>
            </a:r>
            <a:r>
              <a:rPr lang="en-US" dirty="0"/>
              <a:t>, </a:t>
            </a:r>
            <a:r>
              <a:rPr lang="en-US" dirty="0" err="1"/>
              <a:t>có</a:t>
            </a:r>
            <a:r>
              <a:rPr lang="en-US" dirty="0"/>
              <a:t> </a:t>
            </a:r>
            <a:r>
              <a:rPr lang="en-US" dirty="0" err="1"/>
              <a:t>thể</a:t>
            </a:r>
            <a:r>
              <a:rPr lang="en-US" dirty="0"/>
              <a:t> </a:t>
            </a:r>
            <a:r>
              <a:rPr lang="en-US" dirty="0" err="1"/>
              <a:t>thấy</a:t>
            </a:r>
            <a:r>
              <a:rPr lang="en-US" dirty="0"/>
              <a:t> </a:t>
            </a:r>
            <a:r>
              <a:rPr lang="en-US" dirty="0" err="1"/>
              <a:t>độ</a:t>
            </a:r>
            <a:r>
              <a:rPr lang="en-US" dirty="0"/>
              <a:t> an </a:t>
            </a:r>
            <a:r>
              <a:rPr lang="en-US" dirty="0" err="1"/>
              <a:t>toàn</a:t>
            </a:r>
            <a:r>
              <a:rPr lang="en-US" dirty="0"/>
              <a:t> </a:t>
            </a:r>
            <a:r>
              <a:rPr lang="en-US" dirty="0" err="1"/>
              <a:t>của</a:t>
            </a:r>
            <a:r>
              <a:rPr lang="en-US" dirty="0"/>
              <a:t> </a:t>
            </a:r>
            <a:r>
              <a:rPr lang="en-US" dirty="0" err="1"/>
              <a:t>hệ</a:t>
            </a:r>
            <a:r>
              <a:rPr lang="en-US" dirty="0"/>
              <a:t> </a:t>
            </a:r>
            <a:r>
              <a:rPr lang="en-US" dirty="0" err="1"/>
              <a:t>mã</a:t>
            </a:r>
            <a:r>
              <a:rPr lang="en-US" dirty="0"/>
              <a:t> RSA </a:t>
            </a:r>
            <a:r>
              <a:rPr lang="en-US" dirty="0" err="1"/>
              <a:t>là</a:t>
            </a:r>
            <a:r>
              <a:rPr lang="en-US" dirty="0"/>
              <a:t> </a:t>
            </a:r>
            <a:r>
              <a:rPr lang="en-US" dirty="0" err="1"/>
              <a:t>rất</a:t>
            </a:r>
            <a:r>
              <a:rPr lang="en-US" dirty="0"/>
              <a:t> </a:t>
            </a:r>
            <a:r>
              <a:rPr lang="en-US" dirty="0" err="1"/>
              <a:t>cao</a:t>
            </a:r>
            <a:r>
              <a:rPr lang="en-US" dirty="0"/>
              <a:t> </a:t>
            </a:r>
            <a:r>
              <a:rPr lang="en-US" dirty="0" err="1"/>
              <a:t>và</a:t>
            </a:r>
            <a:r>
              <a:rPr lang="en-US" dirty="0"/>
              <a:t> </a:t>
            </a:r>
            <a:r>
              <a:rPr lang="en-US" dirty="0" err="1"/>
              <a:t>rất</a:t>
            </a:r>
            <a:r>
              <a:rPr lang="en-US" dirty="0"/>
              <a:t> </a:t>
            </a:r>
            <a:r>
              <a:rPr lang="en-US" dirty="0" err="1"/>
              <a:t>khó</a:t>
            </a:r>
            <a:r>
              <a:rPr lang="en-US" dirty="0"/>
              <a:t> </a:t>
            </a:r>
            <a:r>
              <a:rPr lang="en-US" dirty="0" err="1"/>
              <a:t>bị</a:t>
            </a:r>
            <a:r>
              <a:rPr lang="en-US" dirty="0"/>
              <a:t> </a:t>
            </a:r>
            <a:r>
              <a:rPr lang="en-US" dirty="0" err="1"/>
              <a:t>tấn</a:t>
            </a:r>
            <a:r>
              <a:rPr lang="en-US" dirty="0"/>
              <a:t> </a:t>
            </a:r>
            <a:r>
              <a:rPr lang="en-US" dirty="0" err="1"/>
              <a:t>công</a:t>
            </a:r>
            <a:r>
              <a:rPr lang="en-US" dirty="0"/>
              <a:t>.</a:t>
            </a:r>
          </a:p>
        </p:txBody>
      </p:sp>
      <p:graphicFrame>
        <p:nvGraphicFramePr>
          <p:cNvPr id="7" name="Table 4">
            <a:extLst>
              <a:ext uri="{FF2B5EF4-FFF2-40B4-BE49-F238E27FC236}">
                <a16:creationId xmlns:a16="http://schemas.microsoft.com/office/drawing/2014/main" id="{0E75B485-DE7B-3DAA-578B-06D50B79D681}"/>
              </a:ext>
            </a:extLst>
          </p:cNvPr>
          <p:cNvGraphicFramePr>
            <a:graphicFrameLocks/>
          </p:cNvGraphicFramePr>
          <p:nvPr>
            <p:extLst>
              <p:ext uri="{D42A27DB-BD31-4B8C-83A1-F6EECF244321}">
                <p14:modId xmlns:p14="http://schemas.microsoft.com/office/powerpoint/2010/main" val="2055010952"/>
              </p:ext>
            </p:extLst>
          </p:nvPr>
        </p:nvGraphicFramePr>
        <p:xfrm>
          <a:off x="457200" y="1676400"/>
          <a:ext cx="8229600" cy="1854200"/>
        </p:xfrm>
        <a:graphic>
          <a:graphicData uri="http://schemas.openxmlformats.org/drawingml/2006/table">
            <a:tbl>
              <a:tblPr firstRow="1" bandRow="1">
                <a:tableStyleId>{5C22544A-7EE6-4342-B048-85BDC9FD1C3A}</a:tableStyleId>
              </a:tblPr>
              <a:tblGrid>
                <a:gridCol w="4081072">
                  <a:extLst>
                    <a:ext uri="{9D8B030D-6E8A-4147-A177-3AD203B41FA5}">
                      <a16:colId xmlns:a16="http://schemas.microsoft.com/office/drawing/2014/main" val="1638200822"/>
                    </a:ext>
                  </a:extLst>
                </a:gridCol>
                <a:gridCol w="4148528">
                  <a:extLst>
                    <a:ext uri="{9D8B030D-6E8A-4147-A177-3AD203B41FA5}">
                      <a16:colId xmlns:a16="http://schemas.microsoft.com/office/drawing/2014/main" val="3353109940"/>
                    </a:ext>
                  </a:extLst>
                </a:gridCol>
              </a:tblGrid>
              <a:tr h="370840">
                <a:tc>
                  <a:txBody>
                    <a:bodyPr/>
                    <a:lstStyle/>
                    <a:p>
                      <a:pPr algn="ctr"/>
                      <a:r>
                        <a:rPr lang="en-US" dirty="0" err="1"/>
                        <a:t>Độ</a:t>
                      </a:r>
                      <a:r>
                        <a:rPr lang="en-US" dirty="0"/>
                        <a:t> </a:t>
                      </a:r>
                      <a:r>
                        <a:rPr lang="en-US" dirty="0" err="1"/>
                        <a:t>dài</a:t>
                      </a:r>
                      <a:r>
                        <a:rPr lang="en-US" dirty="0"/>
                        <a:t> </a:t>
                      </a:r>
                      <a:r>
                        <a:rPr lang="en-US" dirty="0" err="1"/>
                        <a:t>khóa</a:t>
                      </a:r>
                      <a:endParaRPr lang="en-US" dirty="0"/>
                    </a:p>
                  </a:txBody>
                  <a:tcPr/>
                </a:tc>
                <a:tc>
                  <a:txBody>
                    <a:bodyPr/>
                    <a:lstStyle/>
                    <a:p>
                      <a:pPr algn="ctr"/>
                      <a:r>
                        <a:rPr lang="en-US" dirty="0" err="1"/>
                        <a:t>Thời</a:t>
                      </a:r>
                      <a:r>
                        <a:rPr lang="en-US" dirty="0"/>
                        <a:t> </a:t>
                      </a:r>
                      <a:r>
                        <a:rPr lang="en-US" dirty="0" err="1"/>
                        <a:t>gian</a:t>
                      </a:r>
                      <a:r>
                        <a:rPr lang="en-US" dirty="0"/>
                        <a:t> </a:t>
                      </a:r>
                      <a:r>
                        <a:rPr lang="en-US" dirty="0" err="1"/>
                        <a:t>giải</a:t>
                      </a:r>
                      <a:r>
                        <a:rPr lang="en-US" dirty="0"/>
                        <a:t> </a:t>
                      </a:r>
                      <a:r>
                        <a:rPr lang="en-US" dirty="0" err="1"/>
                        <a:t>mã</a:t>
                      </a:r>
                      <a:endParaRPr lang="en-US" dirty="0"/>
                    </a:p>
                  </a:txBody>
                  <a:tcPr/>
                </a:tc>
                <a:extLst>
                  <a:ext uri="{0D108BD9-81ED-4DB2-BD59-A6C34878D82A}">
                    <a16:rowId xmlns:a16="http://schemas.microsoft.com/office/drawing/2014/main" val="2894883677"/>
                  </a:ext>
                </a:extLst>
              </a:tr>
              <a:tr h="370840">
                <a:tc>
                  <a:txBody>
                    <a:bodyPr/>
                    <a:lstStyle/>
                    <a:p>
                      <a:pPr algn="ctr"/>
                      <a:r>
                        <a:rPr lang="en-US" dirty="0"/>
                        <a:t>1024 bit</a:t>
                      </a:r>
                    </a:p>
                  </a:txBody>
                  <a:tcPr/>
                </a:tc>
                <a:tc>
                  <a:txBody>
                    <a:bodyPr/>
                    <a:lstStyle/>
                    <a:p>
                      <a:pPr algn="ctr"/>
                      <a:r>
                        <a:rPr lang="en-US" dirty="0" err="1"/>
                        <a:t>Khoảng</a:t>
                      </a:r>
                      <a:r>
                        <a:rPr lang="en-US" dirty="0"/>
                        <a:t> 400 </a:t>
                      </a:r>
                      <a:r>
                        <a:rPr lang="en-US" dirty="0" err="1"/>
                        <a:t>triệu</a:t>
                      </a:r>
                      <a:r>
                        <a:rPr lang="en-US" dirty="0"/>
                        <a:t> </a:t>
                      </a:r>
                      <a:r>
                        <a:rPr lang="en-US" dirty="0" err="1"/>
                        <a:t>năm</a:t>
                      </a:r>
                      <a:endParaRPr lang="en-US" dirty="0"/>
                    </a:p>
                  </a:txBody>
                  <a:tcPr/>
                </a:tc>
                <a:extLst>
                  <a:ext uri="{0D108BD9-81ED-4DB2-BD59-A6C34878D82A}">
                    <a16:rowId xmlns:a16="http://schemas.microsoft.com/office/drawing/2014/main" val="2873978528"/>
                  </a:ext>
                </a:extLst>
              </a:tr>
              <a:tr h="370840">
                <a:tc>
                  <a:txBody>
                    <a:bodyPr/>
                    <a:lstStyle/>
                    <a:p>
                      <a:pPr algn="ctr"/>
                      <a:r>
                        <a:rPr lang="en-US" dirty="0"/>
                        <a:t>2048 bit</a:t>
                      </a:r>
                    </a:p>
                  </a:txBody>
                  <a:tcPr/>
                </a:tc>
                <a:tc>
                  <a:txBody>
                    <a:bodyPr/>
                    <a:lstStyle/>
                    <a:p>
                      <a:pPr algn="ctr"/>
                      <a:r>
                        <a:rPr lang="en-US" dirty="0" err="1"/>
                        <a:t>Khoảng</a:t>
                      </a:r>
                      <a:r>
                        <a:rPr lang="en-US" dirty="0"/>
                        <a:t> 3,6 </a:t>
                      </a:r>
                      <a:r>
                        <a:rPr lang="en-US" dirty="0" err="1"/>
                        <a:t>tỷ</a:t>
                      </a:r>
                      <a:r>
                        <a:rPr lang="en-US" dirty="0"/>
                        <a:t> </a:t>
                      </a:r>
                      <a:r>
                        <a:rPr lang="en-US" dirty="0" err="1"/>
                        <a:t>năm</a:t>
                      </a:r>
                      <a:endParaRPr lang="en-US" dirty="0"/>
                    </a:p>
                  </a:txBody>
                  <a:tcPr/>
                </a:tc>
                <a:extLst>
                  <a:ext uri="{0D108BD9-81ED-4DB2-BD59-A6C34878D82A}">
                    <a16:rowId xmlns:a16="http://schemas.microsoft.com/office/drawing/2014/main" val="856603071"/>
                  </a:ext>
                </a:extLst>
              </a:tr>
              <a:tr h="370840">
                <a:tc>
                  <a:txBody>
                    <a:bodyPr/>
                    <a:lstStyle/>
                    <a:p>
                      <a:pPr algn="ctr"/>
                      <a:r>
                        <a:rPr lang="en-US" dirty="0"/>
                        <a:t>3072 bit</a:t>
                      </a:r>
                    </a:p>
                  </a:txBody>
                  <a:tcPr/>
                </a:tc>
                <a:tc>
                  <a:txBody>
                    <a:bodyPr/>
                    <a:lstStyle/>
                    <a:p>
                      <a:pPr algn="ctr"/>
                      <a:r>
                        <a:rPr lang="en-US" dirty="0" err="1"/>
                        <a:t>Khoảng</a:t>
                      </a:r>
                      <a:r>
                        <a:rPr lang="en-US" dirty="0"/>
                        <a:t> 200 </a:t>
                      </a:r>
                      <a:r>
                        <a:rPr lang="en-US" dirty="0" err="1"/>
                        <a:t>tỷ</a:t>
                      </a:r>
                      <a:r>
                        <a:rPr lang="en-US" dirty="0"/>
                        <a:t> </a:t>
                      </a:r>
                      <a:r>
                        <a:rPr lang="en-US" dirty="0" err="1"/>
                        <a:t>năm</a:t>
                      </a:r>
                      <a:endParaRPr lang="en-US" dirty="0"/>
                    </a:p>
                  </a:txBody>
                  <a:tcPr/>
                </a:tc>
                <a:extLst>
                  <a:ext uri="{0D108BD9-81ED-4DB2-BD59-A6C34878D82A}">
                    <a16:rowId xmlns:a16="http://schemas.microsoft.com/office/drawing/2014/main" val="2391958583"/>
                  </a:ext>
                </a:extLst>
              </a:tr>
              <a:tr h="370840">
                <a:tc>
                  <a:txBody>
                    <a:bodyPr/>
                    <a:lstStyle/>
                    <a:p>
                      <a:pPr algn="ctr"/>
                      <a:r>
                        <a:rPr lang="en-US" dirty="0"/>
                        <a:t>4096 bit</a:t>
                      </a:r>
                    </a:p>
                  </a:txBody>
                  <a:tcPr/>
                </a:tc>
                <a:tc>
                  <a:txBody>
                    <a:bodyPr/>
                    <a:lstStyle/>
                    <a:p>
                      <a:pPr algn="ctr"/>
                      <a:r>
                        <a:rPr lang="en-US" dirty="0" err="1"/>
                        <a:t>Khoảng</a:t>
                      </a:r>
                      <a:r>
                        <a:rPr lang="en-US" dirty="0"/>
                        <a:t> 3 </a:t>
                      </a:r>
                      <a:r>
                        <a:rPr lang="en-US" dirty="0" err="1"/>
                        <a:t>triệu</a:t>
                      </a:r>
                      <a:r>
                        <a:rPr lang="en-US" dirty="0"/>
                        <a:t> </a:t>
                      </a:r>
                      <a:r>
                        <a:rPr lang="en-US" dirty="0" err="1"/>
                        <a:t>tỷ</a:t>
                      </a:r>
                      <a:r>
                        <a:rPr lang="en-US" dirty="0"/>
                        <a:t> </a:t>
                      </a:r>
                      <a:r>
                        <a:rPr lang="en-US" dirty="0" err="1"/>
                        <a:t>năm</a:t>
                      </a:r>
                      <a:endParaRPr lang="en-US" dirty="0"/>
                    </a:p>
                  </a:txBody>
                  <a:tcPr/>
                </a:tc>
                <a:extLst>
                  <a:ext uri="{0D108BD9-81ED-4DB2-BD59-A6C34878D82A}">
                    <a16:rowId xmlns:a16="http://schemas.microsoft.com/office/drawing/2014/main" val="2949814971"/>
                  </a:ext>
                </a:extLst>
              </a:tr>
            </a:tbl>
          </a:graphicData>
        </a:graphic>
      </p:graphicFrame>
    </p:spTree>
    <p:extLst>
      <p:ext uri="{BB962C8B-B14F-4D97-AF65-F5344CB8AC3E}">
        <p14:creationId xmlns:p14="http://schemas.microsoft.com/office/powerpoint/2010/main" val="1333058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E411C1-3077-62F7-8EF1-EF88CE992DD8}"/>
              </a:ext>
            </a:extLst>
          </p:cNvPr>
          <p:cNvSpPr>
            <a:spLocks noGrp="1"/>
          </p:cNvSpPr>
          <p:nvPr>
            <p:ph idx="1"/>
          </p:nvPr>
        </p:nvSpPr>
        <p:spPr/>
        <p:txBody>
          <a:bodyPr>
            <a:normAutofit fontScale="92500"/>
          </a:bodyPr>
          <a:lstStyle/>
          <a:p>
            <a:r>
              <a:rPr lang="en-US" dirty="0"/>
              <a:t>Sau </a:t>
            </a:r>
            <a:r>
              <a:rPr lang="en-US" dirty="0" err="1"/>
              <a:t>đây</a:t>
            </a:r>
            <a:r>
              <a:rPr lang="en-US" dirty="0"/>
              <a:t> </a:t>
            </a:r>
            <a:r>
              <a:rPr lang="en-US" dirty="0" err="1"/>
              <a:t>là</a:t>
            </a:r>
            <a:r>
              <a:rPr lang="en-US" dirty="0"/>
              <a:t> </a:t>
            </a:r>
            <a:r>
              <a:rPr lang="en-US" dirty="0" err="1"/>
              <a:t>một</a:t>
            </a:r>
            <a:r>
              <a:rPr lang="en-US" dirty="0"/>
              <a:t> </a:t>
            </a:r>
            <a:r>
              <a:rPr lang="en-US" dirty="0" err="1"/>
              <a:t>số</a:t>
            </a:r>
            <a:r>
              <a:rPr lang="en-US" dirty="0"/>
              <a:t> </a:t>
            </a:r>
            <a:r>
              <a:rPr lang="en-US" dirty="0" err="1"/>
              <a:t>hình</a:t>
            </a:r>
            <a:r>
              <a:rPr lang="en-US" dirty="0"/>
              <a:t> </a:t>
            </a:r>
            <a:r>
              <a:rPr lang="en-US" dirty="0" err="1"/>
              <a:t>thức</a:t>
            </a:r>
            <a:r>
              <a:rPr lang="en-US" dirty="0"/>
              <a:t> </a:t>
            </a:r>
            <a:r>
              <a:rPr lang="en-US" dirty="0" err="1"/>
              <a:t>tấn</a:t>
            </a:r>
            <a:r>
              <a:rPr lang="en-US" dirty="0"/>
              <a:t> </a:t>
            </a:r>
            <a:r>
              <a:rPr lang="en-US" dirty="0" err="1"/>
              <a:t>công</a:t>
            </a:r>
            <a:r>
              <a:rPr lang="en-US" dirty="0"/>
              <a:t> </a:t>
            </a:r>
            <a:r>
              <a:rPr lang="en-US" dirty="0" err="1"/>
              <a:t>phổ</a:t>
            </a:r>
            <a:r>
              <a:rPr lang="en-US" dirty="0"/>
              <a:t> </a:t>
            </a:r>
            <a:r>
              <a:rPr lang="en-US" dirty="0" err="1"/>
              <a:t>biến</a:t>
            </a:r>
            <a:r>
              <a:rPr lang="en-US" dirty="0"/>
              <a:t> </a:t>
            </a:r>
            <a:r>
              <a:rPr lang="en-US" dirty="0" err="1"/>
              <a:t>đối</a:t>
            </a:r>
            <a:r>
              <a:rPr lang="en-US" dirty="0"/>
              <a:t> </a:t>
            </a:r>
            <a:r>
              <a:rPr lang="en-US" dirty="0" err="1"/>
              <a:t>với</a:t>
            </a:r>
            <a:r>
              <a:rPr lang="en-US" dirty="0"/>
              <a:t> RSA:</a:t>
            </a:r>
          </a:p>
          <a:p>
            <a:pPr lvl="1"/>
            <a:r>
              <a:rPr lang="vi-VN" b="1" i="0" dirty="0">
                <a:effectLst/>
                <a:latin typeface="Söhne"/>
              </a:rPr>
              <a:t>Tấn công brute-force</a:t>
            </a:r>
            <a:r>
              <a:rPr lang="vi-VN" b="0" i="0" dirty="0">
                <a:effectLst/>
                <a:latin typeface="Söhne"/>
              </a:rPr>
              <a:t>: Kẻ tấn công cố gắng giải mã RSA bằng cách thử tất cả các khóa có thể có. Điều này yêu cầu một lượng tính toán lớn và là không khả thi đối với các khóa đủ dài.</a:t>
            </a:r>
            <a:endParaRPr lang="en-US" b="0" i="0" dirty="0">
              <a:effectLst/>
              <a:latin typeface="Söhne"/>
            </a:endParaRPr>
          </a:p>
          <a:p>
            <a:pPr lvl="1"/>
            <a:r>
              <a:rPr lang="vi-VN" b="1" i="0" dirty="0">
                <a:effectLst/>
                <a:latin typeface="Söhne"/>
              </a:rPr>
              <a:t>Tấn công phân tích theo giá trị riêng</a:t>
            </a:r>
            <a:r>
              <a:rPr lang="vi-VN" b="0" i="0" dirty="0">
                <a:effectLst/>
                <a:latin typeface="Söhne"/>
              </a:rPr>
              <a:t>: Kẻ tấn công cố gắng tính toán các giá trị riêng của khóa công khai RSA và từ đó tính toán khóa bí mật. Tuy nhiên, việc tính toán các giá trị riêng cần một lượng tính toán lớn và không khả thi đối với các khóa đủ dài.</a:t>
            </a:r>
          </a:p>
          <a:p>
            <a:pPr lvl="1"/>
            <a:r>
              <a:rPr lang="en-US" b="1" i="0" dirty="0" err="1">
                <a:effectLst/>
                <a:latin typeface="Söhne"/>
              </a:rPr>
              <a:t>Tấn</a:t>
            </a:r>
            <a:r>
              <a:rPr lang="en-US" b="1" i="0" dirty="0">
                <a:effectLst/>
                <a:latin typeface="Söhne"/>
              </a:rPr>
              <a:t> </a:t>
            </a:r>
            <a:r>
              <a:rPr lang="en-US" b="1" i="0" dirty="0" err="1">
                <a:effectLst/>
                <a:latin typeface="Söhne"/>
              </a:rPr>
              <a:t>công</a:t>
            </a:r>
            <a:r>
              <a:rPr lang="en-US" b="1" i="0" dirty="0">
                <a:effectLst/>
                <a:latin typeface="Söhne"/>
              </a:rPr>
              <a:t> </a:t>
            </a:r>
            <a:r>
              <a:rPr lang="en-US" b="1" i="0" dirty="0" err="1">
                <a:effectLst/>
                <a:latin typeface="Söhne"/>
              </a:rPr>
              <a:t>phân</a:t>
            </a:r>
            <a:r>
              <a:rPr lang="en-US" b="1" i="0" dirty="0">
                <a:effectLst/>
                <a:latin typeface="Söhne"/>
              </a:rPr>
              <a:t> </a:t>
            </a:r>
            <a:r>
              <a:rPr lang="en-US" b="1" i="0" dirty="0" err="1">
                <a:effectLst/>
                <a:latin typeface="Söhne"/>
              </a:rPr>
              <a:t>tích</a:t>
            </a:r>
            <a:r>
              <a:rPr lang="en-US" b="1" i="0" dirty="0">
                <a:effectLst/>
                <a:latin typeface="Söhne"/>
              </a:rPr>
              <a:t> </a:t>
            </a:r>
            <a:r>
              <a:rPr lang="en-US" b="1" i="0" dirty="0" err="1">
                <a:effectLst/>
                <a:latin typeface="Söhne"/>
              </a:rPr>
              <a:t>theo</a:t>
            </a:r>
            <a:r>
              <a:rPr lang="en-US" b="1" i="0" dirty="0">
                <a:effectLst/>
                <a:latin typeface="Söhne"/>
              </a:rPr>
              <a:t> chu </a:t>
            </a:r>
            <a:r>
              <a:rPr lang="en-US" b="1" i="0" dirty="0" err="1">
                <a:effectLst/>
                <a:latin typeface="Söhne"/>
              </a:rPr>
              <a:t>kỳ</a:t>
            </a:r>
            <a:r>
              <a:rPr lang="en-US" b="0" i="0" dirty="0">
                <a:effectLst/>
                <a:latin typeface="Söhne"/>
              </a:rPr>
              <a:t>: </a:t>
            </a:r>
            <a:r>
              <a:rPr lang="en-US" b="0" i="0" dirty="0" err="1">
                <a:effectLst/>
                <a:latin typeface="Söhne"/>
              </a:rPr>
              <a:t>Kẻ</a:t>
            </a:r>
            <a:r>
              <a:rPr lang="en-US" b="0" i="0" dirty="0">
                <a:effectLst/>
                <a:latin typeface="Söhne"/>
              </a:rPr>
              <a:t> </a:t>
            </a:r>
            <a:r>
              <a:rPr lang="en-US" b="0" i="0" dirty="0" err="1">
                <a:effectLst/>
                <a:latin typeface="Söhne"/>
              </a:rPr>
              <a:t>tấn</a:t>
            </a:r>
            <a:r>
              <a:rPr lang="en-US" b="0" i="0" dirty="0">
                <a:effectLst/>
                <a:latin typeface="Söhne"/>
              </a:rPr>
              <a:t> </a:t>
            </a:r>
            <a:r>
              <a:rPr lang="en-US" b="0" i="0" dirty="0" err="1">
                <a:effectLst/>
                <a:latin typeface="Söhne"/>
              </a:rPr>
              <a:t>công</a:t>
            </a:r>
            <a:r>
              <a:rPr lang="en-US" b="0" i="0" dirty="0">
                <a:effectLst/>
                <a:latin typeface="Söhne"/>
              </a:rPr>
              <a:t> </a:t>
            </a:r>
            <a:r>
              <a:rPr lang="en-US" b="0" i="0" dirty="0" err="1">
                <a:effectLst/>
                <a:latin typeface="Söhne"/>
              </a:rPr>
              <a:t>sử</a:t>
            </a:r>
            <a:r>
              <a:rPr lang="en-US" b="0" i="0" dirty="0">
                <a:effectLst/>
                <a:latin typeface="Söhne"/>
              </a:rPr>
              <a:t> </a:t>
            </a:r>
            <a:r>
              <a:rPr lang="en-US" b="0" i="0" dirty="0" err="1">
                <a:effectLst/>
                <a:latin typeface="Söhne"/>
              </a:rPr>
              <a:t>dụng</a:t>
            </a:r>
            <a:r>
              <a:rPr lang="en-US" b="0" i="0" dirty="0">
                <a:effectLst/>
                <a:latin typeface="Söhne"/>
              </a:rPr>
              <a:t> </a:t>
            </a:r>
            <a:r>
              <a:rPr lang="en-US" b="0" i="0" dirty="0" err="1">
                <a:effectLst/>
                <a:latin typeface="Söhne"/>
              </a:rPr>
              <a:t>thuật</a:t>
            </a:r>
            <a:r>
              <a:rPr lang="en-US" b="0" i="0" dirty="0">
                <a:effectLst/>
                <a:latin typeface="Söhne"/>
              </a:rPr>
              <a:t> </a:t>
            </a:r>
            <a:r>
              <a:rPr lang="en-US" b="0" i="0" dirty="0" err="1">
                <a:effectLst/>
                <a:latin typeface="Söhne"/>
              </a:rPr>
              <a:t>toán</a:t>
            </a:r>
            <a:r>
              <a:rPr lang="en-US" b="0" i="0" dirty="0">
                <a:effectLst/>
                <a:latin typeface="Söhne"/>
              </a:rPr>
              <a:t> Euclid </a:t>
            </a:r>
            <a:r>
              <a:rPr lang="en-US" b="0" i="0" dirty="0" err="1">
                <a:effectLst/>
                <a:latin typeface="Söhne"/>
              </a:rPr>
              <a:t>mở</a:t>
            </a:r>
            <a:r>
              <a:rPr lang="en-US" b="0" i="0" dirty="0">
                <a:effectLst/>
                <a:latin typeface="Söhne"/>
              </a:rPr>
              <a:t> </a:t>
            </a:r>
            <a:r>
              <a:rPr lang="en-US" b="0" i="0" dirty="0" err="1">
                <a:effectLst/>
                <a:latin typeface="Söhne"/>
              </a:rPr>
              <a:t>rộng</a:t>
            </a:r>
            <a:r>
              <a:rPr lang="en-US" b="0" i="0" dirty="0">
                <a:effectLst/>
                <a:latin typeface="Söhne"/>
              </a:rPr>
              <a:t> </a:t>
            </a:r>
            <a:r>
              <a:rPr lang="en-US" b="0" i="0" dirty="0" err="1">
                <a:effectLst/>
                <a:latin typeface="Söhne"/>
              </a:rPr>
              <a:t>để</a:t>
            </a:r>
            <a:r>
              <a:rPr lang="en-US" b="0" i="0" dirty="0">
                <a:effectLst/>
                <a:latin typeface="Söhne"/>
              </a:rPr>
              <a:t> </a:t>
            </a:r>
            <a:r>
              <a:rPr lang="en-US" b="0" i="0" dirty="0" err="1">
                <a:effectLst/>
                <a:latin typeface="Söhne"/>
              </a:rPr>
              <a:t>tìm</a:t>
            </a:r>
            <a:r>
              <a:rPr lang="en-US" b="0" i="0" dirty="0">
                <a:effectLst/>
                <a:latin typeface="Söhne"/>
              </a:rPr>
              <a:t> </a:t>
            </a:r>
            <a:r>
              <a:rPr lang="en-US" b="0" i="0" dirty="0" err="1">
                <a:effectLst/>
                <a:latin typeface="Söhne"/>
              </a:rPr>
              <a:t>thấy</a:t>
            </a:r>
            <a:r>
              <a:rPr lang="en-US" b="0" i="0" dirty="0">
                <a:effectLst/>
                <a:latin typeface="Söhne"/>
              </a:rPr>
              <a:t> </a:t>
            </a:r>
            <a:r>
              <a:rPr lang="en-US" b="0" i="0" dirty="0" err="1">
                <a:effectLst/>
                <a:latin typeface="Söhne"/>
              </a:rPr>
              <a:t>khóa</a:t>
            </a:r>
            <a:r>
              <a:rPr lang="en-US" b="0" i="0" dirty="0">
                <a:effectLst/>
                <a:latin typeface="Söhne"/>
              </a:rPr>
              <a:t> </a:t>
            </a:r>
            <a:r>
              <a:rPr lang="en-US" b="0" i="0" dirty="0" err="1">
                <a:effectLst/>
                <a:latin typeface="Söhne"/>
              </a:rPr>
              <a:t>bí</a:t>
            </a:r>
            <a:r>
              <a:rPr lang="en-US" b="0" i="0" dirty="0">
                <a:effectLst/>
                <a:latin typeface="Söhne"/>
              </a:rPr>
              <a:t> </a:t>
            </a:r>
            <a:r>
              <a:rPr lang="en-US" b="0" i="0" dirty="0" err="1">
                <a:effectLst/>
                <a:latin typeface="Söhne"/>
              </a:rPr>
              <a:t>mật</a:t>
            </a:r>
            <a:r>
              <a:rPr lang="en-US" b="0" i="0" dirty="0">
                <a:effectLst/>
                <a:latin typeface="Söhne"/>
              </a:rPr>
              <a:t> RSA </a:t>
            </a:r>
            <a:r>
              <a:rPr lang="en-US" b="0" i="0" dirty="0" err="1">
                <a:effectLst/>
                <a:latin typeface="Söhne"/>
              </a:rPr>
              <a:t>dựa</a:t>
            </a:r>
            <a:r>
              <a:rPr lang="en-US" b="0" i="0" dirty="0">
                <a:effectLst/>
                <a:latin typeface="Söhne"/>
              </a:rPr>
              <a:t> </a:t>
            </a:r>
            <a:r>
              <a:rPr lang="en-US" b="0" i="0" dirty="0" err="1">
                <a:effectLst/>
                <a:latin typeface="Söhne"/>
              </a:rPr>
              <a:t>trên</a:t>
            </a:r>
            <a:r>
              <a:rPr lang="en-US" b="0" i="0" dirty="0">
                <a:effectLst/>
                <a:latin typeface="Söhne"/>
              </a:rPr>
              <a:t> </a:t>
            </a:r>
            <a:r>
              <a:rPr lang="en-US" b="0" i="0" dirty="0" err="1">
                <a:effectLst/>
                <a:latin typeface="Söhne"/>
              </a:rPr>
              <a:t>một</a:t>
            </a:r>
            <a:r>
              <a:rPr lang="en-US" b="0" i="0" dirty="0">
                <a:effectLst/>
                <a:latin typeface="Söhne"/>
              </a:rPr>
              <a:t> chu </a:t>
            </a:r>
            <a:r>
              <a:rPr lang="en-US" b="0" i="0" dirty="0" err="1">
                <a:effectLst/>
                <a:latin typeface="Söhne"/>
              </a:rPr>
              <a:t>kỳ</a:t>
            </a:r>
            <a:r>
              <a:rPr lang="en-US" b="0" i="0" dirty="0">
                <a:effectLst/>
                <a:latin typeface="Söhne"/>
              </a:rPr>
              <a:t> </a:t>
            </a:r>
            <a:r>
              <a:rPr lang="en-US" b="0" i="0" dirty="0" err="1">
                <a:effectLst/>
                <a:latin typeface="Söhne"/>
              </a:rPr>
              <a:t>của</a:t>
            </a:r>
            <a:r>
              <a:rPr lang="en-US" b="0" i="0" dirty="0">
                <a:effectLst/>
                <a:latin typeface="Söhne"/>
              </a:rPr>
              <a:t> </a:t>
            </a:r>
            <a:r>
              <a:rPr lang="en-US" b="0" i="0" dirty="0" err="1">
                <a:effectLst/>
                <a:latin typeface="Söhne"/>
              </a:rPr>
              <a:t>khóa</a:t>
            </a:r>
            <a:r>
              <a:rPr lang="en-US" b="0" i="0" dirty="0">
                <a:effectLst/>
                <a:latin typeface="Söhne"/>
              </a:rPr>
              <a:t> </a:t>
            </a:r>
            <a:r>
              <a:rPr lang="en-US" b="0" i="0" dirty="0" err="1">
                <a:effectLst/>
                <a:latin typeface="Söhne"/>
              </a:rPr>
              <a:t>công</a:t>
            </a:r>
            <a:r>
              <a:rPr lang="en-US" b="0" i="0" dirty="0">
                <a:effectLst/>
                <a:latin typeface="Söhne"/>
              </a:rPr>
              <a:t> </a:t>
            </a:r>
            <a:r>
              <a:rPr lang="en-US" b="0" i="0" dirty="0" err="1">
                <a:effectLst/>
                <a:latin typeface="Söhne"/>
              </a:rPr>
              <a:t>khai</a:t>
            </a:r>
            <a:r>
              <a:rPr lang="en-US" b="0" i="0" dirty="0">
                <a:effectLst/>
                <a:latin typeface="Söhne"/>
              </a:rPr>
              <a:t>. </a:t>
            </a:r>
            <a:r>
              <a:rPr lang="en-US" b="0" i="0" dirty="0" err="1">
                <a:effectLst/>
                <a:latin typeface="Söhne"/>
              </a:rPr>
              <a:t>Tuy</a:t>
            </a:r>
            <a:r>
              <a:rPr lang="en-US" b="0" i="0" dirty="0">
                <a:effectLst/>
                <a:latin typeface="Söhne"/>
              </a:rPr>
              <a:t> </a:t>
            </a:r>
            <a:r>
              <a:rPr lang="en-US" b="0" i="0" dirty="0" err="1">
                <a:effectLst/>
                <a:latin typeface="Söhne"/>
              </a:rPr>
              <a:t>nhiên</a:t>
            </a:r>
            <a:r>
              <a:rPr lang="en-US" b="0" i="0" dirty="0">
                <a:effectLst/>
                <a:latin typeface="Söhne"/>
              </a:rPr>
              <a:t>, </a:t>
            </a:r>
            <a:r>
              <a:rPr lang="en-US" b="0" i="0" dirty="0" err="1">
                <a:effectLst/>
                <a:latin typeface="Söhne"/>
              </a:rPr>
              <a:t>để</a:t>
            </a:r>
            <a:r>
              <a:rPr lang="en-US" b="0" i="0" dirty="0">
                <a:effectLst/>
                <a:latin typeface="Söhne"/>
              </a:rPr>
              <a:t> </a:t>
            </a:r>
            <a:r>
              <a:rPr lang="en-US" b="0" i="0" dirty="0" err="1">
                <a:effectLst/>
                <a:latin typeface="Söhne"/>
              </a:rPr>
              <a:t>thành</a:t>
            </a:r>
            <a:r>
              <a:rPr lang="en-US" b="0" i="0" dirty="0">
                <a:effectLst/>
                <a:latin typeface="Söhne"/>
              </a:rPr>
              <a:t> </a:t>
            </a:r>
            <a:r>
              <a:rPr lang="en-US" b="0" i="0" dirty="0" err="1">
                <a:effectLst/>
                <a:latin typeface="Söhne"/>
              </a:rPr>
              <a:t>công</a:t>
            </a:r>
            <a:r>
              <a:rPr lang="en-US" b="0" i="0" dirty="0">
                <a:effectLst/>
                <a:latin typeface="Söhne"/>
              </a:rPr>
              <a:t>, </a:t>
            </a:r>
            <a:r>
              <a:rPr lang="en-US" b="0" i="0" dirty="0" err="1">
                <a:effectLst/>
                <a:latin typeface="Söhne"/>
              </a:rPr>
              <a:t>kẻ</a:t>
            </a:r>
            <a:r>
              <a:rPr lang="en-US" b="0" i="0" dirty="0">
                <a:effectLst/>
                <a:latin typeface="Söhne"/>
              </a:rPr>
              <a:t> </a:t>
            </a:r>
            <a:r>
              <a:rPr lang="en-US" b="0" i="0" dirty="0" err="1">
                <a:effectLst/>
                <a:latin typeface="Söhne"/>
              </a:rPr>
              <a:t>tấn</a:t>
            </a:r>
            <a:r>
              <a:rPr lang="en-US" b="0" i="0" dirty="0">
                <a:effectLst/>
                <a:latin typeface="Söhne"/>
              </a:rPr>
              <a:t> </a:t>
            </a:r>
            <a:r>
              <a:rPr lang="en-US" b="0" i="0" dirty="0" err="1">
                <a:effectLst/>
                <a:latin typeface="Söhne"/>
              </a:rPr>
              <a:t>công</a:t>
            </a:r>
            <a:r>
              <a:rPr lang="en-US" b="0" i="0" dirty="0">
                <a:effectLst/>
                <a:latin typeface="Söhne"/>
              </a:rPr>
              <a:t> </a:t>
            </a:r>
            <a:r>
              <a:rPr lang="en-US" b="0" i="0" dirty="0" err="1">
                <a:effectLst/>
                <a:latin typeface="Söhne"/>
              </a:rPr>
              <a:t>cần</a:t>
            </a:r>
            <a:r>
              <a:rPr lang="en-US" b="0" i="0" dirty="0">
                <a:effectLst/>
                <a:latin typeface="Söhne"/>
              </a:rPr>
              <a:t> </a:t>
            </a:r>
            <a:r>
              <a:rPr lang="en-US" b="0" i="0" dirty="0" err="1">
                <a:effectLst/>
                <a:latin typeface="Söhne"/>
              </a:rPr>
              <a:t>phải</a:t>
            </a:r>
            <a:r>
              <a:rPr lang="en-US" b="0" i="0" dirty="0">
                <a:effectLst/>
                <a:latin typeface="Söhne"/>
              </a:rPr>
              <a:t> </a:t>
            </a:r>
            <a:r>
              <a:rPr lang="en-US" b="0" i="0" dirty="0" err="1">
                <a:effectLst/>
                <a:latin typeface="Söhne"/>
              </a:rPr>
              <a:t>biết</a:t>
            </a:r>
            <a:r>
              <a:rPr lang="en-US" b="0" i="0" dirty="0">
                <a:effectLst/>
                <a:latin typeface="Söhne"/>
              </a:rPr>
              <a:t> chu </a:t>
            </a:r>
            <a:r>
              <a:rPr lang="en-US" b="0" i="0" dirty="0" err="1">
                <a:effectLst/>
                <a:latin typeface="Söhne"/>
              </a:rPr>
              <a:t>kỳ</a:t>
            </a:r>
            <a:r>
              <a:rPr lang="en-US" b="0" i="0" dirty="0">
                <a:effectLst/>
                <a:latin typeface="Söhne"/>
              </a:rPr>
              <a:t> </a:t>
            </a:r>
            <a:r>
              <a:rPr lang="en-US" b="0" i="0" dirty="0" err="1">
                <a:effectLst/>
                <a:latin typeface="Söhne"/>
              </a:rPr>
              <a:t>này</a:t>
            </a:r>
            <a:r>
              <a:rPr lang="en-US" b="0" i="0" dirty="0">
                <a:effectLst/>
                <a:latin typeface="Söhne"/>
              </a:rPr>
              <a:t>, </a:t>
            </a:r>
            <a:r>
              <a:rPr lang="en-US" b="0" i="0" dirty="0" err="1">
                <a:effectLst/>
                <a:latin typeface="Söhne"/>
              </a:rPr>
              <a:t>điều</a:t>
            </a:r>
            <a:r>
              <a:rPr lang="en-US" b="0" i="0" dirty="0">
                <a:effectLst/>
                <a:latin typeface="Söhne"/>
              </a:rPr>
              <a:t> </a:t>
            </a:r>
            <a:r>
              <a:rPr lang="en-US" b="0" i="0" dirty="0" err="1">
                <a:effectLst/>
                <a:latin typeface="Söhne"/>
              </a:rPr>
              <a:t>này</a:t>
            </a:r>
            <a:r>
              <a:rPr lang="en-US" b="0" i="0" dirty="0">
                <a:effectLst/>
                <a:latin typeface="Söhne"/>
              </a:rPr>
              <a:t> </a:t>
            </a:r>
            <a:r>
              <a:rPr lang="en-US" b="0" i="0" dirty="0" err="1">
                <a:effectLst/>
                <a:latin typeface="Söhne"/>
              </a:rPr>
              <a:t>là</a:t>
            </a:r>
            <a:r>
              <a:rPr lang="en-US" b="0" i="0" dirty="0">
                <a:effectLst/>
                <a:latin typeface="Söhne"/>
              </a:rPr>
              <a:t> </a:t>
            </a:r>
            <a:r>
              <a:rPr lang="en-US" b="0" i="0" dirty="0" err="1">
                <a:effectLst/>
                <a:latin typeface="Söhne"/>
              </a:rPr>
              <a:t>rất</a:t>
            </a:r>
            <a:r>
              <a:rPr lang="en-US" b="0" i="0" dirty="0">
                <a:effectLst/>
                <a:latin typeface="Söhne"/>
              </a:rPr>
              <a:t> </a:t>
            </a:r>
            <a:r>
              <a:rPr lang="en-US" b="0" i="0" dirty="0" err="1">
                <a:effectLst/>
                <a:latin typeface="Söhne"/>
              </a:rPr>
              <a:t>khó</a:t>
            </a:r>
            <a:r>
              <a:rPr lang="en-US" b="0" i="0" dirty="0">
                <a:effectLst/>
                <a:latin typeface="Söhne"/>
              </a:rPr>
              <a:t> </a:t>
            </a:r>
            <a:r>
              <a:rPr lang="en-US" b="0" i="0" dirty="0" err="1">
                <a:effectLst/>
                <a:latin typeface="Söhne"/>
              </a:rPr>
              <a:t>trong</a:t>
            </a:r>
            <a:r>
              <a:rPr lang="en-US" b="0" i="0" dirty="0">
                <a:effectLst/>
                <a:latin typeface="Söhne"/>
              </a:rPr>
              <a:t> </a:t>
            </a:r>
            <a:r>
              <a:rPr lang="en-US" b="0" i="0" dirty="0" err="1">
                <a:effectLst/>
                <a:latin typeface="Söhne"/>
              </a:rPr>
              <a:t>các</a:t>
            </a:r>
            <a:r>
              <a:rPr lang="en-US" b="0" i="0" dirty="0">
                <a:effectLst/>
                <a:latin typeface="Söhne"/>
              </a:rPr>
              <a:t> </a:t>
            </a:r>
            <a:r>
              <a:rPr lang="en-US" b="0" i="0" dirty="0" err="1">
                <a:effectLst/>
                <a:latin typeface="Söhne"/>
              </a:rPr>
              <a:t>hệ</a:t>
            </a:r>
            <a:r>
              <a:rPr lang="en-US" b="0" i="0" dirty="0">
                <a:effectLst/>
                <a:latin typeface="Söhne"/>
              </a:rPr>
              <a:t> </a:t>
            </a:r>
            <a:r>
              <a:rPr lang="en-US" b="0" i="0" dirty="0" err="1">
                <a:effectLst/>
                <a:latin typeface="Söhne"/>
              </a:rPr>
              <a:t>thống</a:t>
            </a:r>
            <a:r>
              <a:rPr lang="en-US" b="0" i="0" dirty="0">
                <a:effectLst/>
                <a:latin typeface="Söhne"/>
              </a:rPr>
              <a:t> RSA </a:t>
            </a:r>
            <a:r>
              <a:rPr lang="en-US" b="0" i="0" dirty="0" err="1">
                <a:effectLst/>
                <a:latin typeface="Söhne"/>
              </a:rPr>
              <a:t>đúng</a:t>
            </a:r>
            <a:r>
              <a:rPr lang="en-US" b="0" i="0" dirty="0">
                <a:effectLst/>
                <a:latin typeface="Söhne"/>
              </a:rPr>
              <a:t>.</a:t>
            </a:r>
          </a:p>
          <a:p>
            <a:pPr lvl="1"/>
            <a:endParaRPr lang="vi-VN" b="0" i="0" dirty="0">
              <a:effectLst/>
              <a:latin typeface="Söhne"/>
            </a:endParaRPr>
          </a:p>
          <a:p>
            <a:pPr lvl="1"/>
            <a:endParaRPr lang="en-US" dirty="0"/>
          </a:p>
        </p:txBody>
      </p:sp>
      <p:sp>
        <p:nvSpPr>
          <p:cNvPr id="3" name="Title 2">
            <a:extLst>
              <a:ext uri="{FF2B5EF4-FFF2-40B4-BE49-F238E27FC236}">
                <a16:creationId xmlns:a16="http://schemas.microsoft.com/office/drawing/2014/main" id="{8FFAC921-41F4-4F52-230A-223D8981340D}"/>
              </a:ext>
            </a:extLst>
          </p:cNvPr>
          <p:cNvSpPr>
            <a:spLocks noGrp="1"/>
          </p:cNvSpPr>
          <p:nvPr>
            <p:ph type="title"/>
          </p:nvPr>
        </p:nvSpPr>
        <p:spPr/>
        <p:txBody>
          <a:bodyPr>
            <a:normAutofit fontScale="90000"/>
          </a:bodyPr>
          <a:lstStyle/>
          <a:p>
            <a:r>
              <a:rPr lang="en-US" dirty="0" err="1">
                <a:latin typeface="Arial" pitchFamily="34" charset="0"/>
                <a:cs typeface="Arial" pitchFamily="34" charset="0"/>
              </a:rPr>
              <a:t>Độ</a:t>
            </a:r>
            <a:r>
              <a:rPr lang="en-US" dirty="0">
                <a:latin typeface="Arial" pitchFamily="34" charset="0"/>
                <a:cs typeface="Arial" pitchFamily="34" charset="0"/>
              </a:rPr>
              <a:t> an </a:t>
            </a:r>
            <a:r>
              <a:rPr lang="en-US" dirty="0" err="1">
                <a:latin typeface="Arial" pitchFamily="34" charset="0"/>
                <a:cs typeface="Arial" pitchFamily="34" charset="0"/>
              </a:rPr>
              <a:t>toàn</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khai</a:t>
            </a:r>
            <a:r>
              <a:rPr lang="en-US" dirty="0">
                <a:latin typeface="Arial" pitchFamily="34" charset="0"/>
                <a:cs typeface="Arial" pitchFamily="34" charset="0"/>
              </a:rPr>
              <a:t> RSA</a:t>
            </a:r>
            <a:endParaRPr lang="en-US" dirty="0"/>
          </a:p>
        </p:txBody>
      </p:sp>
    </p:spTree>
    <p:extLst>
      <p:ext uri="{BB962C8B-B14F-4D97-AF65-F5344CB8AC3E}">
        <p14:creationId xmlns:p14="http://schemas.microsoft.com/office/powerpoint/2010/main" val="3737004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CFE5DB-81D0-C22F-1EF8-7C3924F7ABBF}"/>
              </a:ext>
            </a:extLst>
          </p:cNvPr>
          <p:cNvSpPr>
            <a:spLocks noGrp="1"/>
          </p:cNvSpPr>
          <p:nvPr>
            <p:ph idx="1"/>
          </p:nvPr>
        </p:nvSpPr>
        <p:spPr/>
        <p:txBody>
          <a:bodyPr>
            <a:normAutofit lnSpcReduction="10000"/>
          </a:bodyPr>
          <a:lstStyle/>
          <a:p>
            <a:r>
              <a:rPr lang="vi-VN" b="0" i="0" dirty="0">
                <a:effectLst/>
                <a:latin typeface="Söhne"/>
              </a:rPr>
              <a:t>Hệ mã hóa công khai RSA có nhiều ứng dụng, trong đó có các ứng dụng chung như:</a:t>
            </a:r>
            <a:endParaRPr lang="en-US" b="0" i="0" dirty="0">
              <a:effectLst/>
              <a:latin typeface="Söhne"/>
            </a:endParaRPr>
          </a:p>
          <a:p>
            <a:pPr lvl="1"/>
            <a:r>
              <a:rPr lang="vi-VN" b="1" i="0" dirty="0">
                <a:effectLst/>
                <a:latin typeface="Söhne"/>
              </a:rPr>
              <a:t>Chứng thực: </a:t>
            </a:r>
            <a:r>
              <a:rPr lang="vi-VN" b="0" i="0" dirty="0">
                <a:effectLst/>
                <a:latin typeface="Söhne"/>
              </a:rPr>
              <a:t>RSA được sử dụng để chứng thực truy cập vào các hệ thống, tài khoản ngân hàng trực tuyến, email và các dịch vụ trực tuyến khác. Khi đăng nhập, hệ thống sẽ sử dụng khóa công khai RSA để mã hóa thông tin và gửi cho người dùng, người dùng sẽ sử dụng khóa bí mật RSA để giải mã thông tin và chứng thực truy cập.</a:t>
            </a:r>
          </a:p>
          <a:p>
            <a:pPr lvl="1"/>
            <a:r>
              <a:rPr lang="vi-VN" b="1" i="0" dirty="0">
                <a:effectLst/>
                <a:latin typeface="Söhne"/>
              </a:rPr>
              <a:t>Trao đổi khóa: </a:t>
            </a:r>
            <a:r>
              <a:rPr lang="vi-VN" b="0" i="0" dirty="0">
                <a:effectLst/>
                <a:latin typeface="Söhne"/>
              </a:rPr>
              <a:t>RSA được sử dụng để tạo ra các khóa để bảo vệ thông tin khi trao đổi qua mạng. Khi hai bên muốn trao đổi thông tin một cách an toàn, họ sẽ sử dụng hệ thống RSA để tạo ra các khóa, sau đó sử dụng khóa đó để mã hóa và giải mã thông tin khi truyền qua mạng.</a:t>
            </a:r>
          </a:p>
          <a:p>
            <a:pPr lvl="1"/>
            <a:endParaRPr lang="en-US" dirty="0"/>
          </a:p>
        </p:txBody>
      </p:sp>
      <p:sp>
        <p:nvSpPr>
          <p:cNvPr id="3" name="Title 2">
            <a:extLst>
              <a:ext uri="{FF2B5EF4-FFF2-40B4-BE49-F238E27FC236}">
                <a16:creationId xmlns:a16="http://schemas.microsoft.com/office/drawing/2014/main" id="{F2020B9C-D640-226F-BAD8-7CBDEA3FED59}"/>
              </a:ext>
            </a:extLst>
          </p:cNvPr>
          <p:cNvSpPr>
            <a:spLocks noGrp="1"/>
          </p:cNvSpPr>
          <p:nvPr>
            <p:ph type="title"/>
          </p:nvPr>
        </p:nvSpPr>
        <p:spPr/>
        <p:txBody>
          <a:bodyPr/>
          <a:lstStyle/>
          <a:p>
            <a:r>
              <a:rPr lang="en-US" dirty="0" err="1"/>
              <a:t>Ứng</a:t>
            </a:r>
            <a:r>
              <a:rPr lang="en-US" dirty="0"/>
              <a:t> </a:t>
            </a:r>
            <a:r>
              <a:rPr lang="en-US" dirty="0" err="1"/>
              <a:t>dụng</a:t>
            </a:r>
            <a:r>
              <a:rPr lang="en-US" dirty="0"/>
              <a:t> </a:t>
            </a:r>
            <a:r>
              <a:rPr lang="en-US" dirty="0" err="1"/>
              <a:t>của</a:t>
            </a:r>
            <a:r>
              <a:rPr lang="en-US" dirty="0"/>
              <a:t> </a:t>
            </a:r>
            <a:r>
              <a:rPr lang="en-US" dirty="0" err="1"/>
              <a:t>hệ</a:t>
            </a:r>
            <a:r>
              <a:rPr lang="en-US" dirty="0"/>
              <a:t> </a:t>
            </a:r>
            <a:r>
              <a:rPr lang="en-US" dirty="0" err="1"/>
              <a:t>mã</a:t>
            </a:r>
            <a:r>
              <a:rPr lang="en-US" dirty="0"/>
              <a:t> </a:t>
            </a:r>
            <a:r>
              <a:rPr lang="en-US" dirty="0" err="1"/>
              <a:t>hóa</a:t>
            </a:r>
            <a:r>
              <a:rPr lang="en-US" dirty="0"/>
              <a:t> RSA</a:t>
            </a:r>
          </a:p>
        </p:txBody>
      </p:sp>
    </p:spTree>
    <p:extLst>
      <p:ext uri="{BB962C8B-B14F-4D97-AF65-F5344CB8AC3E}">
        <p14:creationId xmlns:p14="http://schemas.microsoft.com/office/powerpoint/2010/main" val="3856007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3886200"/>
          </a:xfrm>
        </p:spPr>
        <p:txBody>
          <a:bodyPr/>
          <a:lstStyle/>
          <a:p>
            <a:pPr marL="1150938" indent="-574675">
              <a:buFont typeface="Wingdings" pitchFamily="2" charset="2"/>
              <a:buChar char="Ø"/>
            </a:pPr>
            <a:r>
              <a:rPr lang="en-US" dirty="0" err="1">
                <a:latin typeface="Arial" pitchFamily="34" charset="0"/>
                <a:cs typeface="Arial" pitchFamily="34" charset="0"/>
              </a:rPr>
              <a:t>Giới</a:t>
            </a:r>
            <a:r>
              <a:rPr lang="en-US" dirty="0">
                <a:latin typeface="Arial" pitchFamily="34" charset="0"/>
                <a:cs typeface="Arial" pitchFamily="34" charset="0"/>
              </a:rPr>
              <a:t> </a:t>
            </a:r>
            <a:r>
              <a:rPr lang="en-US" dirty="0" err="1">
                <a:latin typeface="Arial" pitchFamily="34" charset="0"/>
                <a:cs typeface="Arial" pitchFamily="34" charset="0"/>
              </a:rPr>
              <a:t>thiệu</a:t>
            </a:r>
            <a:r>
              <a:rPr lang="en-US" dirty="0">
                <a:latin typeface="Arial" pitchFamily="34" charset="0"/>
                <a:cs typeface="Arial" pitchFamily="34" charset="0"/>
              </a:rPr>
              <a:t> </a:t>
            </a:r>
            <a:r>
              <a:rPr lang="en-US" dirty="0" err="1">
                <a:latin typeface="Arial" pitchFamily="34" charset="0"/>
                <a:cs typeface="Arial" pitchFamily="34" charset="0"/>
              </a:rPr>
              <a:t>về</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khai</a:t>
            </a:r>
            <a:r>
              <a:rPr lang="en-US" dirty="0">
                <a:latin typeface="Arial" pitchFamily="34" charset="0"/>
                <a:cs typeface="Arial" pitchFamily="34" charset="0"/>
              </a:rPr>
              <a:t> RSA</a:t>
            </a:r>
          </a:p>
          <a:p>
            <a:pPr marL="1150938" indent="-574675">
              <a:buFont typeface="Wingdings" pitchFamily="2" charset="2"/>
              <a:buChar char="Ø"/>
            </a:pP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thành</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khai</a:t>
            </a:r>
            <a:r>
              <a:rPr lang="en-US" dirty="0">
                <a:latin typeface="Arial" pitchFamily="34" charset="0"/>
                <a:cs typeface="Arial" pitchFamily="34" charset="0"/>
              </a:rPr>
              <a:t> RSA</a:t>
            </a:r>
          </a:p>
          <a:p>
            <a:pPr marL="1150938" indent="-574675">
              <a:buFont typeface="Wingdings" pitchFamily="2" charset="2"/>
              <a:buChar char="Ø"/>
            </a:pPr>
            <a:r>
              <a:rPr lang="en-US" dirty="0" err="1">
                <a:latin typeface="Arial" pitchFamily="34" charset="0"/>
                <a:cs typeface="Arial" pitchFamily="34" charset="0"/>
              </a:rPr>
              <a:t>Cách</a:t>
            </a:r>
            <a:r>
              <a:rPr lang="en-US" dirty="0">
                <a:latin typeface="Arial" pitchFamily="34" charset="0"/>
                <a:cs typeface="Arial" pitchFamily="34" charset="0"/>
              </a:rPr>
              <a:t> </a:t>
            </a:r>
            <a:r>
              <a:rPr lang="en-US" dirty="0" err="1">
                <a:latin typeface="Arial" pitchFamily="34" charset="0"/>
                <a:cs typeface="Arial" pitchFamily="34" charset="0"/>
              </a:rPr>
              <a:t>tạo</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a:t>
            </a:r>
            <a:r>
              <a:rPr lang="en-US" dirty="0" err="1">
                <a:latin typeface="Arial" pitchFamily="34" charset="0"/>
                <a:cs typeface="Arial" pitchFamily="34" charset="0"/>
              </a:rPr>
              <a:t>ví</a:t>
            </a:r>
            <a:r>
              <a:rPr lang="en-US" dirty="0">
                <a:latin typeface="Arial" pitchFamily="34" charset="0"/>
                <a:cs typeface="Arial" pitchFamily="34" charset="0"/>
              </a:rPr>
              <a:t> </a:t>
            </a:r>
            <a:r>
              <a:rPr lang="en-US" dirty="0" err="1">
                <a:latin typeface="Arial" pitchFamily="34" charset="0"/>
                <a:cs typeface="Arial" pitchFamily="34" charset="0"/>
              </a:rPr>
              <a:t>dụ</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RSA</a:t>
            </a:r>
          </a:p>
          <a:p>
            <a:pPr marL="1150938" indent="-574675">
              <a:buFont typeface="Wingdings" pitchFamily="2" charset="2"/>
              <a:buChar char="Ø"/>
            </a:pPr>
            <a:r>
              <a:rPr lang="en-US" dirty="0" err="1">
                <a:latin typeface="Arial" pitchFamily="34" charset="0"/>
                <a:cs typeface="Arial" pitchFamily="34" charset="0"/>
              </a:rPr>
              <a:t>Độ</a:t>
            </a:r>
            <a:r>
              <a:rPr lang="en-US" dirty="0">
                <a:latin typeface="Arial" pitchFamily="34" charset="0"/>
                <a:cs typeface="Arial" pitchFamily="34" charset="0"/>
              </a:rPr>
              <a:t> an </a:t>
            </a:r>
            <a:r>
              <a:rPr lang="en-US" dirty="0" err="1">
                <a:latin typeface="Arial" pitchFamily="34" charset="0"/>
                <a:cs typeface="Arial" pitchFamily="34" charset="0"/>
              </a:rPr>
              <a:t>toàn</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khai</a:t>
            </a:r>
            <a:r>
              <a:rPr lang="en-US" dirty="0">
                <a:latin typeface="Arial" pitchFamily="34" charset="0"/>
                <a:cs typeface="Arial" pitchFamily="34" charset="0"/>
              </a:rPr>
              <a:t> RSA</a:t>
            </a:r>
          </a:p>
          <a:p>
            <a:pPr marL="1150938" indent="-574675">
              <a:buFont typeface="Wingdings" pitchFamily="2" charset="2"/>
              <a:buChar char="Ø"/>
            </a:pPr>
            <a:r>
              <a:rPr lang="en-US" dirty="0" err="1">
                <a:latin typeface="Arial" pitchFamily="34" charset="0"/>
                <a:cs typeface="Arial" pitchFamily="34" charset="0"/>
              </a:rPr>
              <a:t>Ứng</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RSA</a:t>
            </a:r>
          </a:p>
          <a:p>
            <a:pPr marL="1150938" indent="-574675">
              <a:buFont typeface="Wingdings" pitchFamily="2" charset="2"/>
              <a:buChar char="Ø"/>
            </a:pPr>
            <a:r>
              <a:rPr lang="en-US" dirty="0" err="1">
                <a:latin typeface="Arial" pitchFamily="34" charset="0"/>
                <a:cs typeface="Arial" pitchFamily="34" charset="0"/>
              </a:rPr>
              <a:t>Nhận</a:t>
            </a:r>
            <a:r>
              <a:rPr lang="en-US" dirty="0">
                <a:latin typeface="Arial" pitchFamily="34" charset="0"/>
                <a:cs typeface="Arial" pitchFamily="34" charset="0"/>
              </a:rPr>
              <a:t> </a:t>
            </a:r>
            <a:r>
              <a:rPr lang="en-US" dirty="0" err="1">
                <a:latin typeface="Arial" pitchFamily="34" charset="0"/>
                <a:cs typeface="Arial" pitchFamily="34" charset="0"/>
              </a:rPr>
              <a:t>xét</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kết</a:t>
            </a:r>
            <a:r>
              <a:rPr lang="en-US" dirty="0">
                <a:latin typeface="Arial" pitchFamily="34" charset="0"/>
                <a:cs typeface="Arial" pitchFamily="34" charset="0"/>
              </a:rPr>
              <a:t> </a:t>
            </a:r>
            <a:r>
              <a:rPr lang="en-US" dirty="0" err="1">
                <a:latin typeface="Arial" pitchFamily="34" charset="0"/>
                <a:cs typeface="Arial" pitchFamily="34" charset="0"/>
              </a:rPr>
              <a:t>luận</a:t>
            </a:r>
            <a:endParaRPr lang="en-US" dirty="0">
              <a:latin typeface="Arial" pitchFamily="34" charset="0"/>
              <a:cs typeface="Arial" pitchFamily="34" charset="0"/>
            </a:endParaRPr>
          </a:p>
          <a:p>
            <a:pPr marL="1150938" indent="-574675">
              <a:buFont typeface="Wingdings" pitchFamily="2" charset="2"/>
              <a:buChar char="Ø"/>
            </a:pPr>
            <a:r>
              <a:rPr lang="en-US" dirty="0">
                <a:latin typeface="Arial" pitchFamily="34" charset="0"/>
                <a:cs typeface="Arial" pitchFamily="34" charset="0"/>
              </a:rPr>
              <a:t>Demo </a:t>
            </a:r>
            <a:r>
              <a:rPr lang="en-US" dirty="0" err="1">
                <a:latin typeface="Arial" pitchFamily="34" charset="0"/>
                <a:cs typeface="Arial" pitchFamily="34" charset="0"/>
              </a:rPr>
              <a:t>chương</a:t>
            </a:r>
            <a:r>
              <a:rPr lang="en-US" dirty="0">
                <a:latin typeface="Arial" pitchFamily="34" charset="0"/>
                <a:cs typeface="Arial" pitchFamily="34" charset="0"/>
              </a:rPr>
              <a:t> </a:t>
            </a:r>
            <a:r>
              <a:rPr lang="en-US" dirty="0" err="1">
                <a:latin typeface="Arial" pitchFamily="34" charset="0"/>
                <a:cs typeface="Arial" pitchFamily="34" charset="0"/>
              </a:rPr>
              <a:t>trình</a:t>
            </a:r>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a:t>CÁC NỘI DUNG CHÍNH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7E9BA0-0260-3F9D-E863-705AE0C8374C}"/>
              </a:ext>
            </a:extLst>
          </p:cNvPr>
          <p:cNvSpPr>
            <a:spLocks noGrp="1"/>
          </p:cNvSpPr>
          <p:nvPr>
            <p:ph idx="1"/>
          </p:nvPr>
        </p:nvSpPr>
        <p:spPr/>
        <p:txBody>
          <a:bodyPr/>
          <a:lstStyle/>
          <a:p>
            <a:pPr lvl="1"/>
            <a:r>
              <a:rPr lang="vi-VN" b="1" i="0" dirty="0">
                <a:effectLst/>
                <a:latin typeface="Söhne"/>
              </a:rPr>
              <a:t>Chữ ký số: </a:t>
            </a:r>
            <a:r>
              <a:rPr lang="vi-VN" b="0" i="0" dirty="0">
                <a:effectLst/>
                <a:latin typeface="Söhne"/>
              </a:rPr>
              <a:t>RSA được sử dụng để tạo chữ ký số, một cách để xác minh tính xác thực của một tài liệu. Khi một tài liệu được ký bằng khóa bí mật RSA, người nhận có thể sử dụng khóa công khai RSA để xác minh tính xác thực của tài liệu.</a:t>
            </a:r>
          </a:p>
          <a:p>
            <a:pPr lvl="1"/>
            <a:endParaRPr lang="en-US" dirty="0"/>
          </a:p>
        </p:txBody>
      </p:sp>
      <p:sp>
        <p:nvSpPr>
          <p:cNvPr id="3" name="Title 2">
            <a:extLst>
              <a:ext uri="{FF2B5EF4-FFF2-40B4-BE49-F238E27FC236}">
                <a16:creationId xmlns:a16="http://schemas.microsoft.com/office/drawing/2014/main" id="{EF31494A-1D6C-E2C4-FF14-1B2A5E58F32D}"/>
              </a:ext>
            </a:extLst>
          </p:cNvPr>
          <p:cNvSpPr>
            <a:spLocks noGrp="1"/>
          </p:cNvSpPr>
          <p:nvPr>
            <p:ph type="title"/>
          </p:nvPr>
        </p:nvSpPr>
        <p:spPr/>
        <p:txBody>
          <a:bodyPr/>
          <a:lstStyle/>
          <a:p>
            <a:r>
              <a:rPr lang="en-US" dirty="0" err="1"/>
              <a:t>Ứng</a:t>
            </a:r>
            <a:r>
              <a:rPr lang="en-US" dirty="0"/>
              <a:t> </a:t>
            </a:r>
            <a:r>
              <a:rPr lang="en-US" dirty="0" err="1"/>
              <a:t>dụng</a:t>
            </a:r>
            <a:r>
              <a:rPr lang="en-US" dirty="0"/>
              <a:t> </a:t>
            </a:r>
            <a:r>
              <a:rPr lang="en-US" dirty="0" err="1"/>
              <a:t>của</a:t>
            </a:r>
            <a:r>
              <a:rPr lang="en-US" dirty="0"/>
              <a:t> </a:t>
            </a:r>
            <a:r>
              <a:rPr lang="en-US" dirty="0" err="1"/>
              <a:t>hệ</a:t>
            </a:r>
            <a:r>
              <a:rPr lang="en-US" dirty="0"/>
              <a:t> </a:t>
            </a:r>
            <a:r>
              <a:rPr lang="en-US" dirty="0" err="1"/>
              <a:t>mã</a:t>
            </a:r>
            <a:r>
              <a:rPr lang="en-US" dirty="0"/>
              <a:t> </a:t>
            </a:r>
            <a:r>
              <a:rPr lang="en-US" dirty="0" err="1"/>
              <a:t>hóa</a:t>
            </a:r>
            <a:r>
              <a:rPr lang="en-US" dirty="0"/>
              <a:t> RSA</a:t>
            </a:r>
          </a:p>
        </p:txBody>
      </p:sp>
      <p:pic>
        <p:nvPicPr>
          <p:cNvPr id="5" name="Picture 4" descr="Diagram&#10;&#10;Description automatically generated">
            <a:extLst>
              <a:ext uri="{FF2B5EF4-FFF2-40B4-BE49-F238E27FC236}">
                <a16:creationId xmlns:a16="http://schemas.microsoft.com/office/drawing/2014/main" id="{3895656B-6C9A-CB43-D73A-332CDFBAB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040062"/>
            <a:ext cx="7467600" cy="3360738"/>
          </a:xfrm>
          <a:prstGeom prst="rect">
            <a:avLst/>
          </a:prstGeom>
        </p:spPr>
      </p:pic>
    </p:spTree>
    <p:extLst>
      <p:ext uri="{BB962C8B-B14F-4D97-AF65-F5344CB8AC3E}">
        <p14:creationId xmlns:p14="http://schemas.microsoft.com/office/powerpoint/2010/main" val="2229664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EB442B-9488-4427-EE86-AFBFB37E2A63}"/>
              </a:ext>
            </a:extLst>
          </p:cNvPr>
          <p:cNvSpPr>
            <a:spLocks noGrp="1"/>
          </p:cNvSpPr>
          <p:nvPr>
            <p:ph idx="1"/>
          </p:nvPr>
        </p:nvSpPr>
        <p:spPr/>
        <p:txBody>
          <a:bodyPr/>
          <a:lstStyle/>
          <a:p>
            <a:r>
              <a:rPr lang="vi-VN" sz="2000" b="0" i="0" dirty="0">
                <a:effectLst/>
                <a:latin typeface="Söhne"/>
              </a:rPr>
              <a:t>Mã hóa và giải mã tập tin: RSA cũng được sử dụng để mã hóa và giải mã các tập tin, để bảo vệ thông tin trên đĩa cứng hoặc truyền qua mạng. Khi sử dụng RSA để mã hóa và giải mã tập tin, người dùng sẽ tạo ra một cặp khóa công khai và bí mật RSA, sau đó sử dụng khóa đó để mã hóa và giải mã thông tin trong tập tin.</a:t>
            </a:r>
          </a:p>
          <a:p>
            <a:endParaRPr lang="en-US" dirty="0"/>
          </a:p>
        </p:txBody>
      </p:sp>
      <p:sp>
        <p:nvSpPr>
          <p:cNvPr id="3" name="Title 2">
            <a:extLst>
              <a:ext uri="{FF2B5EF4-FFF2-40B4-BE49-F238E27FC236}">
                <a16:creationId xmlns:a16="http://schemas.microsoft.com/office/drawing/2014/main" id="{2D069ABA-946D-712F-B218-65A5E3D86700}"/>
              </a:ext>
            </a:extLst>
          </p:cNvPr>
          <p:cNvSpPr>
            <a:spLocks noGrp="1"/>
          </p:cNvSpPr>
          <p:nvPr>
            <p:ph type="title"/>
          </p:nvPr>
        </p:nvSpPr>
        <p:spPr/>
        <p:txBody>
          <a:bodyPr/>
          <a:lstStyle/>
          <a:p>
            <a:r>
              <a:rPr lang="en-US" dirty="0" err="1"/>
              <a:t>Ứng</a:t>
            </a:r>
            <a:r>
              <a:rPr lang="en-US" dirty="0"/>
              <a:t> </a:t>
            </a:r>
            <a:r>
              <a:rPr lang="en-US" dirty="0" err="1"/>
              <a:t>dụng</a:t>
            </a:r>
            <a:r>
              <a:rPr lang="en-US" dirty="0"/>
              <a:t> </a:t>
            </a:r>
            <a:r>
              <a:rPr lang="en-US" dirty="0" err="1"/>
              <a:t>của</a:t>
            </a:r>
            <a:r>
              <a:rPr lang="en-US" dirty="0"/>
              <a:t> </a:t>
            </a:r>
            <a:r>
              <a:rPr lang="en-US" dirty="0" err="1"/>
              <a:t>hệ</a:t>
            </a:r>
            <a:r>
              <a:rPr lang="en-US" dirty="0"/>
              <a:t> </a:t>
            </a:r>
            <a:r>
              <a:rPr lang="en-US" dirty="0" err="1"/>
              <a:t>mã</a:t>
            </a:r>
            <a:r>
              <a:rPr lang="en-US" dirty="0"/>
              <a:t> </a:t>
            </a:r>
            <a:r>
              <a:rPr lang="en-US" dirty="0" err="1"/>
              <a:t>hóa</a:t>
            </a:r>
            <a:r>
              <a:rPr lang="en-US" dirty="0"/>
              <a:t> RSA</a:t>
            </a:r>
          </a:p>
        </p:txBody>
      </p:sp>
      <p:pic>
        <p:nvPicPr>
          <p:cNvPr id="7" name="Picture 6" descr="A picture containing logo&#10;&#10;Description automatically generated">
            <a:extLst>
              <a:ext uri="{FF2B5EF4-FFF2-40B4-BE49-F238E27FC236}">
                <a16:creationId xmlns:a16="http://schemas.microsoft.com/office/drawing/2014/main" id="{AA07DC63-52A5-9426-9D8C-212BA1143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048000"/>
            <a:ext cx="6391275" cy="3197866"/>
          </a:xfrm>
          <a:prstGeom prst="rect">
            <a:avLst/>
          </a:prstGeom>
        </p:spPr>
      </p:pic>
    </p:spTree>
    <p:extLst>
      <p:ext uri="{BB962C8B-B14F-4D97-AF65-F5344CB8AC3E}">
        <p14:creationId xmlns:p14="http://schemas.microsoft.com/office/powerpoint/2010/main" val="2879356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85CBCC-1B6D-CD03-F872-7F4A5377F470}"/>
              </a:ext>
            </a:extLst>
          </p:cNvPr>
          <p:cNvSpPr>
            <a:spLocks noGrp="1"/>
          </p:cNvSpPr>
          <p:nvPr>
            <p:ph idx="1"/>
          </p:nvPr>
        </p:nvSpPr>
        <p:spPr/>
        <p:txBody>
          <a:bodyPr>
            <a:normAutofit fontScale="92500" lnSpcReduction="20000"/>
          </a:bodyPr>
          <a:lstStyle/>
          <a:p>
            <a:pPr marL="109728" indent="0">
              <a:buNone/>
            </a:pPr>
            <a:r>
              <a:rPr lang="en-US" dirty="0"/>
              <a:t>Qua </a:t>
            </a:r>
            <a:r>
              <a:rPr lang="en-US" dirty="0" err="1"/>
              <a:t>những</a:t>
            </a:r>
            <a:r>
              <a:rPr lang="en-US" dirty="0"/>
              <a:t> </a:t>
            </a:r>
            <a:r>
              <a:rPr lang="en-US" dirty="0" err="1"/>
              <a:t>thông</a:t>
            </a:r>
            <a:r>
              <a:rPr lang="en-US" dirty="0"/>
              <a:t> tin </a:t>
            </a:r>
            <a:r>
              <a:rPr lang="en-US" dirty="0" err="1"/>
              <a:t>đã</a:t>
            </a:r>
            <a:r>
              <a:rPr lang="en-US" dirty="0"/>
              <a:t> </a:t>
            </a:r>
            <a:r>
              <a:rPr lang="en-US" dirty="0" err="1"/>
              <a:t>được</a:t>
            </a:r>
            <a:r>
              <a:rPr lang="en-US" dirty="0"/>
              <a:t> </a:t>
            </a:r>
            <a:r>
              <a:rPr lang="en-US" dirty="0" err="1"/>
              <a:t>nêu</a:t>
            </a:r>
            <a:r>
              <a:rPr lang="en-US" dirty="0"/>
              <a:t> </a:t>
            </a:r>
            <a:r>
              <a:rPr lang="en-US" dirty="0" err="1"/>
              <a:t>ra</a:t>
            </a:r>
            <a:r>
              <a:rPr lang="en-US" dirty="0"/>
              <a:t> </a:t>
            </a:r>
            <a:r>
              <a:rPr lang="en-US" dirty="0" err="1"/>
              <a:t>trước</a:t>
            </a:r>
            <a:r>
              <a:rPr lang="en-US" dirty="0"/>
              <a:t> </a:t>
            </a:r>
            <a:r>
              <a:rPr lang="en-US" dirty="0" err="1"/>
              <a:t>đó</a:t>
            </a:r>
            <a:r>
              <a:rPr lang="en-US" dirty="0"/>
              <a:t> ta </a:t>
            </a:r>
            <a:r>
              <a:rPr lang="en-US" dirty="0" err="1"/>
              <a:t>có</a:t>
            </a:r>
            <a:r>
              <a:rPr lang="en-US" dirty="0"/>
              <a:t> </a:t>
            </a:r>
            <a:r>
              <a:rPr lang="en-US" dirty="0" err="1"/>
              <a:t>thể</a:t>
            </a:r>
            <a:r>
              <a:rPr lang="en-US" dirty="0"/>
              <a:t> </a:t>
            </a:r>
            <a:r>
              <a:rPr lang="en-US" dirty="0" err="1"/>
              <a:t>rút</a:t>
            </a:r>
            <a:r>
              <a:rPr lang="en-US" dirty="0"/>
              <a:t> </a:t>
            </a:r>
            <a:r>
              <a:rPr lang="en-US" dirty="0" err="1"/>
              <a:t>ra</a:t>
            </a:r>
            <a:r>
              <a:rPr lang="en-US" dirty="0"/>
              <a:t> </a:t>
            </a:r>
            <a:r>
              <a:rPr lang="en-US" dirty="0" err="1"/>
              <a:t>những</a:t>
            </a:r>
            <a:r>
              <a:rPr lang="en-US" dirty="0"/>
              <a:t> </a:t>
            </a:r>
            <a:r>
              <a:rPr lang="en-US" dirty="0" err="1"/>
              <a:t>ưu</a:t>
            </a:r>
            <a:r>
              <a:rPr lang="en-US" dirty="0"/>
              <a:t> </a:t>
            </a:r>
            <a:r>
              <a:rPr lang="en-US" dirty="0" err="1"/>
              <a:t>và</a:t>
            </a:r>
            <a:r>
              <a:rPr lang="en-US" dirty="0"/>
              <a:t> </a:t>
            </a:r>
            <a:r>
              <a:rPr lang="en-US" dirty="0" err="1"/>
              <a:t>nhược</a:t>
            </a:r>
            <a:r>
              <a:rPr lang="en-US" dirty="0"/>
              <a:t> </a:t>
            </a:r>
            <a:r>
              <a:rPr lang="en-US" dirty="0" err="1"/>
              <a:t>điểm</a:t>
            </a:r>
            <a:r>
              <a:rPr lang="en-US" dirty="0"/>
              <a:t> </a:t>
            </a:r>
            <a:r>
              <a:rPr lang="en-US" dirty="0" err="1"/>
              <a:t>của</a:t>
            </a:r>
            <a:r>
              <a:rPr lang="en-US" dirty="0"/>
              <a:t> </a:t>
            </a:r>
            <a:r>
              <a:rPr lang="en-US" dirty="0" err="1"/>
              <a:t>hệ</a:t>
            </a:r>
            <a:r>
              <a:rPr lang="en-US" dirty="0"/>
              <a:t> </a:t>
            </a:r>
            <a:r>
              <a:rPr lang="en-US" dirty="0" err="1"/>
              <a:t>mã</a:t>
            </a:r>
            <a:r>
              <a:rPr lang="en-US" dirty="0"/>
              <a:t> </a:t>
            </a:r>
            <a:r>
              <a:rPr lang="en-US" dirty="0" err="1"/>
              <a:t>hóa</a:t>
            </a:r>
            <a:r>
              <a:rPr lang="en-US" dirty="0"/>
              <a:t> RSA </a:t>
            </a:r>
            <a:r>
              <a:rPr lang="en-US" dirty="0" err="1"/>
              <a:t>như</a:t>
            </a:r>
            <a:r>
              <a:rPr lang="en-US" dirty="0"/>
              <a:t> </a:t>
            </a:r>
            <a:r>
              <a:rPr lang="en-US" dirty="0" err="1"/>
              <a:t>sau</a:t>
            </a:r>
            <a:r>
              <a:rPr lang="en-US" dirty="0"/>
              <a:t>:</a:t>
            </a:r>
          </a:p>
          <a:p>
            <a:r>
              <a:rPr lang="en-US" b="1" dirty="0" err="1"/>
              <a:t>Ưu</a:t>
            </a:r>
            <a:r>
              <a:rPr lang="en-US" b="1" dirty="0"/>
              <a:t> </a:t>
            </a:r>
            <a:r>
              <a:rPr lang="en-US" b="1" dirty="0" err="1"/>
              <a:t>điểm</a:t>
            </a:r>
            <a:r>
              <a:rPr lang="en-US" dirty="0"/>
              <a:t>:</a:t>
            </a:r>
          </a:p>
          <a:p>
            <a:pPr lvl="1"/>
            <a:r>
              <a:rPr lang="vi-VN" b="0" i="0" dirty="0">
                <a:effectLst/>
                <a:highlight>
                  <a:srgbClr val="FFFF00"/>
                </a:highlight>
                <a:latin typeface="Söhne"/>
              </a:rPr>
              <a:t>Bảo mật cao: </a:t>
            </a:r>
            <a:r>
              <a:rPr lang="vi-VN" b="0" i="0" dirty="0">
                <a:effectLst/>
                <a:latin typeface="Söhne"/>
              </a:rPr>
              <a:t>RSA có độ an toàn rất cao, đặc biệt là với các khóa dài. Hiện nay, RSA vẫn được coi là một trong những thuật toán mã hóa công khai bảo mật nhất.</a:t>
            </a:r>
          </a:p>
          <a:p>
            <a:pPr lvl="1"/>
            <a:r>
              <a:rPr lang="vi-VN" b="0" i="0" dirty="0">
                <a:effectLst/>
                <a:highlight>
                  <a:srgbClr val="FFFF00"/>
                </a:highlight>
                <a:latin typeface="Söhne"/>
              </a:rPr>
              <a:t>Dễ triển khai</a:t>
            </a:r>
            <a:r>
              <a:rPr lang="vi-VN" b="0" i="0" dirty="0">
                <a:effectLst/>
                <a:latin typeface="Söhne"/>
              </a:rPr>
              <a:t>: RSA được sử dụng rộng rãi và được tích hợp vào nhiều phần mềm mã nguồn mở, giúp việc triển khai nó trên các nền tảng khác nhau trở nên dễ dàng.</a:t>
            </a:r>
          </a:p>
          <a:p>
            <a:pPr lvl="1"/>
            <a:r>
              <a:rPr lang="vi-VN" b="0" i="0" dirty="0">
                <a:effectLst/>
                <a:highlight>
                  <a:srgbClr val="FFFF00"/>
                </a:highlight>
                <a:latin typeface="Söhne"/>
              </a:rPr>
              <a:t>Tính linh hoạt</a:t>
            </a:r>
            <a:r>
              <a:rPr lang="vi-VN" b="0" i="0" dirty="0">
                <a:effectLst/>
                <a:latin typeface="Söhne"/>
              </a:rPr>
              <a:t>: RSA có thể được sử dụng cho nhiều mục đích khác nhau như mã hóa, giải mã, chứng thực, trao đổi khóa và chữ ký số.</a:t>
            </a:r>
          </a:p>
          <a:p>
            <a:pPr lvl="1"/>
            <a:r>
              <a:rPr lang="vi-VN" b="0" i="0" dirty="0">
                <a:effectLst/>
                <a:highlight>
                  <a:srgbClr val="FFFF00"/>
                </a:highlight>
                <a:latin typeface="Söhne"/>
              </a:rPr>
              <a:t>Khóa công khai được chia sẻ công khai</a:t>
            </a:r>
            <a:r>
              <a:rPr lang="vi-VN" b="0" i="0" dirty="0">
                <a:effectLst/>
                <a:latin typeface="Söhne"/>
              </a:rPr>
              <a:t>: Khóa công khai có thể được chia sẻ công khai và sử dụng để mã hóa thông điệp, giúp việc trao đổi thông tin trở nên dễ dàng và an toàn.</a:t>
            </a:r>
          </a:p>
          <a:p>
            <a:pPr lvl="1"/>
            <a:endParaRPr lang="en-US" dirty="0"/>
          </a:p>
        </p:txBody>
      </p:sp>
      <p:sp>
        <p:nvSpPr>
          <p:cNvPr id="3" name="Title 2">
            <a:extLst>
              <a:ext uri="{FF2B5EF4-FFF2-40B4-BE49-F238E27FC236}">
                <a16:creationId xmlns:a16="http://schemas.microsoft.com/office/drawing/2014/main" id="{C3577AD9-A702-D878-D251-CD7D7F878C4D}"/>
              </a:ext>
            </a:extLst>
          </p:cNvPr>
          <p:cNvSpPr>
            <a:spLocks noGrp="1"/>
          </p:cNvSpPr>
          <p:nvPr>
            <p:ph type="title"/>
          </p:nvPr>
        </p:nvSpPr>
        <p:spPr/>
        <p:txBody>
          <a:bodyPr/>
          <a:lstStyle/>
          <a:p>
            <a:r>
              <a:rPr lang="en-US" dirty="0" err="1"/>
              <a:t>Nhận</a:t>
            </a:r>
            <a:r>
              <a:rPr lang="en-US" dirty="0"/>
              <a:t> </a:t>
            </a:r>
            <a:r>
              <a:rPr lang="en-US" dirty="0" err="1"/>
              <a:t>xét</a:t>
            </a:r>
            <a:r>
              <a:rPr lang="en-US" dirty="0"/>
              <a:t> </a:t>
            </a:r>
            <a:r>
              <a:rPr lang="en-US" dirty="0" err="1"/>
              <a:t>và</a:t>
            </a:r>
            <a:r>
              <a:rPr lang="en-US" dirty="0"/>
              <a:t> </a:t>
            </a:r>
            <a:r>
              <a:rPr lang="en-US" dirty="0" err="1"/>
              <a:t>kết</a:t>
            </a:r>
            <a:r>
              <a:rPr lang="en-US" dirty="0"/>
              <a:t> </a:t>
            </a:r>
            <a:r>
              <a:rPr lang="en-US" dirty="0" err="1"/>
              <a:t>luận</a:t>
            </a:r>
            <a:endParaRPr lang="en-US" dirty="0"/>
          </a:p>
        </p:txBody>
      </p:sp>
    </p:spTree>
    <p:extLst>
      <p:ext uri="{BB962C8B-B14F-4D97-AF65-F5344CB8AC3E}">
        <p14:creationId xmlns:p14="http://schemas.microsoft.com/office/powerpoint/2010/main" val="147398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2543C2-CC3C-39EA-20FF-03E556F94F54}"/>
              </a:ext>
            </a:extLst>
          </p:cNvPr>
          <p:cNvSpPr>
            <a:spLocks noGrp="1"/>
          </p:cNvSpPr>
          <p:nvPr>
            <p:ph idx="1"/>
          </p:nvPr>
        </p:nvSpPr>
        <p:spPr/>
        <p:txBody>
          <a:bodyPr>
            <a:normAutofit lnSpcReduction="10000"/>
          </a:bodyPr>
          <a:lstStyle/>
          <a:p>
            <a:r>
              <a:rPr lang="en-US" b="1" dirty="0" err="1"/>
              <a:t>Nhược</a:t>
            </a:r>
            <a:r>
              <a:rPr lang="en-US" b="1" dirty="0"/>
              <a:t> </a:t>
            </a:r>
            <a:r>
              <a:rPr lang="en-US" b="1" dirty="0" err="1"/>
              <a:t>điểm</a:t>
            </a:r>
            <a:r>
              <a:rPr lang="en-US" b="1" dirty="0"/>
              <a:t>:</a:t>
            </a:r>
          </a:p>
          <a:p>
            <a:pPr lvl="1"/>
            <a:r>
              <a:rPr lang="en-US" b="0" i="0" dirty="0" err="1">
                <a:effectLst/>
                <a:highlight>
                  <a:srgbClr val="FFFF00"/>
                </a:highlight>
                <a:latin typeface="Söhne"/>
              </a:rPr>
              <a:t>Tốn</a:t>
            </a:r>
            <a:r>
              <a:rPr lang="en-US" b="0" i="0" dirty="0">
                <a:effectLst/>
                <a:highlight>
                  <a:srgbClr val="FFFF00"/>
                </a:highlight>
                <a:latin typeface="Söhne"/>
              </a:rPr>
              <a:t> </a:t>
            </a:r>
            <a:r>
              <a:rPr lang="en-US" b="0" i="0" dirty="0" err="1">
                <a:effectLst/>
                <a:highlight>
                  <a:srgbClr val="FFFF00"/>
                </a:highlight>
                <a:latin typeface="Söhne"/>
              </a:rPr>
              <a:t>kém</a:t>
            </a:r>
            <a:r>
              <a:rPr lang="en-US" b="0" i="0" dirty="0">
                <a:effectLst/>
                <a:highlight>
                  <a:srgbClr val="FFFF00"/>
                </a:highlight>
                <a:latin typeface="Söhne"/>
              </a:rPr>
              <a:t> </a:t>
            </a:r>
            <a:r>
              <a:rPr lang="en-US" b="0" i="0" dirty="0" err="1">
                <a:effectLst/>
                <a:highlight>
                  <a:srgbClr val="FFFF00"/>
                </a:highlight>
                <a:latin typeface="Söhne"/>
              </a:rPr>
              <a:t>về</a:t>
            </a:r>
            <a:r>
              <a:rPr lang="en-US" b="0" i="0" dirty="0">
                <a:effectLst/>
                <a:highlight>
                  <a:srgbClr val="FFFF00"/>
                </a:highlight>
                <a:latin typeface="Söhne"/>
              </a:rPr>
              <a:t> </a:t>
            </a:r>
            <a:r>
              <a:rPr lang="en-US" b="0" i="0" dirty="0" err="1">
                <a:effectLst/>
                <a:highlight>
                  <a:srgbClr val="FFFF00"/>
                </a:highlight>
                <a:latin typeface="Söhne"/>
              </a:rPr>
              <a:t>tài</a:t>
            </a:r>
            <a:r>
              <a:rPr lang="en-US" b="0" i="0" dirty="0">
                <a:effectLst/>
                <a:highlight>
                  <a:srgbClr val="FFFF00"/>
                </a:highlight>
                <a:latin typeface="Söhne"/>
              </a:rPr>
              <a:t> </a:t>
            </a:r>
            <a:r>
              <a:rPr lang="en-US" b="0" i="0" dirty="0" err="1">
                <a:effectLst/>
                <a:highlight>
                  <a:srgbClr val="FFFF00"/>
                </a:highlight>
                <a:latin typeface="Söhne"/>
              </a:rPr>
              <a:t>nguyên</a:t>
            </a:r>
            <a:r>
              <a:rPr lang="en-US" b="0" i="0" dirty="0">
                <a:effectLst/>
                <a:latin typeface="Söhne"/>
              </a:rPr>
              <a:t>: RSA </a:t>
            </a:r>
            <a:r>
              <a:rPr lang="en-US" b="0" i="0" dirty="0" err="1">
                <a:effectLst/>
                <a:latin typeface="Söhne"/>
              </a:rPr>
              <a:t>có</a:t>
            </a:r>
            <a:r>
              <a:rPr lang="en-US" b="0" i="0" dirty="0">
                <a:effectLst/>
                <a:latin typeface="Söhne"/>
              </a:rPr>
              <a:t> </a:t>
            </a:r>
            <a:r>
              <a:rPr lang="en-US" b="0" i="0" dirty="0" err="1">
                <a:effectLst/>
                <a:latin typeface="Söhne"/>
              </a:rPr>
              <a:t>độ</a:t>
            </a:r>
            <a:r>
              <a:rPr lang="en-US" b="0" i="0" dirty="0">
                <a:effectLst/>
                <a:latin typeface="Söhne"/>
              </a:rPr>
              <a:t> </a:t>
            </a:r>
            <a:r>
              <a:rPr lang="en-US" b="0" i="0" dirty="0" err="1">
                <a:effectLst/>
                <a:latin typeface="Söhne"/>
              </a:rPr>
              <a:t>phức</a:t>
            </a:r>
            <a:r>
              <a:rPr lang="en-US" b="0" i="0" dirty="0">
                <a:effectLst/>
                <a:latin typeface="Söhne"/>
              </a:rPr>
              <a:t> </a:t>
            </a:r>
            <a:r>
              <a:rPr lang="en-US" b="0" i="0" dirty="0" err="1">
                <a:effectLst/>
                <a:latin typeface="Söhne"/>
              </a:rPr>
              <a:t>tạp</a:t>
            </a:r>
            <a:r>
              <a:rPr lang="en-US" b="0" i="0" dirty="0">
                <a:effectLst/>
                <a:latin typeface="Söhne"/>
              </a:rPr>
              <a:t> </a:t>
            </a:r>
            <a:r>
              <a:rPr lang="en-US" b="0" i="0" dirty="0" err="1">
                <a:effectLst/>
                <a:latin typeface="Söhne"/>
              </a:rPr>
              <a:t>tính</a:t>
            </a:r>
            <a:r>
              <a:rPr lang="en-US" b="0" i="0" dirty="0">
                <a:effectLst/>
                <a:latin typeface="Söhne"/>
              </a:rPr>
              <a:t> </a:t>
            </a:r>
            <a:r>
              <a:rPr lang="en-US" b="0" i="0" dirty="0" err="1">
                <a:effectLst/>
                <a:latin typeface="Söhne"/>
              </a:rPr>
              <a:t>toán</a:t>
            </a:r>
            <a:r>
              <a:rPr lang="en-US" b="0" i="0" dirty="0">
                <a:effectLst/>
                <a:latin typeface="Söhne"/>
              </a:rPr>
              <a:t> </a:t>
            </a:r>
            <a:r>
              <a:rPr lang="en-US" b="0" i="0" dirty="0" err="1">
                <a:effectLst/>
                <a:latin typeface="Söhne"/>
              </a:rPr>
              <a:t>cao</a:t>
            </a:r>
            <a:r>
              <a:rPr lang="en-US" b="0" i="0" dirty="0">
                <a:effectLst/>
                <a:latin typeface="Söhne"/>
              </a:rPr>
              <a:t>, </a:t>
            </a:r>
            <a:r>
              <a:rPr lang="en-US" b="0" i="0" dirty="0" err="1">
                <a:effectLst/>
                <a:latin typeface="Söhne"/>
              </a:rPr>
              <a:t>đặc</a:t>
            </a:r>
            <a:r>
              <a:rPr lang="en-US" b="0" i="0" dirty="0">
                <a:effectLst/>
                <a:latin typeface="Söhne"/>
              </a:rPr>
              <a:t> </a:t>
            </a:r>
            <a:r>
              <a:rPr lang="en-US" b="0" i="0" dirty="0" err="1">
                <a:effectLst/>
                <a:latin typeface="Söhne"/>
              </a:rPr>
              <a:t>biệt</a:t>
            </a:r>
            <a:r>
              <a:rPr lang="en-US" b="0" i="0" dirty="0">
                <a:effectLst/>
                <a:latin typeface="Söhne"/>
              </a:rPr>
              <a:t> </a:t>
            </a:r>
            <a:r>
              <a:rPr lang="en-US" b="0" i="0" dirty="0" err="1">
                <a:effectLst/>
                <a:latin typeface="Söhne"/>
              </a:rPr>
              <a:t>là</a:t>
            </a:r>
            <a:r>
              <a:rPr lang="en-US" b="0" i="0" dirty="0">
                <a:effectLst/>
                <a:latin typeface="Söhne"/>
              </a:rPr>
              <a:t> </a:t>
            </a:r>
            <a:r>
              <a:rPr lang="en-US" b="0" i="0" dirty="0" err="1">
                <a:effectLst/>
                <a:latin typeface="Söhne"/>
              </a:rPr>
              <a:t>khi</a:t>
            </a:r>
            <a:r>
              <a:rPr lang="en-US" b="0" i="0" dirty="0">
                <a:effectLst/>
                <a:latin typeface="Söhne"/>
              </a:rPr>
              <a:t> </a:t>
            </a:r>
            <a:r>
              <a:rPr lang="en-US" b="0" i="0" dirty="0" err="1">
                <a:effectLst/>
                <a:latin typeface="Söhne"/>
              </a:rPr>
              <a:t>sử</a:t>
            </a:r>
            <a:r>
              <a:rPr lang="en-US" b="0" i="0" dirty="0">
                <a:effectLst/>
                <a:latin typeface="Söhne"/>
              </a:rPr>
              <a:t> </a:t>
            </a:r>
            <a:r>
              <a:rPr lang="en-US" b="0" i="0" dirty="0" err="1">
                <a:effectLst/>
                <a:latin typeface="Söhne"/>
              </a:rPr>
              <a:t>dụng</a:t>
            </a:r>
            <a:r>
              <a:rPr lang="en-US" b="0" i="0" dirty="0">
                <a:effectLst/>
                <a:latin typeface="Söhne"/>
              </a:rPr>
              <a:t> </a:t>
            </a:r>
            <a:r>
              <a:rPr lang="en-US" b="0" i="0" dirty="0" err="1">
                <a:effectLst/>
                <a:latin typeface="Söhne"/>
              </a:rPr>
              <a:t>khóa</a:t>
            </a:r>
            <a:r>
              <a:rPr lang="en-US" b="0" i="0" dirty="0">
                <a:effectLst/>
                <a:latin typeface="Söhne"/>
              </a:rPr>
              <a:t> </a:t>
            </a:r>
            <a:r>
              <a:rPr lang="en-US" b="0" i="0" dirty="0" err="1">
                <a:effectLst/>
                <a:latin typeface="Söhne"/>
              </a:rPr>
              <a:t>dài</a:t>
            </a:r>
            <a:r>
              <a:rPr lang="en-US" b="0" i="0" dirty="0">
                <a:effectLst/>
                <a:latin typeface="Söhne"/>
              </a:rPr>
              <a:t>, </a:t>
            </a:r>
            <a:r>
              <a:rPr lang="en-US" b="0" i="0" dirty="0" err="1">
                <a:effectLst/>
                <a:latin typeface="Söhne"/>
              </a:rPr>
              <a:t>làm</a:t>
            </a:r>
            <a:r>
              <a:rPr lang="en-US" b="0" i="0" dirty="0">
                <a:effectLst/>
                <a:latin typeface="Söhne"/>
              </a:rPr>
              <a:t> </a:t>
            </a:r>
            <a:r>
              <a:rPr lang="en-US" b="0" i="0" dirty="0" err="1">
                <a:effectLst/>
                <a:latin typeface="Söhne"/>
              </a:rPr>
              <a:t>cho</a:t>
            </a:r>
            <a:r>
              <a:rPr lang="en-US" b="0" i="0" dirty="0">
                <a:effectLst/>
                <a:latin typeface="Söhne"/>
              </a:rPr>
              <a:t> </a:t>
            </a:r>
            <a:r>
              <a:rPr lang="en-US" b="0" i="0" dirty="0" err="1">
                <a:effectLst/>
                <a:latin typeface="Söhne"/>
              </a:rPr>
              <a:t>việc</a:t>
            </a:r>
            <a:r>
              <a:rPr lang="en-US" b="0" i="0" dirty="0">
                <a:effectLst/>
                <a:latin typeface="Söhne"/>
              </a:rPr>
              <a:t> </a:t>
            </a:r>
            <a:r>
              <a:rPr lang="en-US" b="0" i="0" dirty="0" err="1">
                <a:effectLst/>
                <a:latin typeface="Söhne"/>
              </a:rPr>
              <a:t>mã</a:t>
            </a:r>
            <a:r>
              <a:rPr lang="en-US" b="0" i="0" dirty="0">
                <a:effectLst/>
                <a:latin typeface="Söhne"/>
              </a:rPr>
              <a:t> </a:t>
            </a:r>
            <a:r>
              <a:rPr lang="en-US" b="0" i="0" dirty="0" err="1">
                <a:effectLst/>
                <a:latin typeface="Söhne"/>
              </a:rPr>
              <a:t>hóa</a:t>
            </a:r>
            <a:r>
              <a:rPr lang="en-US" b="0" i="0" dirty="0">
                <a:effectLst/>
                <a:latin typeface="Söhne"/>
              </a:rPr>
              <a:t> </a:t>
            </a:r>
            <a:r>
              <a:rPr lang="en-US" b="0" i="0" dirty="0" err="1">
                <a:effectLst/>
                <a:latin typeface="Söhne"/>
              </a:rPr>
              <a:t>và</a:t>
            </a:r>
            <a:r>
              <a:rPr lang="en-US" b="0" i="0" dirty="0">
                <a:effectLst/>
                <a:latin typeface="Söhne"/>
              </a:rPr>
              <a:t> </a:t>
            </a:r>
            <a:r>
              <a:rPr lang="en-US" b="0" i="0" dirty="0" err="1">
                <a:effectLst/>
                <a:latin typeface="Söhne"/>
              </a:rPr>
              <a:t>giải</a:t>
            </a:r>
            <a:r>
              <a:rPr lang="en-US" b="0" i="0" dirty="0">
                <a:effectLst/>
                <a:latin typeface="Söhne"/>
              </a:rPr>
              <a:t> </a:t>
            </a:r>
            <a:r>
              <a:rPr lang="en-US" b="0" i="0" dirty="0" err="1">
                <a:effectLst/>
                <a:latin typeface="Söhne"/>
              </a:rPr>
              <a:t>mã</a:t>
            </a:r>
            <a:r>
              <a:rPr lang="en-US" b="0" i="0" dirty="0">
                <a:effectLst/>
                <a:latin typeface="Söhne"/>
              </a:rPr>
              <a:t> </a:t>
            </a:r>
            <a:r>
              <a:rPr lang="en-US" b="0" i="0" dirty="0" err="1">
                <a:effectLst/>
                <a:latin typeface="Söhne"/>
              </a:rPr>
              <a:t>trở</a:t>
            </a:r>
            <a:r>
              <a:rPr lang="en-US" b="0" i="0" dirty="0">
                <a:effectLst/>
                <a:latin typeface="Söhne"/>
              </a:rPr>
              <a:t> </a:t>
            </a:r>
            <a:r>
              <a:rPr lang="en-US" b="0" i="0" dirty="0" err="1">
                <a:effectLst/>
                <a:latin typeface="Söhne"/>
              </a:rPr>
              <a:t>nên</a:t>
            </a:r>
            <a:r>
              <a:rPr lang="en-US" b="0" i="0" dirty="0">
                <a:effectLst/>
                <a:latin typeface="Söhne"/>
              </a:rPr>
              <a:t> </a:t>
            </a:r>
            <a:r>
              <a:rPr lang="en-US" b="0" i="0" dirty="0" err="1">
                <a:effectLst/>
                <a:latin typeface="Söhne"/>
              </a:rPr>
              <a:t>tốn</a:t>
            </a:r>
            <a:r>
              <a:rPr lang="en-US" b="0" i="0" dirty="0">
                <a:effectLst/>
                <a:latin typeface="Söhne"/>
              </a:rPr>
              <a:t> </a:t>
            </a:r>
            <a:r>
              <a:rPr lang="en-US" b="0" i="0" dirty="0" err="1">
                <a:effectLst/>
                <a:latin typeface="Söhne"/>
              </a:rPr>
              <a:t>kém</a:t>
            </a:r>
            <a:r>
              <a:rPr lang="en-US" b="0" i="0" dirty="0">
                <a:effectLst/>
                <a:latin typeface="Söhne"/>
              </a:rPr>
              <a:t> </a:t>
            </a:r>
            <a:r>
              <a:rPr lang="en-US" b="0" i="0" dirty="0" err="1">
                <a:effectLst/>
                <a:latin typeface="Söhne"/>
              </a:rPr>
              <a:t>về</a:t>
            </a:r>
            <a:r>
              <a:rPr lang="en-US" b="0" i="0" dirty="0">
                <a:effectLst/>
                <a:latin typeface="Söhne"/>
              </a:rPr>
              <a:t> </a:t>
            </a:r>
            <a:r>
              <a:rPr lang="en-US" b="0" i="0" dirty="0" err="1">
                <a:effectLst/>
                <a:latin typeface="Söhne"/>
              </a:rPr>
              <a:t>tài</a:t>
            </a:r>
            <a:r>
              <a:rPr lang="en-US" b="0" i="0" dirty="0">
                <a:effectLst/>
                <a:latin typeface="Söhne"/>
              </a:rPr>
              <a:t> </a:t>
            </a:r>
            <a:r>
              <a:rPr lang="en-US" b="0" i="0" dirty="0" err="1">
                <a:effectLst/>
                <a:latin typeface="Söhne"/>
              </a:rPr>
              <a:t>nguyên</a:t>
            </a:r>
            <a:r>
              <a:rPr lang="en-US" b="0" i="0" dirty="0">
                <a:effectLst/>
                <a:latin typeface="Söhne"/>
              </a:rPr>
              <a:t>.</a:t>
            </a:r>
          </a:p>
          <a:p>
            <a:pPr lvl="1"/>
            <a:r>
              <a:rPr lang="vi-VN" b="0" i="0" dirty="0">
                <a:effectLst/>
                <a:highlight>
                  <a:srgbClr val="FFFF00"/>
                </a:highlight>
                <a:latin typeface="Söhne"/>
              </a:rPr>
              <a:t>Kích thước khóa lớn</a:t>
            </a:r>
            <a:r>
              <a:rPr lang="vi-VN" b="0" i="0" dirty="0">
                <a:effectLst/>
                <a:latin typeface="Söhne"/>
              </a:rPr>
              <a:t>: RSA yêu cầu kích thước khóa lớn hơn so với các thuật toán mã hóa bí mật, điều này có thể ảnh hưởng đến tốc độ của việc mã hóa và giải mã.</a:t>
            </a:r>
          </a:p>
          <a:p>
            <a:pPr lvl="1"/>
            <a:r>
              <a:rPr lang="en-US" b="0" i="0" dirty="0" err="1">
                <a:effectLst/>
                <a:highlight>
                  <a:srgbClr val="FFFF00"/>
                </a:highlight>
                <a:latin typeface="Söhne"/>
              </a:rPr>
              <a:t>Dễ</a:t>
            </a:r>
            <a:r>
              <a:rPr lang="en-US" b="0" i="0" dirty="0">
                <a:effectLst/>
                <a:highlight>
                  <a:srgbClr val="FFFF00"/>
                </a:highlight>
                <a:latin typeface="Söhne"/>
              </a:rPr>
              <a:t> </a:t>
            </a:r>
            <a:r>
              <a:rPr lang="en-US" b="0" i="0" dirty="0" err="1">
                <a:effectLst/>
                <a:highlight>
                  <a:srgbClr val="FFFF00"/>
                </a:highlight>
                <a:latin typeface="Söhne"/>
              </a:rPr>
              <a:t>bị</a:t>
            </a:r>
            <a:r>
              <a:rPr lang="en-US" b="0" i="0" dirty="0">
                <a:effectLst/>
                <a:highlight>
                  <a:srgbClr val="FFFF00"/>
                </a:highlight>
                <a:latin typeface="Söhne"/>
              </a:rPr>
              <a:t> </a:t>
            </a:r>
            <a:r>
              <a:rPr lang="en-US" b="0" i="0" dirty="0" err="1">
                <a:effectLst/>
                <a:highlight>
                  <a:srgbClr val="FFFF00"/>
                </a:highlight>
                <a:latin typeface="Söhne"/>
              </a:rPr>
              <a:t>tấn</a:t>
            </a:r>
            <a:r>
              <a:rPr lang="en-US" b="0" i="0" dirty="0">
                <a:effectLst/>
                <a:highlight>
                  <a:srgbClr val="FFFF00"/>
                </a:highlight>
                <a:latin typeface="Söhne"/>
              </a:rPr>
              <a:t> </a:t>
            </a:r>
            <a:r>
              <a:rPr lang="en-US" b="0" i="0" dirty="0" err="1">
                <a:effectLst/>
                <a:highlight>
                  <a:srgbClr val="FFFF00"/>
                </a:highlight>
                <a:latin typeface="Söhne"/>
              </a:rPr>
              <a:t>công</a:t>
            </a:r>
            <a:r>
              <a:rPr lang="en-US" b="0" i="0" dirty="0">
                <a:effectLst/>
                <a:highlight>
                  <a:srgbClr val="FFFF00"/>
                </a:highlight>
                <a:latin typeface="Söhne"/>
              </a:rPr>
              <a:t> </a:t>
            </a:r>
            <a:r>
              <a:rPr lang="en-US" b="0" i="0" dirty="0" err="1">
                <a:effectLst/>
                <a:highlight>
                  <a:srgbClr val="FFFF00"/>
                </a:highlight>
                <a:latin typeface="Söhne"/>
              </a:rPr>
              <a:t>bằng</a:t>
            </a:r>
            <a:r>
              <a:rPr lang="en-US" b="0" i="0" dirty="0">
                <a:effectLst/>
                <a:highlight>
                  <a:srgbClr val="FFFF00"/>
                </a:highlight>
                <a:latin typeface="Söhne"/>
              </a:rPr>
              <a:t> </a:t>
            </a:r>
            <a:r>
              <a:rPr lang="en-US" b="0" i="0" dirty="0" err="1">
                <a:effectLst/>
                <a:highlight>
                  <a:srgbClr val="FFFF00"/>
                </a:highlight>
                <a:latin typeface="Söhne"/>
              </a:rPr>
              <a:t>thuật</a:t>
            </a:r>
            <a:r>
              <a:rPr lang="en-US" b="0" i="0" dirty="0">
                <a:effectLst/>
                <a:highlight>
                  <a:srgbClr val="FFFF00"/>
                </a:highlight>
                <a:latin typeface="Söhne"/>
              </a:rPr>
              <a:t> </a:t>
            </a:r>
            <a:r>
              <a:rPr lang="en-US" b="0" i="0" dirty="0" err="1">
                <a:effectLst/>
                <a:highlight>
                  <a:srgbClr val="FFFF00"/>
                </a:highlight>
                <a:latin typeface="Söhne"/>
              </a:rPr>
              <a:t>toán</a:t>
            </a:r>
            <a:r>
              <a:rPr lang="en-US" b="0" i="0" dirty="0">
                <a:effectLst/>
                <a:highlight>
                  <a:srgbClr val="FFFF00"/>
                </a:highlight>
                <a:latin typeface="Söhne"/>
              </a:rPr>
              <a:t> </a:t>
            </a:r>
            <a:r>
              <a:rPr lang="en-US" b="0" i="0" dirty="0" err="1">
                <a:effectLst/>
                <a:highlight>
                  <a:srgbClr val="FFFF00"/>
                </a:highlight>
                <a:latin typeface="Söhne"/>
              </a:rPr>
              <a:t>tìm</a:t>
            </a:r>
            <a:r>
              <a:rPr lang="en-US" b="0" i="0" dirty="0">
                <a:effectLst/>
                <a:highlight>
                  <a:srgbClr val="FFFF00"/>
                </a:highlight>
                <a:latin typeface="Söhne"/>
              </a:rPr>
              <a:t> </a:t>
            </a:r>
            <a:r>
              <a:rPr lang="en-US" b="0" i="0" dirty="0" err="1">
                <a:effectLst/>
                <a:highlight>
                  <a:srgbClr val="FFFF00"/>
                </a:highlight>
                <a:latin typeface="Söhne"/>
              </a:rPr>
              <a:t>kiếm</a:t>
            </a:r>
            <a:r>
              <a:rPr lang="en-US" b="0" i="0" dirty="0">
                <a:effectLst/>
                <a:highlight>
                  <a:srgbClr val="FFFF00"/>
                </a:highlight>
                <a:latin typeface="Söhne"/>
              </a:rPr>
              <a:t> </a:t>
            </a:r>
            <a:r>
              <a:rPr lang="en-US" b="0" i="0" dirty="0" err="1">
                <a:effectLst/>
                <a:highlight>
                  <a:srgbClr val="FFFF00"/>
                </a:highlight>
                <a:latin typeface="Söhne"/>
              </a:rPr>
              <a:t>nguyên</a:t>
            </a:r>
            <a:r>
              <a:rPr lang="en-US" b="0" i="0" dirty="0">
                <a:effectLst/>
                <a:highlight>
                  <a:srgbClr val="FFFF00"/>
                </a:highlight>
                <a:latin typeface="Söhne"/>
              </a:rPr>
              <a:t> </a:t>
            </a:r>
            <a:r>
              <a:rPr lang="en-US" b="0" i="0" dirty="0" err="1">
                <a:effectLst/>
                <a:highlight>
                  <a:srgbClr val="FFFF00"/>
                </a:highlight>
                <a:latin typeface="Söhne"/>
              </a:rPr>
              <a:t>tố</a:t>
            </a:r>
            <a:r>
              <a:rPr lang="en-US" b="0" i="0" dirty="0">
                <a:effectLst/>
                <a:highlight>
                  <a:srgbClr val="FFFF00"/>
                </a:highlight>
                <a:latin typeface="Söhne"/>
              </a:rPr>
              <a:t> </a:t>
            </a:r>
            <a:r>
              <a:rPr lang="en-US" b="0" i="0" dirty="0" err="1">
                <a:effectLst/>
                <a:highlight>
                  <a:srgbClr val="FFFF00"/>
                </a:highlight>
                <a:latin typeface="Söhne"/>
              </a:rPr>
              <a:t>lớn</a:t>
            </a:r>
            <a:r>
              <a:rPr lang="en-US" b="0" i="0" dirty="0">
                <a:effectLst/>
                <a:latin typeface="Söhne"/>
              </a:rPr>
              <a:t>: RSA </a:t>
            </a:r>
            <a:r>
              <a:rPr lang="en-US" b="0" i="0" dirty="0" err="1">
                <a:effectLst/>
                <a:latin typeface="Söhne"/>
              </a:rPr>
              <a:t>sử</a:t>
            </a:r>
            <a:r>
              <a:rPr lang="en-US" b="0" i="0" dirty="0">
                <a:effectLst/>
                <a:latin typeface="Söhne"/>
              </a:rPr>
              <a:t> </a:t>
            </a:r>
            <a:r>
              <a:rPr lang="en-US" b="0" i="0" dirty="0" err="1">
                <a:effectLst/>
                <a:latin typeface="Söhne"/>
              </a:rPr>
              <a:t>dụng</a:t>
            </a:r>
            <a:r>
              <a:rPr lang="en-US" b="0" i="0" dirty="0">
                <a:effectLst/>
                <a:latin typeface="Söhne"/>
              </a:rPr>
              <a:t> </a:t>
            </a:r>
            <a:r>
              <a:rPr lang="en-US" b="0" i="0" dirty="0" err="1">
                <a:effectLst/>
                <a:latin typeface="Söhne"/>
              </a:rPr>
              <a:t>việc</a:t>
            </a:r>
            <a:r>
              <a:rPr lang="en-US" b="0" i="0" dirty="0">
                <a:effectLst/>
                <a:latin typeface="Söhne"/>
              </a:rPr>
              <a:t> </a:t>
            </a:r>
            <a:r>
              <a:rPr lang="en-US" b="0" i="0" dirty="0" err="1">
                <a:effectLst/>
                <a:latin typeface="Söhne"/>
              </a:rPr>
              <a:t>tính</a:t>
            </a:r>
            <a:r>
              <a:rPr lang="en-US" b="0" i="0" dirty="0">
                <a:effectLst/>
                <a:latin typeface="Söhne"/>
              </a:rPr>
              <a:t> </a:t>
            </a:r>
            <a:r>
              <a:rPr lang="en-US" b="0" i="0" dirty="0" err="1">
                <a:effectLst/>
                <a:latin typeface="Söhne"/>
              </a:rPr>
              <a:t>toán</a:t>
            </a:r>
            <a:r>
              <a:rPr lang="en-US" b="0" i="0" dirty="0">
                <a:effectLst/>
                <a:latin typeface="Söhne"/>
              </a:rPr>
              <a:t> </a:t>
            </a:r>
            <a:r>
              <a:rPr lang="en-US" b="0" i="0" dirty="0" err="1">
                <a:effectLst/>
                <a:latin typeface="Söhne"/>
              </a:rPr>
              <a:t>nguyên</a:t>
            </a:r>
            <a:r>
              <a:rPr lang="en-US" b="0" i="0" dirty="0">
                <a:effectLst/>
                <a:latin typeface="Söhne"/>
              </a:rPr>
              <a:t> </a:t>
            </a:r>
            <a:r>
              <a:rPr lang="en-US" b="0" i="0" dirty="0" err="1">
                <a:effectLst/>
                <a:latin typeface="Söhne"/>
              </a:rPr>
              <a:t>tố</a:t>
            </a:r>
            <a:r>
              <a:rPr lang="en-US" b="0" i="0" dirty="0">
                <a:effectLst/>
                <a:latin typeface="Söhne"/>
              </a:rPr>
              <a:t> </a:t>
            </a:r>
            <a:r>
              <a:rPr lang="en-US" b="0" i="0" dirty="0" err="1">
                <a:effectLst/>
                <a:latin typeface="Söhne"/>
              </a:rPr>
              <a:t>lớn</a:t>
            </a:r>
            <a:r>
              <a:rPr lang="en-US" b="0" i="0" dirty="0">
                <a:effectLst/>
                <a:latin typeface="Söhne"/>
              </a:rPr>
              <a:t>, </a:t>
            </a:r>
            <a:r>
              <a:rPr lang="en-US" b="0" i="0" dirty="0" err="1">
                <a:effectLst/>
                <a:latin typeface="Söhne"/>
              </a:rPr>
              <a:t>vì</a:t>
            </a:r>
            <a:r>
              <a:rPr lang="en-US" b="0" i="0" dirty="0">
                <a:effectLst/>
                <a:latin typeface="Söhne"/>
              </a:rPr>
              <a:t> </a:t>
            </a:r>
            <a:r>
              <a:rPr lang="en-US" b="0" i="0" dirty="0" err="1">
                <a:effectLst/>
                <a:latin typeface="Söhne"/>
              </a:rPr>
              <a:t>vậy</a:t>
            </a:r>
            <a:r>
              <a:rPr lang="en-US" b="0" i="0" dirty="0">
                <a:effectLst/>
                <a:latin typeface="Söhne"/>
              </a:rPr>
              <a:t> </a:t>
            </a:r>
            <a:r>
              <a:rPr lang="en-US" b="0" i="0" dirty="0" err="1">
                <a:effectLst/>
                <a:latin typeface="Söhne"/>
              </a:rPr>
              <a:t>nó</a:t>
            </a:r>
            <a:r>
              <a:rPr lang="en-US" b="0" i="0" dirty="0">
                <a:effectLst/>
                <a:latin typeface="Söhne"/>
              </a:rPr>
              <a:t> </a:t>
            </a:r>
            <a:r>
              <a:rPr lang="en-US" b="0" i="0" dirty="0" err="1">
                <a:effectLst/>
                <a:latin typeface="Söhne"/>
              </a:rPr>
              <a:t>có</a:t>
            </a:r>
            <a:r>
              <a:rPr lang="en-US" b="0" i="0" dirty="0">
                <a:effectLst/>
                <a:latin typeface="Söhne"/>
              </a:rPr>
              <a:t> </a:t>
            </a:r>
            <a:r>
              <a:rPr lang="en-US" b="0" i="0" dirty="0" err="1">
                <a:effectLst/>
                <a:latin typeface="Söhne"/>
              </a:rPr>
              <a:t>thể</a:t>
            </a:r>
            <a:r>
              <a:rPr lang="en-US" b="0" i="0" dirty="0">
                <a:effectLst/>
                <a:latin typeface="Söhne"/>
              </a:rPr>
              <a:t> </a:t>
            </a:r>
            <a:r>
              <a:rPr lang="en-US" b="0" i="0" dirty="0" err="1">
                <a:effectLst/>
                <a:latin typeface="Söhne"/>
              </a:rPr>
              <a:t>bị</a:t>
            </a:r>
            <a:r>
              <a:rPr lang="en-US" b="0" i="0" dirty="0">
                <a:effectLst/>
                <a:latin typeface="Söhne"/>
              </a:rPr>
              <a:t> </a:t>
            </a:r>
            <a:r>
              <a:rPr lang="en-US" b="0" i="0" dirty="0" err="1">
                <a:effectLst/>
                <a:latin typeface="Söhne"/>
              </a:rPr>
              <a:t>tấn</a:t>
            </a:r>
            <a:r>
              <a:rPr lang="en-US" b="0" i="0" dirty="0">
                <a:effectLst/>
                <a:latin typeface="Söhne"/>
              </a:rPr>
              <a:t> </a:t>
            </a:r>
            <a:r>
              <a:rPr lang="en-US" b="0" i="0" dirty="0" err="1">
                <a:effectLst/>
                <a:latin typeface="Söhne"/>
              </a:rPr>
              <a:t>công</a:t>
            </a:r>
            <a:r>
              <a:rPr lang="en-US" b="0" i="0" dirty="0">
                <a:effectLst/>
                <a:latin typeface="Söhne"/>
              </a:rPr>
              <a:t> </a:t>
            </a:r>
            <a:r>
              <a:rPr lang="en-US" b="0" i="0" dirty="0" err="1">
                <a:effectLst/>
                <a:latin typeface="Söhne"/>
              </a:rPr>
              <a:t>bằng</a:t>
            </a:r>
            <a:r>
              <a:rPr lang="en-US" b="0" i="0" dirty="0">
                <a:effectLst/>
                <a:latin typeface="Söhne"/>
              </a:rPr>
              <a:t> </a:t>
            </a:r>
            <a:r>
              <a:rPr lang="en-US" b="0" i="0" dirty="0" err="1">
                <a:effectLst/>
                <a:latin typeface="Söhne"/>
              </a:rPr>
              <a:t>các</a:t>
            </a:r>
            <a:r>
              <a:rPr lang="en-US" b="0" i="0" dirty="0">
                <a:effectLst/>
                <a:latin typeface="Söhne"/>
              </a:rPr>
              <a:t> </a:t>
            </a:r>
            <a:r>
              <a:rPr lang="en-US" b="0" i="0" dirty="0" err="1">
                <a:effectLst/>
                <a:latin typeface="Söhne"/>
              </a:rPr>
              <a:t>thuật</a:t>
            </a:r>
            <a:r>
              <a:rPr lang="en-US" b="0" i="0" dirty="0">
                <a:effectLst/>
                <a:latin typeface="Söhne"/>
              </a:rPr>
              <a:t> </a:t>
            </a:r>
            <a:r>
              <a:rPr lang="en-US" b="0" i="0" dirty="0" err="1">
                <a:effectLst/>
                <a:latin typeface="Söhne"/>
              </a:rPr>
              <a:t>toán</a:t>
            </a:r>
            <a:r>
              <a:rPr lang="en-US" b="0" i="0" dirty="0">
                <a:effectLst/>
                <a:latin typeface="Söhne"/>
              </a:rPr>
              <a:t> </a:t>
            </a:r>
            <a:r>
              <a:rPr lang="en-US" b="0" i="0" dirty="0" err="1">
                <a:effectLst/>
                <a:latin typeface="Söhne"/>
              </a:rPr>
              <a:t>tìm</a:t>
            </a:r>
            <a:r>
              <a:rPr lang="en-US" b="0" i="0" dirty="0">
                <a:effectLst/>
                <a:latin typeface="Söhne"/>
              </a:rPr>
              <a:t> </a:t>
            </a:r>
            <a:r>
              <a:rPr lang="en-US" b="0" i="0" dirty="0" err="1">
                <a:effectLst/>
                <a:latin typeface="Söhne"/>
              </a:rPr>
              <a:t>kiếm</a:t>
            </a:r>
            <a:r>
              <a:rPr lang="en-US" b="0" i="0" dirty="0">
                <a:effectLst/>
                <a:latin typeface="Söhne"/>
              </a:rPr>
              <a:t> </a:t>
            </a:r>
            <a:r>
              <a:rPr lang="en-US" b="0" i="0" dirty="0" err="1">
                <a:effectLst/>
                <a:latin typeface="Söhne"/>
              </a:rPr>
              <a:t>nguyên</a:t>
            </a:r>
            <a:r>
              <a:rPr lang="en-US" b="0" i="0" dirty="0">
                <a:effectLst/>
                <a:latin typeface="Söhne"/>
              </a:rPr>
              <a:t> </a:t>
            </a:r>
            <a:r>
              <a:rPr lang="en-US" b="0" i="0" dirty="0" err="1">
                <a:effectLst/>
                <a:latin typeface="Söhne"/>
              </a:rPr>
              <a:t>tố</a:t>
            </a:r>
            <a:r>
              <a:rPr lang="en-US" b="0" i="0" dirty="0">
                <a:effectLst/>
                <a:latin typeface="Söhne"/>
              </a:rPr>
              <a:t> </a:t>
            </a:r>
            <a:r>
              <a:rPr lang="en-US" b="0" i="0" dirty="0" err="1">
                <a:effectLst/>
                <a:latin typeface="Söhne"/>
              </a:rPr>
              <a:t>lớn</a:t>
            </a:r>
            <a:r>
              <a:rPr lang="en-US" b="0" i="0" dirty="0">
                <a:effectLst/>
                <a:latin typeface="Söhne"/>
              </a:rPr>
              <a:t>.</a:t>
            </a:r>
          </a:p>
          <a:p>
            <a:pPr lvl="1"/>
            <a:r>
              <a:rPr lang="en-US" b="0" i="0" dirty="0" err="1">
                <a:effectLst/>
                <a:highlight>
                  <a:srgbClr val="FFFF00"/>
                </a:highlight>
                <a:latin typeface="Söhne"/>
              </a:rPr>
              <a:t>Khó</a:t>
            </a:r>
            <a:r>
              <a:rPr lang="en-US" b="0" i="0" dirty="0">
                <a:effectLst/>
                <a:highlight>
                  <a:srgbClr val="FFFF00"/>
                </a:highlight>
                <a:latin typeface="Söhne"/>
              </a:rPr>
              <a:t> </a:t>
            </a:r>
            <a:r>
              <a:rPr lang="en-US" b="0" i="0" dirty="0" err="1">
                <a:effectLst/>
                <a:highlight>
                  <a:srgbClr val="FFFF00"/>
                </a:highlight>
                <a:latin typeface="Söhne"/>
              </a:rPr>
              <a:t>khắc</a:t>
            </a:r>
            <a:r>
              <a:rPr lang="en-US" b="0" i="0" dirty="0">
                <a:effectLst/>
                <a:highlight>
                  <a:srgbClr val="FFFF00"/>
                </a:highlight>
                <a:latin typeface="Söhne"/>
              </a:rPr>
              <a:t> </a:t>
            </a:r>
            <a:r>
              <a:rPr lang="en-US" b="0" i="0" dirty="0" err="1">
                <a:effectLst/>
                <a:highlight>
                  <a:srgbClr val="FFFF00"/>
                </a:highlight>
                <a:latin typeface="Söhne"/>
              </a:rPr>
              <a:t>phục</a:t>
            </a:r>
            <a:r>
              <a:rPr lang="en-US" b="0" i="0" dirty="0">
                <a:effectLst/>
                <a:highlight>
                  <a:srgbClr val="FFFF00"/>
                </a:highlight>
                <a:latin typeface="Söhne"/>
              </a:rPr>
              <a:t> </a:t>
            </a:r>
            <a:r>
              <a:rPr lang="en-US" b="0" i="0" dirty="0" err="1">
                <a:effectLst/>
                <a:highlight>
                  <a:srgbClr val="FFFF00"/>
                </a:highlight>
                <a:latin typeface="Söhne"/>
              </a:rPr>
              <a:t>nếu</a:t>
            </a:r>
            <a:r>
              <a:rPr lang="en-US" b="0" i="0" dirty="0">
                <a:effectLst/>
                <a:highlight>
                  <a:srgbClr val="FFFF00"/>
                </a:highlight>
                <a:latin typeface="Söhne"/>
              </a:rPr>
              <a:t> </a:t>
            </a:r>
            <a:r>
              <a:rPr lang="en-US" b="0" i="0" dirty="0" err="1">
                <a:effectLst/>
                <a:highlight>
                  <a:srgbClr val="FFFF00"/>
                </a:highlight>
                <a:latin typeface="Söhne"/>
              </a:rPr>
              <a:t>bị</a:t>
            </a:r>
            <a:r>
              <a:rPr lang="en-US" b="0" i="0" dirty="0">
                <a:effectLst/>
                <a:highlight>
                  <a:srgbClr val="FFFF00"/>
                </a:highlight>
                <a:latin typeface="Söhne"/>
              </a:rPr>
              <a:t> </a:t>
            </a:r>
            <a:r>
              <a:rPr lang="en-US" b="0" i="0" dirty="0" err="1">
                <a:effectLst/>
                <a:highlight>
                  <a:srgbClr val="FFFF00"/>
                </a:highlight>
                <a:latin typeface="Söhne"/>
              </a:rPr>
              <a:t>tấn</a:t>
            </a:r>
            <a:r>
              <a:rPr lang="en-US" b="0" i="0" dirty="0">
                <a:effectLst/>
                <a:highlight>
                  <a:srgbClr val="FFFF00"/>
                </a:highlight>
                <a:latin typeface="Söhne"/>
              </a:rPr>
              <a:t> </a:t>
            </a:r>
            <a:r>
              <a:rPr lang="en-US" b="0" i="0" dirty="0" err="1">
                <a:effectLst/>
                <a:highlight>
                  <a:srgbClr val="FFFF00"/>
                </a:highlight>
                <a:latin typeface="Söhne"/>
              </a:rPr>
              <a:t>công</a:t>
            </a:r>
            <a:r>
              <a:rPr lang="en-US" b="0" i="0" dirty="0">
                <a:effectLst/>
                <a:latin typeface="Söhne"/>
              </a:rPr>
              <a:t>: </a:t>
            </a:r>
            <a:r>
              <a:rPr lang="en-US" b="0" i="0" dirty="0" err="1">
                <a:effectLst/>
                <a:latin typeface="Söhne"/>
              </a:rPr>
              <a:t>Nếu</a:t>
            </a:r>
            <a:r>
              <a:rPr lang="en-US" b="0" i="0" dirty="0">
                <a:effectLst/>
                <a:latin typeface="Söhne"/>
              </a:rPr>
              <a:t> </a:t>
            </a:r>
            <a:r>
              <a:rPr lang="en-US" b="0" i="0" dirty="0" err="1">
                <a:effectLst/>
                <a:latin typeface="Söhne"/>
              </a:rPr>
              <a:t>khóa</a:t>
            </a:r>
            <a:r>
              <a:rPr lang="en-US" b="0" i="0" dirty="0">
                <a:effectLst/>
                <a:latin typeface="Söhne"/>
              </a:rPr>
              <a:t> </a:t>
            </a:r>
            <a:r>
              <a:rPr lang="en-US" b="0" i="0" dirty="0" err="1">
                <a:effectLst/>
                <a:latin typeface="Söhne"/>
              </a:rPr>
              <a:t>bị</a:t>
            </a:r>
            <a:r>
              <a:rPr lang="en-US" b="0" i="0" dirty="0">
                <a:effectLst/>
                <a:latin typeface="Söhne"/>
              </a:rPr>
              <a:t> </a:t>
            </a:r>
            <a:r>
              <a:rPr lang="en-US" b="0" i="0" dirty="0" err="1">
                <a:effectLst/>
                <a:latin typeface="Söhne"/>
              </a:rPr>
              <a:t>tấn</a:t>
            </a:r>
            <a:r>
              <a:rPr lang="en-US" b="0" i="0" dirty="0">
                <a:effectLst/>
                <a:latin typeface="Söhne"/>
              </a:rPr>
              <a:t> </a:t>
            </a:r>
            <a:r>
              <a:rPr lang="en-US" b="0" i="0" dirty="0" err="1">
                <a:effectLst/>
                <a:latin typeface="Söhne"/>
              </a:rPr>
              <a:t>công</a:t>
            </a:r>
            <a:r>
              <a:rPr lang="en-US" b="0" i="0" dirty="0">
                <a:effectLst/>
                <a:latin typeface="Söhne"/>
              </a:rPr>
              <a:t> </a:t>
            </a:r>
            <a:r>
              <a:rPr lang="en-US" b="0" i="0" dirty="0" err="1">
                <a:effectLst/>
                <a:latin typeface="Söhne"/>
              </a:rPr>
              <a:t>thành</a:t>
            </a:r>
            <a:r>
              <a:rPr lang="en-US" b="0" i="0" dirty="0">
                <a:effectLst/>
                <a:latin typeface="Söhne"/>
              </a:rPr>
              <a:t> </a:t>
            </a:r>
            <a:r>
              <a:rPr lang="en-US" b="0" i="0" dirty="0" err="1">
                <a:effectLst/>
                <a:latin typeface="Söhne"/>
              </a:rPr>
              <a:t>công</a:t>
            </a:r>
            <a:r>
              <a:rPr lang="en-US" b="0" i="0" dirty="0">
                <a:effectLst/>
                <a:latin typeface="Söhne"/>
              </a:rPr>
              <a:t>, </a:t>
            </a:r>
            <a:r>
              <a:rPr lang="en-US" b="0" i="0" dirty="0" err="1">
                <a:effectLst/>
                <a:latin typeface="Söhne"/>
              </a:rPr>
              <a:t>thì</a:t>
            </a:r>
            <a:r>
              <a:rPr lang="en-US" b="0" i="0" dirty="0">
                <a:effectLst/>
                <a:latin typeface="Söhne"/>
              </a:rPr>
              <a:t> </a:t>
            </a:r>
            <a:r>
              <a:rPr lang="en-US" b="0" i="0" dirty="0" err="1">
                <a:effectLst/>
                <a:latin typeface="Söhne"/>
              </a:rPr>
              <a:t>việc</a:t>
            </a:r>
            <a:r>
              <a:rPr lang="en-US" b="0" i="0" dirty="0">
                <a:effectLst/>
                <a:latin typeface="Söhne"/>
              </a:rPr>
              <a:t> </a:t>
            </a:r>
            <a:r>
              <a:rPr lang="en-US" b="0" i="0" dirty="0" err="1">
                <a:effectLst/>
                <a:latin typeface="Söhne"/>
              </a:rPr>
              <a:t>khắc</a:t>
            </a:r>
            <a:r>
              <a:rPr lang="en-US" b="0" i="0" dirty="0">
                <a:effectLst/>
                <a:latin typeface="Söhne"/>
              </a:rPr>
              <a:t> </a:t>
            </a:r>
            <a:r>
              <a:rPr lang="en-US" b="0" i="0" dirty="0" err="1">
                <a:effectLst/>
                <a:latin typeface="Söhne"/>
              </a:rPr>
              <a:t>phục</a:t>
            </a:r>
            <a:r>
              <a:rPr lang="en-US" b="0" i="0" dirty="0">
                <a:effectLst/>
                <a:latin typeface="Söhne"/>
              </a:rPr>
              <a:t> </a:t>
            </a:r>
            <a:r>
              <a:rPr lang="en-US" b="0" i="0" dirty="0" err="1">
                <a:effectLst/>
                <a:latin typeface="Söhne"/>
              </a:rPr>
              <a:t>có</a:t>
            </a:r>
            <a:r>
              <a:rPr lang="en-US" b="0" i="0" dirty="0">
                <a:effectLst/>
                <a:latin typeface="Söhne"/>
              </a:rPr>
              <a:t> </a:t>
            </a:r>
            <a:r>
              <a:rPr lang="en-US" b="0" i="0" dirty="0" err="1">
                <a:effectLst/>
                <a:latin typeface="Söhne"/>
              </a:rPr>
              <a:t>thể</a:t>
            </a:r>
            <a:r>
              <a:rPr lang="en-US" b="0" i="0" dirty="0">
                <a:effectLst/>
                <a:latin typeface="Söhne"/>
              </a:rPr>
              <a:t> </a:t>
            </a:r>
            <a:r>
              <a:rPr lang="en-US" b="0" i="0" dirty="0" err="1">
                <a:effectLst/>
                <a:latin typeface="Söhne"/>
              </a:rPr>
              <a:t>rất</a:t>
            </a:r>
            <a:r>
              <a:rPr lang="en-US" b="0" i="0" dirty="0">
                <a:effectLst/>
                <a:latin typeface="Söhne"/>
              </a:rPr>
              <a:t> </a:t>
            </a:r>
            <a:r>
              <a:rPr lang="en-US" b="0" i="0" dirty="0" err="1">
                <a:effectLst/>
                <a:latin typeface="Söhne"/>
              </a:rPr>
              <a:t>khó</a:t>
            </a:r>
            <a:r>
              <a:rPr lang="en-US" b="0" i="0" dirty="0">
                <a:effectLst/>
                <a:latin typeface="Söhne"/>
              </a:rPr>
              <a:t> </a:t>
            </a:r>
            <a:r>
              <a:rPr lang="en-US" b="0" i="0" dirty="0" err="1">
                <a:effectLst/>
                <a:latin typeface="Söhne"/>
              </a:rPr>
              <a:t>khăn</a:t>
            </a:r>
            <a:r>
              <a:rPr lang="en-US" b="0" i="0" dirty="0">
                <a:effectLst/>
                <a:latin typeface="Söhne"/>
              </a:rPr>
              <a:t> </a:t>
            </a:r>
            <a:r>
              <a:rPr lang="en-US" b="0" i="0" dirty="0" err="1">
                <a:effectLst/>
                <a:latin typeface="Söhne"/>
              </a:rPr>
              <a:t>và</a:t>
            </a:r>
            <a:r>
              <a:rPr lang="en-US" b="0" i="0" dirty="0">
                <a:effectLst/>
                <a:latin typeface="Söhne"/>
              </a:rPr>
              <a:t> </a:t>
            </a:r>
            <a:r>
              <a:rPr lang="en-US" b="0" i="0" dirty="0" err="1">
                <a:effectLst/>
                <a:latin typeface="Söhne"/>
              </a:rPr>
              <a:t>tốn</a:t>
            </a:r>
            <a:r>
              <a:rPr lang="en-US" b="0" i="0" dirty="0">
                <a:effectLst/>
                <a:latin typeface="Söhne"/>
              </a:rPr>
              <a:t> </a:t>
            </a:r>
            <a:r>
              <a:rPr lang="en-US" b="0" i="0" dirty="0" err="1">
                <a:effectLst/>
                <a:latin typeface="Söhne"/>
              </a:rPr>
              <a:t>kém</a:t>
            </a:r>
            <a:r>
              <a:rPr lang="en-US" b="0" i="0" dirty="0">
                <a:effectLst/>
                <a:latin typeface="Söhne"/>
              </a:rPr>
              <a:t> </a:t>
            </a:r>
            <a:r>
              <a:rPr lang="en-US" b="0" i="0" dirty="0" err="1">
                <a:effectLst/>
                <a:latin typeface="Söhne"/>
              </a:rPr>
              <a:t>về</a:t>
            </a:r>
            <a:r>
              <a:rPr lang="en-US" b="0" i="0" dirty="0">
                <a:effectLst/>
                <a:latin typeface="Söhne"/>
              </a:rPr>
              <a:t> </a:t>
            </a:r>
            <a:r>
              <a:rPr lang="en-US" b="0" i="0" dirty="0" err="1">
                <a:effectLst/>
                <a:latin typeface="Söhne"/>
              </a:rPr>
              <a:t>thời</a:t>
            </a:r>
            <a:r>
              <a:rPr lang="en-US" b="0" i="0" dirty="0">
                <a:effectLst/>
                <a:latin typeface="Söhne"/>
              </a:rPr>
              <a:t> </a:t>
            </a:r>
            <a:r>
              <a:rPr lang="en-US" b="0" i="0" dirty="0" err="1">
                <a:effectLst/>
                <a:latin typeface="Söhne"/>
              </a:rPr>
              <a:t>gian</a:t>
            </a:r>
            <a:r>
              <a:rPr lang="en-US" b="0" i="0" dirty="0">
                <a:effectLst/>
                <a:latin typeface="Söhne"/>
              </a:rPr>
              <a:t> </a:t>
            </a:r>
            <a:r>
              <a:rPr lang="en-US" b="0" i="0" dirty="0" err="1">
                <a:effectLst/>
                <a:latin typeface="Söhne"/>
              </a:rPr>
              <a:t>và</a:t>
            </a:r>
            <a:r>
              <a:rPr lang="en-US" b="0" i="0" dirty="0">
                <a:effectLst/>
                <a:latin typeface="Söhne"/>
              </a:rPr>
              <a:t> </a:t>
            </a:r>
            <a:r>
              <a:rPr lang="en-US" b="0" i="0" dirty="0" err="1">
                <a:effectLst/>
                <a:latin typeface="Söhne"/>
              </a:rPr>
              <a:t>tài</a:t>
            </a:r>
            <a:r>
              <a:rPr lang="en-US" b="0" i="0" dirty="0">
                <a:effectLst/>
                <a:latin typeface="Söhne"/>
              </a:rPr>
              <a:t> </a:t>
            </a:r>
            <a:r>
              <a:rPr lang="en-US" b="0" i="0" dirty="0" err="1">
                <a:effectLst/>
                <a:latin typeface="Söhne"/>
              </a:rPr>
              <a:t>nguyên</a:t>
            </a:r>
            <a:r>
              <a:rPr lang="en-US" b="0" i="0" dirty="0">
                <a:effectLst/>
                <a:latin typeface="Söhne"/>
              </a:rPr>
              <a:t>.</a:t>
            </a:r>
          </a:p>
          <a:p>
            <a:pPr lvl="1"/>
            <a:endParaRPr lang="en-US" b="1" dirty="0"/>
          </a:p>
        </p:txBody>
      </p:sp>
      <p:sp>
        <p:nvSpPr>
          <p:cNvPr id="3" name="Title 2">
            <a:extLst>
              <a:ext uri="{FF2B5EF4-FFF2-40B4-BE49-F238E27FC236}">
                <a16:creationId xmlns:a16="http://schemas.microsoft.com/office/drawing/2014/main" id="{CD6DB908-755F-B70C-5772-F0DB15A7439D}"/>
              </a:ext>
            </a:extLst>
          </p:cNvPr>
          <p:cNvSpPr>
            <a:spLocks noGrp="1"/>
          </p:cNvSpPr>
          <p:nvPr>
            <p:ph type="title"/>
          </p:nvPr>
        </p:nvSpPr>
        <p:spPr/>
        <p:txBody>
          <a:bodyPr/>
          <a:lstStyle/>
          <a:p>
            <a:r>
              <a:rPr lang="en-US" dirty="0" err="1"/>
              <a:t>Nhận</a:t>
            </a:r>
            <a:r>
              <a:rPr lang="en-US" dirty="0"/>
              <a:t> </a:t>
            </a:r>
            <a:r>
              <a:rPr lang="en-US" dirty="0" err="1"/>
              <a:t>xét</a:t>
            </a:r>
            <a:r>
              <a:rPr lang="en-US" dirty="0"/>
              <a:t> </a:t>
            </a:r>
            <a:r>
              <a:rPr lang="en-US" dirty="0" err="1"/>
              <a:t>và</a:t>
            </a:r>
            <a:r>
              <a:rPr lang="en-US" dirty="0"/>
              <a:t> </a:t>
            </a:r>
            <a:r>
              <a:rPr lang="en-US" dirty="0" err="1"/>
              <a:t>kết</a:t>
            </a:r>
            <a:r>
              <a:rPr lang="en-US" dirty="0"/>
              <a:t> </a:t>
            </a:r>
            <a:r>
              <a:rPr lang="en-US" dirty="0" err="1"/>
              <a:t>luận</a:t>
            </a:r>
            <a:endParaRPr lang="en-US" dirty="0"/>
          </a:p>
        </p:txBody>
      </p:sp>
    </p:spTree>
    <p:extLst>
      <p:ext uri="{BB962C8B-B14F-4D97-AF65-F5344CB8AC3E}">
        <p14:creationId xmlns:p14="http://schemas.microsoft.com/office/powerpoint/2010/main" val="2662679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B2A5BE-828D-FC57-DB97-A6CCBF1D2088}"/>
              </a:ext>
            </a:extLst>
          </p:cNvPr>
          <p:cNvSpPr>
            <a:spLocks noGrp="1"/>
          </p:cNvSpPr>
          <p:nvPr>
            <p:ph idx="1"/>
          </p:nvPr>
        </p:nvSpPr>
        <p:spPr/>
        <p:txBody>
          <a:bodyPr/>
          <a:lstStyle/>
          <a:p>
            <a:r>
              <a:rPr lang="en-US" dirty="0"/>
              <a:t>Demo </a:t>
            </a:r>
            <a:r>
              <a:rPr lang="en-US" dirty="0" err="1"/>
              <a:t>có</a:t>
            </a:r>
            <a:r>
              <a:rPr lang="en-US" dirty="0"/>
              <a:t> 3 </a:t>
            </a:r>
            <a:r>
              <a:rPr lang="en-US" dirty="0" err="1"/>
              <a:t>chức</a:t>
            </a:r>
            <a:r>
              <a:rPr lang="en-US" dirty="0"/>
              <a:t> </a:t>
            </a:r>
            <a:r>
              <a:rPr lang="en-US" dirty="0" err="1"/>
              <a:t>năng</a:t>
            </a:r>
            <a:r>
              <a:rPr lang="en-US" dirty="0"/>
              <a:t> </a:t>
            </a:r>
            <a:r>
              <a:rPr lang="en-US" dirty="0" err="1"/>
              <a:t>như</a:t>
            </a:r>
            <a:r>
              <a:rPr lang="en-US" dirty="0"/>
              <a:t> </a:t>
            </a:r>
            <a:r>
              <a:rPr lang="en-US" dirty="0" err="1"/>
              <a:t>sau</a:t>
            </a:r>
            <a:r>
              <a:rPr lang="en-US" dirty="0"/>
              <a:t>:</a:t>
            </a:r>
          </a:p>
          <a:p>
            <a:pPr lvl="1"/>
            <a:r>
              <a:rPr lang="en-US" dirty="0" err="1"/>
              <a:t>Tạo</a:t>
            </a:r>
            <a:r>
              <a:rPr lang="en-US" dirty="0"/>
              <a:t> </a:t>
            </a:r>
            <a:r>
              <a:rPr lang="en-US" dirty="0" err="1"/>
              <a:t>khóa</a:t>
            </a:r>
            <a:r>
              <a:rPr lang="en-US" dirty="0"/>
              <a:t>: bao </a:t>
            </a:r>
            <a:r>
              <a:rPr lang="en-US" dirty="0" err="1"/>
              <a:t>gồm</a:t>
            </a:r>
            <a:r>
              <a:rPr lang="en-US" dirty="0"/>
              <a:t> 2 </a:t>
            </a:r>
            <a:r>
              <a:rPr lang="en-US" dirty="0" err="1"/>
              <a:t>khóa</a:t>
            </a:r>
            <a:r>
              <a:rPr lang="en-US" dirty="0"/>
              <a:t> public key </a:t>
            </a:r>
            <a:r>
              <a:rPr lang="en-US" dirty="0" err="1"/>
              <a:t>và</a:t>
            </a:r>
            <a:r>
              <a:rPr lang="en-US" dirty="0"/>
              <a:t> private key</a:t>
            </a:r>
          </a:p>
          <a:p>
            <a:pPr lvl="1"/>
            <a:r>
              <a:rPr lang="en-US" dirty="0" err="1"/>
              <a:t>Mã</a:t>
            </a:r>
            <a:r>
              <a:rPr lang="en-US" dirty="0"/>
              <a:t> </a:t>
            </a:r>
            <a:r>
              <a:rPr lang="en-US" dirty="0" err="1"/>
              <a:t>hóa</a:t>
            </a:r>
            <a:r>
              <a:rPr lang="en-US" dirty="0"/>
              <a:t> </a:t>
            </a:r>
            <a:r>
              <a:rPr lang="en-US" dirty="0" err="1"/>
              <a:t>và</a:t>
            </a:r>
            <a:r>
              <a:rPr lang="en-US" dirty="0"/>
              <a:t> </a:t>
            </a:r>
            <a:r>
              <a:rPr lang="en-US" dirty="0" err="1"/>
              <a:t>giải</a:t>
            </a:r>
            <a:r>
              <a:rPr lang="en-US" dirty="0"/>
              <a:t> </a:t>
            </a:r>
            <a:r>
              <a:rPr lang="en-US" dirty="0" err="1"/>
              <a:t>mã</a:t>
            </a:r>
            <a:r>
              <a:rPr lang="en-US" dirty="0"/>
              <a:t> </a:t>
            </a:r>
            <a:r>
              <a:rPr lang="en-US" dirty="0" err="1"/>
              <a:t>thông</a:t>
            </a:r>
            <a:r>
              <a:rPr lang="en-US" dirty="0"/>
              <a:t> tin: </a:t>
            </a:r>
            <a:r>
              <a:rPr lang="en-US" dirty="0" err="1"/>
              <a:t>Chương</a:t>
            </a:r>
            <a:r>
              <a:rPr lang="en-US" dirty="0"/>
              <a:t> </a:t>
            </a:r>
            <a:r>
              <a:rPr lang="en-US" dirty="0" err="1"/>
              <a:t>trình</a:t>
            </a:r>
            <a:r>
              <a:rPr lang="en-US" dirty="0"/>
              <a:t> </a:t>
            </a:r>
            <a:r>
              <a:rPr lang="en-US" dirty="0" err="1"/>
              <a:t>sẽ</a:t>
            </a:r>
            <a:r>
              <a:rPr lang="en-US" dirty="0"/>
              <a:t> </a:t>
            </a:r>
            <a:r>
              <a:rPr lang="en-US" dirty="0" err="1"/>
              <a:t>cho</a:t>
            </a:r>
            <a:r>
              <a:rPr lang="en-US" dirty="0"/>
              <a:t> </a:t>
            </a:r>
            <a:r>
              <a:rPr lang="en-US" dirty="0" err="1"/>
              <a:t>phép</a:t>
            </a:r>
            <a:r>
              <a:rPr lang="en-US" dirty="0"/>
              <a:t> </a:t>
            </a:r>
            <a:r>
              <a:rPr lang="en-US" dirty="0" err="1"/>
              <a:t>mã</a:t>
            </a:r>
            <a:r>
              <a:rPr lang="en-US" dirty="0"/>
              <a:t> </a:t>
            </a:r>
            <a:r>
              <a:rPr lang="en-US" dirty="0" err="1"/>
              <a:t>hóa</a:t>
            </a:r>
            <a:r>
              <a:rPr lang="en-US" dirty="0"/>
              <a:t> </a:t>
            </a:r>
            <a:r>
              <a:rPr lang="en-US" dirty="0" err="1"/>
              <a:t>với</a:t>
            </a:r>
            <a:r>
              <a:rPr lang="en-US" dirty="0"/>
              <a:t> public key </a:t>
            </a:r>
            <a:r>
              <a:rPr lang="en-US" dirty="0" err="1"/>
              <a:t>và</a:t>
            </a:r>
            <a:r>
              <a:rPr lang="en-US" dirty="0"/>
              <a:t> </a:t>
            </a:r>
            <a:r>
              <a:rPr lang="en-US" dirty="0" err="1"/>
              <a:t>giải</a:t>
            </a:r>
            <a:r>
              <a:rPr lang="en-US" dirty="0"/>
              <a:t> </a:t>
            </a:r>
            <a:r>
              <a:rPr lang="en-US" dirty="0" err="1"/>
              <a:t>mã</a:t>
            </a:r>
            <a:r>
              <a:rPr lang="en-US" dirty="0"/>
              <a:t> </a:t>
            </a:r>
            <a:r>
              <a:rPr lang="en-US" dirty="0" err="1"/>
              <a:t>bằng</a:t>
            </a:r>
            <a:r>
              <a:rPr lang="en-US" dirty="0"/>
              <a:t> private key</a:t>
            </a:r>
          </a:p>
          <a:p>
            <a:pPr lvl="1"/>
            <a:r>
              <a:rPr lang="en-US" dirty="0" err="1"/>
              <a:t>Chữ</a:t>
            </a:r>
            <a:r>
              <a:rPr lang="en-US" dirty="0"/>
              <a:t> </a:t>
            </a:r>
            <a:r>
              <a:rPr lang="en-US" dirty="0" err="1"/>
              <a:t>ký</a:t>
            </a:r>
            <a:r>
              <a:rPr lang="en-US" dirty="0"/>
              <a:t> </a:t>
            </a:r>
            <a:r>
              <a:rPr lang="en-US" dirty="0" err="1"/>
              <a:t>số</a:t>
            </a:r>
            <a:r>
              <a:rPr lang="en-US" dirty="0"/>
              <a:t>: </a:t>
            </a:r>
            <a:r>
              <a:rPr lang="en-US" dirty="0" err="1"/>
              <a:t>Chương</a:t>
            </a:r>
            <a:r>
              <a:rPr lang="en-US" dirty="0"/>
              <a:t> </a:t>
            </a:r>
            <a:r>
              <a:rPr lang="en-US" dirty="0" err="1"/>
              <a:t>trình</a:t>
            </a:r>
            <a:r>
              <a:rPr lang="en-US" dirty="0"/>
              <a:t> </a:t>
            </a:r>
            <a:r>
              <a:rPr lang="en-US" dirty="0" err="1"/>
              <a:t>cho</a:t>
            </a:r>
            <a:r>
              <a:rPr lang="en-US" dirty="0"/>
              <a:t> </a:t>
            </a:r>
            <a:r>
              <a:rPr lang="en-US" dirty="0" err="1"/>
              <a:t>phép</a:t>
            </a:r>
            <a:r>
              <a:rPr lang="en-US" dirty="0"/>
              <a:t> </a:t>
            </a:r>
            <a:r>
              <a:rPr lang="en-US" dirty="0" err="1"/>
              <a:t>người</a:t>
            </a:r>
            <a:r>
              <a:rPr lang="en-US" dirty="0"/>
              <a:t> </a:t>
            </a:r>
            <a:r>
              <a:rPr lang="en-US" dirty="0" err="1"/>
              <a:t>dùng</a:t>
            </a:r>
            <a:r>
              <a:rPr lang="en-US" dirty="0"/>
              <a:t> </a:t>
            </a:r>
            <a:r>
              <a:rPr lang="en-US" dirty="0" err="1"/>
              <a:t>ký</a:t>
            </a:r>
            <a:r>
              <a:rPr lang="en-US" dirty="0"/>
              <a:t> </a:t>
            </a:r>
            <a:r>
              <a:rPr lang="en-US" dirty="0" err="1"/>
              <a:t>số</a:t>
            </a:r>
            <a:r>
              <a:rPr lang="en-US" dirty="0"/>
              <a:t> </a:t>
            </a:r>
            <a:r>
              <a:rPr lang="en-US" dirty="0" err="1"/>
              <a:t>lên</a:t>
            </a:r>
            <a:r>
              <a:rPr lang="en-US" dirty="0"/>
              <a:t> </a:t>
            </a:r>
            <a:r>
              <a:rPr lang="en-US" dirty="0" err="1"/>
              <a:t>văn</a:t>
            </a:r>
            <a:r>
              <a:rPr lang="en-US" dirty="0"/>
              <a:t> </a:t>
            </a:r>
            <a:r>
              <a:rPr lang="en-US" dirty="0" err="1"/>
              <a:t>bản</a:t>
            </a:r>
            <a:r>
              <a:rPr lang="en-US" dirty="0"/>
              <a:t> </a:t>
            </a:r>
            <a:r>
              <a:rPr lang="en-US" dirty="0" err="1"/>
              <a:t>bất</a:t>
            </a:r>
            <a:r>
              <a:rPr lang="en-US" dirty="0"/>
              <a:t> </a:t>
            </a:r>
            <a:r>
              <a:rPr lang="en-US" dirty="0" err="1"/>
              <a:t>kì</a:t>
            </a:r>
            <a:r>
              <a:rPr lang="en-US" dirty="0"/>
              <a:t> </a:t>
            </a:r>
            <a:r>
              <a:rPr lang="en-US" dirty="0" err="1"/>
              <a:t>và</a:t>
            </a:r>
            <a:r>
              <a:rPr lang="en-US" dirty="0"/>
              <a:t> </a:t>
            </a:r>
            <a:r>
              <a:rPr lang="en-US" dirty="0" err="1"/>
              <a:t>cũng</a:t>
            </a:r>
            <a:r>
              <a:rPr lang="en-US" dirty="0"/>
              <a:t> </a:t>
            </a:r>
            <a:r>
              <a:rPr lang="en-US" dirty="0" err="1"/>
              <a:t>cho</a:t>
            </a:r>
            <a:r>
              <a:rPr lang="en-US" dirty="0"/>
              <a:t> </a:t>
            </a:r>
            <a:r>
              <a:rPr lang="en-US" dirty="0" err="1"/>
              <a:t>phép</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xác</a:t>
            </a:r>
            <a:r>
              <a:rPr lang="en-US" dirty="0"/>
              <a:t> </a:t>
            </a:r>
            <a:r>
              <a:rPr lang="en-US" dirty="0" err="1"/>
              <a:t>nhận</a:t>
            </a:r>
            <a:r>
              <a:rPr lang="en-US" dirty="0"/>
              <a:t> </a:t>
            </a:r>
            <a:r>
              <a:rPr lang="en-US" dirty="0" err="1"/>
              <a:t>chữ</a:t>
            </a:r>
            <a:r>
              <a:rPr lang="en-US" dirty="0"/>
              <a:t> </a:t>
            </a:r>
            <a:r>
              <a:rPr lang="en-US" dirty="0" err="1"/>
              <a:t>ký</a:t>
            </a:r>
            <a:r>
              <a:rPr lang="en-US" dirty="0"/>
              <a:t> </a:t>
            </a:r>
            <a:r>
              <a:rPr lang="en-US" dirty="0" err="1"/>
              <a:t>đó</a:t>
            </a:r>
            <a:r>
              <a:rPr lang="en-US" dirty="0"/>
              <a:t>.</a:t>
            </a:r>
          </a:p>
        </p:txBody>
      </p:sp>
      <p:sp>
        <p:nvSpPr>
          <p:cNvPr id="3" name="Title 2">
            <a:extLst>
              <a:ext uri="{FF2B5EF4-FFF2-40B4-BE49-F238E27FC236}">
                <a16:creationId xmlns:a16="http://schemas.microsoft.com/office/drawing/2014/main" id="{4A65C390-3A4B-7ABB-F1DA-248E30707D48}"/>
              </a:ext>
            </a:extLst>
          </p:cNvPr>
          <p:cNvSpPr>
            <a:spLocks noGrp="1"/>
          </p:cNvSpPr>
          <p:nvPr>
            <p:ph type="title"/>
          </p:nvPr>
        </p:nvSpPr>
        <p:spPr/>
        <p:txBody>
          <a:bodyPr/>
          <a:lstStyle/>
          <a:p>
            <a:r>
              <a:rPr lang="en-US" dirty="0"/>
              <a:t>Demo </a:t>
            </a:r>
            <a:r>
              <a:rPr lang="en-US" dirty="0" err="1"/>
              <a:t>chương</a:t>
            </a:r>
            <a:r>
              <a:rPr lang="en-US" dirty="0"/>
              <a:t> </a:t>
            </a:r>
            <a:r>
              <a:rPr lang="en-US" dirty="0" err="1"/>
              <a:t>trình</a:t>
            </a:r>
            <a:endParaRPr lang="en-US" dirty="0"/>
          </a:p>
        </p:txBody>
      </p:sp>
    </p:spTree>
    <p:extLst>
      <p:ext uri="{BB962C8B-B14F-4D97-AF65-F5344CB8AC3E}">
        <p14:creationId xmlns:p14="http://schemas.microsoft.com/office/powerpoint/2010/main" val="268297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64760C-217B-2D5B-C33B-768051D66558}"/>
              </a:ext>
            </a:extLst>
          </p:cNvPr>
          <p:cNvSpPr>
            <a:spLocks noGrp="1"/>
          </p:cNvSpPr>
          <p:nvPr>
            <p:ph idx="1"/>
          </p:nvPr>
        </p:nvSpPr>
        <p:spPr/>
        <p:txBody>
          <a:bodyPr>
            <a:normAutofit fontScale="92500" lnSpcReduction="10000"/>
          </a:bodyPr>
          <a:lstStyle/>
          <a:p>
            <a:r>
              <a:rPr lang="en-US" b="0" i="0" dirty="0" err="1">
                <a:effectLst/>
                <a:latin typeface="Söhne"/>
              </a:rPr>
              <a:t>Hệ</a:t>
            </a:r>
            <a:r>
              <a:rPr lang="en-US" b="0" i="0" dirty="0">
                <a:effectLst/>
                <a:latin typeface="Söhne"/>
              </a:rPr>
              <a:t> </a:t>
            </a:r>
            <a:r>
              <a:rPr lang="en-US" b="0" i="0" dirty="0" err="1">
                <a:effectLst/>
                <a:latin typeface="Söhne"/>
              </a:rPr>
              <a:t>mã</a:t>
            </a:r>
            <a:r>
              <a:rPr lang="en-US" b="0" i="0" dirty="0">
                <a:effectLst/>
                <a:latin typeface="Söhne"/>
              </a:rPr>
              <a:t> </a:t>
            </a:r>
            <a:r>
              <a:rPr lang="en-US" b="0" i="0" dirty="0" err="1">
                <a:effectLst/>
                <a:latin typeface="Söhne"/>
              </a:rPr>
              <a:t>hóa</a:t>
            </a:r>
            <a:r>
              <a:rPr lang="en-US" b="0" i="0" dirty="0">
                <a:effectLst/>
                <a:latin typeface="Söhne"/>
              </a:rPr>
              <a:t> </a:t>
            </a:r>
            <a:r>
              <a:rPr lang="en-US" b="0" i="0" dirty="0" err="1">
                <a:effectLst/>
                <a:latin typeface="Söhne"/>
              </a:rPr>
              <a:t>công</a:t>
            </a:r>
            <a:r>
              <a:rPr lang="en-US" b="0" i="0" dirty="0">
                <a:effectLst/>
                <a:latin typeface="Söhne"/>
              </a:rPr>
              <a:t> </a:t>
            </a:r>
            <a:r>
              <a:rPr lang="en-US" b="0" i="0" dirty="0" err="1">
                <a:effectLst/>
                <a:latin typeface="Söhne"/>
              </a:rPr>
              <a:t>khai</a:t>
            </a:r>
            <a:r>
              <a:rPr lang="en-US" b="0" i="0" dirty="0">
                <a:effectLst/>
                <a:latin typeface="Söhne"/>
              </a:rPr>
              <a:t> RSA </a:t>
            </a:r>
            <a:r>
              <a:rPr lang="en-US" b="0" i="0" dirty="0" err="1">
                <a:effectLst/>
                <a:latin typeface="Söhne"/>
              </a:rPr>
              <a:t>là</a:t>
            </a:r>
            <a:r>
              <a:rPr lang="en-US" b="0" i="0" dirty="0">
                <a:effectLst/>
                <a:latin typeface="Söhne"/>
              </a:rPr>
              <a:t> </a:t>
            </a:r>
            <a:r>
              <a:rPr lang="en-US" b="0" i="0" dirty="0" err="1">
                <a:effectLst/>
                <a:latin typeface="Söhne"/>
              </a:rPr>
              <a:t>một</a:t>
            </a:r>
            <a:r>
              <a:rPr lang="en-US" b="0" i="0" dirty="0">
                <a:effectLst/>
                <a:latin typeface="Söhne"/>
              </a:rPr>
              <a:t> </a:t>
            </a:r>
            <a:r>
              <a:rPr lang="en-US" b="0" i="0" dirty="0" err="1">
                <a:effectLst/>
                <a:latin typeface="Söhne"/>
              </a:rPr>
              <a:t>trong</a:t>
            </a:r>
            <a:r>
              <a:rPr lang="en-US" b="0" i="0" dirty="0">
                <a:effectLst/>
                <a:latin typeface="Söhne"/>
              </a:rPr>
              <a:t> </a:t>
            </a:r>
            <a:r>
              <a:rPr lang="en-US" b="0" i="0" dirty="0" err="1">
                <a:effectLst/>
                <a:latin typeface="Söhne"/>
              </a:rPr>
              <a:t>những</a:t>
            </a:r>
            <a:r>
              <a:rPr lang="en-US" b="0" i="0" dirty="0">
                <a:effectLst/>
                <a:latin typeface="Söhne"/>
              </a:rPr>
              <a:t> </a:t>
            </a:r>
            <a:r>
              <a:rPr lang="en-US" b="0" i="0" dirty="0" err="1">
                <a:effectLst/>
                <a:latin typeface="Söhne"/>
              </a:rPr>
              <a:t>thuật</a:t>
            </a:r>
            <a:r>
              <a:rPr lang="en-US" b="0" i="0" dirty="0">
                <a:effectLst/>
                <a:latin typeface="Söhne"/>
              </a:rPr>
              <a:t> </a:t>
            </a:r>
            <a:r>
              <a:rPr lang="en-US" b="0" i="0" dirty="0" err="1">
                <a:effectLst/>
                <a:latin typeface="Söhne"/>
              </a:rPr>
              <a:t>toán</a:t>
            </a:r>
            <a:r>
              <a:rPr lang="en-US" b="0" i="0" dirty="0">
                <a:effectLst/>
                <a:latin typeface="Söhne"/>
              </a:rPr>
              <a:t> </a:t>
            </a:r>
            <a:r>
              <a:rPr lang="en-US" b="0" i="0" dirty="0" err="1">
                <a:effectLst/>
                <a:latin typeface="Söhne"/>
              </a:rPr>
              <a:t>mã</a:t>
            </a:r>
            <a:r>
              <a:rPr lang="en-US" b="0" i="0" dirty="0">
                <a:effectLst/>
                <a:latin typeface="Söhne"/>
              </a:rPr>
              <a:t> </a:t>
            </a:r>
            <a:r>
              <a:rPr lang="en-US" b="0" i="0" dirty="0" err="1">
                <a:effectLst/>
                <a:latin typeface="Söhne"/>
              </a:rPr>
              <a:t>hóa</a:t>
            </a:r>
            <a:r>
              <a:rPr lang="en-US" b="0" i="0" dirty="0">
                <a:effectLst/>
                <a:latin typeface="Söhne"/>
              </a:rPr>
              <a:t> </a:t>
            </a:r>
            <a:r>
              <a:rPr lang="en-US" b="0" i="0" dirty="0" err="1">
                <a:effectLst/>
                <a:latin typeface="Söhne"/>
              </a:rPr>
              <a:t>phổ</a:t>
            </a:r>
            <a:r>
              <a:rPr lang="en-US" b="0" i="0" dirty="0">
                <a:effectLst/>
                <a:latin typeface="Söhne"/>
              </a:rPr>
              <a:t> </a:t>
            </a:r>
            <a:r>
              <a:rPr lang="en-US" b="0" i="0" dirty="0" err="1">
                <a:effectLst/>
                <a:latin typeface="Söhne"/>
              </a:rPr>
              <a:t>biến</a:t>
            </a:r>
            <a:r>
              <a:rPr lang="en-US" b="0" i="0" dirty="0">
                <a:effectLst/>
                <a:latin typeface="Söhne"/>
              </a:rPr>
              <a:t> </a:t>
            </a:r>
            <a:r>
              <a:rPr lang="en-US" b="0" i="0" dirty="0" err="1">
                <a:effectLst/>
                <a:latin typeface="Söhne"/>
              </a:rPr>
              <a:t>nhất</a:t>
            </a:r>
            <a:r>
              <a:rPr lang="en-US" b="0" i="0" dirty="0">
                <a:effectLst/>
                <a:latin typeface="Söhne"/>
              </a:rPr>
              <a:t> </a:t>
            </a:r>
            <a:r>
              <a:rPr lang="en-US" b="0" i="0" dirty="0" err="1">
                <a:effectLst/>
                <a:latin typeface="Söhne"/>
              </a:rPr>
              <a:t>hiện</a:t>
            </a:r>
            <a:r>
              <a:rPr lang="en-US" b="0" i="0" dirty="0">
                <a:effectLst/>
                <a:latin typeface="Söhne"/>
              </a:rPr>
              <a:t> nay, </a:t>
            </a:r>
            <a:r>
              <a:rPr lang="vi-VN" b="0" i="0" dirty="0">
                <a:effectLst/>
                <a:latin typeface="Söhne"/>
              </a:rPr>
              <a:t>được phát minh vào năm 1977 bởi ba nhà khoa học máy tính là Ron Rivest, Adi Shamir và Leonard Adleman tại Massachusetts Institute of Technology (MIT) tại Mỹ</a:t>
            </a:r>
            <a:r>
              <a:rPr lang="en-US" dirty="0">
                <a:latin typeface="Söhne"/>
              </a:rPr>
              <a:t>.</a:t>
            </a:r>
            <a:endParaRPr lang="en-US" b="0" i="0" dirty="0">
              <a:effectLst/>
              <a:latin typeface="Söhne"/>
            </a:endParaRPr>
          </a:p>
          <a:p>
            <a:r>
              <a:rPr lang="vi-VN" b="0" i="0" dirty="0">
                <a:effectLst/>
                <a:latin typeface="Söhne"/>
              </a:rPr>
              <a:t>Trước đó, các hệ thống mã hóa đối xứng được sử dụng để mã hóa dữ liệu, trong đó cùng một khóa được sử dụng để mã hóa và giải mã. Tuy nhiên, vấn đề với các hệ thống mã hóa đối xứng là phải đảm bảo rằng khóa được sử dụng không bị rò rỉ cho bất kỳ ai ngoại trừ người nhận và gửi. Điều này trở thành một vấn đề lớn trong việc đảm bảo an toàn của thông tin.</a:t>
            </a:r>
            <a:endParaRPr lang="en-US" dirty="0"/>
          </a:p>
        </p:txBody>
      </p:sp>
      <p:sp>
        <p:nvSpPr>
          <p:cNvPr id="3" name="Title 2">
            <a:extLst>
              <a:ext uri="{FF2B5EF4-FFF2-40B4-BE49-F238E27FC236}">
                <a16:creationId xmlns:a16="http://schemas.microsoft.com/office/drawing/2014/main" id="{D0F71958-921E-2D0E-4523-9FE7A26F859A}"/>
              </a:ext>
            </a:extLst>
          </p:cNvPr>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hệ</a:t>
            </a:r>
            <a:r>
              <a:rPr lang="en-US" dirty="0"/>
              <a:t> </a:t>
            </a:r>
            <a:r>
              <a:rPr lang="en-US" dirty="0" err="1"/>
              <a:t>mã</a:t>
            </a:r>
            <a:r>
              <a:rPr lang="en-US" dirty="0"/>
              <a:t> </a:t>
            </a:r>
            <a:r>
              <a:rPr lang="en-US" dirty="0" err="1"/>
              <a:t>hóa</a:t>
            </a:r>
            <a:r>
              <a:rPr lang="en-US" dirty="0"/>
              <a:t> RSA</a:t>
            </a:r>
          </a:p>
        </p:txBody>
      </p:sp>
    </p:spTree>
    <p:extLst>
      <p:ext uri="{BB962C8B-B14F-4D97-AF65-F5344CB8AC3E}">
        <p14:creationId xmlns:p14="http://schemas.microsoft.com/office/powerpoint/2010/main" val="1916718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203824-F9A9-B041-6D4D-2FD13F63A6B9}"/>
              </a:ext>
            </a:extLst>
          </p:cNvPr>
          <p:cNvSpPr>
            <a:spLocks noGrp="1"/>
          </p:cNvSpPr>
          <p:nvPr>
            <p:ph idx="1"/>
          </p:nvPr>
        </p:nvSpPr>
        <p:spPr/>
        <p:txBody>
          <a:bodyPr>
            <a:normAutofit fontScale="85000" lnSpcReduction="10000"/>
          </a:bodyPr>
          <a:lstStyle/>
          <a:p>
            <a:r>
              <a:rPr lang="vi-VN" b="0" i="0" dirty="0">
                <a:effectLst/>
                <a:latin typeface="Söhne"/>
              </a:rPr>
              <a:t>RSA được phát minh bởi ba nhà khoa học máy tính này như là một phương pháp mới cho việc mã hóa thông tin mà không cần chia sẻ khóa bí mật. Thay vào đó, RSA sử dụng một cặp khóa - một khóa công khai được chia sẻ công khai với mọi người, và một khóa bí mật chỉ được giữ bởi người sở hữu khóa. </a:t>
            </a:r>
            <a:endParaRPr lang="en-US" b="0" i="0" dirty="0">
              <a:effectLst/>
              <a:latin typeface="Söhne"/>
            </a:endParaRPr>
          </a:p>
          <a:p>
            <a:r>
              <a:rPr lang="vi-VN" b="0" i="0" dirty="0">
                <a:effectLst/>
                <a:latin typeface="Söhne"/>
              </a:rPr>
              <a:t>RSA hoạt động dựa trên tính chất toán học của các số nguyên tố lớn. Quá trình mã hóa bắt đầu bằng cách chọn hai số nguyên tố lớn và tính toán tích của chúng. Tích này sẽ được sử dụng như là một phần của khóa công khai. Sau đó, tính một số khác được sử dụng để tính toán khóa bí mật. Khi một tin nhắn được mã hóa, nó sẽ được chuyển đổi thành một số nguyên và sau đó được mã hóa bằng khóa công khai. Khi tin nhắn được nhận, nó sẽ được giải mã bằng khóa bí mật.</a:t>
            </a:r>
            <a:endParaRPr lang="en-US" dirty="0"/>
          </a:p>
        </p:txBody>
      </p:sp>
      <p:sp>
        <p:nvSpPr>
          <p:cNvPr id="3" name="Title 2">
            <a:extLst>
              <a:ext uri="{FF2B5EF4-FFF2-40B4-BE49-F238E27FC236}">
                <a16:creationId xmlns:a16="http://schemas.microsoft.com/office/drawing/2014/main" id="{8E1323DC-55A8-6474-AB30-EE84B8D02838}"/>
              </a:ext>
            </a:extLst>
          </p:cNvPr>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hệ</a:t>
            </a:r>
            <a:r>
              <a:rPr lang="en-US" dirty="0"/>
              <a:t> </a:t>
            </a:r>
            <a:r>
              <a:rPr lang="en-US" dirty="0" err="1"/>
              <a:t>mã</a:t>
            </a:r>
            <a:r>
              <a:rPr lang="en-US" dirty="0"/>
              <a:t> </a:t>
            </a:r>
            <a:r>
              <a:rPr lang="en-US" dirty="0" err="1"/>
              <a:t>hóa</a:t>
            </a:r>
            <a:r>
              <a:rPr lang="en-US" dirty="0"/>
              <a:t> RSA</a:t>
            </a:r>
          </a:p>
        </p:txBody>
      </p:sp>
    </p:spTree>
    <p:extLst>
      <p:ext uri="{BB962C8B-B14F-4D97-AF65-F5344CB8AC3E}">
        <p14:creationId xmlns:p14="http://schemas.microsoft.com/office/powerpoint/2010/main" val="345960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167100-BC2F-BBD8-8929-884654DE6941}"/>
              </a:ext>
            </a:extLst>
          </p:cNvPr>
          <p:cNvSpPr>
            <a:spLocks noGrp="1"/>
          </p:cNvSpPr>
          <p:nvPr>
            <p:ph idx="1"/>
          </p:nvPr>
        </p:nvSpPr>
        <p:spPr/>
        <p:txBody>
          <a:bodyPr>
            <a:normAutofit fontScale="92500" lnSpcReduction="10000"/>
          </a:bodyPr>
          <a:lstStyle/>
          <a:p>
            <a:r>
              <a:rPr lang="vi-VN" b="0" i="0" dirty="0">
                <a:effectLst/>
                <a:latin typeface="Söhne"/>
              </a:rPr>
              <a:t>RSA trở thành một trong những phát minh quan trọng trong lịch sử của mật mã học và đã đóng một vai trò quan trọng trong việc xây dựng nên các ứng dụng an toàn thông tin hiện đại. Nó cũng đã thúc đẩy sự phát triển của lý thuyết mã hóa công khai và là cơ sở cho nhiều thuật toán mã hóa công khai khác.</a:t>
            </a:r>
            <a:endParaRPr lang="en-US" b="0" i="0" dirty="0">
              <a:effectLst/>
              <a:latin typeface="Söhne"/>
            </a:endParaRPr>
          </a:p>
          <a:p>
            <a:r>
              <a:rPr lang="vi-VN" b="0" i="0" dirty="0">
                <a:effectLst/>
                <a:latin typeface="Söhne"/>
              </a:rPr>
              <a:t>RSA được sử dụng rộng rãi trong các ứng dụng mật mã, bao gồm trao đổi khóa, chứng thực và chữ ký số. Nó cũng được sử dụng trong các ứng dụng an ninh web, bao gồm HTTPS, TLS và SSL. RSA là một trong những thuật toán mã hóa đáng tin cậy nhất và được sử dụng rộng rãi trong các ứng dụng bảo mật thông tin.</a:t>
            </a:r>
            <a:endParaRPr lang="en-US" dirty="0"/>
          </a:p>
        </p:txBody>
      </p:sp>
      <p:sp>
        <p:nvSpPr>
          <p:cNvPr id="3" name="Title 2">
            <a:extLst>
              <a:ext uri="{FF2B5EF4-FFF2-40B4-BE49-F238E27FC236}">
                <a16:creationId xmlns:a16="http://schemas.microsoft.com/office/drawing/2014/main" id="{975072D4-0285-D9EC-BD48-7566F32F92CE}"/>
              </a:ext>
            </a:extLst>
          </p:cNvPr>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hệ</a:t>
            </a:r>
            <a:r>
              <a:rPr lang="en-US" dirty="0"/>
              <a:t> </a:t>
            </a:r>
            <a:r>
              <a:rPr lang="en-US" dirty="0" err="1"/>
              <a:t>mã</a:t>
            </a:r>
            <a:r>
              <a:rPr lang="en-US" dirty="0"/>
              <a:t> </a:t>
            </a:r>
            <a:r>
              <a:rPr lang="en-US" dirty="0" err="1"/>
              <a:t>hóa</a:t>
            </a:r>
            <a:r>
              <a:rPr lang="en-US" dirty="0"/>
              <a:t> RSA</a:t>
            </a:r>
          </a:p>
        </p:txBody>
      </p:sp>
    </p:spTree>
    <p:extLst>
      <p:ext uri="{BB962C8B-B14F-4D97-AF65-F5344CB8AC3E}">
        <p14:creationId xmlns:p14="http://schemas.microsoft.com/office/powerpoint/2010/main" val="308767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CD5DF7-A7E1-455C-1A16-5BD019EB8815}"/>
              </a:ext>
            </a:extLst>
          </p:cNvPr>
          <p:cNvSpPr>
            <a:spLocks noGrp="1"/>
          </p:cNvSpPr>
          <p:nvPr>
            <p:ph idx="1"/>
          </p:nvPr>
        </p:nvSpPr>
        <p:spPr/>
        <p:txBody>
          <a:bodyPr>
            <a:normAutofit fontScale="85000" lnSpcReduction="20000"/>
          </a:bodyPr>
          <a:lstStyle/>
          <a:p>
            <a:r>
              <a:rPr lang="en-US" b="0" i="0" dirty="0" err="1">
                <a:effectLst/>
                <a:latin typeface="Söhne"/>
              </a:rPr>
              <a:t>Hệ</a:t>
            </a:r>
            <a:r>
              <a:rPr lang="en-US" b="0" i="0" dirty="0">
                <a:effectLst/>
                <a:latin typeface="Söhne"/>
              </a:rPr>
              <a:t> </a:t>
            </a:r>
            <a:r>
              <a:rPr lang="en-US" b="0" i="0" dirty="0" err="1">
                <a:effectLst/>
                <a:latin typeface="Söhne"/>
              </a:rPr>
              <a:t>mã</a:t>
            </a:r>
            <a:r>
              <a:rPr lang="en-US" b="0" i="0" dirty="0">
                <a:effectLst/>
                <a:latin typeface="Söhne"/>
              </a:rPr>
              <a:t> </a:t>
            </a:r>
            <a:r>
              <a:rPr lang="en-US" b="0" i="0" dirty="0" err="1">
                <a:effectLst/>
                <a:latin typeface="Söhne"/>
              </a:rPr>
              <a:t>hóa</a:t>
            </a:r>
            <a:r>
              <a:rPr lang="en-US" b="0" i="0" dirty="0">
                <a:effectLst/>
                <a:latin typeface="Söhne"/>
              </a:rPr>
              <a:t> </a:t>
            </a:r>
            <a:r>
              <a:rPr lang="en-US" b="0" i="0" dirty="0" err="1">
                <a:effectLst/>
                <a:latin typeface="Söhne"/>
              </a:rPr>
              <a:t>công</a:t>
            </a:r>
            <a:r>
              <a:rPr lang="en-US" b="0" i="0" dirty="0">
                <a:effectLst/>
                <a:latin typeface="Söhne"/>
              </a:rPr>
              <a:t> </a:t>
            </a:r>
            <a:r>
              <a:rPr lang="en-US" b="0" i="0" dirty="0" err="1">
                <a:effectLst/>
                <a:latin typeface="Söhne"/>
              </a:rPr>
              <a:t>khai</a:t>
            </a:r>
            <a:r>
              <a:rPr lang="en-US" b="0" i="0" dirty="0">
                <a:effectLst/>
                <a:latin typeface="Söhne"/>
              </a:rPr>
              <a:t> RSA </a:t>
            </a:r>
            <a:r>
              <a:rPr lang="en-US" b="0" i="0" dirty="0" err="1">
                <a:effectLst/>
                <a:latin typeface="Söhne"/>
              </a:rPr>
              <a:t>sử</a:t>
            </a:r>
            <a:r>
              <a:rPr lang="en-US" b="0" i="0" dirty="0">
                <a:effectLst/>
                <a:latin typeface="Söhne"/>
              </a:rPr>
              <a:t> </a:t>
            </a:r>
            <a:r>
              <a:rPr lang="en-US" b="0" i="0" dirty="0" err="1">
                <a:effectLst/>
                <a:latin typeface="Söhne"/>
              </a:rPr>
              <a:t>dụng</a:t>
            </a:r>
            <a:r>
              <a:rPr lang="en-US" b="0" i="0" dirty="0">
                <a:effectLst/>
                <a:latin typeface="Söhne"/>
              </a:rPr>
              <a:t> </a:t>
            </a:r>
            <a:r>
              <a:rPr lang="en-US" b="0" i="0" dirty="0" err="1">
                <a:effectLst/>
                <a:latin typeface="Söhne"/>
              </a:rPr>
              <a:t>một</a:t>
            </a:r>
            <a:r>
              <a:rPr lang="en-US" b="0" i="0" dirty="0">
                <a:effectLst/>
                <a:latin typeface="Söhne"/>
              </a:rPr>
              <a:t> </a:t>
            </a:r>
            <a:r>
              <a:rPr lang="en-US" b="0" i="0" dirty="0" err="1">
                <a:effectLst/>
                <a:latin typeface="Söhne"/>
              </a:rPr>
              <a:t>cặp</a:t>
            </a:r>
            <a:r>
              <a:rPr lang="en-US" b="0" i="0" dirty="0">
                <a:effectLst/>
                <a:latin typeface="Söhne"/>
              </a:rPr>
              <a:t> </a:t>
            </a:r>
            <a:r>
              <a:rPr lang="en-US" b="0" i="0" dirty="0" err="1">
                <a:effectLst/>
                <a:latin typeface="Söhne"/>
              </a:rPr>
              <a:t>khóa</a:t>
            </a:r>
            <a:r>
              <a:rPr lang="en-US" b="0" i="0" dirty="0">
                <a:effectLst/>
                <a:latin typeface="Söhne"/>
              </a:rPr>
              <a:t> - </a:t>
            </a:r>
            <a:r>
              <a:rPr lang="en-US" b="0" i="0" dirty="0" err="1">
                <a:effectLst/>
                <a:latin typeface="Söhne"/>
              </a:rPr>
              <a:t>một</a:t>
            </a:r>
            <a:r>
              <a:rPr lang="en-US" b="0" i="0" dirty="0">
                <a:effectLst/>
                <a:latin typeface="Söhne"/>
              </a:rPr>
              <a:t> </a:t>
            </a:r>
            <a:r>
              <a:rPr lang="en-US" b="0" i="0" dirty="0" err="1">
                <a:effectLst/>
                <a:latin typeface="Söhne"/>
              </a:rPr>
              <a:t>khóa</a:t>
            </a:r>
            <a:r>
              <a:rPr lang="en-US" b="0" i="0" dirty="0">
                <a:effectLst/>
                <a:latin typeface="Söhne"/>
              </a:rPr>
              <a:t> </a:t>
            </a:r>
            <a:r>
              <a:rPr lang="en-US" b="0" i="0" dirty="0" err="1">
                <a:effectLst/>
                <a:latin typeface="Söhne"/>
              </a:rPr>
              <a:t>công</a:t>
            </a:r>
            <a:r>
              <a:rPr lang="en-US" b="0" i="0" dirty="0">
                <a:effectLst/>
                <a:latin typeface="Söhne"/>
              </a:rPr>
              <a:t> </a:t>
            </a:r>
            <a:r>
              <a:rPr lang="en-US" b="0" i="0" dirty="0" err="1">
                <a:effectLst/>
                <a:latin typeface="Söhne"/>
              </a:rPr>
              <a:t>khai</a:t>
            </a:r>
            <a:r>
              <a:rPr lang="en-US" b="0" i="0" dirty="0">
                <a:effectLst/>
                <a:latin typeface="Söhne"/>
              </a:rPr>
              <a:t> </a:t>
            </a:r>
            <a:r>
              <a:rPr lang="en-US" b="0" i="0" dirty="0" err="1">
                <a:effectLst/>
                <a:latin typeface="Söhne"/>
              </a:rPr>
              <a:t>và</a:t>
            </a:r>
            <a:r>
              <a:rPr lang="en-US" b="0" i="0" dirty="0">
                <a:effectLst/>
                <a:latin typeface="Söhne"/>
              </a:rPr>
              <a:t> </a:t>
            </a:r>
            <a:r>
              <a:rPr lang="en-US" b="0" i="0" dirty="0" err="1">
                <a:effectLst/>
                <a:latin typeface="Söhne"/>
              </a:rPr>
              <a:t>một</a:t>
            </a:r>
            <a:r>
              <a:rPr lang="en-US" b="0" i="0" dirty="0">
                <a:effectLst/>
                <a:latin typeface="Söhne"/>
              </a:rPr>
              <a:t> </a:t>
            </a:r>
            <a:r>
              <a:rPr lang="en-US" b="0" i="0" dirty="0" err="1">
                <a:effectLst/>
                <a:latin typeface="Söhne"/>
              </a:rPr>
              <a:t>khóa</a:t>
            </a:r>
            <a:r>
              <a:rPr lang="en-US" b="0" i="0" dirty="0">
                <a:effectLst/>
                <a:latin typeface="Söhne"/>
              </a:rPr>
              <a:t> </a:t>
            </a:r>
            <a:r>
              <a:rPr lang="en-US" b="0" i="0" dirty="0" err="1">
                <a:effectLst/>
                <a:latin typeface="Söhne"/>
              </a:rPr>
              <a:t>bí</a:t>
            </a:r>
            <a:r>
              <a:rPr lang="en-US" b="0" i="0" dirty="0">
                <a:effectLst/>
                <a:latin typeface="Söhne"/>
              </a:rPr>
              <a:t> </a:t>
            </a:r>
            <a:r>
              <a:rPr lang="en-US" b="0" i="0" dirty="0" err="1">
                <a:effectLst/>
                <a:latin typeface="Söhne"/>
              </a:rPr>
              <a:t>mật</a:t>
            </a:r>
            <a:r>
              <a:rPr lang="en-US" b="0" i="0" dirty="0">
                <a:effectLst/>
                <a:latin typeface="Söhne"/>
              </a:rPr>
              <a:t>.</a:t>
            </a:r>
          </a:p>
          <a:p>
            <a:pPr lvl="1">
              <a:buFont typeface="Arial" panose="020B0604020202020204" pitchFamily="34" charset="0"/>
              <a:buChar char="•"/>
            </a:pPr>
            <a:r>
              <a:rPr lang="vi-VN" b="1" i="0" dirty="0">
                <a:solidFill>
                  <a:srgbClr val="00B050"/>
                </a:solidFill>
                <a:effectLst/>
                <a:latin typeface="Söhne"/>
              </a:rPr>
              <a:t>Khóa công khai:</a:t>
            </a:r>
            <a:r>
              <a:rPr lang="vi-VN" b="0" i="0" dirty="0">
                <a:effectLst/>
                <a:latin typeface="Söhne"/>
              </a:rPr>
              <a:t> là một chuỗi số nguyên được công khai để bất kỳ ai có thể sử dụng để mã hóa tin nhắn</a:t>
            </a:r>
            <a:r>
              <a:rPr lang="en-US" b="0" i="0" dirty="0">
                <a:effectLst/>
                <a:latin typeface="Söhne"/>
              </a:rPr>
              <a:t>. </a:t>
            </a:r>
            <a:r>
              <a:rPr lang="en-US" dirty="0" err="1">
                <a:latin typeface="Söhne"/>
              </a:rPr>
              <a:t>Kí</a:t>
            </a:r>
            <a:r>
              <a:rPr lang="en-US" dirty="0">
                <a:latin typeface="Söhne"/>
              </a:rPr>
              <a:t> </a:t>
            </a:r>
            <a:r>
              <a:rPr lang="en-US" dirty="0" err="1">
                <a:latin typeface="Söhne"/>
              </a:rPr>
              <a:t>niệu</a:t>
            </a:r>
            <a:r>
              <a:rPr lang="en-US" dirty="0">
                <a:latin typeface="Söhne"/>
              </a:rPr>
              <a:t>: </a:t>
            </a:r>
            <a:r>
              <a:rPr lang="en-US" dirty="0">
                <a:solidFill>
                  <a:srgbClr val="00B0F0"/>
                </a:solidFill>
                <a:latin typeface="Söhne"/>
              </a:rPr>
              <a:t>(e, n)</a:t>
            </a:r>
          </a:p>
          <a:p>
            <a:pPr lvl="1">
              <a:buFont typeface="Arial" panose="020B0604020202020204" pitchFamily="34" charset="0"/>
              <a:buChar char="•"/>
            </a:pPr>
            <a:r>
              <a:rPr lang="vi-VN" b="1" i="0" dirty="0">
                <a:solidFill>
                  <a:srgbClr val="FF0000"/>
                </a:solidFill>
                <a:effectLst/>
                <a:latin typeface="Söhne"/>
              </a:rPr>
              <a:t>Khóa bí mật</a:t>
            </a:r>
            <a:r>
              <a:rPr lang="vi-VN" b="0" i="0" dirty="0">
                <a:effectLst/>
                <a:latin typeface="Söhne"/>
              </a:rPr>
              <a:t>: là một chuỗi số nguyên được giữ bí mật bởi người sử dụng và được sử dụng để giải mã tin nhắn</a:t>
            </a:r>
            <a:r>
              <a:rPr lang="en-US" b="0" i="0" dirty="0">
                <a:effectLst/>
                <a:latin typeface="Söhne"/>
              </a:rPr>
              <a:t>. </a:t>
            </a:r>
            <a:r>
              <a:rPr lang="en-US" dirty="0" err="1">
                <a:latin typeface="Söhne"/>
              </a:rPr>
              <a:t>Kí</a:t>
            </a:r>
            <a:r>
              <a:rPr lang="en-US" b="0" i="0" dirty="0">
                <a:effectLst/>
                <a:latin typeface="Söhne"/>
              </a:rPr>
              <a:t> </a:t>
            </a:r>
            <a:r>
              <a:rPr lang="en-US" b="0" i="0" dirty="0" err="1">
                <a:effectLst/>
                <a:latin typeface="Söhne"/>
              </a:rPr>
              <a:t>hiệu</a:t>
            </a:r>
            <a:r>
              <a:rPr lang="en-US" b="0" i="0" dirty="0">
                <a:effectLst/>
                <a:latin typeface="Söhne"/>
              </a:rPr>
              <a:t>: </a:t>
            </a:r>
            <a:r>
              <a:rPr lang="en-US" b="0" i="0" dirty="0">
                <a:solidFill>
                  <a:srgbClr val="FF0000"/>
                </a:solidFill>
                <a:effectLst/>
                <a:latin typeface="Söhne"/>
              </a:rPr>
              <a:t>(d, n)</a:t>
            </a:r>
            <a:endParaRPr lang="en-US" dirty="0">
              <a:solidFill>
                <a:srgbClr val="FF0000"/>
              </a:solidFill>
              <a:latin typeface="Söhne"/>
            </a:endParaRPr>
          </a:p>
          <a:p>
            <a:r>
              <a:rPr lang="vi-VN" b="0" i="0" dirty="0">
                <a:effectLst/>
                <a:latin typeface="Söhne"/>
              </a:rPr>
              <a:t>Thao tác mã hóa và giải mã trong hệ mã hóa công khai RSA được thực hiện như sau:</a:t>
            </a:r>
            <a:endParaRPr lang="en-US" b="0" i="0" dirty="0">
              <a:effectLst/>
              <a:latin typeface="Söhne"/>
            </a:endParaRPr>
          </a:p>
          <a:p>
            <a:pPr lvl="1">
              <a:buFont typeface="Arial" panose="020B0604020202020204" pitchFamily="34" charset="0"/>
              <a:buChar char="•"/>
            </a:pPr>
            <a:r>
              <a:rPr lang="vi-VN" b="0" i="0" dirty="0">
                <a:effectLst/>
                <a:highlight>
                  <a:srgbClr val="FFFF00"/>
                </a:highlight>
                <a:latin typeface="Söhne"/>
              </a:rPr>
              <a:t>Mã hóa: </a:t>
            </a:r>
            <a:r>
              <a:rPr lang="vi-VN" b="0" i="0" dirty="0">
                <a:effectLst/>
                <a:latin typeface="Söhne"/>
              </a:rPr>
              <a:t>Người gửi sử dụng khóa công khai của người nhận để mã hóa tin nhắn. Để mã hóa, người gửi chuyển đổi tin nhắn thành một số nguyên và sử dụng khóa công khai của người nhận để tính toán một số nguyên mã. Số nguyên mã hóa sẽ được gửi đến người nhận.</a:t>
            </a:r>
            <a:endParaRPr lang="en-US" b="0" i="0" dirty="0">
              <a:effectLst/>
              <a:latin typeface="Söhne"/>
            </a:endParaRPr>
          </a:p>
          <a:p>
            <a:pPr lvl="1">
              <a:buFont typeface="Arial" panose="020B0604020202020204" pitchFamily="34" charset="0"/>
              <a:buChar char="•"/>
            </a:pPr>
            <a:r>
              <a:rPr lang="vi-VN" b="0" i="0" dirty="0">
                <a:effectLst/>
                <a:highlight>
                  <a:srgbClr val="FFFF00"/>
                </a:highlight>
                <a:latin typeface="Söhne"/>
              </a:rPr>
              <a:t>Giải mã: </a:t>
            </a:r>
            <a:r>
              <a:rPr lang="vi-VN" b="0" i="0" dirty="0">
                <a:effectLst/>
                <a:latin typeface="Söhne"/>
              </a:rPr>
              <a:t>Người nhận sử dụng khóa bí mật của mình để giải mã tin nhắn. Để giải mã, người nhận tính toán một số nguyên giải mã. Số nguyên giải mã sẽ chính là tin nhắn ban đầu.</a:t>
            </a:r>
            <a:endParaRPr lang="en-US" b="0" i="0" dirty="0">
              <a:effectLst/>
              <a:latin typeface="Söhne"/>
            </a:endParaRPr>
          </a:p>
          <a:p>
            <a:pPr marL="393192" lvl="1" indent="0">
              <a:buNone/>
            </a:pPr>
            <a:endParaRPr lang="en-US" dirty="0">
              <a:solidFill>
                <a:srgbClr val="FF0000"/>
              </a:solidFill>
              <a:latin typeface="Söhne"/>
            </a:endParaRPr>
          </a:p>
          <a:p>
            <a:pPr marL="393192" lvl="1" indent="0">
              <a:buNone/>
            </a:pPr>
            <a:endParaRPr lang="en-US" b="0" i="0" dirty="0">
              <a:solidFill>
                <a:srgbClr val="FF0000"/>
              </a:solidFill>
              <a:effectLst/>
              <a:latin typeface="Söhne"/>
            </a:endParaRPr>
          </a:p>
          <a:p>
            <a:pPr marL="393192" lvl="1" indent="0">
              <a:buNone/>
            </a:pPr>
            <a:endParaRPr lang="en-US" dirty="0">
              <a:solidFill>
                <a:srgbClr val="FF0000"/>
              </a:solidFill>
              <a:latin typeface="Söhne"/>
            </a:endParaRPr>
          </a:p>
          <a:p>
            <a:pPr marL="393192" lvl="1" indent="0">
              <a:buNone/>
            </a:pPr>
            <a:endParaRPr lang="en-US" b="0" i="0" dirty="0">
              <a:solidFill>
                <a:srgbClr val="FF0000"/>
              </a:solidFill>
              <a:effectLst/>
              <a:latin typeface="Söhne"/>
            </a:endParaRPr>
          </a:p>
          <a:p>
            <a:pPr marL="393192" lvl="1" indent="0">
              <a:buNone/>
            </a:pPr>
            <a:endParaRPr lang="en-US" dirty="0">
              <a:solidFill>
                <a:srgbClr val="FF0000"/>
              </a:solidFill>
              <a:latin typeface="Söhne"/>
            </a:endParaRPr>
          </a:p>
          <a:p>
            <a:pPr marL="393192" lvl="1" indent="0">
              <a:buNone/>
            </a:pPr>
            <a:endParaRPr lang="en-US" b="0" i="0" dirty="0">
              <a:solidFill>
                <a:srgbClr val="FF0000"/>
              </a:solidFill>
              <a:effectLst/>
              <a:latin typeface="Söhne"/>
            </a:endParaRPr>
          </a:p>
        </p:txBody>
      </p:sp>
      <p:sp>
        <p:nvSpPr>
          <p:cNvPr id="3" name="Title 2">
            <a:extLst>
              <a:ext uri="{FF2B5EF4-FFF2-40B4-BE49-F238E27FC236}">
                <a16:creationId xmlns:a16="http://schemas.microsoft.com/office/drawing/2014/main" id="{2957566C-A892-5D5A-60FB-9B85B2129B4E}"/>
              </a:ext>
            </a:extLst>
          </p:cNvPr>
          <p:cNvSpPr>
            <a:spLocks noGrp="1"/>
          </p:cNvSpPr>
          <p:nvPr>
            <p:ph type="title"/>
          </p:nvPr>
        </p:nvSpPr>
        <p:spPr/>
        <p:txBody>
          <a:bodyPr>
            <a:normAutofit fontScale="90000"/>
          </a:bodyPr>
          <a:lstStyle/>
          <a:p>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hệ</a:t>
            </a:r>
            <a:r>
              <a:rPr lang="en-US" dirty="0"/>
              <a:t> </a:t>
            </a:r>
            <a:r>
              <a:rPr lang="en-US" dirty="0" err="1"/>
              <a:t>mã</a:t>
            </a:r>
            <a:r>
              <a:rPr lang="en-US" dirty="0"/>
              <a:t> </a:t>
            </a:r>
            <a:r>
              <a:rPr lang="en-US" dirty="0" err="1"/>
              <a:t>hóa</a:t>
            </a:r>
            <a:r>
              <a:rPr lang="en-US" dirty="0"/>
              <a:t> </a:t>
            </a:r>
            <a:r>
              <a:rPr lang="en-US" dirty="0" err="1"/>
              <a:t>công</a:t>
            </a:r>
            <a:r>
              <a:rPr lang="en-US" dirty="0"/>
              <a:t> </a:t>
            </a:r>
            <a:r>
              <a:rPr lang="en-US" dirty="0" err="1"/>
              <a:t>khai</a:t>
            </a:r>
            <a:r>
              <a:rPr lang="en-US" dirty="0"/>
              <a:t> RSA</a:t>
            </a:r>
          </a:p>
        </p:txBody>
      </p:sp>
    </p:spTree>
    <p:extLst>
      <p:ext uri="{BB962C8B-B14F-4D97-AF65-F5344CB8AC3E}">
        <p14:creationId xmlns:p14="http://schemas.microsoft.com/office/powerpoint/2010/main" val="18601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D244E0-3061-83E1-F5D1-AB9DED817CF2}"/>
              </a:ext>
            </a:extLst>
          </p:cNvPr>
          <p:cNvSpPr>
            <a:spLocks noGrp="1"/>
          </p:cNvSpPr>
          <p:nvPr>
            <p:ph idx="1"/>
          </p:nvPr>
        </p:nvSpPr>
        <p:spPr/>
        <p:txBody>
          <a:bodyPr/>
          <a:lstStyle/>
          <a:p>
            <a:r>
              <a:rPr lang="en-US" i="0" dirty="0">
                <a:effectLst/>
                <a:latin typeface="Söhne"/>
              </a:rPr>
              <a:t>T</a:t>
            </a:r>
            <a:r>
              <a:rPr lang="vi-VN" i="0" dirty="0">
                <a:effectLst/>
                <a:latin typeface="Söhne"/>
              </a:rPr>
              <a:t>ạo khóa trong hệ mã hóa công khai RSA bao gồm các bước sau đây:</a:t>
            </a:r>
            <a:endParaRPr lang="en-US" i="0" dirty="0">
              <a:effectLst/>
              <a:latin typeface="Söhne"/>
            </a:endParaRPr>
          </a:p>
          <a:p>
            <a:pPr lvl="1">
              <a:buFont typeface="Arial" panose="020B0604020202020204" pitchFamily="34" charset="0"/>
              <a:buChar char="•"/>
            </a:pPr>
            <a:r>
              <a:rPr lang="en-US" b="1" dirty="0" err="1">
                <a:latin typeface="Söhne"/>
              </a:rPr>
              <a:t>Bước</a:t>
            </a:r>
            <a:r>
              <a:rPr lang="en-US" b="1" dirty="0">
                <a:latin typeface="Söhne"/>
              </a:rPr>
              <a:t> 1</a:t>
            </a:r>
            <a:r>
              <a:rPr lang="en-US" dirty="0">
                <a:latin typeface="Söhne"/>
              </a:rPr>
              <a:t>: </a:t>
            </a:r>
            <a:r>
              <a:rPr lang="en-US" b="0" i="0" dirty="0" err="1">
                <a:effectLst/>
                <a:latin typeface="Söhne"/>
              </a:rPr>
              <a:t>Chọn</a:t>
            </a:r>
            <a:r>
              <a:rPr lang="en-US" b="0" i="0" dirty="0">
                <a:effectLst/>
                <a:latin typeface="Söhne"/>
              </a:rPr>
              <a:t> </a:t>
            </a:r>
            <a:r>
              <a:rPr lang="en-US" b="0" i="0" dirty="0" err="1">
                <a:effectLst/>
                <a:latin typeface="Söhne"/>
              </a:rPr>
              <a:t>hai</a:t>
            </a:r>
            <a:r>
              <a:rPr lang="en-US" b="0" i="0" dirty="0">
                <a:effectLst/>
                <a:latin typeface="Söhne"/>
              </a:rPr>
              <a:t> </a:t>
            </a:r>
            <a:r>
              <a:rPr lang="en-US" b="0" i="0" dirty="0" err="1">
                <a:effectLst/>
                <a:latin typeface="Söhne"/>
              </a:rPr>
              <a:t>số</a:t>
            </a:r>
            <a:r>
              <a:rPr lang="en-US" b="0" i="0" dirty="0">
                <a:effectLst/>
                <a:latin typeface="Söhne"/>
              </a:rPr>
              <a:t> </a:t>
            </a:r>
            <a:r>
              <a:rPr lang="en-US" b="0" i="0" dirty="0" err="1">
                <a:effectLst/>
                <a:latin typeface="Söhne"/>
              </a:rPr>
              <a:t>nguyên</a:t>
            </a:r>
            <a:r>
              <a:rPr lang="en-US" b="0" i="0" dirty="0">
                <a:effectLst/>
                <a:latin typeface="Söhne"/>
              </a:rPr>
              <a:t> </a:t>
            </a:r>
            <a:r>
              <a:rPr lang="en-US" b="0" i="0" dirty="0" err="1">
                <a:effectLst/>
                <a:latin typeface="Söhne"/>
              </a:rPr>
              <a:t>tố</a:t>
            </a:r>
            <a:r>
              <a:rPr lang="en-US" b="0" i="0" dirty="0">
                <a:effectLst/>
                <a:latin typeface="Söhne"/>
              </a:rPr>
              <a:t> </a:t>
            </a:r>
            <a:r>
              <a:rPr lang="en-US" b="0" i="0" dirty="0" err="1">
                <a:effectLst/>
                <a:latin typeface="Söhne"/>
              </a:rPr>
              <a:t>lớn</a:t>
            </a:r>
            <a:r>
              <a:rPr lang="en-US" b="0" i="0" dirty="0">
                <a:effectLst/>
                <a:latin typeface="Söhne"/>
              </a:rPr>
              <a:t> </a:t>
            </a:r>
            <a:r>
              <a:rPr lang="en-US" b="0" i="0" dirty="0" err="1">
                <a:effectLst/>
                <a:latin typeface="Söhne"/>
              </a:rPr>
              <a:t>ngẫu</a:t>
            </a:r>
            <a:r>
              <a:rPr lang="en-US" b="0" i="0" dirty="0">
                <a:effectLst/>
                <a:latin typeface="Söhne"/>
              </a:rPr>
              <a:t> </a:t>
            </a:r>
            <a:r>
              <a:rPr lang="en-US" b="0" i="0" dirty="0" err="1">
                <a:effectLst/>
                <a:latin typeface="Söhne"/>
              </a:rPr>
              <a:t>nhiên</a:t>
            </a:r>
            <a:r>
              <a:rPr lang="en-US" b="0" i="0" dirty="0">
                <a:effectLst/>
                <a:latin typeface="Söhne"/>
              </a:rPr>
              <a:t> p </a:t>
            </a:r>
            <a:r>
              <a:rPr lang="en-US" b="0" i="0" dirty="0" err="1">
                <a:effectLst/>
                <a:latin typeface="Söhne"/>
              </a:rPr>
              <a:t>và</a:t>
            </a:r>
            <a:r>
              <a:rPr lang="en-US" b="0" i="0" dirty="0">
                <a:effectLst/>
                <a:latin typeface="Söhne"/>
              </a:rPr>
              <a:t> q (p != q)</a:t>
            </a:r>
          </a:p>
          <a:p>
            <a:pPr lvl="1">
              <a:buFont typeface="Arial" panose="020B0604020202020204" pitchFamily="34" charset="0"/>
              <a:buChar char="•"/>
            </a:pPr>
            <a:r>
              <a:rPr lang="en-US" b="1" i="0" dirty="0" err="1">
                <a:effectLst/>
                <a:latin typeface="Söhne"/>
              </a:rPr>
              <a:t>Bước</a:t>
            </a:r>
            <a:r>
              <a:rPr lang="en-US" b="1" i="0" dirty="0">
                <a:effectLst/>
                <a:latin typeface="Söhne"/>
              </a:rPr>
              <a:t> 2</a:t>
            </a:r>
            <a:r>
              <a:rPr lang="en-US" b="0" i="0" dirty="0">
                <a:effectLst/>
                <a:latin typeface="Söhne"/>
              </a:rPr>
              <a:t>: </a:t>
            </a:r>
            <a:r>
              <a:rPr lang="en-US" b="0" i="0" dirty="0" err="1">
                <a:effectLst/>
                <a:latin typeface="Söhne"/>
              </a:rPr>
              <a:t>Tính</a:t>
            </a:r>
            <a:r>
              <a:rPr lang="en-US" b="0" i="0" dirty="0">
                <a:effectLst/>
                <a:latin typeface="Söhne"/>
              </a:rPr>
              <a:t> n = p*q.</a:t>
            </a:r>
          </a:p>
          <a:p>
            <a:pPr lvl="1">
              <a:buFont typeface="Arial" panose="020B0604020202020204" pitchFamily="34" charset="0"/>
              <a:buChar char="•"/>
            </a:pPr>
            <a:r>
              <a:rPr lang="en-US" b="1" i="0" dirty="0" err="1">
                <a:effectLst/>
                <a:latin typeface="Söhne"/>
              </a:rPr>
              <a:t>Bước</a:t>
            </a:r>
            <a:r>
              <a:rPr lang="en-US" b="1" i="0" dirty="0">
                <a:effectLst/>
                <a:latin typeface="Söhne"/>
              </a:rPr>
              <a:t> 3</a:t>
            </a:r>
            <a:r>
              <a:rPr lang="en-US" b="0" i="0" dirty="0">
                <a:effectLst/>
                <a:latin typeface="Söhne"/>
              </a:rPr>
              <a:t>: </a:t>
            </a:r>
            <a:r>
              <a:rPr lang="pt-BR" b="0" i="0" dirty="0">
                <a:effectLst/>
                <a:latin typeface="Söhne"/>
              </a:rPr>
              <a:t>Tính φ(n) = (p-1)*(q-1).</a:t>
            </a:r>
          </a:p>
          <a:p>
            <a:pPr lvl="1">
              <a:buFont typeface="Arial" panose="020B0604020202020204" pitchFamily="34" charset="0"/>
              <a:buChar char="•"/>
            </a:pPr>
            <a:r>
              <a:rPr lang="en-US" b="1" i="0" dirty="0" err="1">
                <a:effectLst/>
                <a:latin typeface="Söhne"/>
              </a:rPr>
              <a:t>Bước</a:t>
            </a:r>
            <a:r>
              <a:rPr lang="en-US" b="1" i="0" dirty="0">
                <a:effectLst/>
                <a:latin typeface="Söhne"/>
              </a:rPr>
              <a:t> 4</a:t>
            </a:r>
            <a:r>
              <a:rPr lang="en-US" b="0" i="0" dirty="0">
                <a:effectLst/>
                <a:latin typeface="Söhne"/>
              </a:rPr>
              <a:t>: </a:t>
            </a:r>
            <a:r>
              <a:rPr lang="en-US" b="0" i="0" dirty="0" err="1">
                <a:effectLst/>
                <a:latin typeface="Söhne"/>
              </a:rPr>
              <a:t>Chọn</a:t>
            </a:r>
            <a:r>
              <a:rPr lang="en-US" b="0" i="0" dirty="0">
                <a:effectLst/>
                <a:latin typeface="Söhne"/>
              </a:rPr>
              <a:t> </a:t>
            </a:r>
            <a:r>
              <a:rPr lang="en-US" b="0" i="0" dirty="0" err="1">
                <a:effectLst/>
                <a:latin typeface="Söhne"/>
              </a:rPr>
              <a:t>một</a:t>
            </a:r>
            <a:r>
              <a:rPr lang="en-US" b="0" i="0" dirty="0">
                <a:effectLst/>
                <a:latin typeface="Söhne"/>
              </a:rPr>
              <a:t> </a:t>
            </a:r>
            <a:r>
              <a:rPr lang="en-US" b="0" i="0" dirty="0" err="1">
                <a:effectLst/>
                <a:latin typeface="Söhne"/>
              </a:rPr>
              <a:t>số</a:t>
            </a:r>
            <a:r>
              <a:rPr lang="en-US" b="0" i="0" dirty="0">
                <a:effectLst/>
                <a:latin typeface="Söhne"/>
              </a:rPr>
              <a:t> </a:t>
            </a:r>
            <a:r>
              <a:rPr lang="en-US" b="0" i="0" dirty="0" err="1">
                <a:effectLst/>
                <a:latin typeface="Söhne"/>
              </a:rPr>
              <a:t>nguyên</a:t>
            </a:r>
            <a:r>
              <a:rPr lang="en-US" b="0" i="0" dirty="0">
                <a:effectLst/>
                <a:latin typeface="Söhne"/>
              </a:rPr>
              <a:t> </a:t>
            </a:r>
            <a:r>
              <a:rPr lang="en-US" b="0" i="0" dirty="0" err="1">
                <a:effectLst/>
                <a:latin typeface="Söhne"/>
              </a:rPr>
              <a:t>tố</a:t>
            </a:r>
            <a:r>
              <a:rPr lang="en-US" b="0" i="0" dirty="0">
                <a:effectLst/>
                <a:latin typeface="Söhne"/>
              </a:rPr>
              <a:t> e </a:t>
            </a:r>
            <a:r>
              <a:rPr lang="en-US" b="0" i="0" dirty="0" err="1">
                <a:effectLst/>
                <a:latin typeface="Söhne"/>
              </a:rPr>
              <a:t>sao</a:t>
            </a:r>
            <a:r>
              <a:rPr lang="en-US" b="0" i="0" dirty="0">
                <a:effectLst/>
                <a:latin typeface="Söhne"/>
              </a:rPr>
              <a:t> </a:t>
            </a:r>
            <a:r>
              <a:rPr lang="en-US" b="0" i="0" dirty="0" err="1">
                <a:effectLst/>
                <a:latin typeface="Söhne"/>
              </a:rPr>
              <a:t>cho</a:t>
            </a:r>
            <a:r>
              <a:rPr lang="en-US" b="0" i="0" dirty="0">
                <a:effectLst/>
                <a:latin typeface="Söhne"/>
              </a:rPr>
              <a:t> 1 &lt; e &lt; </a:t>
            </a:r>
            <a:r>
              <a:rPr lang="el-GR" b="0" i="0" dirty="0">
                <a:effectLst/>
                <a:latin typeface="Söhne"/>
              </a:rPr>
              <a:t>φ(</a:t>
            </a:r>
            <a:r>
              <a:rPr lang="en-US" b="0" i="0" dirty="0">
                <a:effectLst/>
                <a:latin typeface="Söhne"/>
              </a:rPr>
              <a:t>n) </a:t>
            </a:r>
            <a:r>
              <a:rPr lang="en-US" b="0" i="0" dirty="0" err="1">
                <a:effectLst/>
                <a:latin typeface="Söhne"/>
              </a:rPr>
              <a:t>và</a:t>
            </a:r>
            <a:r>
              <a:rPr lang="en-US" b="0" i="0" dirty="0">
                <a:effectLst/>
                <a:latin typeface="Söhne"/>
              </a:rPr>
              <a:t> e </a:t>
            </a:r>
            <a:r>
              <a:rPr lang="en-US" b="0" i="0" dirty="0" err="1">
                <a:effectLst/>
                <a:latin typeface="Söhne"/>
              </a:rPr>
              <a:t>là</a:t>
            </a:r>
            <a:r>
              <a:rPr lang="en-US" b="0" i="0" dirty="0">
                <a:effectLst/>
                <a:latin typeface="Söhne"/>
              </a:rPr>
              <a:t> </a:t>
            </a:r>
            <a:r>
              <a:rPr lang="en-US" i="0" dirty="0" err="1">
                <a:effectLst/>
                <a:latin typeface="Söhne"/>
              </a:rPr>
              <a:t>số</a:t>
            </a:r>
            <a:r>
              <a:rPr lang="en-US" i="0" dirty="0">
                <a:effectLst/>
                <a:latin typeface="Söhne"/>
              </a:rPr>
              <a:t> </a:t>
            </a:r>
            <a:r>
              <a:rPr lang="en-US" i="0" dirty="0" err="1">
                <a:effectLst/>
                <a:latin typeface="Söhne"/>
              </a:rPr>
              <a:t>nguyên</a:t>
            </a:r>
            <a:r>
              <a:rPr lang="en-US" i="0" dirty="0">
                <a:effectLst/>
                <a:latin typeface="Söhne"/>
              </a:rPr>
              <a:t> </a:t>
            </a:r>
            <a:r>
              <a:rPr lang="en-US" i="0" dirty="0" err="1">
                <a:effectLst/>
                <a:latin typeface="Söhne"/>
              </a:rPr>
              <a:t>tố</a:t>
            </a:r>
            <a:r>
              <a:rPr lang="en-US" i="0" dirty="0">
                <a:effectLst/>
                <a:latin typeface="Söhne"/>
              </a:rPr>
              <a:t> </a:t>
            </a:r>
            <a:r>
              <a:rPr lang="en-US" i="0" dirty="0" err="1">
                <a:effectLst/>
                <a:latin typeface="Söhne"/>
              </a:rPr>
              <a:t>cùng</a:t>
            </a:r>
            <a:r>
              <a:rPr lang="en-US" i="0" dirty="0">
                <a:effectLst/>
                <a:latin typeface="Söhne"/>
              </a:rPr>
              <a:t> </a:t>
            </a:r>
            <a:r>
              <a:rPr lang="en-US" i="0" dirty="0" err="1">
                <a:effectLst/>
                <a:latin typeface="Söhne"/>
              </a:rPr>
              <a:t>nhau</a:t>
            </a:r>
            <a:r>
              <a:rPr lang="en-US" i="0" dirty="0">
                <a:effectLst/>
                <a:latin typeface="Söhne"/>
              </a:rPr>
              <a:t> </a:t>
            </a:r>
            <a:r>
              <a:rPr lang="en-US" i="0" dirty="0" err="1">
                <a:effectLst/>
                <a:latin typeface="Söhne"/>
              </a:rPr>
              <a:t>với</a:t>
            </a:r>
            <a:r>
              <a:rPr lang="en-US" i="0" dirty="0">
                <a:effectLst/>
                <a:latin typeface="Söhne"/>
              </a:rPr>
              <a:t> </a:t>
            </a:r>
            <a:r>
              <a:rPr lang="el-GR" i="0" dirty="0">
                <a:effectLst/>
                <a:latin typeface="Söhne"/>
              </a:rPr>
              <a:t>φ(</a:t>
            </a:r>
            <a:r>
              <a:rPr lang="en-US" i="0" dirty="0">
                <a:effectLst/>
                <a:latin typeface="Söhne"/>
              </a:rPr>
              <a:t>n).</a:t>
            </a:r>
          </a:p>
          <a:p>
            <a:pPr lvl="1">
              <a:buFont typeface="Arial" panose="020B0604020202020204" pitchFamily="34" charset="0"/>
              <a:buChar char="•"/>
            </a:pPr>
            <a:r>
              <a:rPr lang="en-US" b="1" dirty="0" err="1">
                <a:latin typeface="Söhne"/>
              </a:rPr>
              <a:t>Bước</a:t>
            </a:r>
            <a:r>
              <a:rPr lang="en-US" b="1" dirty="0">
                <a:latin typeface="Söhne"/>
              </a:rPr>
              <a:t> 5</a:t>
            </a:r>
            <a:r>
              <a:rPr lang="en-US" dirty="0">
                <a:latin typeface="Söhne"/>
              </a:rPr>
              <a:t>: </a:t>
            </a:r>
            <a:r>
              <a:rPr lang="en-US" b="0" i="0" dirty="0" err="1">
                <a:effectLst/>
                <a:latin typeface="Söhne"/>
              </a:rPr>
              <a:t>Tính</a:t>
            </a:r>
            <a:r>
              <a:rPr lang="en-US" b="0" i="0" dirty="0">
                <a:effectLst/>
                <a:latin typeface="Söhne"/>
              </a:rPr>
              <a:t> d, </a:t>
            </a:r>
            <a:r>
              <a:rPr lang="en-US" b="0" i="0" dirty="0" err="1">
                <a:effectLst/>
                <a:latin typeface="Söhne"/>
              </a:rPr>
              <a:t>sao</a:t>
            </a:r>
            <a:r>
              <a:rPr lang="en-US" b="0" i="0" dirty="0">
                <a:effectLst/>
                <a:latin typeface="Söhne"/>
              </a:rPr>
              <a:t> </a:t>
            </a:r>
            <a:r>
              <a:rPr lang="en-US" b="0" i="0" dirty="0" err="1">
                <a:effectLst/>
                <a:latin typeface="Söhne"/>
              </a:rPr>
              <a:t>cho</a:t>
            </a:r>
            <a:r>
              <a:rPr lang="en-US" b="0" i="0" dirty="0">
                <a:effectLst/>
                <a:latin typeface="Söhne"/>
              </a:rPr>
              <a:t> (d*e) mod </a:t>
            </a:r>
            <a:r>
              <a:rPr lang="el-GR" b="0" i="0" dirty="0">
                <a:effectLst/>
                <a:latin typeface="Söhne"/>
              </a:rPr>
              <a:t>φ(</a:t>
            </a:r>
            <a:r>
              <a:rPr lang="en-US" b="0" i="0" dirty="0">
                <a:effectLst/>
                <a:latin typeface="Söhne"/>
              </a:rPr>
              <a:t>n) = 1. </a:t>
            </a:r>
            <a:r>
              <a:rPr lang="en-US" b="0" i="0" dirty="0" err="1">
                <a:effectLst/>
                <a:latin typeface="Söhne"/>
              </a:rPr>
              <a:t>Tức</a:t>
            </a:r>
            <a:r>
              <a:rPr lang="en-US" b="0" i="0" dirty="0">
                <a:effectLst/>
                <a:latin typeface="Söhne"/>
              </a:rPr>
              <a:t> </a:t>
            </a:r>
            <a:r>
              <a:rPr lang="en-US" b="0" i="0" dirty="0" err="1">
                <a:effectLst/>
                <a:latin typeface="Söhne"/>
              </a:rPr>
              <a:t>là</a:t>
            </a:r>
            <a:r>
              <a:rPr lang="en-US" b="0" i="0" dirty="0">
                <a:effectLst/>
                <a:latin typeface="Söhne"/>
              </a:rPr>
              <a:t> d </a:t>
            </a:r>
            <a:r>
              <a:rPr lang="en-US" b="0" i="0" dirty="0" err="1">
                <a:effectLst/>
                <a:latin typeface="Söhne"/>
              </a:rPr>
              <a:t>là</a:t>
            </a:r>
            <a:r>
              <a:rPr lang="en-US" b="0" i="0" dirty="0">
                <a:effectLst/>
                <a:latin typeface="Söhne"/>
              </a:rPr>
              <a:t> </a:t>
            </a:r>
            <a:r>
              <a:rPr lang="en-US" b="0" i="0" dirty="0" err="1">
                <a:effectLst/>
                <a:latin typeface="Söhne"/>
              </a:rPr>
              <a:t>nghịch</a:t>
            </a:r>
            <a:r>
              <a:rPr lang="en-US" b="0" i="0" dirty="0">
                <a:effectLst/>
                <a:latin typeface="Söhne"/>
              </a:rPr>
              <a:t> </a:t>
            </a:r>
            <a:r>
              <a:rPr lang="en-US" b="0" i="0" dirty="0" err="1">
                <a:effectLst/>
                <a:latin typeface="Söhne"/>
              </a:rPr>
              <a:t>đảo</a:t>
            </a:r>
            <a:r>
              <a:rPr lang="en-US" b="0" i="0" dirty="0">
                <a:effectLst/>
                <a:latin typeface="Söhne"/>
              </a:rPr>
              <a:t> modulo </a:t>
            </a:r>
            <a:r>
              <a:rPr lang="en-US" b="0" i="0" dirty="0" err="1">
                <a:effectLst/>
                <a:latin typeface="Söhne"/>
              </a:rPr>
              <a:t>của</a:t>
            </a:r>
            <a:r>
              <a:rPr lang="en-US" b="0" i="0" dirty="0">
                <a:effectLst/>
                <a:latin typeface="Söhne"/>
              </a:rPr>
              <a:t> e mod </a:t>
            </a:r>
            <a:r>
              <a:rPr lang="el-GR" b="0" i="0" dirty="0">
                <a:effectLst/>
                <a:latin typeface="Söhne"/>
              </a:rPr>
              <a:t>φ(</a:t>
            </a:r>
            <a:r>
              <a:rPr lang="en-US" b="0" i="0" dirty="0">
                <a:effectLst/>
                <a:latin typeface="Söhne"/>
              </a:rPr>
              <a:t>n).</a:t>
            </a:r>
          </a:p>
          <a:p>
            <a:pPr lvl="1">
              <a:buFont typeface="Arial" panose="020B0604020202020204" pitchFamily="34" charset="0"/>
              <a:buChar char="•"/>
            </a:pPr>
            <a:endParaRPr lang="en-US" b="0" i="0" dirty="0">
              <a:solidFill>
                <a:srgbClr val="D1D5DB"/>
              </a:solidFill>
              <a:effectLst/>
              <a:latin typeface="Söhne"/>
            </a:endParaRPr>
          </a:p>
          <a:p>
            <a:pPr lvl="1">
              <a:buFont typeface="Arial" panose="020B0604020202020204" pitchFamily="34" charset="0"/>
              <a:buChar char="•"/>
            </a:pPr>
            <a:endParaRPr lang="en-US" b="0" i="0" dirty="0">
              <a:solidFill>
                <a:srgbClr val="D1D5DB"/>
              </a:solidFill>
              <a:effectLst/>
              <a:latin typeface="Söhne"/>
            </a:endParaRPr>
          </a:p>
        </p:txBody>
      </p:sp>
      <p:sp>
        <p:nvSpPr>
          <p:cNvPr id="3" name="Title 2">
            <a:extLst>
              <a:ext uri="{FF2B5EF4-FFF2-40B4-BE49-F238E27FC236}">
                <a16:creationId xmlns:a16="http://schemas.microsoft.com/office/drawing/2014/main" id="{86E5E909-7A00-B409-C787-E1EF9DDF16CC}"/>
              </a:ext>
            </a:extLst>
          </p:cNvPr>
          <p:cNvSpPr>
            <a:spLocks noGrp="1"/>
          </p:cNvSpPr>
          <p:nvPr>
            <p:ph type="title"/>
          </p:nvPr>
        </p:nvSpPr>
        <p:spPr/>
        <p:txBody>
          <a:bodyPr/>
          <a:lstStyle/>
          <a:p>
            <a:r>
              <a:rPr lang="en-US" dirty="0" err="1"/>
              <a:t>Cách</a:t>
            </a:r>
            <a:r>
              <a:rPr lang="en-US" dirty="0"/>
              <a:t> </a:t>
            </a:r>
            <a:r>
              <a:rPr lang="en-US" dirty="0" err="1"/>
              <a:t>tạo</a:t>
            </a:r>
            <a:r>
              <a:rPr lang="en-US" dirty="0"/>
              <a:t> </a:t>
            </a:r>
            <a:r>
              <a:rPr lang="en-US" dirty="0" err="1"/>
              <a:t>khóa</a:t>
            </a:r>
            <a:r>
              <a:rPr lang="en-US" dirty="0"/>
              <a:t> RSA</a:t>
            </a:r>
          </a:p>
        </p:txBody>
      </p:sp>
    </p:spTree>
    <p:extLst>
      <p:ext uri="{BB962C8B-B14F-4D97-AF65-F5344CB8AC3E}">
        <p14:creationId xmlns:p14="http://schemas.microsoft.com/office/powerpoint/2010/main" val="34361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3A328C-CD17-1A5F-D944-98304DE1F35A}"/>
              </a:ext>
            </a:extLst>
          </p:cNvPr>
          <p:cNvSpPr>
            <a:spLocks noGrp="1"/>
          </p:cNvSpPr>
          <p:nvPr>
            <p:ph idx="1"/>
          </p:nvPr>
        </p:nvSpPr>
        <p:spPr/>
        <p:txBody>
          <a:bodyPr/>
          <a:lstStyle/>
          <a:p>
            <a:r>
              <a:rPr lang="en-US" dirty="0"/>
              <a:t>Sau </a:t>
            </a:r>
            <a:r>
              <a:rPr lang="en-US" dirty="0" err="1"/>
              <a:t>các</a:t>
            </a:r>
            <a:r>
              <a:rPr lang="en-US" dirty="0"/>
              <a:t> </a:t>
            </a:r>
            <a:r>
              <a:rPr lang="en-US" dirty="0" err="1"/>
              <a:t>bước</a:t>
            </a:r>
            <a:r>
              <a:rPr lang="en-US" dirty="0"/>
              <a:t> </a:t>
            </a:r>
            <a:r>
              <a:rPr lang="en-US" dirty="0" err="1"/>
              <a:t>tính</a:t>
            </a:r>
            <a:r>
              <a:rPr lang="en-US" dirty="0"/>
              <a:t> </a:t>
            </a:r>
            <a:r>
              <a:rPr lang="en-US" dirty="0" err="1"/>
              <a:t>toán</a:t>
            </a:r>
            <a:r>
              <a:rPr lang="en-US" dirty="0"/>
              <a:t> </a:t>
            </a:r>
            <a:r>
              <a:rPr lang="en-US" dirty="0" err="1"/>
              <a:t>trên</a:t>
            </a:r>
            <a:r>
              <a:rPr lang="en-US" dirty="0"/>
              <a:t> ta </a:t>
            </a:r>
            <a:r>
              <a:rPr lang="en-US" dirty="0" err="1"/>
              <a:t>thu</a:t>
            </a:r>
            <a:r>
              <a:rPr lang="en-US" dirty="0"/>
              <a:t> </a:t>
            </a:r>
            <a:r>
              <a:rPr lang="en-US" dirty="0" err="1"/>
              <a:t>được</a:t>
            </a:r>
            <a:r>
              <a:rPr lang="en-US" dirty="0"/>
              <a:t> 2 </a:t>
            </a:r>
            <a:r>
              <a:rPr lang="en-US" dirty="0" err="1"/>
              <a:t>khóa</a:t>
            </a:r>
            <a:r>
              <a:rPr lang="en-US" dirty="0"/>
              <a:t>:</a:t>
            </a:r>
          </a:p>
          <a:p>
            <a:pPr lvl="1"/>
            <a:r>
              <a:rPr lang="en-US" b="1" dirty="0" err="1">
                <a:solidFill>
                  <a:srgbClr val="00B050"/>
                </a:solidFill>
              </a:rPr>
              <a:t>Khóa</a:t>
            </a:r>
            <a:r>
              <a:rPr lang="en-US" b="1" dirty="0">
                <a:solidFill>
                  <a:srgbClr val="00B050"/>
                </a:solidFill>
              </a:rPr>
              <a:t> </a:t>
            </a:r>
            <a:r>
              <a:rPr lang="en-US" b="1" dirty="0" err="1">
                <a:solidFill>
                  <a:srgbClr val="00B050"/>
                </a:solidFill>
              </a:rPr>
              <a:t>công</a:t>
            </a:r>
            <a:r>
              <a:rPr lang="en-US" b="1" dirty="0">
                <a:solidFill>
                  <a:srgbClr val="00B050"/>
                </a:solidFill>
              </a:rPr>
              <a:t> </a:t>
            </a:r>
            <a:r>
              <a:rPr lang="en-US" b="1" dirty="0" err="1">
                <a:solidFill>
                  <a:srgbClr val="00B050"/>
                </a:solidFill>
              </a:rPr>
              <a:t>khai</a:t>
            </a:r>
            <a:r>
              <a:rPr lang="en-US" dirty="0">
                <a:solidFill>
                  <a:srgbClr val="00B050"/>
                </a:solidFill>
              </a:rPr>
              <a:t> </a:t>
            </a:r>
            <a:r>
              <a:rPr lang="en-US" dirty="0"/>
              <a:t>(public key): </a:t>
            </a:r>
            <a:r>
              <a:rPr lang="en-US" dirty="0">
                <a:solidFill>
                  <a:srgbClr val="00B050"/>
                </a:solidFill>
              </a:rPr>
              <a:t>(e, n)</a:t>
            </a:r>
          </a:p>
          <a:p>
            <a:pPr lvl="1"/>
            <a:r>
              <a:rPr lang="en-US" b="1" dirty="0" err="1">
                <a:solidFill>
                  <a:srgbClr val="FF0000"/>
                </a:solidFill>
              </a:rPr>
              <a:t>Khóa</a:t>
            </a:r>
            <a:r>
              <a:rPr lang="en-US" b="1" dirty="0">
                <a:solidFill>
                  <a:srgbClr val="FF0000"/>
                </a:solidFill>
              </a:rPr>
              <a:t> </a:t>
            </a:r>
            <a:r>
              <a:rPr lang="en-US" b="1" dirty="0" err="1">
                <a:solidFill>
                  <a:srgbClr val="FF0000"/>
                </a:solidFill>
              </a:rPr>
              <a:t>bí</a:t>
            </a:r>
            <a:r>
              <a:rPr lang="en-US" b="1" dirty="0">
                <a:solidFill>
                  <a:srgbClr val="FF0000"/>
                </a:solidFill>
              </a:rPr>
              <a:t> </a:t>
            </a:r>
            <a:r>
              <a:rPr lang="en-US" b="1" dirty="0" err="1">
                <a:solidFill>
                  <a:srgbClr val="FF0000"/>
                </a:solidFill>
              </a:rPr>
              <a:t>mật</a:t>
            </a:r>
            <a:r>
              <a:rPr lang="en-US" b="1" dirty="0">
                <a:solidFill>
                  <a:srgbClr val="FF0000"/>
                </a:solidFill>
              </a:rPr>
              <a:t> </a:t>
            </a:r>
            <a:r>
              <a:rPr lang="en-US" dirty="0"/>
              <a:t>(private key): </a:t>
            </a:r>
            <a:r>
              <a:rPr lang="en-US" dirty="0">
                <a:solidFill>
                  <a:srgbClr val="FF0000"/>
                </a:solidFill>
              </a:rPr>
              <a:t>(d, n)</a:t>
            </a:r>
          </a:p>
          <a:p>
            <a:r>
              <a:rPr lang="en-US" dirty="0"/>
              <a:t>Sau </a:t>
            </a:r>
            <a:r>
              <a:rPr lang="en-US" dirty="0" err="1"/>
              <a:t>khi</a:t>
            </a:r>
            <a:r>
              <a:rPr lang="en-US" dirty="0"/>
              <a:t> </a:t>
            </a:r>
            <a:r>
              <a:rPr lang="en-US" dirty="0" err="1"/>
              <a:t>có</a:t>
            </a:r>
            <a:r>
              <a:rPr lang="en-US" dirty="0"/>
              <a:t> </a:t>
            </a:r>
            <a:r>
              <a:rPr lang="en-US" dirty="0" err="1"/>
              <a:t>được</a:t>
            </a:r>
            <a:r>
              <a:rPr lang="en-US" dirty="0"/>
              <a:t> 2 </a:t>
            </a:r>
            <a:r>
              <a:rPr lang="en-US" dirty="0" err="1"/>
              <a:t>khóa</a:t>
            </a:r>
            <a:r>
              <a:rPr lang="en-US" dirty="0"/>
              <a:t> </a:t>
            </a:r>
            <a:r>
              <a:rPr lang="en-US" dirty="0" err="1"/>
              <a:t>như</a:t>
            </a:r>
            <a:r>
              <a:rPr lang="en-US" dirty="0"/>
              <a:t> </a:t>
            </a:r>
            <a:r>
              <a:rPr lang="en-US" dirty="0" err="1"/>
              <a:t>trên</a:t>
            </a:r>
            <a:r>
              <a:rPr lang="en-US" dirty="0"/>
              <a:t> ta </a:t>
            </a:r>
            <a:r>
              <a:rPr lang="en-US" dirty="0" err="1"/>
              <a:t>có</a:t>
            </a:r>
            <a:r>
              <a:rPr lang="en-US" dirty="0"/>
              <a:t> </a:t>
            </a:r>
            <a:r>
              <a:rPr lang="en-US" dirty="0" err="1"/>
              <a:t>thể</a:t>
            </a:r>
            <a:r>
              <a:rPr lang="en-US" dirty="0"/>
              <a:t> </a:t>
            </a:r>
            <a:r>
              <a:rPr lang="en-US" dirty="0" err="1"/>
              <a:t>tiến</a:t>
            </a:r>
            <a:r>
              <a:rPr lang="en-US" dirty="0"/>
              <a:t> </a:t>
            </a:r>
            <a:r>
              <a:rPr lang="en-US" dirty="0" err="1"/>
              <a:t>hành</a:t>
            </a:r>
            <a:r>
              <a:rPr lang="en-US" dirty="0"/>
              <a:t> </a:t>
            </a:r>
            <a:r>
              <a:rPr lang="en-US" dirty="0" err="1"/>
              <a:t>mã</a:t>
            </a:r>
            <a:r>
              <a:rPr lang="en-US" dirty="0"/>
              <a:t> </a:t>
            </a:r>
            <a:r>
              <a:rPr lang="en-US" dirty="0" err="1"/>
              <a:t>hóa</a:t>
            </a:r>
            <a:r>
              <a:rPr lang="en-US" dirty="0"/>
              <a:t> </a:t>
            </a:r>
            <a:r>
              <a:rPr lang="en-US" dirty="0" err="1"/>
              <a:t>và</a:t>
            </a:r>
            <a:r>
              <a:rPr lang="en-US" dirty="0"/>
              <a:t> </a:t>
            </a:r>
            <a:r>
              <a:rPr lang="en-US" dirty="0" err="1"/>
              <a:t>giải</a:t>
            </a:r>
            <a:r>
              <a:rPr lang="en-US" dirty="0"/>
              <a:t> </a:t>
            </a:r>
            <a:r>
              <a:rPr lang="en-US" dirty="0" err="1"/>
              <a:t>mã</a:t>
            </a:r>
            <a:r>
              <a:rPr lang="en-US" dirty="0"/>
              <a:t> </a:t>
            </a:r>
            <a:r>
              <a:rPr lang="en-US" dirty="0" err="1"/>
              <a:t>theo</a:t>
            </a:r>
            <a:r>
              <a:rPr lang="en-US" dirty="0"/>
              <a:t> </a:t>
            </a:r>
            <a:r>
              <a:rPr lang="en-US" dirty="0" err="1"/>
              <a:t>công</a:t>
            </a:r>
            <a:r>
              <a:rPr lang="en-US" dirty="0"/>
              <a:t> </a:t>
            </a:r>
            <a:r>
              <a:rPr lang="en-US" dirty="0" err="1"/>
              <a:t>thức</a:t>
            </a:r>
            <a:r>
              <a:rPr lang="en-US" dirty="0"/>
              <a:t> </a:t>
            </a:r>
            <a:r>
              <a:rPr lang="en-US" dirty="0" err="1"/>
              <a:t>sau</a:t>
            </a:r>
            <a:r>
              <a:rPr lang="en-US" dirty="0"/>
              <a:t>:</a:t>
            </a:r>
          </a:p>
          <a:p>
            <a:pPr lvl="1"/>
            <a:r>
              <a:rPr lang="en-US" b="1" dirty="0" err="1">
                <a:latin typeface="Söhne"/>
              </a:rPr>
              <a:t>Mã</a:t>
            </a:r>
            <a:r>
              <a:rPr lang="en-US" b="1" dirty="0">
                <a:latin typeface="Söhne"/>
              </a:rPr>
              <a:t> </a:t>
            </a:r>
            <a:r>
              <a:rPr lang="en-US" b="1" dirty="0" err="1">
                <a:latin typeface="Söhne"/>
              </a:rPr>
              <a:t>hóa</a:t>
            </a:r>
            <a:r>
              <a:rPr lang="en-US" dirty="0"/>
              <a:t>: </a:t>
            </a:r>
            <a:r>
              <a:rPr lang="pt-BR" b="1" i="0" dirty="0">
                <a:effectLst/>
                <a:highlight>
                  <a:srgbClr val="FFFF00"/>
                </a:highlight>
                <a:latin typeface="Söhne"/>
              </a:rPr>
              <a:t>c = m^e mod n </a:t>
            </a:r>
            <a:r>
              <a:rPr lang="pt-BR" b="0" i="0" dirty="0">
                <a:effectLst/>
                <a:latin typeface="Söhne"/>
              </a:rPr>
              <a:t>(c là mã hóa của thông điệp m)</a:t>
            </a:r>
          </a:p>
          <a:p>
            <a:pPr lvl="1"/>
            <a:r>
              <a:rPr lang="pt-BR" b="1" dirty="0">
                <a:latin typeface="Söhne"/>
              </a:rPr>
              <a:t>Giải mã</a:t>
            </a:r>
            <a:r>
              <a:rPr lang="pt-BR" dirty="0">
                <a:latin typeface="Söhne"/>
              </a:rPr>
              <a:t>: </a:t>
            </a:r>
            <a:r>
              <a:rPr lang="da-DK" b="0" i="0" dirty="0">
                <a:effectLst/>
                <a:latin typeface="Söhne"/>
              </a:rPr>
              <a:t>m = c^d mod n (m là thông điệp đã được giải mã)</a:t>
            </a:r>
            <a:endParaRPr lang="en-US" dirty="0"/>
          </a:p>
          <a:p>
            <a:pPr marL="393192" lvl="1" indent="0">
              <a:buNone/>
            </a:pPr>
            <a:endParaRPr lang="en-US" dirty="0"/>
          </a:p>
        </p:txBody>
      </p:sp>
      <p:sp>
        <p:nvSpPr>
          <p:cNvPr id="3" name="Title 2">
            <a:extLst>
              <a:ext uri="{FF2B5EF4-FFF2-40B4-BE49-F238E27FC236}">
                <a16:creationId xmlns:a16="http://schemas.microsoft.com/office/drawing/2014/main" id="{EDA7ED43-DA7C-344A-8560-C95895999FEE}"/>
              </a:ext>
            </a:extLst>
          </p:cNvPr>
          <p:cNvSpPr>
            <a:spLocks noGrp="1"/>
          </p:cNvSpPr>
          <p:nvPr>
            <p:ph type="title"/>
          </p:nvPr>
        </p:nvSpPr>
        <p:spPr/>
        <p:txBody>
          <a:bodyPr/>
          <a:lstStyle/>
          <a:p>
            <a:r>
              <a:rPr lang="en-US" dirty="0" err="1"/>
              <a:t>Cách</a:t>
            </a:r>
            <a:r>
              <a:rPr lang="en-US" dirty="0"/>
              <a:t> </a:t>
            </a:r>
            <a:r>
              <a:rPr lang="en-US" dirty="0" err="1"/>
              <a:t>tạo</a:t>
            </a:r>
            <a:r>
              <a:rPr lang="en-US" dirty="0"/>
              <a:t> </a:t>
            </a:r>
            <a:r>
              <a:rPr lang="en-US" dirty="0" err="1"/>
              <a:t>khóa</a:t>
            </a:r>
            <a:r>
              <a:rPr lang="en-US" dirty="0"/>
              <a:t> RSA</a:t>
            </a:r>
          </a:p>
        </p:txBody>
      </p:sp>
    </p:spTree>
    <p:extLst>
      <p:ext uri="{BB962C8B-B14F-4D97-AF65-F5344CB8AC3E}">
        <p14:creationId xmlns:p14="http://schemas.microsoft.com/office/powerpoint/2010/main" val="201255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A8E65C-5991-0B69-E058-36E93B958638}"/>
              </a:ext>
            </a:extLst>
          </p:cNvPr>
          <p:cNvSpPr>
            <a:spLocks noGrp="1"/>
          </p:cNvSpPr>
          <p:nvPr>
            <p:ph idx="1"/>
          </p:nvPr>
        </p:nvSpPr>
        <p:spPr/>
        <p:txBody>
          <a:bodyPr/>
          <a:lstStyle/>
          <a:p>
            <a:r>
              <a:rPr lang="en-US" dirty="0"/>
              <a:t>Sau </a:t>
            </a:r>
            <a:r>
              <a:rPr lang="en-US" dirty="0" err="1"/>
              <a:t>đây</a:t>
            </a:r>
            <a:r>
              <a:rPr lang="en-US" dirty="0"/>
              <a:t> </a:t>
            </a:r>
            <a:r>
              <a:rPr lang="en-US" dirty="0" err="1"/>
              <a:t>là</a:t>
            </a:r>
            <a:r>
              <a:rPr lang="en-US" dirty="0"/>
              <a:t> </a:t>
            </a:r>
            <a:r>
              <a:rPr lang="en-US" dirty="0" err="1"/>
              <a:t>những</a:t>
            </a:r>
            <a:r>
              <a:rPr lang="en-US" dirty="0"/>
              <a:t> </a:t>
            </a:r>
            <a:r>
              <a:rPr lang="en-US" dirty="0" err="1"/>
              <a:t>điều</a:t>
            </a:r>
            <a:r>
              <a:rPr lang="en-US" dirty="0"/>
              <a:t> </a:t>
            </a:r>
            <a:r>
              <a:rPr lang="en-US" dirty="0" err="1"/>
              <a:t>cần</a:t>
            </a:r>
            <a:r>
              <a:rPr lang="en-US" dirty="0"/>
              <a:t> </a:t>
            </a:r>
            <a:r>
              <a:rPr lang="en-US" dirty="0" err="1"/>
              <a:t>lưu</a:t>
            </a:r>
            <a:r>
              <a:rPr lang="en-US" dirty="0"/>
              <a:t> ý </a:t>
            </a:r>
            <a:r>
              <a:rPr lang="en-US" dirty="0" err="1"/>
              <a:t>khi</a:t>
            </a:r>
            <a:r>
              <a:rPr lang="en-US" dirty="0"/>
              <a:t> </a:t>
            </a:r>
            <a:r>
              <a:rPr lang="en-US" dirty="0" err="1"/>
              <a:t>tạo</a:t>
            </a:r>
            <a:r>
              <a:rPr lang="en-US" dirty="0"/>
              <a:t> </a:t>
            </a:r>
            <a:r>
              <a:rPr lang="en-US" dirty="0" err="1"/>
              <a:t>khóa</a:t>
            </a:r>
            <a:r>
              <a:rPr lang="en-US" dirty="0"/>
              <a:t>:</a:t>
            </a:r>
          </a:p>
          <a:p>
            <a:pPr lvl="1"/>
            <a:r>
              <a:rPr lang="en-US" dirty="0" err="1"/>
              <a:t>Các</a:t>
            </a:r>
            <a:r>
              <a:rPr lang="en-US" dirty="0"/>
              <a:t> </a:t>
            </a:r>
            <a:r>
              <a:rPr lang="en-US" dirty="0" err="1"/>
              <a:t>số</a:t>
            </a:r>
            <a:r>
              <a:rPr lang="en-US" dirty="0"/>
              <a:t> </a:t>
            </a:r>
            <a:r>
              <a:rPr lang="en-US" dirty="0" err="1"/>
              <a:t>nguyên</a:t>
            </a:r>
            <a:r>
              <a:rPr lang="en-US" dirty="0"/>
              <a:t> </a:t>
            </a:r>
            <a:r>
              <a:rPr lang="en-US" dirty="0" err="1"/>
              <a:t>tố</a:t>
            </a:r>
            <a:r>
              <a:rPr lang="en-US" dirty="0"/>
              <a:t> p </a:t>
            </a:r>
            <a:r>
              <a:rPr lang="en-US" dirty="0" err="1"/>
              <a:t>và</a:t>
            </a:r>
            <a:r>
              <a:rPr lang="en-US" dirty="0"/>
              <a:t> q </a:t>
            </a:r>
            <a:r>
              <a:rPr lang="en-US" dirty="0" err="1"/>
              <a:t>thường</a:t>
            </a:r>
            <a:r>
              <a:rPr lang="en-US" dirty="0"/>
              <a:t> </a:t>
            </a:r>
            <a:r>
              <a:rPr lang="en-US" dirty="0" err="1"/>
              <a:t>được</a:t>
            </a:r>
            <a:r>
              <a:rPr lang="en-US" dirty="0"/>
              <a:t> </a:t>
            </a:r>
            <a:r>
              <a:rPr lang="en-US" dirty="0" err="1"/>
              <a:t>chọn</a:t>
            </a:r>
            <a:r>
              <a:rPr lang="en-US" dirty="0"/>
              <a:t> </a:t>
            </a:r>
            <a:r>
              <a:rPr lang="en-US" dirty="0" err="1"/>
              <a:t>bằng</a:t>
            </a:r>
            <a:r>
              <a:rPr lang="en-US" dirty="0"/>
              <a:t> </a:t>
            </a:r>
            <a:r>
              <a:rPr lang="en-US" dirty="0" err="1"/>
              <a:t>phương</a:t>
            </a:r>
            <a:r>
              <a:rPr lang="en-US" dirty="0"/>
              <a:t> </a:t>
            </a:r>
            <a:r>
              <a:rPr lang="en-US" dirty="0" err="1"/>
              <a:t>pháp</a:t>
            </a:r>
            <a:r>
              <a:rPr lang="en-US" dirty="0"/>
              <a:t> </a:t>
            </a:r>
            <a:r>
              <a:rPr lang="en-US" dirty="0" err="1"/>
              <a:t>thử</a:t>
            </a:r>
            <a:r>
              <a:rPr lang="en-US" dirty="0"/>
              <a:t> </a:t>
            </a:r>
            <a:r>
              <a:rPr lang="en-US" dirty="0" err="1"/>
              <a:t>xác</a:t>
            </a:r>
            <a:r>
              <a:rPr lang="en-US" dirty="0"/>
              <a:t> </a:t>
            </a:r>
            <a:r>
              <a:rPr lang="en-US" dirty="0" err="1"/>
              <a:t>suất</a:t>
            </a:r>
            <a:r>
              <a:rPr lang="en-US" dirty="0"/>
              <a:t> </a:t>
            </a:r>
            <a:r>
              <a:rPr lang="en-US" dirty="0" err="1"/>
              <a:t>bằng</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sinh</a:t>
            </a:r>
            <a:r>
              <a:rPr lang="en-US" dirty="0"/>
              <a:t> </a:t>
            </a:r>
            <a:r>
              <a:rPr lang="en-US" dirty="0" err="1"/>
              <a:t>số</a:t>
            </a:r>
            <a:r>
              <a:rPr lang="en-US" dirty="0"/>
              <a:t> </a:t>
            </a:r>
            <a:r>
              <a:rPr lang="en-US" dirty="0" err="1"/>
              <a:t>nguyên</a:t>
            </a:r>
            <a:r>
              <a:rPr lang="en-US" dirty="0"/>
              <a:t> </a:t>
            </a:r>
            <a:r>
              <a:rPr lang="en-US" dirty="0" err="1"/>
              <a:t>tố</a:t>
            </a:r>
            <a:r>
              <a:rPr lang="en-US" dirty="0"/>
              <a:t> </a:t>
            </a:r>
            <a:r>
              <a:rPr lang="en-US" dirty="0" err="1"/>
              <a:t>lớn</a:t>
            </a:r>
            <a:r>
              <a:rPr lang="en-US" dirty="0"/>
              <a:t> </a:t>
            </a:r>
            <a:r>
              <a:rPr lang="en-US" dirty="0" err="1"/>
              <a:t>phổ</a:t>
            </a:r>
            <a:r>
              <a:rPr lang="en-US" dirty="0"/>
              <a:t> </a:t>
            </a:r>
            <a:r>
              <a:rPr lang="en-US" dirty="0" err="1"/>
              <a:t>biến</a:t>
            </a:r>
            <a:r>
              <a:rPr lang="en-US" dirty="0"/>
              <a:t> </a:t>
            </a:r>
            <a:r>
              <a:rPr lang="en-US" dirty="0" err="1"/>
              <a:t>hiện</a:t>
            </a:r>
            <a:r>
              <a:rPr lang="en-US" dirty="0"/>
              <a:t> nay </a:t>
            </a:r>
            <a:r>
              <a:rPr lang="en-US" dirty="0" err="1"/>
              <a:t>như</a:t>
            </a:r>
            <a:r>
              <a:rPr lang="en-US" dirty="0"/>
              <a:t> </a:t>
            </a:r>
            <a:r>
              <a:rPr lang="en-US" dirty="0" err="1"/>
              <a:t>thuật</a:t>
            </a:r>
            <a:r>
              <a:rPr lang="en-US" dirty="0"/>
              <a:t> </a:t>
            </a:r>
            <a:r>
              <a:rPr lang="en-US" dirty="0" err="1"/>
              <a:t>toán</a:t>
            </a:r>
            <a:r>
              <a:rPr lang="en-US" dirty="0"/>
              <a:t> Miller-Rabin, </a:t>
            </a:r>
            <a:r>
              <a:rPr lang="en-US" dirty="0" err="1"/>
              <a:t>eliptic</a:t>
            </a:r>
            <a:r>
              <a:rPr lang="en-US" dirty="0"/>
              <a:t>,…</a:t>
            </a:r>
          </a:p>
          <a:p>
            <a:pPr lvl="1"/>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a:t>
            </a:r>
            <a:r>
              <a:rPr lang="en-US" dirty="0" err="1"/>
              <a:t>bình</a:t>
            </a:r>
            <a:r>
              <a:rPr lang="en-US" dirty="0"/>
              <a:t> </a:t>
            </a:r>
            <a:r>
              <a:rPr lang="en-US" dirty="0" err="1"/>
              <a:t>phương</a:t>
            </a:r>
            <a:r>
              <a:rPr lang="en-US" dirty="0"/>
              <a:t> </a:t>
            </a:r>
            <a:r>
              <a:rPr lang="en-US" dirty="0" err="1"/>
              <a:t>và</a:t>
            </a:r>
            <a:r>
              <a:rPr lang="en-US" dirty="0"/>
              <a:t> </a:t>
            </a:r>
            <a:r>
              <a:rPr lang="en-US" dirty="0" err="1"/>
              <a:t>nhân</a:t>
            </a:r>
            <a:r>
              <a:rPr lang="en-US" dirty="0"/>
              <a:t> </a:t>
            </a:r>
            <a:r>
              <a:rPr lang="en-US" dirty="0" err="1"/>
              <a:t>để</a:t>
            </a:r>
            <a:r>
              <a:rPr lang="en-US" dirty="0"/>
              <a:t> </a:t>
            </a:r>
            <a:r>
              <a:rPr lang="en-US" dirty="0" err="1"/>
              <a:t>tính</a:t>
            </a:r>
            <a:r>
              <a:rPr lang="en-US" dirty="0"/>
              <a:t> </a:t>
            </a:r>
            <a:r>
              <a:rPr lang="en-US" dirty="0" err="1"/>
              <a:t>nhanh</a:t>
            </a:r>
            <a:r>
              <a:rPr lang="en-US" dirty="0"/>
              <a:t> </a:t>
            </a:r>
            <a:r>
              <a:rPr lang="en-US" dirty="0" err="1"/>
              <a:t>các</a:t>
            </a:r>
            <a:r>
              <a:rPr lang="en-US" dirty="0"/>
              <a:t> </a:t>
            </a:r>
            <a:r>
              <a:rPr lang="en-US" dirty="0" err="1"/>
              <a:t>phép</a:t>
            </a:r>
            <a:r>
              <a:rPr lang="en-US" dirty="0"/>
              <a:t> </a:t>
            </a:r>
            <a:r>
              <a:rPr lang="en-US" dirty="0" err="1"/>
              <a:t>tính</a:t>
            </a:r>
            <a:r>
              <a:rPr lang="en-US" dirty="0"/>
              <a:t> </a:t>
            </a:r>
            <a:r>
              <a:rPr lang="en-US" dirty="0" err="1"/>
              <a:t>lũy</a:t>
            </a:r>
            <a:r>
              <a:rPr lang="en-US" dirty="0"/>
              <a:t> </a:t>
            </a:r>
            <a:r>
              <a:rPr lang="en-US" dirty="0" err="1"/>
              <a:t>thừa</a:t>
            </a:r>
            <a:r>
              <a:rPr lang="en-US" dirty="0"/>
              <a:t> </a:t>
            </a:r>
            <a:r>
              <a:rPr lang="en-US" dirty="0" err="1"/>
              <a:t>của</a:t>
            </a:r>
            <a:r>
              <a:rPr lang="en-US" dirty="0"/>
              <a:t> </a:t>
            </a:r>
            <a:r>
              <a:rPr lang="en-US" dirty="0" err="1"/>
              <a:t>một</a:t>
            </a:r>
            <a:r>
              <a:rPr lang="en-US" dirty="0"/>
              <a:t> </a:t>
            </a:r>
            <a:r>
              <a:rPr lang="en-US" dirty="0" err="1"/>
              <a:t>số</a:t>
            </a:r>
            <a:r>
              <a:rPr lang="en-US" dirty="0"/>
              <a:t> modulo </a:t>
            </a:r>
            <a:r>
              <a:rPr lang="en-US" dirty="0" err="1"/>
              <a:t>với</a:t>
            </a:r>
            <a:r>
              <a:rPr lang="en-US" dirty="0"/>
              <a:t> n</a:t>
            </a:r>
          </a:p>
          <a:p>
            <a:pPr lvl="1"/>
            <a:r>
              <a:rPr lang="en-US" dirty="0" err="1"/>
              <a:t>Sử</a:t>
            </a:r>
            <a:r>
              <a:rPr lang="en-US" dirty="0"/>
              <a:t> </a:t>
            </a:r>
            <a:r>
              <a:rPr lang="en-US" dirty="0" err="1"/>
              <a:t>dụng</a:t>
            </a:r>
            <a:r>
              <a:rPr lang="en-US" dirty="0"/>
              <a:t> </a:t>
            </a:r>
            <a:r>
              <a:rPr lang="en-US" dirty="0" err="1"/>
              <a:t>giải</a:t>
            </a:r>
            <a:r>
              <a:rPr lang="en-US" dirty="0"/>
              <a:t> </a:t>
            </a:r>
            <a:r>
              <a:rPr lang="en-US" dirty="0" err="1"/>
              <a:t>thuật</a:t>
            </a:r>
            <a:r>
              <a:rPr lang="en-US" dirty="0"/>
              <a:t> Euclid </a:t>
            </a:r>
            <a:r>
              <a:rPr lang="en-US" dirty="0" err="1"/>
              <a:t>mở</a:t>
            </a:r>
            <a:r>
              <a:rPr lang="en-US" dirty="0"/>
              <a:t> </a:t>
            </a:r>
            <a:r>
              <a:rPr lang="en-US" dirty="0" err="1"/>
              <a:t>rộng</a:t>
            </a:r>
            <a:r>
              <a:rPr lang="en-US" dirty="0"/>
              <a:t> </a:t>
            </a:r>
            <a:r>
              <a:rPr lang="en-US" dirty="0" err="1"/>
              <a:t>để</a:t>
            </a:r>
            <a:r>
              <a:rPr lang="en-US" dirty="0"/>
              <a:t> </a:t>
            </a:r>
            <a:r>
              <a:rPr lang="en-US" dirty="0" err="1"/>
              <a:t>tính</a:t>
            </a:r>
            <a:r>
              <a:rPr lang="en-US" dirty="0"/>
              <a:t> </a:t>
            </a:r>
            <a:r>
              <a:rPr lang="en-US" dirty="0" err="1"/>
              <a:t>nhanh</a:t>
            </a:r>
            <a:r>
              <a:rPr lang="en-US" dirty="0"/>
              <a:t> d </a:t>
            </a:r>
            <a:r>
              <a:rPr lang="en-US" dirty="0" err="1"/>
              <a:t>và</a:t>
            </a:r>
            <a:r>
              <a:rPr lang="en-US" dirty="0"/>
              <a:t> e</a:t>
            </a:r>
          </a:p>
        </p:txBody>
      </p:sp>
      <p:sp>
        <p:nvSpPr>
          <p:cNvPr id="3" name="Title 2">
            <a:extLst>
              <a:ext uri="{FF2B5EF4-FFF2-40B4-BE49-F238E27FC236}">
                <a16:creationId xmlns:a16="http://schemas.microsoft.com/office/drawing/2014/main" id="{85DBA5B2-E514-92F6-C099-D50B8DE9FF29}"/>
              </a:ext>
            </a:extLst>
          </p:cNvPr>
          <p:cNvSpPr>
            <a:spLocks noGrp="1"/>
          </p:cNvSpPr>
          <p:nvPr>
            <p:ph type="title"/>
          </p:nvPr>
        </p:nvSpPr>
        <p:spPr/>
        <p:txBody>
          <a:bodyPr/>
          <a:lstStyle/>
          <a:p>
            <a:r>
              <a:rPr lang="en-US" dirty="0" err="1"/>
              <a:t>Cách</a:t>
            </a:r>
            <a:r>
              <a:rPr lang="en-US" dirty="0"/>
              <a:t> </a:t>
            </a:r>
            <a:r>
              <a:rPr lang="en-US" dirty="0" err="1"/>
              <a:t>tạo</a:t>
            </a:r>
            <a:r>
              <a:rPr lang="en-US" dirty="0"/>
              <a:t> </a:t>
            </a:r>
            <a:r>
              <a:rPr lang="en-US" dirty="0" err="1"/>
              <a:t>khóa</a:t>
            </a:r>
            <a:r>
              <a:rPr lang="en-US" dirty="0"/>
              <a:t> RSA</a:t>
            </a:r>
          </a:p>
        </p:txBody>
      </p:sp>
    </p:spTree>
    <p:extLst>
      <p:ext uri="{BB962C8B-B14F-4D97-AF65-F5344CB8AC3E}">
        <p14:creationId xmlns:p14="http://schemas.microsoft.com/office/powerpoint/2010/main" val="4181282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2407</TotalTime>
  <Words>2969</Words>
  <Application>Microsoft Office PowerPoint</Application>
  <PresentationFormat>On-screen Show (4:3)</PresentationFormat>
  <Paragraphs>234</Paragraphs>
  <Slides>24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vt:lpstr>
      <vt:lpstr>Calibri</vt:lpstr>
      <vt:lpstr>Cambria Math</vt:lpstr>
      <vt:lpstr>Constantia (Headings)</vt:lpstr>
      <vt:lpstr>Lucida Sans Unicode</vt:lpstr>
      <vt:lpstr>Söhne</vt:lpstr>
      <vt:lpstr>Times New Roman</vt:lpstr>
      <vt:lpstr>Verdana</vt:lpstr>
      <vt:lpstr>Wingdings</vt:lpstr>
      <vt:lpstr>Wingdings 2</vt:lpstr>
      <vt:lpstr>Wingdings 3</vt:lpstr>
      <vt:lpstr>Concourse</vt:lpstr>
      <vt:lpstr>Tìm hiểu và ví dụ về chuẩn mật mã nâng cao RSA (Advanced Encryption Standard)</vt:lpstr>
      <vt:lpstr>CÁC NỘI DUNG CHÍNH</vt:lpstr>
      <vt:lpstr>Giới thiệu hệ mã hóa RSA</vt:lpstr>
      <vt:lpstr>Giới thiệu hệ mã hóa RSA</vt:lpstr>
      <vt:lpstr>Giới thiệu hệ mã hóa RSA</vt:lpstr>
      <vt:lpstr>Các thành phần của hệ mã hóa công khai RSA</vt:lpstr>
      <vt:lpstr>Cách tạo khóa RSA</vt:lpstr>
      <vt:lpstr>Cách tạo khóa RSA</vt:lpstr>
      <vt:lpstr>Cách tạo khóa RSA</vt:lpstr>
      <vt:lpstr>Một số ví dụ về cách tạo khóa và giải mã với hệ mã hóa RSA</vt:lpstr>
      <vt:lpstr>Một số ví dụ về cách tạo khóa và giải mã với hệ mã hóa RSA</vt:lpstr>
      <vt:lpstr>Một số ví dụ về cách tạo khóa và giải mã với hệ mã hóa RSA</vt:lpstr>
      <vt:lpstr>Một số ví dụ về cách tạo khóa và giải mã với hệ mã hóa RSA</vt:lpstr>
      <vt:lpstr>Một số ví dụ về cách tạo khóa và giải mã với hệ mã hóa RSA</vt:lpstr>
      <vt:lpstr>Độ an toàn của hệ mã hóa công khai RSA</vt:lpstr>
      <vt:lpstr>Độ an toàn của hệ mã hóa công khai RSA</vt:lpstr>
      <vt:lpstr>Độ an toàn của hệ mã hóa công khai RSA</vt:lpstr>
      <vt:lpstr>Độ an toàn của hệ mã hóa công khai RSA</vt:lpstr>
      <vt:lpstr>Ứng dụng của hệ mã hóa RSA</vt:lpstr>
      <vt:lpstr>Ứng dụng của hệ mã hóa RSA</vt:lpstr>
      <vt:lpstr>Ứng dụng của hệ mã hóa RSA</vt:lpstr>
      <vt:lpstr>Nhận xét và kết luận</vt:lpstr>
      <vt:lpstr>Nhận xét và kết luận</vt:lpstr>
      <vt:lpstr>Demo chương trình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MINHDAT</cp:lastModifiedBy>
  <cp:revision>513</cp:revision>
  <dcterms:created xsi:type="dcterms:W3CDTF">2023-02-18T02:47:16Z</dcterms:created>
  <dcterms:modified xsi:type="dcterms:W3CDTF">2023-04-18T05:22:42Z</dcterms:modified>
</cp:coreProperties>
</file>