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70" r:id="rId6"/>
    <p:sldId id="271" r:id="rId7"/>
    <p:sldId id="272" r:id="rId8"/>
    <p:sldId id="273" r:id="rId9"/>
    <p:sldId id="258" r:id="rId10"/>
    <p:sldId id="259"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24" autoAdjust="0"/>
  </p:normalViewPr>
  <p:slideViewPr>
    <p:cSldViewPr>
      <p:cViewPr varScale="1">
        <p:scale>
          <a:sx n="65" d="100"/>
          <a:sy n="65" d="100"/>
        </p:scale>
        <p:origin x="-13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0372C1-F81F-40CF-BA68-460FF6C876BC}" type="datetimeFigureOut">
              <a:rPr lang="en-US" smtClean="0"/>
              <a:pPr/>
              <a:t>3/6/2023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5AB246-7DFF-4D3E-A973-4D255627B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5AB246-7DFF-4D3E-A973-4D255627B0B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0372C1-F81F-40CF-BA68-460FF6C876BC}" type="datetimeFigureOut">
              <a:rPr lang="en-US" smtClean="0"/>
              <a:pPr/>
              <a:t>3/6/2023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0372C1-F81F-40CF-BA68-460FF6C876BC}" type="datetimeFigureOut">
              <a:rPr lang="en-US" smtClean="0"/>
              <a:pPr/>
              <a:t>3/6/2023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0372C1-F81F-40CF-BA68-460FF6C876BC}" type="datetimeFigureOut">
              <a:rPr lang="en-US" smtClean="0"/>
              <a:pPr/>
              <a:t>3/6/2023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5AB246-7DFF-4D3E-A973-4D255627B0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0372C1-F81F-40CF-BA68-460FF6C876BC}" type="datetimeFigureOut">
              <a:rPr lang="en-US" smtClean="0"/>
              <a:pPr/>
              <a:t>3/6/2023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5AB246-7DFF-4D3E-A973-4D255627B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ndex.php?title=H%C3%A0m_Phi_Euler&amp;action=edit&amp;redlink=1" TargetMode="External"/><Relationship Id="rId2" Type="http://schemas.openxmlformats.org/officeDocument/2006/relationships/hyperlink" Target="https://vi.wikipedia.org/wiki/%C4%90a_th%E1%BB%A9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normAutofit fontScale="90000"/>
          </a:bodyPr>
          <a:lstStyle/>
          <a:p>
            <a:r>
              <a:rPr sz="3600" dirty="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50000"/>
                  </a:schemeClr>
                </a:solidFill>
                <a:latin typeface="Constantia (Headings)"/>
              </a:rPr>
              <a:t>AN TOÀN VÀ BẢO MẬT HỆ THỐNG THÔNG TIN</a:t>
            </a: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itchFamily="34" charset="0"/>
                <a:cs typeface="Arial" pitchFamily="34" charset="0"/>
              </a:rPr>
              <a:t>NHÓM  10</a:t>
            </a:r>
          </a:p>
        </p:txBody>
      </p:sp>
      <p:sp>
        <p:nvSpPr>
          <p:cNvPr id="7" name="Rectangle 6"/>
          <p:cNvSpPr/>
          <p:nvPr/>
        </p:nvSpPr>
        <p:spPr>
          <a:xfrm>
            <a:off x="22098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a:solidFill>
                  <a:schemeClr val="tx1"/>
                </a:solidFill>
                <a:latin typeface="Arial" pitchFamily="34" charset="0"/>
                <a:cs typeface="Arial" pitchFamily="34" charset="0"/>
              </a:rPr>
              <a:t>    </a:t>
            </a:r>
            <a:r>
              <a:rPr lang="en-US" b="1" dirty="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ĐÀO QUỐC LUẬN – N20DCCN117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Trước đó, vào năm 1973, Clifford Cock một nhà toán học người Anh đã mô tả thuật toán tương tự.</a:t>
            </a:r>
          </a:p>
          <a:p>
            <a:r>
              <a:rPr lang="en-US" dirty="0" smtClean="0"/>
              <a:t>Nhưng vào thời điểm đó thì thuật toán này không khả thi và chưa bao giờ được thực nghiệm.</a:t>
            </a:r>
          </a:p>
          <a:p>
            <a:r>
              <a:rPr lang="en-US" dirty="0" smtClean="0"/>
              <a:t>Tuy nhiên, hiện nay RSA đang được sử dụng phổ biến trong các giao dịch điện tử số như thương mại điện tử, giao dịch ngân hàng,...</a:t>
            </a:r>
            <a:endParaRPr lang="en-US" dirty="0"/>
          </a:p>
        </p:txBody>
      </p:sp>
      <p:sp>
        <p:nvSpPr>
          <p:cNvPr id="3" name="Title 2"/>
          <p:cNvSpPr>
            <a:spLocks noGrp="1"/>
          </p:cNvSpPr>
          <p:nvPr>
            <p:ph type="title"/>
          </p:nvPr>
        </p:nvSpPr>
        <p:spPr/>
        <p:txBody>
          <a:bodyPr/>
          <a:lstStyle/>
          <a:p>
            <a:r>
              <a:rPr lang="en-US" dirty="0" smtClean="0"/>
              <a:t>Giới thiệu hệ mã hóa RSA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25963"/>
          </a:xfrm>
        </p:spPr>
        <p:txBody>
          <a:bodyPr>
            <a:normAutofit/>
          </a:bodyPr>
          <a:lstStyle/>
          <a:p>
            <a:r>
              <a:rPr lang="en-US" dirty="0" smtClean="0"/>
              <a:t>Thuật toán RSA có hai khóa:</a:t>
            </a:r>
          </a:p>
          <a:p>
            <a:pPr marL="688975" indent="-255588">
              <a:buFont typeface="Lucida Sans Unicode" pitchFamily="34" charset="0"/>
              <a:buChar char="⁃"/>
            </a:pPr>
            <a:r>
              <a:rPr lang="en-US" b="1" dirty="0" smtClean="0"/>
              <a:t>Khóa công khai </a:t>
            </a:r>
            <a:r>
              <a:rPr lang="en-US" dirty="0" smtClean="0"/>
              <a:t>(</a:t>
            </a:r>
            <a:r>
              <a:rPr lang="en-US" b="1" dirty="0" smtClean="0">
                <a:solidFill>
                  <a:srgbClr val="00B050"/>
                </a:solidFill>
              </a:rPr>
              <a:t>public key</a:t>
            </a:r>
            <a:r>
              <a:rPr lang="en-US" dirty="0" smtClean="0"/>
              <a:t>): được công bố rộng rãi cho mọi người và được dùng để mã hóa.</a:t>
            </a:r>
          </a:p>
          <a:p>
            <a:pPr marL="688975" indent="-255588">
              <a:buFont typeface="Lucida Sans Unicode" pitchFamily="34" charset="0"/>
              <a:buChar char="⁃"/>
            </a:pPr>
            <a:r>
              <a:rPr lang="en-US" b="1" dirty="0" smtClean="0"/>
              <a:t>Khóa bí mậ</a:t>
            </a:r>
            <a:r>
              <a:rPr lang="en-US" dirty="0" smtClean="0"/>
              <a:t>t (</a:t>
            </a:r>
            <a:r>
              <a:rPr lang="en-US" b="1" dirty="0" smtClean="0">
                <a:solidFill>
                  <a:srgbClr val="FF0000"/>
                </a:solidFill>
              </a:rPr>
              <a:t>private key</a:t>
            </a:r>
            <a:r>
              <a:rPr lang="en-US" dirty="0" smtClean="0"/>
              <a:t>): những thông tin được mã hóa bằng khóa công khai chỉ có thể được giải mã bằng khóa bí mật tương ứng.</a:t>
            </a:r>
            <a:endParaRPr lang="en-US" dirty="0"/>
          </a:p>
        </p:txBody>
      </p:sp>
      <p:sp>
        <p:nvSpPr>
          <p:cNvPr id="3" name="Title 2"/>
          <p:cNvSpPr>
            <a:spLocks noGrp="1"/>
          </p:cNvSpPr>
          <p:nvPr>
            <p:ph type="title"/>
          </p:nvPr>
        </p:nvSpPr>
        <p:spPr/>
        <p:txBody>
          <a:bodyPr/>
          <a:lstStyle/>
          <a:p>
            <a:r>
              <a:rPr lang="en-US" dirty="0" smtClean="0"/>
              <a:t>Mô </a:t>
            </a:r>
            <a:r>
              <a:rPr lang="en-US" dirty="0" smtClean="0"/>
              <a:t>tả sơ lược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Chọn 2 số nguyên tố lớn p và q với p ≠ q, lựa chọn ngẫu nhiên và độc lập.</a:t>
            </a:r>
          </a:p>
          <a:p>
            <a:r>
              <a:rPr lang="en-US" dirty="0" smtClean="0"/>
              <a:t>Tính n = pq</a:t>
            </a:r>
          </a:p>
          <a:p>
            <a:r>
              <a:rPr lang="en-US" dirty="0" smtClean="0"/>
              <a:t>Tính giá trị hàm Euler </a:t>
            </a:r>
            <a:r>
              <a:rPr lang="el-GR" dirty="0" smtClean="0">
                <a:latin typeface="Times New Roman"/>
                <a:cs typeface="Times New Roman"/>
              </a:rPr>
              <a:t>Φ</a:t>
            </a:r>
            <a:r>
              <a:rPr lang="en-US" dirty="0" smtClean="0">
                <a:latin typeface="Times New Roman"/>
                <a:cs typeface="Times New Roman"/>
              </a:rPr>
              <a:t>(n) = (p-1)(q-1)</a:t>
            </a:r>
          </a:p>
          <a:p>
            <a:r>
              <a:rPr lang="en-US" dirty="0" smtClean="0">
                <a:latin typeface="+mj-lt"/>
                <a:cs typeface="Times New Roman"/>
              </a:rPr>
              <a:t>Chọn một số tự nhiên e sao cho 1 &lt; e &lt; </a:t>
            </a:r>
            <a:r>
              <a:rPr lang="el-GR" dirty="0" smtClean="0">
                <a:latin typeface="+mj-lt"/>
                <a:cs typeface="Times New Roman"/>
              </a:rPr>
              <a:t>Φ</a:t>
            </a:r>
            <a:r>
              <a:rPr lang="en-US" dirty="0" smtClean="0">
                <a:latin typeface="+mj-lt"/>
                <a:cs typeface="Times New Roman"/>
              </a:rPr>
              <a:t>(n) và là số nguyên tố cùng nhau với </a:t>
            </a:r>
            <a:r>
              <a:rPr lang="el-GR" dirty="0" smtClean="0">
                <a:latin typeface="+mj-lt"/>
                <a:cs typeface="Times New Roman"/>
              </a:rPr>
              <a:t>Φ</a:t>
            </a:r>
            <a:r>
              <a:rPr lang="en-US" dirty="0" smtClean="0">
                <a:latin typeface="+mj-lt"/>
                <a:cs typeface="Times New Roman"/>
              </a:rPr>
              <a:t>(n), tức là gcd(e, </a:t>
            </a:r>
            <a:r>
              <a:rPr lang="el-GR" dirty="0" smtClean="0">
                <a:latin typeface="+mj-lt"/>
                <a:cs typeface="Times New Roman"/>
              </a:rPr>
              <a:t>Φ</a:t>
            </a:r>
            <a:r>
              <a:rPr lang="en-US" dirty="0" smtClean="0">
                <a:latin typeface="+mj-lt"/>
                <a:cs typeface="Times New Roman"/>
              </a:rPr>
              <a:t>(n)) = 1</a:t>
            </a:r>
          </a:p>
          <a:p>
            <a:r>
              <a:rPr lang="en-US" dirty="0" smtClean="0">
                <a:latin typeface="+mj-lt"/>
                <a:cs typeface="Times New Roman"/>
              </a:rPr>
              <a:t>Tính d sao cho de </a:t>
            </a:r>
            <a:r>
              <a:rPr lang="en-US" dirty="0" smtClean="0">
                <a:latin typeface="+mj-lt"/>
                <a:cs typeface="Arial"/>
              </a:rPr>
              <a:t>≡ 1 (mod n)</a:t>
            </a:r>
            <a:endParaRPr lang="en-US" dirty="0" smtClean="0"/>
          </a:p>
        </p:txBody>
      </p:sp>
      <p:sp>
        <p:nvSpPr>
          <p:cNvPr id="3" name="Title 2"/>
          <p:cNvSpPr>
            <a:spLocks noGrp="1"/>
          </p:cNvSpPr>
          <p:nvPr>
            <p:ph type="title"/>
          </p:nvPr>
        </p:nvSpPr>
        <p:spPr/>
        <p:txBody>
          <a:bodyPr/>
          <a:lstStyle/>
          <a:p>
            <a:r>
              <a:rPr lang="en-US" dirty="0" smtClean="0"/>
              <a:t>Tạo khóa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buFont typeface="Wingdings" pitchFamily="2" charset="2"/>
              <a:buChar char="Ø"/>
            </a:pPr>
            <a:r>
              <a:rPr lang="en-US" dirty="0" smtClean="0"/>
              <a:t>Một số lưu ý trong quá trình tạo khóa</a:t>
            </a:r>
          </a:p>
          <a:p>
            <a:pPr marL="690563" indent="-255588">
              <a:buFont typeface="Lucida Sans Unicode" pitchFamily="34" charset="0"/>
              <a:buChar char="▶"/>
            </a:pPr>
            <a:r>
              <a:rPr lang="en-US" dirty="0" smtClean="0"/>
              <a:t>Các số nguyên tố p và q được chọn bằng phương pháp thử xác suất.</a:t>
            </a:r>
          </a:p>
          <a:p>
            <a:pPr marL="690563" indent="-255588">
              <a:buFont typeface="Lucida Sans Unicode" pitchFamily="34" charset="0"/>
              <a:buChar char="▶"/>
            </a:pPr>
            <a:r>
              <a:rPr lang="en-US" dirty="0" smtClean="0"/>
              <a:t>Các bước 4 và 5 có thể được thực hiện bằng giải thuật Euclid mở rộng (xem số học môdun)</a:t>
            </a:r>
          </a:p>
          <a:p>
            <a:pPr marL="277813" indent="-255588">
              <a:buFont typeface="Wingdings" pitchFamily="2" charset="2"/>
              <a:buChar char="Ø"/>
            </a:pPr>
            <a:r>
              <a:rPr lang="en-US" dirty="0" smtClean="0"/>
              <a:t>Sau khi tính toán xong ta được các khóa sau đây:</a:t>
            </a:r>
          </a:p>
          <a:p>
            <a:pPr marL="735013" indent="-255588">
              <a:buFont typeface="Lucida Sans Unicode" pitchFamily="34" charset="0"/>
              <a:buChar char="▶"/>
            </a:pPr>
            <a:r>
              <a:rPr lang="en-US" dirty="0" smtClean="0"/>
              <a:t>Khóa công khai: (e, n)</a:t>
            </a:r>
          </a:p>
          <a:p>
            <a:pPr marL="735013" indent="-255588">
              <a:buFont typeface="Lucida Sans Unicode" pitchFamily="34" charset="0"/>
              <a:buChar char="▶"/>
            </a:pPr>
            <a:r>
              <a:rPr lang="en-US" dirty="0" smtClean="0"/>
              <a:t>Khóa bí mật: (d, 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Giả sử ta có một đoạn thông tin M cần gửi. Đầu tiên chuyển M thành một số m sao cho  m &lt; n theo một hàm đảo ngược (từ m có thể xác định lại M) được thỏa thuận trước.</a:t>
            </a:r>
          </a:p>
          <a:p>
            <a:r>
              <a:rPr lang="en-US" dirty="0" smtClean="0"/>
              <a:t>Lúc này ta có m và biết m cũng như e của người nhận. Ta sẽ tính c là bản mã hóa của m theo công thức:</a:t>
            </a:r>
          </a:p>
          <a:p>
            <a:pPr algn="ctr">
              <a:buNone/>
            </a:pPr>
            <a:r>
              <a:rPr lang="en-US" dirty="0" smtClean="0"/>
              <a:t>c = m^e mod n</a:t>
            </a:r>
          </a:p>
          <a:p>
            <a:pPr>
              <a:buFont typeface="Lucida Sans Unicode" pitchFamily="34" charset="0"/>
              <a:buChar char="▶"/>
            </a:pPr>
            <a:r>
              <a:rPr lang="en-US" dirty="0" smtClean="0"/>
              <a:t>Hàm trên có thể tính dễ dàng bằng cách sử dụng phương pháp tính hàm mũ (theo môdun) bằng thuật toán bình phương và nhân.</a:t>
            </a:r>
          </a:p>
          <a:p>
            <a:pPr>
              <a:buFont typeface="Lucida Sans Unicode" pitchFamily="34" charset="0"/>
              <a:buChar char="▶"/>
            </a:pPr>
            <a:r>
              <a:rPr lang="en-US" dirty="0" smtClean="0"/>
              <a:t>Sau khi tính được c ta gửi c cho đối tác.</a:t>
            </a:r>
          </a:p>
        </p:txBody>
      </p:sp>
      <p:sp>
        <p:nvSpPr>
          <p:cNvPr id="3" name="Title 2"/>
          <p:cNvSpPr>
            <a:spLocks noGrp="1"/>
          </p:cNvSpPr>
          <p:nvPr>
            <p:ph type="title"/>
          </p:nvPr>
        </p:nvSpPr>
        <p:spPr/>
        <p:txBody>
          <a:bodyPr/>
          <a:lstStyle/>
          <a:p>
            <a:r>
              <a:rPr lang="en-US" dirty="0" smtClean="0"/>
              <a:t>Mã hóa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Khi đối tác nhận được c từ ta. Đối tác sử dụng khóa bí mật d tìm được m từ c theo công thức sau:</a:t>
            </a:r>
          </a:p>
          <a:p>
            <a:pPr algn="ctr">
              <a:buNone/>
            </a:pPr>
            <a:r>
              <a:rPr lang="en-US" dirty="0" smtClean="0"/>
              <a:t>m = c^d mod n</a:t>
            </a:r>
          </a:p>
          <a:p>
            <a:r>
              <a:rPr lang="en-US" dirty="0" smtClean="0"/>
              <a:t>Sau khi biết được m, đối tác sẽ tìm lại M theo phương pháp thỏa thuận cho trước.</a:t>
            </a:r>
          </a:p>
          <a:p>
            <a:pPr>
              <a:buNone/>
            </a:pPr>
            <a:endParaRPr lang="en-US" dirty="0" smtClean="0"/>
          </a:p>
        </p:txBody>
      </p:sp>
      <p:sp>
        <p:nvSpPr>
          <p:cNvPr id="3" name="Title 2"/>
          <p:cNvSpPr>
            <a:spLocks noGrp="1"/>
          </p:cNvSpPr>
          <p:nvPr>
            <p:ph type="title"/>
          </p:nvPr>
        </p:nvSpPr>
        <p:spPr/>
        <p:txBody>
          <a:bodyPr/>
          <a:lstStyle/>
          <a:p>
            <a:r>
              <a:rPr lang="en-US" dirty="0" smtClean="0"/>
              <a:t>Giải mã</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smtClean="0"/>
              <a:t>Bài toán: có c = m ^ e mod n và r = c ^ d mod n. Cần chứng minh r = m.</a:t>
            </a:r>
          </a:p>
          <a:p>
            <a:pPr marL="571500" indent="-255588"/>
            <a:r>
              <a:rPr lang="en-US" dirty="0" smtClean="0"/>
              <a:t>Thay c = m^e mod n vào r = c^d mod n, ta có:</a:t>
            </a:r>
          </a:p>
          <a:p>
            <a:pPr marL="571500" indent="-255588" algn="ctr">
              <a:buNone/>
            </a:pPr>
            <a:r>
              <a:rPr lang="en-US" dirty="0" smtClean="0"/>
              <a:t>r = m ^ (e * d) mod n       (1)</a:t>
            </a:r>
          </a:p>
          <a:p>
            <a:pPr marL="571500" indent="-255588"/>
            <a:r>
              <a:rPr lang="en-US" dirty="0" smtClean="0"/>
              <a:t>Mà e*d là nguyên tố cùng nhau với Ɵ(n) nên ta có e*d = 1 + k*Ɵ(n). Thay vào (1) ta có:</a:t>
            </a:r>
          </a:p>
          <a:p>
            <a:pPr marL="571500" indent="-255588" algn="ctr">
              <a:buNone/>
            </a:pPr>
            <a:r>
              <a:rPr lang="en-US" dirty="0" smtClean="0"/>
              <a:t>r = m * m ^ (k * Ɵ(n)) mod n</a:t>
            </a:r>
          </a:p>
          <a:p>
            <a:pPr marL="571500" indent="-255588" algn="ctr">
              <a:buNone/>
            </a:pPr>
            <a:r>
              <a:rPr lang="en-US" dirty="0" smtClean="0">
                <a:latin typeface="Lucida Sans Unicode"/>
                <a:cs typeface="Lucida Sans Unicode"/>
              </a:rPr>
              <a:t>⇔ </a:t>
            </a:r>
            <a:r>
              <a:rPr lang="en-US" dirty="0" smtClean="0"/>
              <a:t>r = m * m ^ ((p-1) * (q-1) * k) mod n (2)</a:t>
            </a:r>
          </a:p>
        </p:txBody>
      </p:sp>
      <p:sp>
        <p:nvSpPr>
          <p:cNvPr id="3" name="Title 2"/>
          <p:cNvSpPr>
            <a:spLocks noGrp="1"/>
          </p:cNvSpPr>
          <p:nvPr>
            <p:ph type="title"/>
          </p:nvPr>
        </p:nvSpPr>
        <p:spPr/>
        <p:txBody>
          <a:bodyPr>
            <a:normAutofit fontScale="90000"/>
          </a:bodyPr>
          <a:lstStyle/>
          <a:p>
            <a:r>
              <a:rPr lang="en-US" dirty="0" smtClean="0"/>
              <a:t>Chứng minh tính đúng đắn của thuật toán RSA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vi-VN" dirty="0" smtClean="0"/>
              <a:t>Áp dụng định lý Fermat nhỏ</a:t>
            </a:r>
            <a:r>
              <a:rPr lang="en-US" dirty="0" smtClean="0"/>
              <a:t> ta có:</a:t>
            </a:r>
          </a:p>
          <a:p>
            <a:pPr algn="ctr">
              <a:buNone/>
            </a:pPr>
            <a:r>
              <a:rPr lang="en-US" dirty="0" smtClean="0"/>
              <a:t>m ^ ( p -1) = 1 (mod p)</a:t>
            </a:r>
          </a:p>
          <a:p>
            <a:pPr algn="ctr">
              <a:buNone/>
            </a:pPr>
            <a:r>
              <a:rPr lang="en-US" dirty="0" smtClean="0"/>
              <a:t>m ^ ( q -1) = 1 (mod q)</a:t>
            </a:r>
          </a:p>
          <a:p>
            <a:pPr algn="ctr">
              <a:buNone/>
            </a:pPr>
            <a:r>
              <a:rPr lang="en-US" dirty="0" smtClean="0">
                <a:latin typeface="Lucida Sans Unicode"/>
                <a:cs typeface="Lucida Sans Unicode"/>
              </a:rPr>
              <a:t>⇒</a:t>
            </a:r>
            <a:r>
              <a:rPr lang="en-US" dirty="0" smtClean="0"/>
              <a:t> m ^ ( p -1) (q-1) = 1( mod p*q)</a:t>
            </a:r>
          </a:p>
          <a:p>
            <a:r>
              <a:rPr lang="en-US" dirty="0" smtClean="0"/>
              <a:t>Thay vào (2) ta được:</a:t>
            </a:r>
          </a:p>
          <a:p>
            <a:pPr algn="ctr">
              <a:buNone/>
            </a:pPr>
            <a:r>
              <a:rPr lang="en-US" dirty="0" smtClean="0"/>
              <a:t>r = m * 1 = m (đpcm)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Bài toán: </a:t>
            </a:r>
            <a:endParaRPr lang="en-US" dirty="0"/>
          </a:p>
        </p:txBody>
      </p:sp>
      <p:sp>
        <p:nvSpPr>
          <p:cNvPr id="3" name="Title 2"/>
          <p:cNvSpPr>
            <a:spLocks noGrp="1"/>
          </p:cNvSpPr>
          <p:nvPr>
            <p:ph type="title"/>
          </p:nvPr>
        </p:nvSpPr>
        <p:spPr/>
        <p:txBody>
          <a:bodyPr/>
          <a:lstStyle/>
          <a:p>
            <a:r>
              <a:rPr lang="en-US" dirty="0" smtClean="0"/>
              <a:t>Ví dụ về hệ mã RSA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smtClean="0">
                <a:latin typeface="Arial" pitchFamily="34" charset="0"/>
                <a:cs typeface="Arial" pitchFamily="34" charset="0"/>
              </a:rPr>
              <a:t>Chuẩn bị toán học</a:t>
            </a:r>
          </a:p>
          <a:p>
            <a:pPr marL="1150938" indent="-574675">
              <a:buFont typeface="Wingdings" pitchFamily="2" charset="2"/>
              <a:buChar char="Ø"/>
            </a:pPr>
            <a:r>
              <a:rPr lang="en-US" dirty="0" smtClean="0">
                <a:latin typeface="Arial" pitchFamily="34" charset="0"/>
                <a:cs typeface="Arial" pitchFamily="34" charset="0"/>
              </a:rPr>
              <a:t>Hệ </a:t>
            </a:r>
            <a:r>
              <a:rPr lang="en-US" dirty="0">
                <a:latin typeface="Arial" pitchFamily="34" charset="0"/>
                <a:cs typeface="Arial" pitchFamily="34" charset="0"/>
              </a:rPr>
              <a:t>mã hóa công khai RSA</a:t>
            </a:r>
          </a:p>
          <a:p>
            <a:pPr marL="1150938" indent="-574675">
              <a:buFont typeface="Wingdings" pitchFamily="2" charset="2"/>
              <a:buChar char="Ø"/>
            </a:pPr>
            <a:r>
              <a:rPr lang="en-US" dirty="0" smtClean="0">
                <a:latin typeface="Arial" pitchFamily="34" charset="0"/>
                <a:cs typeface="Arial" pitchFamily="34" charset="0"/>
              </a:rPr>
              <a:t>Các ứng dụng của </a:t>
            </a:r>
            <a:r>
              <a:rPr lang="en-US" dirty="0">
                <a:latin typeface="Arial" pitchFamily="34" charset="0"/>
                <a:cs typeface="Arial" pitchFamily="34" charset="0"/>
              </a:rPr>
              <a:t>hệ mã hóa </a:t>
            </a:r>
            <a:r>
              <a:rPr lang="en-US" dirty="0" smtClean="0">
                <a:latin typeface="Arial" pitchFamily="34" charset="0"/>
                <a:cs typeface="Arial" pitchFamily="34" charset="0"/>
              </a:rPr>
              <a:t>RSA</a:t>
            </a:r>
            <a:endParaRPr lang="en-US" dirty="0">
              <a:latin typeface="Arial" pitchFamily="34" charset="0"/>
              <a:cs typeface="Arial" pitchFamily="34" charset="0"/>
            </a:endParaRPr>
          </a:p>
          <a:p>
            <a:pPr marL="1150938" indent="-574675">
              <a:buFont typeface="Wingdings" pitchFamily="2" charset="2"/>
              <a:buChar char="Ø"/>
            </a:pPr>
            <a:r>
              <a:rPr lang="en-US" dirty="0">
                <a:latin typeface="Arial" pitchFamily="34" charset="0"/>
                <a:cs typeface="Arial" pitchFamily="34" charset="0"/>
              </a:rPr>
              <a:t>Demo chương trình</a:t>
            </a:r>
          </a:p>
          <a:p>
            <a:pPr marL="1150938" indent="-574675">
              <a:buFont typeface="Wingdings" pitchFamily="2" charset="2"/>
              <a:buChar char="Ø"/>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CÁC NỘI DUNG CHÍNH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Số nguyên tố</a:t>
            </a:r>
            <a:r>
              <a:rPr lang="en-US" dirty="0" smtClean="0"/>
              <a:t>: số nguyên tố là các số chi chia hết cho 1 và cho chính nó.</a:t>
            </a:r>
          </a:p>
          <a:p>
            <a:r>
              <a:rPr lang="en-US" b="1" dirty="0" smtClean="0"/>
              <a:t>Khái niệm nguyên tố cùng nhau</a:t>
            </a:r>
            <a:r>
              <a:rPr lang="en-US" dirty="0" smtClean="0"/>
              <a:t>: a  và b được gọi là nguyên tố cùng nhau khi ước chung lớn nhất của chúng bằng 1. Kí hiệu gcd(a, b)</a:t>
            </a:r>
          </a:p>
          <a:p>
            <a:r>
              <a:rPr lang="en-US" b="1" dirty="0" smtClean="0"/>
              <a:t>Khái niệm modulo</a:t>
            </a:r>
          </a:p>
          <a:p>
            <a:pPr marL="571500" indent="-255588">
              <a:buFont typeface="Wingdings" pitchFamily="2" charset="2"/>
              <a:buChar char="ü"/>
            </a:pPr>
            <a:r>
              <a:rPr lang="en-US" dirty="0" smtClean="0"/>
              <a:t>	Khái niệm: Với m là một số nguyên dương, ta nói a là đồng dư của b theo modulo n nếu a-b chia hết cho m.</a:t>
            </a:r>
          </a:p>
          <a:p>
            <a:endParaRPr lang="en-US" dirty="0"/>
          </a:p>
        </p:txBody>
      </p:sp>
      <p:sp>
        <p:nvSpPr>
          <p:cNvPr id="3" name="Title 2"/>
          <p:cNvSpPr>
            <a:spLocks noGrp="1"/>
          </p:cNvSpPr>
          <p:nvPr>
            <p:ph type="title"/>
          </p:nvPr>
        </p:nvSpPr>
        <p:spPr/>
        <p:txBody>
          <a:bodyPr/>
          <a:lstStyle/>
          <a:p>
            <a:r>
              <a:rPr lang="en-US" dirty="0" smtClean="0"/>
              <a:t>Chuẩn bị toán học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marL="277813" indent="-255588">
              <a:buFont typeface="Wingdings" pitchFamily="2" charset="2"/>
              <a:buChar char=""/>
            </a:pPr>
            <a:r>
              <a:rPr lang="en-US" dirty="0" smtClean="0"/>
              <a:t>Các tính chất của phép đồng dư:</a:t>
            </a:r>
          </a:p>
          <a:p>
            <a:pPr marL="277813" indent="-255588">
              <a:buNone/>
            </a:pPr>
            <a:r>
              <a:rPr lang="en-US" dirty="0" smtClean="0"/>
              <a:t>	</a:t>
            </a:r>
            <a:r>
              <a:rPr lang="en-US" sz="2500" dirty="0" smtClean="0"/>
              <a:t>Cho a, b và n là các số nguyên</a:t>
            </a:r>
          </a:p>
          <a:p>
            <a:pPr marL="512763" indent="-255588">
              <a:buFont typeface="Arial" pitchFamily="34" charset="0"/>
              <a:buChar char="•"/>
            </a:pPr>
            <a:r>
              <a:rPr lang="en-US" sz="2400" dirty="0" smtClean="0"/>
              <a:t>(a+b) mod n = ((a mod n) + (b mod n)) mod n</a:t>
            </a:r>
          </a:p>
          <a:p>
            <a:pPr marL="512763" indent="-255588">
              <a:buFont typeface="Arial" pitchFamily="34" charset="0"/>
              <a:buChar char="•"/>
            </a:pPr>
            <a:r>
              <a:rPr lang="en-US" sz="2400" dirty="0" smtClean="0"/>
              <a:t>(a- b) mod n = ((a mod n) – (b mod n)) mod n</a:t>
            </a:r>
          </a:p>
          <a:p>
            <a:pPr marL="512763" indent="-255588">
              <a:buFont typeface="Arial" pitchFamily="34" charset="0"/>
              <a:buChar char="•"/>
            </a:pPr>
            <a:r>
              <a:rPr lang="en-US" sz="2400" dirty="0" smtClean="0"/>
              <a:t>(a×b) mod n = ((a mod n) × (b mod n)) mod n</a:t>
            </a:r>
          </a:p>
          <a:p>
            <a:pPr marL="512763" indent="-255588">
              <a:buFont typeface="Arial" pitchFamily="34" charset="0"/>
              <a:buChar char="•"/>
            </a:pPr>
            <a:r>
              <a:rPr lang="en-US" sz="2400" dirty="0" smtClean="0"/>
              <a:t>(a×(b + c)) mod n = (((a × b) mod n) + ((a × c) mod n)) mod n</a:t>
            </a:r>
          </a:p>
          <a:p>
            <a:pPr marL="512763" indent="-255588">
              <a:buFont typeface="Arial" pitchFamily="34" charset="0"/>
              <a:buChar char="•"/>
            </a:pPr>
            <a:r>
              <a:rPr lang="en-US" sz="2400" dirty="0" smtClean="0"/>
              <a:t>Phản xạ: </a:t>
            </a:r>
            <a:r>
              <a:rPr lang="en-US" sz="2400" i="1" dirty="0" smtClean="0"/>
              <a:t>a</a:t>
            </a:r>
            <a:r>
              <a:rPr lang="en-US" sz="2400" dirty="0" smtClean="0"/>
              <a:t> ≡ </a:t>
            </a:r>
            <a:r>
              <a:rPr lang="en-US" sz="2400" i="1" dirty="0" smtClean="0"/>
              <a:t>a</a:t>
            </a:r>
            <a:r>
              <a:rPr lang="en-US" sz="2400" dirty="0" smtClean="0"/>
              <a:t> (mod </a:t>
            </a:r>
            <a:r>
              <a:rPr lang="en-US" sz="2400" i="1" dirty="0" smtClean="0"/>
              <a:t>n</a:t>
            </a:r>
            <a:r>
              <a:rPr lang="en-US" sz="2400" dirty="0" smtClean="0"/>
              <a:t>)</a:t>
            </a:r>
          </a:p>
          <a:p>
            <a:pPr marL="512763" indent="-255588">
              <a:buFont typeface="Arial" pitchFamily="34" charset="0"/>
              <a:buChar char="•"/>
            </a:pPr>
            <a:r>
              <a:rPr lang="en-US" sz="2400" dirty="0" smtClean="0"/>
              <a:t>Đối xứng: </a:t>
            </a:r>
            <a:r>
              <a:rPr lang="en-US" sz="2400" i="1" dirty="0" smtClean="0"/>
              <a:t>a</a:t>
            </a:r>
            <a:r>
              <a:rPr lang="en-US" sz="2400" dirty="0" smtClean="0"/>
              <a:t> ≡ </a:t>
            </a:r>
            <a:r>
              <a:rPr lang="en-US" sz="2400" i="1" dirty="0" smtClean="0"/>
              <a:t>b</a:t>
            </a:r>
            <a:r>
              <a:rPr lang="en-US" sz="2400" dirty="0" smtClean="0"/>
              <a:t> (mod </a:t>
            </a:r>
            <a:r>
              <a:rPr lang="en-US" sz="2400" i="1" dirty="0" smtClean="0"/>
              <a:t>n</a:t>
            </a:r>
            <a:r>
              <a:rPr lang="en-US" sz="2400" dirty="0" smtClean="0"/>
              <a:t>) </a:t>
            </a:r>
            <a:r>
              <a:rPr lang="en-US" sz="2400" dirty="0" smtClean="0">
                <a:latin typeface="Lucida Sans Unicode"/>
                <a:cs typeface="Lucida Sans Unicode"/>
              </a:rPr>
              <a:t>⇔ </a:t>
            </a:r>
            <a:r>
              <a:rPr lang="en-US" sz="2400" i="1" dirty="0" smtClean="0"/>
              <a:t>b</a:t>
            </a:r>
            <a:r>
              <a:rPr lang="en-US" sz="2400" dirty="0" smtClean="0"/>
              <a:t> ≡ </a:t>
            </a:r>
            <a:r>
              <a:rPr lang="en-US" sz="2400" i="1" dirty="0" smtClean="0"/>
              <a:t>a</a:t>
            </a:r>
            <a:r>
              <a:rPr lang="en-US" sz="2400" dirty="0" smtClean="0"/>
              <a:t> (mod </a:t>
            </a:r>
            <a:r>
              <a:rPr lang="en-US" sz="2400" i="1" dirty="0" smtClean="0"/>
              <a:t>n</a:t>
            </a:r>
            <a:r>
              <a:rPr lang="en-US" sz="2400" dirty="0" smtClean="0"/>
              <a:t>) </a:t>
            </a:r>
            <a:r>
              <a:rPr lang="en-US" sz="2400" dirty="0" smtClean="0">
                <a:latin typeface="Lucida Sans Unicode"/>
                <a:cs typeface="Lucida Sans Unicode"/>
              </a:rPr>
              <a:t>∀ a, b</a:t>
            </a:r>
            <a:endParaRPr lang="en-US" sz="2400" dirty="0" smtClean="0"/>
          </a:p>
          <a:p>
            <a:pPr marL="512763" indent="-255588">
              <a:buFont typeface="Arial" pitchFamily="34" charset="0"/>
              <a:buChar char="•"/>
            </a:pPr>
            <a:r>
              <a:rPr lang="en-US" sz="2400" dirty="0" smtClean="0"/>
              <a:t>Bắc cầu: nếu </a:t>
            </a:r>
            <a:r>
              <a:rPr lang="en-US" sz="2400" i="1" dirty="0" smtClean="0"/>
              <a:t>a</a:t>
            </a:r>
            <a:r>
              <a:rPr lang="en-US" sz="2400" dirty="0" smtClean="0"/>
              <a:t> ≡ </a:t>
            </a:r>
            <a:r>
              <a:rPr lang="en-US" sz="2400" i="1" dirty="0" smtClean="0"/>
              <a:t>b</a:t>
            </a:r>
            <a:r>
              <a:rPr lang="en-US" sz="2400" dirty="0" smtClean="0"/>
              <a:t> (mod </a:t>
            </a:r>
            <a:r>
              <a:rPr lang="en-US" sz="2400" i="1" dirty="0" smtClean="0"/>
              <a:t>n</a:t>
            </a:r>
            <a:r>
              <a:rPr lang="en-US" sz="2400" dirty="0" smtClean="0"/>
              <a:t>) và </a:t>
            </a:r>
            <a:r>
              <a:rPr lang="en-US" sz="2400" i="1" dirty="0" smtClean="0"/>
              <a:t>b</a:t>
            </a:r>
            <a:r>
              <a:rPr lang="en-US" sz="2400" dirty="0" smtClean="0"/>
              <a:t> ≡ </a:t>
            </a:r>
            <a:r>
              <a:rPr lang="en-US" sz="2400" i="1" dirty="0" smtClean="0"/>
              <a:t>c</a:t>
            </a:r>
            <a:r>
              <a:rPr lang="en-US" sz="2400" dirty="0" smtClean="0"/>
              <a:t> (mod </a:t>
            </a:r>
            <a:r>
              <a:rPr lang="en-US" sz="2400" i="1" dirty="0" smtClean="0"/>
              <a:t>n</a:t>
            </a:r>
            <a:r>
              <a:rPr lang="en-US" sz="2400" dirty="0" smtClean="0"/>
              <a:t>) thì </a:t>
            </a:r>
            <a:r>
              <a:rPr lang="en-US" sz="2400" i="1" dirty="0" smtClean="0"/>
              <a:t>a</a:t>
            </a:r>
            <a:r>
              <a:rPr lang="en-US" sz="2400" dirty="0" smtClean="0"/>
              <a:t> ≡ </a:t>
            </a:r>
            <a:r>
              <a:rPr lang="en-US" sz="2400" i="1" dirty="0" smtClean="0"/>
              <a:t>c</a:t>
            </a:r>
            <a:r>
              <a:rPr lang="en-US" sz="2400" dirty="0" smtClean="0"/>
              <a:t> (mod </a:t>
            </a:r>
            <a:r>
              <a:rPr lang="en-US" sz="2400" i="1" dirty="0" smtClean="0"/>
              <a:t>n</a:t>
            </a:r>
            <a:r>
              <a:rPr lang="en-US" sz="2400" dirty="0" smtClean="0"/>
              <a:t>)</a:t>
            </a:r>
          </a:p>
          <a:p>
            <a:pPr marL="512763" indent="-255588">
              <a:buFont typeface="Arial" pitchFamily="34" charset="0"/>
              <a:buChar char="•"/>
            </a:pPr>
            <a:endParaRPr lang="en-US" sz="2400" dirty="0" smtClean="0"/>
          </a:p>
          <a:p>
            <a:pPr marL="512763" indent="-255588">
              <a:buFont typeface="Arial" pitchFamily="34" charset="0"/>
              <a:buChar char="•"/>
            </a:pPr>
            <a:endParaRPr lang="en-US" dirty="0" smtClean="0"/>
          </a:p>
          <a:p>
            <a:pPr marL="512763" indent="-255588">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92500" lnSpcReduction="10000"/>
          </a:bodyPr>
          <a:lstStyle/>
          <a:p>
            <a:pPr marL="277813" indent="-255588">
              <a:buFont typeface="Arial" pitchFamily="34" charset="0"/>
              <a:buChar char="•"/>
            </a:pPr>
            <a:r>
              <a:rPr lang="en-US" dirty="0" smtClean="0"/>
              <a:t>Nếu </a:t>
            </a:r>
            <a:r>
              <a:rPr lang="en-US" i="1" dirty="0" smtClean="0"/>
              <a:t>a</a:t>
            </a:r>
            <a:r>
              <a:rPr lang="en-US" baseline="-25000" dirty="0" smtClean="0"/>
              <a:t>1</a:t>
            </a:r>
            <a:r>
              <a:rPr lang="en-US" dirty="0" smtClean="0"/>
              <a:t> ≡ </a:t>
            </a:r>
            <a:r>
              <a:rPr lang="en-US" i="1" dirty="0" smtClean="0"/>
              <a:t>b</a:t>
            </a:r>
            <a:r>
              <a:rPr lang="en-US" baseline="-25000" dirty="0" smtClean="0"/>
              <a:t>1</a:t>
            </a:r>
            <a:r>
              <a:rPr lang="en-US" dirty="0" smtClean="0"/>
              <a:t> (mod </a:t>
            </a:r>
            <a:r>
              <a:rPr lang="en-US" i="1" dirty="0" smtClean="0"/>
              <a:t>n</a:t>
            </a:r>
            <a:r>
              <a:rPr lang="en-US" dirty="0" smtClean="0"/>
              <a:t>) và </a:t>
            </a:r>
            <a:r>
              <a:rPr lang="en-US" i="1" dirty="0" smtClean="0"/>
              <a:t>a</a:t>
            </a:r>
            <a:r>
              <a:rPr lang="en-US" baseline="-25000" dirty="0" smtClean="0"/>
              <a:t>2</a:t>
            </a:r>
            <a:r>
              <a:rPr lang="en-US" dirty="0" smtClean="0"/>
              <a:t> ≡ </a:t>
            </a:r>
            <a:r>
              <a:rPr lang="en-US" i="1" dirty="0" smtClean="0"/>
              <a:t>b</a:t>
            </a:r>
            <a:r>
              <a:rPr lang="en-US" baseline="-25000" dirty="0" smtClean="0"/>
              <a:t>2</a:t>
            </a:r>
            <a:r>
              <a:rPr lang="en-US" dirty="0" smtClean="0"/>
              <a:t> (mod </a:t>
            </a:r>
            <a:r>
              <a:rPr lang="en-US" i="1" dirty="0" smtClean="0"/>
              <a:t>n</a:t>
            </a:r>
            <a:r>
              <a:rPr lang="en-US" dirty="0" smtClean="0"/>
              <a:t>), hoặc </a:t>
            </a:r>
            <a:r>
              <a:rPr lang="en-US" i="1" dirty="0" smtClean="0"/>
              <a:t>a</a:t>
            </a:r>
            <a:r>
              <a:rPr lang="en-US" dirty="0" smtClean="0"/>
              <a:t> ≡ </a:t>
            </a:r>
            <a:r>
              <a:rPr lang="en-US" i="1" dirty="0" smtClean="0"/>
              <a:t>b</a:t>
            </a:r>
            <a:r>
              <a:rPr lang="en-US" dirty="0" smtClean="0"/>
              <a:t> (mod </a:t>
            </a:r>
            <a:r>
              <a:rPr lang="en-US" i="1" dirty="0" smtClean="0"/>
              <a:t>n</a:t>
            </a:r>
            <a:r>
              <a:rPr lang="en-US" dirty="0" smtClean="0"/>
              <a:t>), thì:</a:t>
            </a:r>
          </a:p>
          <a:p>
            <a:pPr marL="512763" indent="-255588">
              <a:buFont typeface="Courier New" pitchFamily="49" charset="0"/>
              <a:buChar char="o"/>
            </a:pPr>
            <a:r>
              <a:rPr lang="en-US" sz="2600" i="1" dirty="0" smtClean="0"/>
              <a:t>a</a:t>
            </a:r>
            <a:r>
              <a:rPr lang="en-US" sz="2600" dirty="0" smtClean="0"/>
              <a:t> + </a:t>
            </a:r>
            <a:r>
              <a:rPr lang="en-US" sz="2600" i="1" dirty="0" smtClean="0"/>
              <a:t>k</a:t>
            </a:r>
            <a:r>
              <a:rPr lang="en-US" sz="2600" dirty="0" smtClean="0"/>
              <a:t> ≡ </a:t>
            </a:r>
            <a:r>
              <a:rPr lang="en-US" sz="2600" i="1" dirty="0" smtClean="0"/>
              <a:t>b</a:t>
            </a:r>
            <a:r>
              <a:rPr lang="en-US" sz="2600" dirty="0" smtClean="0"/>
              <a:t> + </a:t>
            </a:r>
            <a:r>
              <a:rPr lang="en-US" sz="2600" i="1" dirty="0" smtClean="0"/>
              <a:t>k</a:t>
            </a:r>
            <a:r>
              <a:rPr lang="en-US" sz="2600" dirty="0" smtClean="0"/>
              <a:t> (mod </a:t>
            </a:r>
            <a:r>
              <a:rPr lang="en-US" sz="2600" i="1" dirty="0" smtClean="0"/>
              <a:t>n</a:t>
            </a:r>
            <a:r>
              <a:rPr lang="en-US" sz="2600" dirty="0" smtClean="0"/>
              <a:t>) với mọi số nguyên </a:t>
            </a:r>
            <a:r>
              <a:rPr lang="en-US" sz="2600" i="1" dirty="0" smtClean="0"/>
              <a:t>k</a:t>
            </a:r>
            <a:endParaRPr lang="en-US" sz="2600" dirty="0" smtClean="0"/>
          </a:p>
          <a:p>
            <a:pPr marL="512763" indent="-255588">
              <a:buFont typeface="Courier New" pitchFamily="49" charset="0"/>
              <a:buChar char="o"/>
            </a:pPr>
            <a:r>
              <a:rPr lang="en-US" sz="2600" i="1" dirty="0" smtClean="0"/>
              <a:t>k a</a:t>
            </a:r>
            <a:r>
              <a:rPr lang="en-US" sz="2600" dirty="0" smtClean="0"/>
              <a:t> ≡ </a:t>
            </a:r>
            <a:r>
              <a:rPr lang="en-US" sz="2600" i="1" dirty="0" smtClean="0"/>
              <a:t>k b</a:t>
            </a:r>
            <a:r>
              <a:rPr lang="en-US" sz="2600" dirty="0" smtClean="0"/>
              <a:t> (mod </a:t>
            </a:r>
            <a:r>
              <a:rPr lang="en-US" sz="2600" i="1" dirty="0" smtClean="0"/>
              <a:t>n</a:t>
            </a:r>
            <a:r>
              <a:rPr lang="en-US" sz="2600" dirty="0" smtClean="0"/>
              <a:t>) với mọi số nguyên </a:t>
            </a:r>
            <a:r>
              <a:rPr lang="en-US" sz="2600" i="1" dirty="0" smtClean="0"/>
              <a:t>k</a:t>
            </a:r>
            <a:endParaRPr lang="en-US" sz="2600" dirty="0" smtClean="0"/>
          </a:p>
          <a:p>
            <a:pPr marL="512763" indent="-255588">
              <a:buFont typeface="Courier New" pitchFamily="49" charset="0"/>
              <a:buChar char="o"/>
            </a:pPr>
            <a:r>
              <a:rPr lang="en-US" sz="2600" i="1" dirty="0" smtClean="0"/>
              <a:t>a</a:t>
            </a:r>
            <a:r>
              <a:rPr lang="en-US" sz="2600" baseline="-25000" dirty="0" smtClean="0"/>
              <a:t>1</a:t>
            </a:r>
            <a:r>
              <a:rPr lang="en-US" sz="2600" dirty="0" smtClean="0"/>
              <a:t> + </a:t>
            </a:r>
            <a:r>
              <a:rPr lang="en-US" sz="2600" i="1" dirty="0" smtClean="0"/>
              <a:t>a</a:t>
            </a:r>
            <a:r>
              <a:rPr lang="en-US" sz="2600" baseline="-25000" dirty="0" smtClean="0"/>
              <a:t>2</a:t>
            </a:r>
            <a:r>
              <a:rPr lang="en-US" sz="2600" dirty="0" smtClean="0"/>
              <a:t> ≡ </a:t>
            </a:r>
            <a:r>
              <a:rPr lang="en-US" sz="2600" i="1" dirty="0" smtClean="0"/>
              <a:t>b</a:t>
            </a:r>
            <a:r>
              <a:rPr lang="en-US" sz="2600" baseline="-25000" dirty="0" smtClean="0"/>
              <a:t>1</a:t>
            </a:r>
            <a:r>
              <a:rPr lang="en-US" sz="2600" dirty="0" smtClean="0"/>
              <a:t> + </a:t>
            </a:r>
            <a:r>
              <a:rPr lang="en-US" sz="2600" i="1" dirty="0" smtClean="0"/>
              <a:t>b</a:t>
            </a:r>
            <a:r>
              <a:rPr lang="en-US" sz="2600" baseline="-25000" dirty="0" smtClean="0"/>
              <a:t>2</a:t>
            </a:r>
            <a:r>
              <a:rPr lang="en-US" sz="2600" dirty="0" smtClean="0"/>
              <a:t> (mod </a:t>
            </a:r>
            <a:r>
              <a:rPr lang="en-US" sz="2600" i="1" dirty="0" smtClean="0"/>
              <a:t>n</a:t>
            </a:r>
            <a:r>
              <a:rPr lang="en-US" sz="2600" dirty="0" smtClean="0"/>
              <a:t>) (bảo toàn phép cộng)</a:t>
            </a:r>
          </a:p>
          <a:p>
            <a:pPr marL="512763" indent="-255588">
              <a:buFont typeface="Courier New" pitchFamily="49" charset="0"/>
              <a:buChar char="o"/>
            </a:pPr>
            <a:r>
              <a:rPr lang="en-US" sz="2600" i="1" dirty="0" smtClean="0"/>
              <a:t>a</a:t>
            </a:r>
            <a:r>
              <a:rPr lang="en-US" sz="2600" baseline="-25000" dirty="0" smtClean="0"/>
              <a:t>1</a:t>
            </a:r>
            <a:r>
              <a:rPr lang="en-US" sz="2600" dirty="0" smtClean="0"/>
              <a:t> – </a:t>
            </a:r>
            <a:r>
              <a:rPr lang="en-US" sz="2600" i="1" dirty="0" smtClean="0"/>
              <a:t>a</a:t>
            </a:r>
            <a:r>
              <a:rPr lang="en-US" sz="2600" baseline="-25000" dirty="0" smtClean="0"/>
              <a:t>2</a:t>
            </a:r>
            <a:r>
              <a:rPr lang="en-US" sz="2600" dirty="0" smtClean="0"/>
              <a:t> ≡ </a:t>
            </a:r>
            <a:r>
              <a:rPr lang="en-US" sz="2600" i="1" dirty="0" smtClean="0"/>
              <a:t>b</a:t>
            </a:r>
            <a:r>
              <a:rPr lang="en-US" sz="2600" baseline="-25000" dirty="0" smtClean="0"/>
              <a:t>1</a:t>
            </a:r>
            <a:r>
              <a:rPr lang="en-US" sz="2600" dirty="0" smtClean="0"/>
              <a:t> – </a:t>
            </a:r>
            <a:r>
              <a:rPr lang="en-US" sz="2600" i="1" dirty="0" smtClean="0"/>
              <a:t>b</a:t>
            </a:r>
            <a:r>
              <a:rPr lang="en-US" sz="2600" baseline="-25000" dirty="0" smtClean="0"/>
              <a:t>2</a:t>
            </a:r>
            <a:r>
              <a:rPr lang="en-US" sz="2600" dirty="0" smtClean="0"/>
              <a:t> (mod </a:t>
            </a:r>
            <a:r>
              <a:rPr lang="en-US" sz="2600" i="1" dirty="0" smtClean="0"/>
              <a:t>n</a:t>
            </a:r>
            <a:r>
              <a:rPr lang="en-US" sz="2600" dirty="0" smtClean="0"/>
              <a:t>) (bảo toàn phép trừ)</a:t>
            </a:r>
          </a:p>
          <a:p>
            <a:pPr marL="512763" indent="-255588">
              <a:buFont typeface="Courier New" pitchFamily="49" charset="0"/>
              <a:buChar char="o"/>
            </a:pPr>
            <a:r>
              <a:rPr lang="en-US" sz="2600" i="1" dirty="0" smtClean="0"/>
              <a:t>a</a:t>
            </a:r>
            <a:r>
              <a:rPr lang="en-US" sz="2600" baseline="-25000" dirty="0" smtClean="0"/>
              <a:t>1</a:t>
            </a:r>
            <a:r>
              <a:rPr lang="en-US" sz="2600" dirty="0" smtClean="0"/>
              <a:t> </a:t>
            </a:r>
            <a:r>
              <a:rPr lang="en-US" sz="2600" i="1" dirty="0" smtClean="0"/>
              <a:t>a</a:t>
            </a:r>
            <a:r>
              <a:rPr lang="en-US" sz="2600" baseline="-25000" dirty="0" smtClean="0"/>
              <a:t>2</a:t>
            </a:r>
            <a:r>
              <a:rPr lang="en-US" sz="2600" dirty="0" smtClean="0"/>
              <a:t> ≡ </a:t>
            </a:r>
            <a:r>
              <a:rPr lang="en-US" sz="2600" i="1" dirty="0" smtClean="0"/>
              <a:t>b</a:t>
            </a:r>
            <a:r>
              <a:rPr lang="en-US" sz="2600" baseline="-25000" dirty="0" smtClean="0"/>
              <a:t>1</a:t>
            </a:r>
            <a:r>
              <a:rPr lang="en-US" sz="2600" dirty="0" smtClean="0"/>
              <a:t> </a:t>
            </a:r>
            <a:r>
              <a:rPr lang="en-US" sz="2600" i="1" dirty="0" smtClean="0"/>
              <a:t>b</a:t>
            </a:r>
            <a:r>
              <a:rPr lang="en-US" sz="2600" baseline="-25000" dirty="0" smtClean="0"/>
              <a:t>2</a:t>
            </a:r>
            <a:r>
              <a:rPr lang="en-US" sz="2600" dirty="0" smtClean="0"/>
              <a:t> (mod </a:t>
            </a:r>
            <a:r>
              <a:rPr lang="en-US" sz="2600" i="1" dirty="0" smtClean="0"/>
              <a:t>n</a:t>
            </a:r>
            <a:r>
              <a:rPr lang="en-US" sz="2600" dirty="0" smtClean="0"/>
              <a:t>) (bảo toàn phép nhân)</a:t>
            </a:r>
          </a:p>
          <a:p>
            <a:pPr marL="512763" indent="-255588">
              <a:buFont typeface="Courier New" pitchFamily="49" charset="0"/>
              <a:buChar char="o"/>
            </a:pPr>
            <a:r>
              <a:rPr lang="en-US" sz="2600" i="1" dirty="0" smtClean="0"/>
              <a:t>a</a:t>
            </a:r>
            <a:r>
              <a:rPr lang="en-US" sz="2600" i="1" baseline="30000" dirty="0" smtClean="0"/>
              <a:t>k</a:t>
            </a:r>
            <a:r>
              <a:rPr lang="en-US" sz="2600" dirty="0" smtClean="0"/>
              <a:t> ≡ </a:t>
            </a:r>
            <a:r>
              <a:rPr lang="en-US" sz="2600" i="1" dirty="0" smtClean="0"/>
              <a:t>b</a:t>
            </a:r>
            <a:r>
              <a:rPr lang="en-US" sz="2600" i="1" baseline="30000" dirty="0" smtClean="0"/>
              <a:t>k</a:t>
            </a:r>
            <a:r>
              <a:rPr lang="en-US" sz="2600" dirty="0" smtClean="0"/>
              <a:t> (mod </a:t>
            </a:r>
            <a:r>
              <a:rPr lang="en-US" sz="2600" i="1" dirty="0" smtClean="0"/>
              <a:t>n</a:t>
            </a:r>
            <a:r>
              <a:rPr lang="en-US" sz="2600" dirty="0" smtClean="0"/>
              <a:t>) với mọi số nguyên không âm </a:t>
            </a:r>
            <a:r>
              <a:rPr lang="en-US" sz="2600" i="1" dirty="0" smtClean="0"/>
              <a:t>k</a:t>
            </a:r>
            <a:r>
              <a:rPr lang="en-US" sz="2600" dirty="0" smtClean="0"/>
              <a:t> (bảo toàn phép mũ)</a:t>
            </a:r>
          </a:p>
          <a:p>
            <a:pPr marL="512763" indent="-255588">
              <a:buFont typeface="Courier New" pitchFamily="49" charset="0"/>
              <a:buChar char="o"/>
            </a:pPr>
            <a:r>
              <a:rPr lang="vi-VN" sz="2600" i="1" dirty="0" smtClean="0"/>
              <a:t>p</a:t>
            </a:r>
            <a:r>
              <a:rPr lang="vi-VN" sz="2600" dirty="0" smtClean="0"/>
              <a:t>(</a:t>
            </a:r>
            <a:r>
              <a:rPr lang="vi-VN" sz="2600" i="1" dirty="0" smtClean="0"/>
              <a:t>a</a:t>
            </a:r>
            <a:r>
              <a:rPr lang="vi-VN" sz="2600" dirty="0" smtClean="0"/>
              <a:t>) ≡ </a:t>
            </a:r>
            <a:r>
              <a:rPr lang="vi-VN" sz="2600" i="1" dirty="0" smtClean="0"/>
              <a:t>p</a:t>
            </a:r>
            <a:r>
              <a:rPr lang="vi-VN" sz="2600" dirty="0" smtClean="0"/>
              <a:t>(</a:t>
            </a:r>
            <a:r>
              <a:rPr lang="vi-VN" sz="2600" i="1" dirty="0" smtClean="0"/>
              <a:t>b</a:t>
            </a:r>
            <a:r>
              <a:rPr lang="vi-VN" sz="2600" dirty="0" smtClean="0"/>
              <a:t>) (mod </a:t>
            </a:r>
            <a:r>
              <a:rPr lang="vi-VN" sz="2600" i="1" dirty="0" smtClean="0"/>
              <a:t>n</a:t>
            </a:r>
            <a:r>
              <a:rPr lang="vi-VN" sz="2600" dirty="0" smtClean="0"/>
              <a:t>), với mọi </a:t>
            </a:r>
            <a:r>
              <a:rPr lang="vi-VN" sz="2600" dirty="0" smtClean="0">
                <a:solidFill>
                  <a:srgbClr val="FF0000"/>
                </a:solidFill>
                <a:hlinkClick r:id="rId2"/>
              </a:rPr>
              <a:t>đa thức</a:t>
            </a:r>
            <a:r>
              <a:rPr lang="vi-VN" sz="2600" dirty="0" smtClean="0"/>
              <a:t> </a:t>
            </a:r>
            <a:r>
              <a:rPr lang="vi-VN" sz="2600" i="1" dirty="0" smtClean="0"/>
              <a:t>p</a:t>
            </a:r>
            <a:r>
              <a:rPr lang="vi-VN" sz="2600" dirty="0" smtClean="0"/>
              <a:t>(</a:t>
            </a:r>
            <a:r>
              <a:rPr lang="vi-VN" sz="2600" i="1" dirty="0" smtClean="0"/>
              <a:t>x</a:t>
            </a:r>
            <a:r>
              <a:rPr lang="vi-VN" sz="2600" dirty="0" smtClean="0"/>
              <a:t>) có hệ số nguyên (bảo toàn với đa thức)</a:t>
            </a:r>
          </a:p>
          <a:p>
            <a:pPr marL="512763" indent="-255588">
              <a:buFont typeface="Courier New" pitchFamily="49" charset="0"/>
              <a:buChar char="o"/>
            </a:pPr>
            <a:r>
              <a:rPr lang="vi-VN" sz="2600" dirty="0" smtClean="0"/>
              <a:t>Nếu </a:t>
            </a:r>
            <a:r>
              <a:rPr lang="vi-VN" sz="2600" i="1" dirty="0" smtClean="0"/>
              <a:t>c</a:t>
            </a:r>
            <a:r>
              <a:rPr lang="vi-VN" sz="2600" dirty="0" smtClean="0"/>
              <a:t> ≡ </a:t>
            </a:r>
            <a:r>
              <a:rPr lang="vi-VN" sz="2600" i="1" dirty="0" smtClean="0"/>
              <a:t>d</a:t>
            </a:r>
            <a:r>
              <a:rPr lang="vi-VN" sz="2600" dirty="0" smtClean="0"/>
              <a:t> (mod </a:t>
            </a:r>
            <a:r>
              <a:rPr lang="el-GR" sz="2600" i="1" dirty="0" smtClean="0"/>
              <a:t>φ</a:t>
            </a:r>
            <a:r>
              <a:rPr lang="el-GR" sz="2600" dirty="0" smtClean="0"/>
              <a:t>(</a:t>
            </a:r>
            <a:r>
              <a:rPr lang="vi-VN" sz="2600" i="1" dirty="0" smtClean="0"/>
              <a:t>n</a:t>
            </a:r>
            <a:r>
              <a:rPr lang="vi-VN" sz="2600" dirty="0" smtClean="0"/>
              <a:t>)), với </a:t>
            </a:r>
            <a:r>
              <a:rPr lang="el-GR" sz="2600" i="1" dirty="0" smtClean="0"/>
              <a:t>φ</a:t>
            </a:r>
            <a:r>
              <a:rPr lang="el-GR" sz="2600" dirty="0" smtClean="0"/>
              <a:t> </a:t>
            </a:r>
            <a:r>
              <a:rPr lang="vi-VN" sz="2600" dirty="0" smtClean="0"/>
              <a:t>is </a:t>
            </a:r>
            <a:r>
              <a:rPr lang="vi-VN" sz="2600" dirty="0" smtClean="0">
                <a:hlinkClick r:id="rId3"/>
              </a:rPr>
              <a:t>Hàm phi euler</a:t>
            </a:r>
            <a:r>
              <a:rPr lang="vi-VN" sz="2600" dirty="0" smtClean="0"/>
              <a:t>, thì </a:t>
            </a:r>
            <a:r>
              <a:rPr lang="vi-VN" sz="2600" i="1" dirty="0" smtClean="0"/>
              <a:t>a</a:t>
            </a:r>
            <a:r>
              <a:rPr lang="vi-VN" sz="2600" i="1" baseline="30000" dirty="0" smtClean="0"/>
              <a:t>c</a:t>
            </a:r>
            <a:r>
              <a:rPr lang="vi-VN" sz="2600" dirty="0" smtClean="0"/>
              <a:t> ≡ </a:t>
            </a:r>
            <a:r>
              <a:rPr lang="vi-VN" sz="2600" i="1" dirty="0" smtClean="0"/>
              <a:t>a</a:t>
            </a:r>
            <a:r>
              <a:rPr lang="vi-VN" sz="2600" i="1" baseline="30000" dirty="0" smtClean="0"/>
              <a:t>d</a:t>
            </a:r>
            <a:r>
              <a:rPr lang="vi-VN" sz="2600" dirty="0" smtClean="0"/>
              <a:t> (mod </a:t>
            </a:r>
            <a:r>
              <a:rPr lang="vi-VN" sz="2600" i="1" dirty="0" smtClean="0"/>
              <a:t>n</a:t>
            </a:r>
            <a:r>
              <a:rPr lang="vi-VN" sz="2600" dirty="0" smtClean="0"/>
              <a:t>)— nếu như </a:t>
            </a:r>
            <a:r>
              <a:rPr lang="vi-VN" sz="2600" i="1" dirty="0" smtClean="0"/>
              <a:t>a</a:t>
            </a:r>
            <a:r>
              <a:rPr lang="vi-VN" sz="2600" dirty="0" smtClean="0"/>
              <a:t> nguyên tố cùng nhau với </a:t>
            </a:r>
            <a:r>
              <a:rPr lang="vi-VN" sz="2600" i="1" dirty="0" smtClean="0"/>
              <a:t>n</a:t>
            </a:r>
            <a:r>
              <a:rPr lang="vi-VN" sz="2600" dirty="0" smtClean="0"/>
              <a:t>.</a:t>
            </a:r>
          </a:p>
          <a:p>
            <a:pPr marL="512763" indent="-255588">
              <a:buFont typeface="Courier New" pitchFamily="49" charset="0"/>
              <a:buChar char="o"/>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92500"/>
          </a:bodyPr>
          <a:lstStyle/>
          <a:p>
            <a:r>
              <a:rPr lang="en-US" dirty="0" smtClean="0"/>
              <a:t>Thuật toán Euclid mở rộng:</a:t>
            </a:r>
          </a:p>
          <a:p>
            <a:pPr>
              <a:buFont typeface="Arial" pitchFamily="34" charset="0"/>
              <a:buChar char="•"/>
            </a:pPr>
            <a:r>
              <a:rPr lang="vi-VN" dirty="0" smtClean="0"/>
              <a:t>Giải thuật Euclid mở rộng được sử dụng để giải một phương trình vô định nguyên (còn được gọi là phương trình Đi-ô-phăng) có dạng:</a:t>
            </a:r>
            <a:endParaRPr lang="en-US" dirty="0" smtClean="0"/>
          </a:p>
          <a:p>
            <a:pPr algn="ctr">
              <a:buNone/>
            </a:pPr>
            <a:r>
              <a:rPr lang="en-US" dirty="0" smtClean="0"/>
              <a:t>ax + by = c</a:t>
            </a:r>
          </a:p>
          <a:p>
            <a:pPr>
              <a:buNone/>
            </a:pPr>
            <a:r>
              <a:rPr lang="en-US" dirty="0" smtClean="0"/>
              <a:t>Với a, b, c là các số nguyên x, y là các ẩn mang </a:t>
            </a:r>
          </a:p>
          <a:p>
            <a:pPr>
              <a:buNone/>
            </a:pPr>
            <a:r>
              <a:rPr lang="en-US" dirty="0" smtClean="0"/>
              <a:t>giá trị nguyên. </a:t>
            </a:r>
            <a:r>
              <a:rPr lang="vi-VN" dirty="0" smtClean="0"/>
              <a:t>Điều kiện cần và đủ để phương</a:t>
            </a:r>
            <a:endParaRPr lang="en-US" dirty="0" smtClean="0"/>
          </a:p>
          <a:p>
            <a:pPr>
              <a:buNone/>
            </a:pPr>
            <a:r>
              <a:rPr lang="vi-VN" dirty="0" smtClean="0"/>
              <a:t>trình này có nghiệm (nguyên) là</a:t>
            </a:r>
            <a:r>
              <a:rPr lang="en-US" dirty="0" smtClean="0"/>
              <a:t> gcd(a, b) là</a:t>
            </a:r>
          </a:p>
          <a:p>
            <a:pPr>
              <a:buNone/>
            </a:pPr>
            <a:r>
              <a:rPr lang="en-US" dirty="0" smtClean="0"/>
              <a:t>ước của c. Khẳng định này dựa trên mệnh đề</a:t>
            </a:r>
          </a:p>
          <a:p>
            <a:pPr>
              <a:buNone/>
            </a:pPr>
            <a:r>
              <a:rPr lang="en-US" dirty="0" smtClean="0"/>
              <a:t>sau:</a:t>
            </a:r>
          </a:p>
          <a:p>
            <a:pPr algn="ctr">
              <a:buNone/>
            </a:pPr>
            <a:r>
              <a:rPr lang="en-US" dirty="0" smtClean="0"/>
              <a:t>Nếu d = gcd(a, b) thì tồn tại các số nguyên x sao cho ax +by = 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92500" lnSpcReduction="10000"/>
          </a:bodyPr>
          <a:lstStyle/>
          <a:p>
            <a:pPr>
              <a:buFont typeface="Arial" pitchFamily="34" charset="0"/>
              <a:buChar char="•"/>
            </a:pPr>
            <a:r>
              <a:rPr lang="en-US" dirty="0" smtClean="0"/>
              <a:t>Các bước giải phương trình Đi-ô-phăng</a:t>
            </a:r>
          </a:p>
          <a:p>
            <a:pPr marL="690563" indent="-115888">
              <a:buFont typeface="Wingdings" pitchFamily="2" charset="2"/>
              <a:buChar char="§"/>
            </a:pPr>
            <a:r>
              <a:rPr lang="en-US" dirty="0" smtClean="0"/>
              <a:t>	Lập bảng với các cột: i, r</a:t>
            </a:r>
            <a:r>
              <a:rPr lang="en-US" baseline="-25000" dirty="0" smtClean="0"/>
              <a:t>i</a:t>
            </a:r>
            <a:r>
              <a:rPr lang="en-US" dirty="0" smtClean="0"/>
              <a:t> , r</a:t>
            </a:r>
            <a:r>
              <a:rPr lang="en-US" baseline="-25000" dirty="0" smtClean="0"/>
              <a:t>i+1</a:t>
            </a:r>
            <a:r>
              <a:rPr lang="en-US" dirty="0" smtClean="0"/>
              <a:t> , r</a:t>
            </a:r>
            <a:r>
              <a:rPr lang="en-US" baseline="-25000" dirty="0" smtClean="0"/>
              <a:t>i+2</a:t>
            </a:r>
            <a:r>
              <a:rPr lang="en-US" dirty="0" smtClean="0"/>
              <a:t> , q</a:t>
            </a:r>
            <a:r>
              <a:rPr lang="en-US" baseline="-25000" dirty="0" smtClean="0"/>
              <a:t>i+1</a:t>
            </a:r>
            <a:r>
              <a:rPr lang="en-US" dirty="0" smtClean="0"/>
              <a:t> ,   x</a:t>
            </a:r>
            <a:r>
              <a:rPr lang="en-US" baseline="-25000" dirty="0" smtClean="0"/>
              <a:t>i</a:t>
            </a:r>
            <a:r>
              <a:rPr lang="en-US" dirty="0" smtClean="0"/>
              <a:t> , x</a:t>
            </a:r>
            <a:r>
              <a:rPr lang="en-US" baseline="-25000" dirty="0" smtClean="0"/>
              <a:t>i+1</a:t>
            </a:r>
            <a:r>
              <a:rPr lang="en-US" dirty="0" smtClean="0"/>
              <a:t> , x</a:t>
            </a:r>
            <a:r>
              <a:rPr lang="en-US" baseline="-25000" dirty="0" smtClean="0"/>
              <a:t>i+2</a:t>
            </a:r>
            <a:r>
              <a:rPr lang="en-US" dirty="0" smtClean="0"/>
              <a:t> , y</a:t>
            </a:r>
            <a:r>
              <a:rPr lang="en-US" baseline="-25000" dirty="0" smtClean="0"/>
              <a:t>i</a:t>
            </a:r>
            <a:r>
              <a:rPr lang="en-US" dirty="0" smtClean="0"/>
              <a:t> , y</a:t>
            </a:r>
            <a:r>
              <a:rPr lang="en-US" baseline="-25000" dirty="0" smtClean="0"/>
              <a:t>i+1</a:t>
            </a:r>
            <a:r>
              <a:rPr lang="en-US" dirty="0" smtClean="0"/>
              <a:t> , y</a:t>
            </a:r>
            <a:r>
              <a:rPr lang="en-US" baseline="-25000" dirty="0" smtClean="0"/>
              <a:t>i+2</a:t>
            </a:r>
            <a:r>
              <a:rPr lang="en-US" dirty="0" smtClean="0"/>
              <a:t> </a:t>
            </a:r>
          </a:p>
          <a:p>
            <a:pPr marL="914400" indent="-339725">
              <a:buFont typeface="Wingdings" pitchFamily="2" charset="2"/>
              <a:buChar char="§"/>
            </a:pPr>
            <a:r>
              <a:rPr lang="en-US" dirty="0" smtClean="0"/>
              <a:t>Ở hàng đầu tiên ta khởi tạo các giá trị đầu cho các biến như sau: r</a:t>
            </a:r>
            <a:r>
              <a:rPr lang="en-US" baseline="-25000" dirty="0" smtClean="0"/>
              <a:t>i</a:t>
            </a:r>
            <a:r>
              <a:rPr lang="en-US" dirty="0" smtClean="0"/>
              <a:t> = a, r</a:t>
            </a:r>
            <a:r>
              <a:rPr lang="en-US" baseline="-25000" dirty="0" smtClean="0"/>
              <a:t>i+1</a:t>
            </a:r>
            <a:r>
              <a:rPr lang="en-US" dirty="0" smtClean="0"/>
              <a:t> = b, x</a:t>
            </a:r>
            <a:r>
              <a:rPr lang="en-US" baseline="-25000" dirty="0" smtClean="0"/>
              <a:t>i</a:t>
            </a:r>
            <a:r>
              <a:rPr lang="en-US" dirty="0" smtClean="0"/>
              <a:t> = 1, x</a:t>
            </a:r>
            <a:r>
              <a:rPr lang="en-US" baseline="-25000" dirty="0" smtClean="0"/>
              <a:t>i+1</a:t>
            </a:r>
            <a:r>
              <a:rPr lang="en-US" dirty="0" smtClean="0"/>
              <a:t> = 0, y</a:t>
            </a:r>
            <a:r>
              <a:rPr lang="en-US" baseline="-25000" dirty="0" smtClean="0"/>
              <a:t>i</a:t>
            </a:r>
            <a:r>
              <a:rPr lang="en-US" dirty="0" smtClean="0"/>
              <a:t> = 0, y</a:t>
            </a:r>
            <a:r>
              <a:rPr lang="en-US" baseline="-25000" dirty="0" smtClean="0"/>
              <a:t>i+1</a:t>
            </a:r>
            <a:r>
              <a:rPr lang="en-US" dirty="0" smtClean="0"/>
              <a:t> = 1</a:t>
            </a:r>
          </a:p>
          <a:p>
            <a:pPr marL="914400" indent="-339725">
              <a:buFont typeface="Wingdings" pitchFamily="2" charset="2"/>
              <a:buChar char="§"/>
            </a:pPr>
            <a:r>
              <a:rPr lang="en-US" dirty="0" smtClean="0"/>
              <a:t>Tiến hành tính các ô tương ứng với các cột còn lại: r</a:t>
            </a:r>
            <a:r>
              <a:rPr lang="en-US" baseline="-25000" dirty="0" smtClean="0"/>
              <a:t>i+2</a:t>
            </a:r>
            <a:r>
              <a:rPr lang="en-US" dirty="0" smtClean="0"/>
              <a:t> = r</a:t>
            </a:r>
            <a:r>
              <a:rPr lang="en-US" baseline="-25000" dirty="0" smtClean="0"/>
              <a:t>i</a:t>
            </a:r>
            <a:r>
              <a:rPr lang="en-US" dirty="0" smtClean="0"/>
              <a:t> mod r</a:t>
            </a:r>
            <a:r>
              <a:rPr lang="en-US" baseline="-25000" dirty="0" smtClean="0"/>
              <a:t>i+1</a:t>
            </a:r>
            <a:r>
              <a:rPr lang="en-US" dirty="0" smtClean="0"/>
              <a:t> , q</a:t>
            </a:r>
            <a:r>
              <a:rPr lang="en-US" baseline="-25000" dirty="0" smtClean="0"/>
              <a:t>i+1</a:t>
            </a:r>
            <a:r>
              <a:rPr lang="en-US" dirty="0" smtClean="0"/>
              <a:t> = r</a:t>
            </a:r>
            <a:r>
              <a:rPr lang="en-US" baseline="-25000" dirty="0" smtClean="0"/>
              <a:t>i</a:t>
            </a:r>
            <a:r>
              <a:rPr lang="en-US" dirty="0" smtClean="0"/>
              <a:t> div r</a:t>
            </a:r>
            <a:r>
              <a:rPr lang="en-US" baseline="-25000" dirty="0" smtClean="0"/>
              <a:t>i+1</a:t>
            </a:r>
            <a:r>
              <a:rPr lang="en-US" dirty="0" smtClean="0"/>
              <a:t> , x</a:t>
            </a:r>
            <a:r>
              <a:rPr lang="en-US" baseline="-25000" dirty="0" smtClean="0"/>
              <a:t>i+2</a:t>
            </a:r>
            <a:r>
              <a:rPr lang="en-US" dirty="0" smtClean="0"/>
              <a:t> = x</a:t>
            </a:r>
            <a:r>
              <a:rPr lang="en-US" baseline="-25000" dirty="0" smtClean="0"/>
              <a:t>i</a:t>
            </a:r>
            <a:r>
              <a:rPr lang="en-US" dirty="0" smtClean="0"/>
              <a:t> - q</a:t>
            </a:r>
            <a:r>
              <a:rPr lang="en-US" baseline="-25000" dirty="0" smtClean="0"/>
              <a:t>i+1 </a:t>
            </a:r>
            <a:r>
              <a:rPr lang="en-US" dirty="0" smtClean="0"/>
              <a:t>x</a:t>
            </a:r>
            <a:r>
              <a:rPr lang="en-US" baseline="-25000" dirty="0" smtClean="0"/>
              <a:t>i+1</a:t>
            </a:r>
            <a:r>
              <a:rPr lang="en-US" dirty="0" smtClean="0"/>
              <a:t> , y</a:t>
            </a:r>
            <a:r>
              <a:rPr lang="en-US" baseline="-25000" dirty="0" smtClean="0"/>
              <a:t>i+2</a:t>
            </a:r>
            <a:r>
              <a:rPr lang="en-US" dirty="0" smtClean="0"/>
              <a:t> = y</a:t>
            </a:r>
            <a:r>
              <a:rPr lang="en-US" baseline="-25000" dirty="0" smtClean="0"/>
              <a:t>i</a:t>
            </a:r>
            <a:r>
              <a:rPr lang="en-US" dirty="0" smtClean="0"/>
              <a:t> - q</a:t>
            </a:r>
            <a:r>
              <a:rPr lang="en-US" baseline="-25000" dirty="0" smtClean="0"/>
              <a:t>i+1 </a:t>
            </a:r>
            <a:r>
              <a:rPr lang="en-US" dirty="0" smtClean="0"/>
              <a:t>y</a:t>
            </a:r>
            <a:r>
              <a:rPr lang="en-US" baseline="-25000" dirty="0" smtClean="0"/>
              <a:t>i+1</a:t>
            </a:r>
            <a:r>
              <a:rPr lang="en-US" dirty="0" smtClean="0"/>
              <a:t> </a:t>
            </a:r>
          </a:p>
          <a:p>
            <a:pPr marL="914400" indent="-339725">
              <a:buFont typeface="Wingdings" pitchFamily="2" charset="2"/>
              <a:buChar char="§"/>
            </a:pPr>
            <a:r>
              <a:rPr lang="en-US" dirty="0" smtClean="0"/>
              <a:t> Các hàng tiếp theo tính tương tự cho đến khi r</a:t>
            </a:r>
            <a:r>
              <a:rPr lang="en-US" baseline="-25000" dirty="0" smtClean="0"/>
              <a:t>i+2</a:t>
            </a:r>
            <a:r>
              <a:rPr lang="en-US" dirty="0" smtClean="0"/>
              <a:t> = 0 thì dừng.</a:t>
            </a:r>
          </a:p>
          <a:p>
            <a:pPr marL="914400" indent="-339725">
              <a:buFont typeface="Wingdings" pitchFamily="2" charset="2"/>
              <a:buChar char="§"/>
            </a:pPr>
            <a:r>
              <a:rPr lang="en-US" dirty="0" smtClean="0"/>
              <a:t>Kết thúc giải thuật ta tìm được r</a:t>
            </a:r>
            <a:r>
              <a:rPr lang="en-US" baseline="-25000" dirty="0" smtClean="0"/>
              <a:t>i+1</a:t>
            </a:r>
            <a:r>
              <a:rPr lang="en-US" dirty="0" smtClean="0"/>
              <a:t> , x</a:t>
            </a:r>
            <a:r>
              <a:rPr lang="en-US" baseline="-25000" dirty="0" smtClean="0"/>
              <a:t>i+2</a:t>
            </a:r>
            <a:r>
              <a:rPr lang="en-US" dirty="0" smtClean="0"/>
              <a:t> , y</a:t>
            </a:r>
            <a:r>
              <a:rPr lang="en-US" baseline="-25000" dirty="0" smtClean="0"/>
              <a:t>i+2</a:t>
            </a:r>
            <a:r>
              <a:rPr lang="en-US" dirty="0" smtClean="0"/>
              <a:t> là nghiệm của phương trình Đi-ô-phăng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US" dirty="0" smtClean="0"/>
              <a:t>Thuật toán bình phương và nhân:</a:t>
            </a:r>
          </a:p>
          <a:p>
            <a:pPr marL="512763" indent="-255588">
              <a:buFont typeface="Arial" pitchFamily="34" charset="0"/>
              <a:buChar char="•"/>
            </a:pPr>
            <a:r>
              <a:rPr lang="vi-VN" sz="2400" dirty="0" smtClean="0"/>
              <a:t>Thuật toán được Chivers đưa ra năm 1984 và được sử dụng nhiều trong các bài toán mã hoá và giải mã các hệ mã hoá, đặc biệt trong hệ mã hoá công khai.</a:t>
            </a:r>
            <a:endParaRPr lang="en-US" sz="2400" dirty="0" smtClean="0"/>
          </a:p>
          <a:p>
            <a:pPr marL="512763" indent="-255588">
              <a:buFont typeface="Arial" pitchFamily="34" charset="0"/>
              <a:buChar char="•"/>
            </a:pPr>
            <a:r>
              <a:rPr lang="en-US" sz="2400" dirty="0" smtClean="0"/>
              <a:t>Mô tả giải thuật</a:t>
            </a:r>
          </a:p>
          <a:p>
            <a:pPr marL="512763" indent="-255588">
              <a:buFont typeface="Arial" pitchFamily="34" charset="0"/>
              <a:buChar char="•"/>
            </a:pPr>
            <a:endParaRPr lang="en-US" sz="2400"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Lucida Sans Unicode" pitchFamily="34" charset="0"/>
              <a:buChar char="▶"/>
            </a:pPr>
            <a:r>
              <a:rPr lang="en-US" dirty="0" smtClean="0"/>
              <a:t>RSA được Ron Rivest, Adi Shamir và Len Adleman phát triển, thuộc loại thuật toán mã hóa công khai. Nó đánh dấu một sự tiến hóa vượt bậc của lĩnh vực mật mã học trong việc sử dụng khóa công khai.</a:t>
            </a:r>
          </a:p>
          <a:p>
            <a:pPr marL="624078" indent="-514350">
              <a:buFont typeface="Lucida Sans Unicode" pitchFamily="34" charset="0"/>
              <a:buChar char="▶"/>
            </a:pPr>
            <a:r>
              <a:rPr lang="en-US" dirty="0" smtClean="0"/>
              <a:t>Thuật toán được Ron Rivest, Adi Shamir và Len Adleman mô tả lần đầu tiên vào năm 1977 tại học viện công nghệ Massachusetts (MIT). Tên của thuật toán lấy từ 3 chữ cái đầu của tên ba tác giả.</a:t>
            </a:r>
          </a:p>
        </p:txBody>
      </p:sp>
      <p:sp>
        <p:nvSpPr>
          <p:cNvPr id="3" name="Title 2"/>
          <p:cNvSpPr>
            <a:spLocks noGrp="1"/>
          </p:cNvSpPr>
          <p:nvPr>
            <p:ph type="title"/>
          </p:nvPr>
        </p:nvSpPr>
        <p:spPr/>
        <p:txBody>
          <a:bodyPr/>
          <a:lstStyle/>
          <a:p>
            <a:r>
              <a:rPr lang="en-US" dirty="0" smtClean="0"/>
              <a:t>Giới thiệu hệ mã hóa RSA</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2000</TotalTime>
  <Words>995</Words>
  <Application>Microsoft Office PowerPoint</Application>
  <PresentationFormat>On-screen Show (4:3)</PresentationFormat>
  <Paragraphs>100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Tìm hiểu và ví dụ về chuẩn mật mã nâng cao RSA (Advanced Encryption Standard)</vt:lpstr>
      <vt:lpstr>CÁC NỘI DUNG CHÍNH</vt:lpstr>
      <vt:lpstr>Chuẩn bị toán học</vt:lpstr>
      <vt:lpstr>Slide 4</vt:lpstr>
      <vt:lpstr>Slide 5</vt:lpstr>
      <vt:lpstr>Slide 6</vt:lpstr>
      <vt:lpstr>Slide 7</vt:lpstr>
      <vt:lpstr>Slide 8</vt:lpstr>
      <vt:lpstr>Giới thiệu hệ mã hóa RSA</vt:lpstr>
      <vt:lpstr>Giới thiệu hệ mã hóa RSA</vt:lpstr>
      <vt:lpstr>Mô tả sơ lược</vt:lpstr>
      <vt:lpstr>Tạo khóa</vt:lpstr>
      <vt:lpstr>Slide 13</vt:lpstr>
      <vt:lpstr>Mã hóa</vt:lpstr>
      <vt:lpstr>Giải mã</vt:lpstr>
      <vt:lpstr>Chứng minh tính đúng đắn của thuật toán RSA</vt:lpstr>
      <vt:lpstr>Slide 17</vt:lpstr>
      <vt:lpstr>Ví dụ về hệ mã RSA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335</cp:revision>
  <dcterms:created xsi:type="dcterms:W3CDTF">2023-02-18T02:47:16Z</dcterms:created>
  <dcterms:modified xsi:type="dcterms:W3CDTF">2023-03-06T15:17:26Z</dcterms:modified>
</cp:coreProperties>
</file>