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94624" autoAdjust="0"/>
  </p:normalViewPr>
  <p:slideViewPr>
    <p:cSldViewPr>
      <p:cViewPr varScale="1">
        <p:scale>
          <a:sx n="64" d="100"/>
          <a:sy n="64" d="100"/>
        </p:scale>
        <p:origin x="144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33514-0108-493D-8D53-C7B8E0779BDB}" type="datetimeFigureOut">
              <a:rPr lang="en-US" smtClean="0"/>
              <a:t>4/11/2023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AB15B-70E6-45E3-BFC3-36D9975F0601}" type="slidenum">
              <a:rPr lang="en-US" smtClean="0"/>
              <a:t>‹#›</a:t>
            </a:fld>
            <a:endParaRPr lang="en-US"/>
          </a:p>
        </p:txBody>
      </p:sp>
    </p:spTree>
    <p:extLst>
      <p:ext uri="{BB962C8B-B14F-4D97-AF65-F5344CB8AC3E}">
        <p14:creationId xmlns:p14="http://schemas.microsoft.com/office/powerpoint/2010/main" val="8971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9AB15B-70E6-45E3-BFC3-36D9975F0601}" type="slidenum">
              <a:rPr lang="en-US" smtClean="0"/>
              <a:t>11</a:t>
            </a:fld>
            <a:endParaRPr lang="en-US"/>
          </a:p>
        </p:txBody>
      </p:sp>
    </p:spTree>
    <p:extLst>
      <p:ext uri="{BB962C8B-B14F-4D97-AF65-F5344CB8AC3E}">
        <p14:creationId xmlns:p14="http://schemas.microsoft.com/office/powerpoint/2010/main" val="2665053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0372C1-F81F-40CF-BA68-460FF6C876BC}" type="datetimeFigureOut">
              <a:rPr lang="en-US" smtClean="0"/>
              <a:pPr/>
              <a:t>4/11/2023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5AB246-7DFF-4D3E-A973-4D255627B0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372C1-F81F-40CF-BA68-460FF6C876BC}"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372C1-F81F-40CF-BA68-460FF6C876BC}"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B246-7DFF-4D3E-A973-4D255627B0B5}"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372C1-F81F-40CF-BA68-460FF6C876BC}" type="datetimeFigureOut">
              <a:rPr lang="en-US" smtClean="0"/>
              <a:pPr/>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AB246-7DFF-4D3E-A973-4D255627B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0372C1-F81F-40CF-BA68-460FF6C876BC}"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B246-7DFF-4D3E-A973-4D255627B0B5}"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372C1-F81F-40CF-BA68-460FF6C876BC}" type="datetimeFigureOut">
              <a:rPr lang="en-US" smtClean="0"/>
              <a:pPr/>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90372C1-F81F-40CF-BA68-460FF6C876BC}"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B246-7DFF-4D3E-A973-4D255627B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0372C1-F81F-40CF-BA68-460FF6C876BC}" type="datetimeFigureOut">
              <a:rPr lang="en-US" smtClean="0"/>
              <a:pPr/>
              <a:t>4/11/2023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5AB246-7DFF-4D3E-A973-4D255627B0B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0372C1-F81F-40CF-BA68-460FF6C876BC}" type="datetimeFigureOut">
              <a:rPr lang="en-US" smtClean="0"/>
              <a:pPr/>
              <a:t>4/11/2023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5AB246-7DFF-4D3E-A973-4D255627B0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1219200"/>
          </a:xfrm>
        </p:spPr>
        <p:txBody>
          <a:bodyPr>
            <a:normAutofit fontScale="90000"/>
          </a:bodyPr>
          <a:lstStyle/>
          <a:p>
            <a:r>
              <a:rPr sz="3600" dirty="0">
                <a:solidFill>
                  <a:srgbClr val="FF0000"/>
                </a:solidFill>
              </a:rPr>
              <a:t>Tìm hiểu và ví dụ về chuẩn mật mã nâng cao RSA (Advanced Encryption Standard)</a:t>
            </a:r>
            <a:endParaRPr lang="en-US" sz="3600" dirty="0">
              <a:solidFill>
                <a:srgbClr val="FF0000"/>
              </a:solidFill>
              <a:latin typeface="Times New Roman" pitchFamily="18" charset="0"/>
              <a:cs typeface="Times New Roman" pitchFamily="18" charset="0"/>
            </a:endParaRPr>
          </a:p>
        </p:txBody>
      </p:sp>
      <p:sp>
        <p:nvSpPr>
          <p:cNvPr id="4" name="Rectangle 3"/>
          <p:cNvSpPr/>
          <p:nvPr/>
        </p:nvSpPr>
        <p:spPr>
          <a:xfrm>
            <a:off x="457200" y="1219200"/>
            <a:ext cx="8305800" cy="914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solidFill>
                <a:schemeClr val="tx1"/>
              </a:solidFill>
              <a:latin typeface="Constantia (Headings)"/>
            </a:endParaRPr>
          </a:p>
        </p:txBody>
      </p:sp>
      <p:sp>
        <p:nvSpPr>
          <p:cNvPr id="5" name="Rectangle 4"/>
          <p:cNvSpPr/>
          <p:nvPr/>
        </p:nvSpPr>
        <p:spPr>
          <a:xfrm>
            <a:off x="457200" y="381000"/>
            <a:ext cx="8305800" cy="1600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chemeClr val="bg2">
                    <a:lumMod val="50000"/>
                  </a:schemeClr>
                </a:solidFill>
                <a:latin typeface="Constantia (Headings)"/>
              </a:rPr>
              <a:t>AN TOÀN VÀ BẢO MẬT HỆ THỐNG THÔNG TIN</a:t>
            </a:r>
          </a:p>
        </p:txBody>
      </p:sp>
      <p:sp>
        <p:nvSpPr>
          <p:cNvPr id="6" name="Rectangle 5"/>
          <p:cNvSpPr/>
          <p:nvPr/>
        </p:nvSpPr>
        <p:spPr>
          <a:xfrm>
            <a:off x="457200" y="3733800"/>
            <a:ext cx="8305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itchFamily="34" charset="0"/>
                <a:cs typeface="Arial" pitchFamily="34" charset="0"/>
              </a:rPr>
              <a:t>NHÓM  10</a:t>
            </a:r>
          </a:p>
        </p:txBody>
      </p:sp>
      <p:sp>
        <p:nvSpPr>
          <p:cNvPr id="7" name="Rectangle 6"/>
          <p:cNvSpPr/>
          <p:nvPr/>
        </p:nvSpPr>
        <p:spPr>
          <a:xfrm>
            <a:off x="2209800" y="4343400"/>
            <a:ext cx="533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dirty="0">
                <a:solidFill>
                  <a:schemeClr val="tx1"/>
                </a:solidFill>
                <a:latin typeface="Arial" pitchFamily="34" charset="0"/>
                <a:cs typeface="Arial" pitchFamily="34" charset="0"/>
              </a:rPr>
              <a:t>    </a:t>
            </a:r>
            <a:r>
              <a:rPr lang="en-US" b="1" dirty="0">
                <a:solidFill>
                  <a:schemeClr val="tx1"/>
                </a:solidFill>
                <a:latin typeface="Arial" pitchFamily="34" charset="0"/>
                <a:cs typeface="Arial" pitchFamily="34" charset="0"/>
              </a:rPr>
              <a:t>NGUYỄN MINH ĐẠT – N20DCCN095</a:t>
            </a:r>
          </a:p>
          <a:p>
            <a:pPr>
              <a:buFont typeface="Wingdings" pitchFamily="2" charset="2"/>
              <a:buChar char="Ø"/>
            </a:pPr>
            <a:r>
              <a:rPr lang="en-US" b="1" dirty="0">
                <a:solidFill>
                  <a:schemeClr val="tx1"/>
                </a:solidFill>
                <a:latin typeface="Arial" pitchFamily="34" charset="0"/>
                <a:cs typeface="Arial" pitchFamily="34" charset="0"/>
              </a:rPr>
              <a:t>    ĐÀO QUỐC LUẬN – N20DCCN117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2000"/>
                                        <p:tgtEl>
                                          <p:spTgt spid="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build="p"/>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15EB38-E863-F43F-EFA2-83D98E675FDE}"/>
              </a:ext>
            </a:extLst>
          </p:cNvPr>
          <p:cNvSpPr>
            <a:spLocks noGrp="1"/>
          </p:cNvSpPr>
          <p:nvPr>
            <p:ph idx="1"/>
          </p:nvPr>
        </p:nvSpPr>
        <p:spPr/>
        <p:txBody>
          <a:bodyPr>
            <a:normAutofit fontScale="92500"/>
          </a:bodyPr>
          <a:lstStyle/>
          <a:p>
            <a:pPr marL="109728" indent="0">
              <a:buNone/>
            </a:pPr>
            <a:r>
              <a:rPr lang="en-US" dirty="0" err="1"/>
              <a:t>Bài</a:t>
            </a:r>
            <a:r>
              <a:rPr lang="en-US" dirty="0"/>
              <a:t> </a:t>
            </a:r>
            <a:r>
              <a:rPr lang="en-US" dirty="0" err="1"/>
              <a:t>toán</a:t>
            </a:r>
            <a:r>
              <a:rPr lang="en-US" dirty="0"/>
              <a:t>: Bob </a:t>
            </a:r>
            <a:r>
              <a:rPr lang="en-US" dirty="0" err="1"/>
              <a:t>có</a:t>
            </a:r>
            <a:r>
              <a:rPr lang="en-US" dirty="0"/>
              <a:t> </a:t>
            </a:r>
            <a:r>
              <a:rPr lang="en-US" dirty="0" err="1"/>
              <a:t>một</a:t>
            </a:r>
            <a:r>
              <a:rPr lang="en-US" dirty="0"/>
              <a:t> </a:t>
            </a:r>
            <a:r>
              <a:rPr lang="en-US" dirty="0" err="1"/>
              <a:t>thông</a:t>
            </a:r>
            <a:r>
              <a:rPr lang="en-US" dirty="0"/>
              <a:t> </a:t>
            </a:r>
            <a:r>
              <a:rPr lang="en-US" dirty="0" err="1"/>
              <a:t>điệp</a:t>
            </a:r>
            <a:r>
              <a:rPr lang="en-US" dirty="0"/>
              <a:t> m = 23 </a:t>
            </a:r>
            <a:r>
              <a:rPr lang="en-US" dirty="0" err="1"/>
              <a:t>và</a:t>
            </a:r>
            <a:r>
              <a:rPr lang="en-US" dirty="0"/>
              <a:t> </a:t>
            </a:r>
            <a:r>
              <a:rPr lang="en-US" dirty="0" err="1"/>
              <a:t>muốn</a:t>
            </a:r>
            <a:r>
              <a:rPr lang="en-US" dirty="0"/>
              <a:t> </a:t>
            </a:r>
            <a:r>
              <a:rPr lang="en-US" dirty="0" err="1"/>
              <a:t>gửi</a:t>
            </a:r>
            <a:r>
              <a:rPr lang="en-US" dirty="0"/>
              <a:t> </a:t>
            </a:r>
            <a:r>
              <a:rPr lang="en-US" dirty="0" err="1"/>
              <a:t>cho</a:t>
            </a:r>
            <a:r>
              <a:rPr lang="en-US" dirty="0"/>
              <a:t> Alice </a:t>
            </a:r>
            <a:r>
              <a:rPr lang="en-US" dirty="0" err="1"/>
              <a:t>một</a:t>
            </a:r>
            <a:r>
              <a:rPr lang="en-US" dirty="0"/>
              <a:t> </a:t>
            </a:r>
            <a:r>
              <a:rPr lang="en-US" dirty="0" err="1"/>
              <a:t>cách</a:t>
            </a:r>
            <a:r>
              <a:rPr lang="en-US" dirty="0"/>
              <a:t> </a:t>
            </a:r>
            <a:r>
              <a:rPr lang="en-US" dirty="0" err="1"/>
              <a:t>bí</a:t>
            </a:r>
            <a:r>
              <a:rPr lang="en-US" dirty="0"/>
              <a:t> </a:t>
            </a:r>
            <a:r>
              <a:rPr lang="en-US" dirty="0" err="1"/>
              <a:t>mật</a:t>
            </a:r>
            <a:r>
              <a:rPr lang="en-US" dirty="0"/>
              <a:t>. </a:t>
            </a:r>
            <a:r>
              <a:rPr lang="en-US" dirty="0" err="1"/>
              <a:t>Nhưng</a:t>
            </a:r>
            <a:r>
              <a:rPr lang="en-US" dirty="0"/>
              <a:t> </a:t>
            </a:r>
            <a:r>
              <a:rPr lang="en-US" dirty="0" err="1"/>
              <a:t>vì</a:t>
            </a:r>
            <a:r>
              <a:rPr lang="en-US" dirty="0"/>
              <a:t> </a:t>
            </a:r>
            <a:r>
              <a:rPr lang="en-US" dirty="0" err="1"/>
              <a:t>khoảng</a:t>
            </a:r>
            <a:r>
              <a:rPr lang="en-US" dirty="0"/>
              <a:t> </a:t>
            </a:r>
            <a:r>
              <a:rPr lang="en-US" dirty="0" err="1"/>
              <a:t>cách</a:t>
            </a:r>
            <a:r>
              <a:rPr lang="en-US" dirty="0"/>
              <a:t> </a:t>
            </a:r>
            <a:r>
              <a:rPr lang="en-US" dirty="0" err="1"/>
              <a:t>địa</a:t>
            </a:r>
            <a:r>
              <a:rPr lang="en-US" dirty="0"/>
              <a:t> </a:t>
            </a:r>
            <a:r>
              <a:rPr lang="en-US" dirty="0" err="1"/>
              <a:t>lý</a:t>
            </a:r>
            <a:r>
              <a:rPr lang="en-US" dirty="0"/>
              <a:t> </a:t>
            </a:r>
            <a:r>
              <a:rPr lang="en-US" dirty="0" err="1"/>
              <a:t>giữa</a:t>
            </a:r>
            <a:r>
              <a:rPr lang="en-US" dirty="0"/>
              <a:t> 2 </a:t>
            </a:r>
            <a:r>
              <a:rPr lang="en-US" dirty="0" err="1"/>
              <a:t>bên</a:t>
            </a:r>
            <a:r>
              <a:rPr lang="en-US" dirty="0"/>
              <a:t> </a:t>
            </a:r>
            <a:r>
              <a:rPr lang="en-US" dirty="0" err="1"/>
              <a:t>quá</a:t>
            </a:r>
            <a:r>
              <a:rPr lang="en-US" dirty="0"/>
              <a:t> </a:t>
            </a:r>
            <a:r>
              <a:rPr lang="en-US" dirty="0" err="1"/>
              <a:t>lớn</a:t>
            </a:r>
            <a:r>
              <a:rPr lang="en-US" dirty="0"/>
              <a:t> </a:t>
            </a:r>
            <a:r>
              <a:rPr lang="en-US" dirty="0" err="1"/>
              <a:t>nên</a:t>
            </a:r>
            <a:r>
              <a:rPr lang="en-US" dirty="0"/>
              <a:t> Bob </a:t>
            </a:r>
            <a:r>
              <a:rPr lang="en-US" dirty="0" err="1"/>
              <a:t>không</a:t>
            </a:r>
            <a:r>
              <a:rPr lang="en-US" dirty="0"/>
              <a:t> </a:t>
            </a:r>
            <a:r>
              <a:rPr lang="en-US" dirty="0" err="1"/>
              <a:t>thể</a:t>
            </a:r>
            <a:r>
              <a:rPr lang="en-US" dirty="0"/>
              <a:t> </a:t>
            </a:r>
            <a:r>
              <a:rPr lang="en-US" dirty="0" err="1"/>
              <a:t>trực</a:t>
            </a:r>
            <a:r>
              <a:rPr lang="en-US" dirty="0"/>
              <a:t> </a:t>
            </a:r>
            <a:r>
              <a:rPr lang="en-US" dirty="0" err="1"/>
              <a:t>tiếp</a:t>
            </a:r>
            <a:r>
              <a:rPr lang="en-US" dirty="0"/>
              <a:t> </a:t>
            </a:r>
            <a:r>
              <a:rPr lang="en-US" dirty="0" err="1"/>
              <a:t>gửi</a:t>
            </a:r>
            <a:r>
              <a:rPr lang="en-US" dirty="0"/>
              <a:t> </a:t>
            </a:r>
            <a:r>
              <a:rPr lang="en-US" dirty="0" err="1"/>
              <a:t>cho</a:t>
            </a:r>
            <a:r>
              <a:rPr lang="en-US" dirty="0"/>
              <a:t> Alice </a:t>
            </a:r>
            <a:r>
              <a:rPr lang="en-US" dirty="0" err="1"/>
              <a:t>được</a:t>
            </a:r>
            <a:r>
              <a:rPr lang="en-US" dirty="0"/>
              <a:t>, do </a:t>
            </a:r>
            <a:r>
              <a:rPr lang="en-US" dirty="0" err="1"/>
              <a:t>đó</a:t>
            </a:r>
            <a:r>
              <a:rPr lang="en-US" dirty="0"/>
              <a:t> Bob </a:t>
            </a:r>
            <a:r>
              <a:rPr lang="en-US" dirty="0" err="1"/>
              <a:t>đã</a:t>
            </a:r>
            <a:r>
              <a:rPr lang="en-US" dirty="0"/>
              <a:t> </a:t>
            </a:r>
            <a:r>
              <a:rPr lang="en-US" dirty="0" err="1"/>
              <a:t>quyết</a:t>
            </a:r>
            <a:r>
              <a:rPr lang="en-US" dirty="0"/>
              <a:t> </a:t>
            </a:r>
            <a:r>
              <a:rPr lang="en-US" dirty="0" err="1"/>
              <a:t>định</a:t>
            </a:r>
            <a:r>
              <a:rPr lang="en-US" dirty="0"/>
              <a:t> </a:t>
            </a:r>
            <a:r>
              <a:rPr lang="en-US" dirty="0" err="1"/>
              <a:t>gửi</a:t>
            </a:r>
            <a:r>
              <a:rPr lang="en-US" dirty="0"/>
              <a:t> </a:t>
            </a:r>
            <a:r>
              <a:rPr lang="en-US" dirty="0" err="1"/>
              <a:t>mã</a:t>
            </a:r>
            <a:r>
              <a:rPr lang="en-US" dirty="0"/>
              <a:t> </a:t>
            </a:r>
            <a:r>
              <a:rPr lang="en-US" dirty="0" err="1"/>
              <a:t>thông</a:t>
            </a:r>
            <a:r>
              <a:rPr lang="en-US" dirty="0"/>
              <a:t> </a:t>
            </a:r>
            <a:r>
              <a:rPr lang="en-US" dirty="0" err="1"/>
              <a:t>điệp</a:t>
            </a:r>
            <a:r>
              <a:rPr lang="en-US" dirty="0"/>
              <a:t> </a:t>
            </a:r>
            <a:r>
              <a:rPr lang="en-US" dirty="0" err="1"/>
              <a:t>này</a:t>
            </a:r>
            <a:r>
              <a:rPr lang="en-US" dirty="0"/>
              <a:t> </a:t>
            </a:r>
            <a:r>
              <a:rPr lang="en-US" dirty="0" err="1"/>
              <a:t>cho</a:t>
            </a:r>
            <a:r>
              <a:rPr lang="en-US" dirty="0"/>
              <a:t> Alice qua </a:t>
            </a:r>
            <a:r>
              <a:rPr lang="en-US" dirty="0" err="1"/>
              <a:t>mạng</a:t>
            </a:r>
            <a:r>
              <a:rPr lang="en-US" dirty="0"/>
              <a:t> </a:t>
            </a:r>
            <a:r>
              <a:rPr lang="en-US" dirty="0" err="1"/>
              <a:t>Intenet</a:t>
            </a:r>
            <a:r>
              <a:rPr lang="en-US" dirty="0"/>
              <a:t>. </a:t>
            </a:r>
            <a:r>
              <a:rPr lang="en-US" dirty="0" err="1"/>
              <a:t>Bạn</a:t>
            </a:r>
            <a:r>
              <a:rPr lang="en-US" dirty="0"/>
              <a:t> </a:t>
            </a:r>
            <a:r>
              <a:rPr lang="en-US" dirty="0" err="1"/>
              <a:t>hãy</a:t>
            </a:r>
            <a:r>
              <a:rPr lang="en-US" dirty="0"/>
              <a:t> </a:t>
            </a:r>
            <a:r>
              <a:rPr lang="en-US" dirty="0" err="1"/>
              <a:t>giúp</a:t>
            </a:r>
            <a:r>
              <a:rPr lang="en-US" dirty="0"/>
              <a:t> Bob </a:t>
            </a:r>
            <a:r>
              <a:rPr lang="en-US" dirty="0" err="1"/>
              <a:t>bằng</a:t>
            </a:r>
            <a:r>
              <a:rPr lang="en-US" dirty="0"/>
              <a:t> </a:t>
            </a:r>
            <a:r>
              <a:rPr lang="en-US" dirty="0" err="1"/>
              <a:t>một</a:t>
            </a:r>
            <a:r>
              <a:rPr lang="en-US" dirty="0"/>
              <a:t> </a:t>
            </a:r>
            <a:r>
              <a:rPr lang="en-US" dirty="0" err="1"/>
              <a:t>cách</a:t>
            </a:r>
            <a:r>
              <a:rPr lang="en-US" dirty="0"/>
              <a:t> </a:t>
            </a:r>
            <a:r>
              <a:rPr lang="en-US" dirty="0" err="1"/>
              <a:t>nào</a:t>
            </a:r>
            <a:r>
              <a:rPr lang="en-US" dirty="0"/>
              <a:t> </a:t>
            </a:r>
            <a:r>
              <a:rPr lang="en-US" dirty="0" err="1"/>
              <a:t>đó</a:t>
            </a:r>
            <a:r>
              <a:rPr lang="en-US" dirty="0"/>
              <a:t> </a:t>
            </a:r>
            <a:r>
              <a:rPr lang="en-US" dirty="0" err="1"/>
              <a:t>để</a:t>
            </a:r>
            <a:r>
              <a:rPr lang="en-US" dirty="0"/>
              <a:t> </a:t>
            </a:r>
            <a:r>
              <a:rPr lang="en-US" dirty="0" err="1"/>
              <a:t>thông</a:t>
            </a:r>
            <a:r>
              <a:rPr lang="en-US" dirty="0"/>
              <a:t> </a:t>
            </a:r>
            <a:r>
              <a:rPr lang="en-US" dirty="0" err="1"/>
              <a:t>điệp</a:t>
            </a:r>
            <a:r>
              <a:rPr lang="en-US" dirty="0"/>
              <a:t> </a:t>
            </a:r>
            <a:r>
              <a:rPr lang="en-US" dirty="0" err="1"/>
              <a:t>của</a:t>
            </a:r>
            <a:r>
              <a:rPr lang="en-US" dirty="0"/>
              <a:t> Bob </a:t>
            </a:r>
            <a:r>
              <a:rPr lang="en-US" dirty="0" err="1"/>
              <a:t>được</a:t>
            </a:r>
            <a:r>
              <a:rPr lang="en-US" dirty="0"/>
              <a:t> </a:t>
            </a:r>
            <a:r>
              <a:rPr lang="en-US" dirty="0" err="1"/>
              <a:t>bảo</a:t>
            </a:r>
            <a:r>
              <a:rPr lang="en-US" dirty="0"/>
              <a:t> </a:t>
            </a:r>
            <a:r>
              <a:rPr lang="en-US" dirty="0" err="1"/>
              <a:t>mật</a:t>
            </a:r>
            <a:r>
              <a:rPr lang="en-US" dirty="0"/>
              <a:t> </a:t>
            </a:r>
            <a:r>
              <a:rPr lang="en-US" dirty="0" err="1"/>
              <a:t>và</a:t>
            </a:r>
            <a:r>
              <a:rPr lang="en-US" dirty="0"/>
              <a:t> </a:t>
            </a:r>
            <a:r>
              <a:rPr lang="en-US" dirty="0" err="1"/>
              <a:t>không</a:t>
            </a:r>
            <a:r>
              <a:rPr lang="en-US" dirty="0"/>
              <a:t> </a:t>
            </a:r>
            <a:r>
              <a:rPr lang="en-US" dirty="0" err="1"/>
              <a:t>bị</a:t>
            </a:r>
            <a:r>
              <a:rPr lang="en-US" dirty="0"/>
              <a:t> </a:t>
            </a:r>
            <a:r>
              <a:rPr lang="en-US" dirty="0" err="1"/>
              <a:t>bên</a:t>
            </a:r>
            <a:r>
              <a:rPr lang="en-US" dirty="0"/>
              <a:t> </a:t>
            </a:r>
            <a:r>
              <a:rPr lang="en-US" dirty="0" err="1"/>
              <a:t>thứ</a:t>
            </a:r>
            <a:r>
              <a:rPr lang="en-US" dirty="0"/>
              <a:t> 3 </a:t>
            </a:r>
            <a:r>
              <a:rPr lang="en-US" dirty="0" err="1"/>
              <a:t>đọc</a:t>
            </a:r>
            <a:r>
              <a:rPr lang="en-US" dirty="0"/>
              <a:t> </a:t>
            </a:r>
            <a:r>
              <a:rPr lang="en-US" dirty="0" err="1"/>
              <a:t>được</a:t>
            </a:r>
            <a:r>
              <a:rPr lang="en-US" dirty="0"/>
              <a:t>.</a:t>
            </a:r>
          </a:p>
          <a:p>
            <a:pPr marL="109728" indent="0">
              <a:buNone/>
            </a:pPr>
            <a:endParaRPr lang="en-US" dirty="0"/>
          </a:p>
          <a:p>
            <a:pPr marL="109728" indent="0">
              <a:buNone/>
            </a:pPr>
            <a:r>
              <a:rPr lang="en-US" u="sng" dirty="0" err="1">
                <a:solidFill>
                  <a:srgbClr val="FF0000"/>
                </a:solidFill>
              </a:rPr>
              <a:t>Bài</a:t>
            </a:r>
            <a:r>
              <a:rPr lang="en-US" u="sng" dirty="0">
                <a:solidFill>
                  <a:srgbClr val="FF0000"/>
                </a:solidFill>
              </a:rPr>
              <a:t> </a:t>
            </a:r>
            <a:r>
              <a:rPr lang="en-US" u="sng" dirty="0" err="1">
                <a:solidFill>
                  <a:srgbClr val="FF0000"/>
                </a:solidFill>
              </a:rPr>
              <a:t>giải</a:t>
            </a:r>
            <a:r>
              <a:rPr lang="en-US" u="sng" dirty="0">
                <a:solidFill>
                  <a:srgbClr val="FF0000"/>
                </a:solidFill>
              </a:rPr>
              <a:t>:</a:t>
            </a:r>
            <a:r>
              <a:rPr lang="en-US" dirty="0">
                <a:solidFill>
                  <a:srgbClr val="FF0000"/>
                </a:solidFill>
              </a:rPr>
              <a:t> </a:t>
            </a:r>
            <a:r>
              <a:rPr lang="en-US" dirty="0"/>
              <a:t>Ta </a:t>
            </a:r>
            <a:r>
              <a:rPr lang="en-US" dirty="0" err="1"/>
              <a:t>sẽ</a:t>
            </a:r>
            <a:r>
              <a:rPr lang="en-US" dirty="0"/>
              <a:t> </a:t>
            </a:r>
            <a:r>
              <a:rPr lang="en-US" dirty="0" err="1"/>
              <a:t>dùng</a:t>
            </a:r>
            <a:r>
              <a:rPr lang="en-US" dirty="0"/>
              <a:t> </a:t>
            </a:r>
            <a:r>
              <a:rPr lang="en-US" dirty="0" err="1"/>
              <a:t>hệ</a:t>
            </a:r>
            <a:r>
              <a:rPr lang="en-US" dirty="0"/>
              <a:t> </a:t>
            </a:r>
            <a:r>
              <a:rPr lang="en-US" dirty="0" err="1"/>
              <a:t>mã</a:t>
            </a:r>
            <a:r>
              <a:rPr lang="en-US" dirty="0"/>
              <a:t> </a:t>
            </a:r>
            <a:r>
              <a:rPr lang="en-US" dirty="0" err="1"/>
              <a:t>hóa</a:t>
            </a:r>
            <a:r>
              <a:rPr lang="en-US" dirty="0"/>
              <a:t> </a:t>
            </a:r>
            <a:r>
              <a:rPr lang="en-US" dirty="0" err="1"/>
              <a:t>để</a:t>
            </a:r>
            <a:r>
              <a:rPr lang="en-US" dirty="0"/>
              <a:t> </a:t>
            </a:r>
            <a:r>
              <a:rPr lang="en-US" dirty="0" err="1"/>
              <a:t>mã</a:t>
            </a:r>
            <a:r>
              <a:rPr lang="en-US" dirty="0"/>
              <a:t> </a:t>
            </a:r>
            <a:r>
              <a:rPr lang="en-US" dirty="0" err="1"/>
              <a:t>hóa</a:t>
            </a:r>
            <a:r>
              <a:rPr lang="en-US" dirty="0"/>
              <a:t> </a:t>
            </a:r>
            <a:r>
              <a:rPr lang="en-US" dirty="0" err="1"/>
              <a:t>thông</a:t>
            </a:r>
            <a:r>
              <a:rPr lang="en-US" dirty="0"/>
              <a:t> tin </a:t>
            </a:r>
            <a:r>
              <a:rPr lang="en-US" dirty="0" err="1"/>
              <a:t>cho</a:t>
            </a:r>
            <a:r>
              <a:rPr lang="en-US" dirty="0"/>
              <a:t> Bob </a:t>
            </a:r>
            <a:r>
              <a:rPr lang="en-US" dirty="0" err="1"/>
              <a:t>cụ</a:t>
            </a:r>
            <a:r>
              <a:rPr lang="en-US" dirty="0"/>
              <a:t> </a:t>
            </a:r>
            <a:r>
              <a:rPr lang="en-US" dirty="0" err="1"/>
              <a:t>thể</a:t>
            </a:r>
            <a:r>
              <a:rPr lang="en-US" dirty="0"/>
              <a:t> ở </a:t>
            </a:r>
            <a:r>
              <a:rPr lang="en-US" dirty="0" err="1"/>
              <a:t>đât</a:t>
            </a:r>
            <a:r>
              <a:rPr lang="en-US" dirty="0"/>
              <a:t> </a:t>
            </a:r>
            <a:r>
              <a:rPr lang="en-US" dirty="0" err="1"/>
              <a:t>là</a:t>
            </a:r>
            <a:r>
              <a:rPr lang="en-US" dirty="0"/>
              <a:t> </a:t>
            </a:r>
            <a:r>
              <a:rPr lang="en-US" dirty="0" err="1"/>
              <a:t>hệ</a:t>
            </a:r>
            <a:r>
              <a:rPr lang="en-US" dirty="0"/>
              <a:t> </a:t>
            </a:r>
            <a:r>
              <a:rPr lang="en-US" dirty="0" err="1"/>
              <a:t>mã</a:t>
            </a:r>
            <a:r>
              <a:rPr lang="en-US" dirty="0"/>
              <a:t> </a:t>
            </a:r>
            <a:r>
              <a:rPr lang="en-US" dirty="0" err="1"/>
              <a:t>hóa</a:t>
            </a:r>
            <a:r>
              <a:rPr lang="en-US" dirty="0"/>
              <a:t> RSA.</a:t>
            </a:r>
          </a:p>
          <a:p>
            <a:pPr marL="109728" indent="0">
              <a:buNone/>
            </a:pPr>
            <a:endParaRPr lang="en-US" u="sng" dirty="0">
              <a:solidFill>
                <a:srgbClr val="FF0000"/>
              </a:solidFill>
            </a:endParaRPr>
          </a:p>
        </p:txBody>
      </p:sp>
      <p:sp>
        <p:nvSpPr>
          <p:cNvPr id="3" name="Title 2">
            <a:extLst>
              <a:ext uri="{FF2B5EF4-FFF2-40B4-BE49-F238E27FC236}">
                <a16:creationId xmlns:a16="http://schemas.microsoft.com/office/drawing/2014/main" id="{4D2D98DD-D64B-93DA-9D6F-57AF4A0AF87C}"/>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cách</a:t>
            </a:r>
            <a:r>
              <a:rPr lang="en-US" dirty="0"/>
              <a:t> </a:t>
            </a:r>
            <a:r>
              <a:rPr lang="en-US" dirty="0" err="1"/>
              <a:t>tạo</a:t>
            </a:r>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với</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255708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809991-8F17-50F8-D5CB-6AE7BDDBB506}"/>
              </a:ext>
            </a:extLst>
          </p:cNvPr>
          <p:cNvSpPr>
            <a:spLocks noGrp="1"/>
          </p:cNvSpPr>
          <p:nvPr>
            <p:ph idx="1"/>
          </p:nvPr>
        </p:nvSpPr>
        <p:spPr/>
        <p:txBody>
          <a:bodyPr>
            <a:noAutofit/>
          </a:bodyPr>
          <a:lstStyle/>
          <a:p>
            <a:r>
              <a:rPr lang="en-US" dirty="0" err="1">
                <a:latin typeface="Söhne"/>
              </a:rPr>
              <a:t>Chọn</a:t>
            </a:r>
            <a:r>
              <a:rPr lang="en-US" dirty="0">
                <a:latin typeface="Söhne"/>
              </a:rPr>
              <a:t> p = 11, q = 31</a:t>
            </a:r>
          </a:p>
          <a:p>
            <a:r>
              <a:rPr lang="en-US" dirty="0" err="1">
                <a:latin typeface="Söhne"/>
              </a:rPr>
              <a:t>Tính</a:t>
            </a:r>
            <a:r>
              <a:rPr lang="en-US" dirty="0">
                <a:latin typeface="Söhne"/>
              </a:rPr>
              <a:t> n = p*q = 11*31 = 341</a:t>
            </a:r>
          </a:p>
          <a:p>
            <a:r>
              <a:rPr lang="en-US" dirty="0" err="1">
                <a:latin typeface="Söhne"/>
              </a:rPr>
              <a:t>Tính</a:t>
            </a:r>
            <a:r>
              <a:rPr lang="en-US" dirty="0">
                <a:latin typeface="Söhne"/>
              </a:rPr>
              <a:t> </a:t>
            </a:r>
            <a:r>
              <a:rPr lang="pt-BR" dirty="0">
                <a:latin typeface="Söhne"/>
              </a:rPr>
              <a:t>φ(n)  = (p-1)(q-1) = (11-1)(31-1) = 300</a:t>
            </a:r>
          </a:p>
          <a:p>
            <a:r>
              <a:rPr lang="pt-BR" dirty="0">
                <a:latin typeface="Söhne"/>
              </a:rPr>
              <a:t>Chọn e = 7 (vì 1 &lt; e &lt; φ(n) và gcd(e, φ(n) ) = 1)</a:t>
            </a:r>
          </a:p>
          <a:p>
            <a:r>
              <a:rPr lang="en-US" dirty="0" err="1">
                <a:latin typeface="Söhne"/>
              </a:rPr>
              <a:t>Tính</a:t>
            </a:r>
            <a:r>
              <a:rPr lang="en-US" dirty="0">
                <a:latin typeface="Söhne"/>
              </a:rPr>
              <a:t> d: </a:t>
            </a:r>
          </a:p>
          <a:p>
            <a:pPr lvl="1"/>
            <a:r>
              <a:rPr lang="en-US" sz="2700" dirty="0" err="1">
                <a:latin typeface="Söhne"/>
              </a:rPr>
              <a:t>Sử</a:t>
            </a:r>
            <a:r>
              <a:rPr lang="en-US" sz="2700" dirty="0">
                <a:latin typeface="Söhne"/>
              </a:rPr>
              <a:t> </a:t>
            </a:r>
            <a:r>
              <a:rPr lang="en-US" sz="2700" dirty="0" err="1">
                <a:latin typeface="Söhne"/>
              </a:rPr>
              <a:t>dụng</a:t>
            </a:r>
            <a:r>
              <a:rPr lang="en-US" sz="2700" dirty="0">
                <a:latin typeface="Söhne"/>
              </a:rPr>
              <a:t> </a:t>
            </a:r>
            <a:r>
              <a:rPr lang="en-US" sz="2700" dirty="0" err="1">
                <a:latin typeface="Söhne"/>
              </a:rPr>
              <a:t>giải</a:t>
            </a:r>
            <a:r>
              <a:rPr lang="en-US" sz="2700" dirty="0">
                <a:latin typeface="Söhne"/>
              </a:rPr>
              <a:t> </a:t>
            </a:r>
            <a:r>
              <a:rPr lang="en-US" sz="2700" dirty="0" err="1">
                <a:latin typeface="Söhne"/>
              </a:rPr>
              <a:t>thuật</a:t>
            </a:r>
            <a:r>
              <a:rPr lang="en-US" sz="2700" dirty="0">
                <a:latin typeface="Söhne"/>
              </a:rPr>
              <a:t> Euclid </a:t>
            </a:r>
            <a:r>
              <a:rPr lang="en-US" sz="2700" dirty="0" err="1">
                <a:latin typeface="Söhne"/>
              </a:rPr>
              <a:t>mở</a:t>
            </a:r>
            <a:r>
              <a:rPr lang="en-US" sz="2700" dirty="0">
                <a:latin typeface="Söhne"/>
              </a:rPr>
              <a:t> </a:t>
            </a:r>
            <a:r>
              <a:rPr lang="en-US" sz="2700" dirty="0" err="1">
                <a:latin typeface="Söhne"/>
              </a:rPr>
              <a:t>rộng</a:t>
            </a:r>
            <a:r>
              <a:rPr lang="en-US" sz="2700" dirty="0">
                <a:latin typeface="Söhne"/>
              </a:rPr>
              <a:t> ta </a:t>
            </a:r>
            <a:r>
              <a:rPr lang="en-US" sz="2700" dirty="0" err="1">
                <a:latin typeface="Söhne"/>
              </a:rPr>
              <a:t>có</a:t>
            </a:r>
            <a:r>
              <a:rPr lang="en-US" sz="2700" dirty="0">
                <a:latin typeface="Söhne"/>
              </a:rPr>
              <a:t> </a:t>
            </a:r>
            <a:r>
              <a:rPr lang="en-US" sz="2700" dirty="0" err="1">
                <a:latin typeface="Söhne"/>
              </a:rPr>
              <a:t>phương</a:t>
            </a:r>
            <a:r>
              <a:rPr lang="en-US" sz="2700" dirty="0">
                <a:latin typeface="Söhne"/>
              </a:rPr>
              <a:t> </a:t>
            </a:r>
            <a:r>
              <a:rPr lang="en-US" sz="2700" dirty="0" err="1">
                <a:latin typeface="Söhne"/>
              </a:rPr>
              <a:t>trình</a:t>
            </a:r>
            <a:r>
              <a:rPr lang="en-US" sz="2700" dirty="0">
                <a:latin typeface="Söhne"/>
              </a:rPr>
              <a:t> </a:t>
            </a:r>
            <a:r>
              <a:rPr lang="en-US" sz="2700" dirty="0" err="1">
                <a:latin typeface="Söhne"/>
              </a:rPr>
              <a:t>đi</a:t>
            </a:r>
            <a:r>
              <a:rPr lang="en-US" sz="2700" dirty="0">
                <a:latin typeface="Söhne"/>
              </a:rPr>
              <a:t>-ô-</a:t>
            </a:r>
            <a:r>
              <a:rPr lang="en-US" sz="2700" dirty="0" err="1">
                <a:latin typeface="Söhne"/>
              </a:rPr>
              <a:t>phăng</a:t>
            </a:r>
            <a:r>
              <a:rPr lang="en-US" sz="2700" dirty="0">
                <a:latin typeface="Söhne"/>
              </a:rPr>
              <a:t>:</a:t>
            </a:r>
            <a:endParaRPr lang="en-US" sz="2500" dirty="0">
              <a:latin typeface="Söhne"/>
            </a:endParaRPr>
          </a:p>
          <a:p>
            <a:pPr marL="393192" lvl="1" indent="0" algn="ctr">
              <a:buNone/>
            </a:pPr>
            <a:r>
              <a:rPr lang="en-US" sz="2800" dirty="0">
                <a:latin typeface="Söhne"/>
              </a:rPr>
              <a:t>k*</a:t>
            </a:r>
            <a:r>
              <a:rPr lang="pt-BR" sz="2800" dirty="0">
                <a:latin typeface="Söhne"/>
              </a:rPr>
              <a:t> φ(n) + </a:t>
            </a:r>
            <a:r>
              <a:rPr lang="en-US" sz="2800" dirty="0">
                <a:latin typeface="Söhne"/>
              </a:rPr>
              <a:t>e*x </a:t>
            </a:r>
            <a:r>
              <a:rPr lang="pt-BR" sz="2800" dirty="0">
                <a:latin typeface="Söhne"/>
              </a:rPr>
              <a:t>= gcd(e, φ(n))</a:t>
            </a:r>
          </a:p>
          <a:p>
            <a:pPr marL="393192" lvl="1" indent="0" algn="ctr">
              <a:buNone/>
            </a:pPr>
            <a:r>
              <a:rPr lang="pt-BR" sz="2800" dirty="0">
                <a:latin typeface="Söhne"/>
                <a:sym typeface="Wingdings" panose="05000000000000000000" pitchFamily="2" charset="2"/>
              </a:rPr>
              <a:t> 300x + 7y = 1</a:t>
            </a:r>
            <a:endParaRPr lang="pt-BR" sz="2800" dirty="0">
              <a:latin typeface="Söhne"/>
            </a:endParaRPr>
          </a:p>
          <a:p>
            <a:pPr marL="393192" lvl="1" indent="0" algn="ctr">
              <a:buNone/>
            </a:pPr>
            <a:endParaRPr lang="en-US" sz="2700" dirty="0">
              <a:latin typeface="Söhne"/>
            </a:endParaRPr>
          </a:p>
        </p:txBody>
      </p:sp>
      <p:sp>
        <p:nvSpPr>
          <p:cNvPr id="3" name="Title 2">
            <a:extLst>
              <a:ext uri="{FF2B5EF4-FFF2-40B4-BE49-F238E27FC236}">
                <a16:creationId xmlns:a16="http://schemas.microsoft.com/office/drawing/2014/main" id="{19DFCB64-469E-EA8A-CFC1-3960E9D0295F}"/>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cách</a:t>
            </a:r>
            <a:r>
              <a:rPr lang="en-US" dirty="0"/>
              <a:t> </a:t>
            </a:r>
            <a:r>
              <a:rPr lang="en-US" dirty="0" err="1"/>
              <a:t>tạo</a:t>
            </a:r>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với</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255222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F732C4-6836-2B58-0234-D3939D0288C2}"/>
              </a:ext>
            </a:extLst>
          </p:cNvPr>
          <p:cNvSpPr>
            <a:spLocks noGrp="1"/>
          </p:cNvSpPr>
          <p:nvPr>
            <p:ph idx="1"/>
          </p:nvPr>
        </p:nvSpPr>
        <p:spPr>
          <a:xfrm>
            <a:off x="457200" y="1481328"/>
            <a:ext cx="8229600" cy="5102033"/>
          </a:xfrm>
        </p:spPr>
        <p:txBody>
          <a:bodyPr/>
          <a:lstStyle/>
          <a:p>
            <a:r>
              <a:rPr lang="en-US" dirty="0"/>
              <a:t>Ta </a:t>
            </a:r>
            <a:r>
              <a:rPr lang="en-US" dirty="0" err="1"/>
              <a:t>có</a:t>
            </a:r>
            <a:r>
              <a:rPr lang="en-US" dirty="0"/>
              <a:t> </a:t>
            </a:r>
            <a:r>
              <a:rPr lang="en-US" dirty="0" err="1"/>
              <a:t>bảng</a:t>
            </a:r>
            <a:r>
              <a:rPr lang="en-US" dirty="0"/>
              <a:t> </a:t>
            </a:r>
            <a:r>
              <a:rPr lang="en-US" dirty="0" err="1"/>
              <a:t>sau</a:t>
            </a:r>
            <a:r>
              <a:rPr lang="en-US" dirty="0"/>
              <a:t>:</a:t>
            </a:r>
          </a:p>
          <a:p>
            <a:endParaRPr lang="en-US" dirty="0"/>
          </a:p>
          <a:p>
            <a:endParaRPr lang="en-US" dirty="0"/>
          </a:p>
          <a:p>
            <a:endParaRPr lang="en-US" dirty="0"/>
          </a:p>
          <a:p>
            <a:endParaRPr lang="en-US" dirty="0"/>
          </a:p>
          <a:p>
            <a:endParaRPr lang="en-US" dirty="0"/>
          </a:p>
          <a:p>
            <a:pPr marL="109728" indent="0">
              <a:buNone/>
            </a:pPr>
            <a:endParaRPr lang="en-US" dirty="0"/>
          </a:p>
          <a:p>
            <a:r>
              <a:rPr lang="en-US" dirty="0" err="1"/>
              <a:t>Dựa</a:t>
            </a:r>
            <a:r>
              <a:rPr lang="en-US" dirty="0"/>
              <a:t> </a:t>
            </a:r>
            <a:r>
              <a:rPr lang="en-US" dirty="0" err="1"/>
              <a:t>bảng</a:t>
            </a:r>
            <a:r>
              <a:rPr lang="en-US" dirty="0"/>
              <a:t> </a:t>
            </a:r>
            <a:r>
              <a:rPr lang="en-US" dirty="0" err="1"/>
              <a:t>trên</a:t>
            </a:r>
            <a:r>
              <a:rPr lang="en-US" dirty="0"/>
              <a:t> ta </a:t>
            </a:r>
            <a:r>
              <a:rPr lang="en-US" dirty="0" err="1"/>
              <a:t>được</a:t>
            </a:r>
            <a:r>
              <a:rPr lang="en-US" dirty="0"/>
              <a:t> d = 43</a:t>
            </a:r>
          </a:p>
          <a:p>
            <a:r>
              <a:rPr lang="en-US" dirty="0" err="1"/>
              <a:t>Vậy</a:t>
            </a:r>
            <a:r>
              <a:rPr lang="en-US" dirty="0"/>
              <a:t> ta </a:t>
            </a:r>
            <a:r>
              <a:rPr lang="en-US" dirty="0" err="1"/>
              <a:t>được</a:t>
            </a:r>
            <a:r>
              <a:rPr lang="en-US" dirty="0"/>
              <a:t> 2 </a:t>
            </a:r>
            <a:r>
              <a:rPr lang="en-US" dirty="0" err="1"/>
              <a:t>khóa</a:t>
            </a:r>
            <a:r>
              <a:rPr lang="en-US" dirty="0"/>
              <a:t> (e, n) = (7, 341) </a:t>
            </a:r>
            <a:r>
              <a:rPr lang="en-US" dirty="0" err="1"/>
              <a:t>và</a:t>
            </a:r>
            <a:r>
              <a:rPr lang="en-US" dirty="0"/>
              <a:t> (d, n) = (43, 341)</a:t>
            </a:r>
          </a:p>
        </p:txBody>
      </p:sp>
      <p:sp>
        <p:nvSpPr>
          <p:cNvPr id="3" name="Title 2">
            <a:extLst>
              <a:ext uri="{FF2B5EF4-FFF2-40B4-BE49-F238E27FC236}">
                <a16:creationId xmlns:a16="http://schemas.microsoft.com/office/drawing/2014/main" id="{A72B7281-5681-A9DA-6265-0DAAF5525D92}"/>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cách</a:t>
            </a:r>
            <a:r>
              <a:rPr lang="en-US" dirty="0"/>
              <a:t> </a:t>
            </a:r>
            <a:r>
              <a:rPr lang="en-US" dirty="0" err="1"/>
              <a:t>tạo</a:t>
            </a:r>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với</a:t>
            </a:r>
            <a:r>
              <a:rPr lang="en-US" dirty="0"/>
              <a:t> </a:t>
            </a:r>
            <a:r>
              <a:rPr lang="en-US" dirty="0" err="1"/>
              <a:t>hệ</a:t>
            </a:r>
            <a:r>
              <a:rPr lang="en-US" dirty="0"/>
              <a:t> </a:t>
            </a:r>
            <a:r>
              <a:rPr lang="en-US" dirty="0" err="1"/>
              <a:t>mã</a:t>
            </a:r>
            <a:r>
              <a:rPr lang="en-US" dirty="0"/>
              <a:t> </a:t>
            </a:r>
            <a:r>
              <a:rPr lang="en-US" dirty="0" err="1"/>
              <a:t>hóa</a:t>
            </a:r>
            <a:r>
              <a:rPr lang="en-US" dirty="0"/>
              <a:t> RSA</a:t>
            </a:r>
          </a:p>
        </p:txBody>
      </p:sp>
      <p:graphicFrame>
        <p:nvGraphicFramePr>
          <p:cNvPr id="4" name="Table 4">
            <a:extLst>
              <a:ext uri="{FF2B5EF4-FFF2-40B4-BE49-F238E27FC236}">
                <a16:creationId xmlns:a16="http://schemas.microsoft.com/office/drawing/2014/main" id="{7620553E-4E44-B483-988C-8979861C2F62}"/>
              </a:ext>
            </a:extLst>
          </p:cNvPr>
          <p:cNvGraphicFramePr>
            <a:graphicFrameLocks noGrp="1"/>
          </p:cNvGraphicFramePr>
          <p:nvPr>
            <p:extLst>
              <p:ext uri="{D42A27DB-BD31-4B8C-83A1-F6EECF244321}">
                <p14:modId xmlns:p14="http://schemas.microsoft.com/office/powerpoint/2010/main" val="317761527"/>
              </p:ext>
            </p:extLst>
          </p:nvPr>
        </p:nvGraphicFramePr>
        <p:xfrm>
          <a:off x="914400" y="2057400"/>
          <a:ext cx="7675443" cy="2514600"/>
        </p:xfrm>
        <a:graphic>
          <a:graphicData uri="http://schemas.openxmlformats.org/drawingml/2006/table">
            <a:tbl>
              <a:tblPr firstRow="1" bandRow="1">
                <a:tableStyleId>{5C22544A-7EE6-4342-B048-85BDC9FD1C3A}</a:tableStyleId>
              </a:tblPr>
              <a:tblGrid>
                <a:gridCol w="955993">
                  <a:extLst>
                    <a:ext uri="{9D8B030D-6E8A-4147-A177-3AD203B41FA5}">
                      <a16:colId xmlns:a16="http://schemas.microsoft.com/office/drawing/2014/main" val="3985014358"/>
                    </a:ext>
                  </a:extLst>
                </a:gridCol>
                <a:gridCol w="671945">
                  <a:extLst>
                    <a:ext uri="{9D8B030D-6E8A-4147-A177-3AD203B41FA5}">
                      <a16:colId xmlns:a16="http://schemas.microsoft.com/office/drawing/2014/main" val="1595467583"/>
                    </a:ext>
                  </a:extLst>
                </a:gridCol>
                <a:gridCol w="671945">
                  <a:extLst>
                    <a:ext uri="{9D8B030D-6E8A-4147-A177-3AD203B41FA5}">
                      <a16:colId xmlns:a16="http://schemas.microsoft.com/office/drawing/2014/main" val="361858376"/>
                    </a:ext>
                  </a:extLst>
                </a:gridCol>
                <a:gridCol w="671945">
                  <a:extLst>
                    <a:ext uri="{9D8B030D-6E8A-4147-A177-3AD203B41FA5}">
                      <a16:colId xmlns:a16="http://schemas.microsoft.com/office/drawing/2014/main" val="1088099505"/>
                    </a:ext>
                  </a:extLst>
                </a:gridCol>
                <a:gridCol w="671945">
                  <a:extLst>
                    <a:ext uri="{9D8B030D-6E8A-4147-A177-3AD203B41FA5}">
                      <a16:colId xmlns:a16="http://schemas.microsoft.com/office/drawing/2014/main" val="1801189757"/>
                    </a:ext>
                  </a:extLst>
                </a:gridCol>
                <a:gridCol w="671945">
                  <a:extLst>
                    <a:ext uri="{9D8B030D-6E8A-4147-A177-3AD203B41FA5}">
                      <a16:colId xmlns:a16="http://schemas.microsoft.com/office/drawing/2014/main" val="3456117021"/>
                    </a:ext>
                  </a:extLst>
                </a:gridCol>
                <a:gridCol w="671945">
                  <a:extLst>
                    <a:ext uri="{9D8B030D-6E8A-4147-A177-3AD203B41FA5}">
                      <a16:colId xmlns:a16="http://schemas.microsoft.com/office/drawing/2014/main" val="2703644033"/>
                    </a:ext>
                  </a:extLst>
                </a:gridCol>
                <a:gridCol w="671945">
                  <a:extLst>
                    <a:ext uri="{9D8B030D-6E8A-4147-A177-3AD203B41FA5}">
                      <a16:colId xmlns:a16="http://schemas.microsoft.com/office/drawing/2014/main" val="1980203945"/>
                    </a:ext>
                  </a:extLst>
                </a:gridCol>
                <a:gridCol w="671945">
                  <a:extLst>
                    <a:ext uri="{9D8B030D-6E8A-4147-A177-3AD203B41FA5}">
                      <a16:colId xmlns:a16="http://schemas.microsoft.com/office/drawing/2014/main" val="2070824574"/>
                    </a:ext>
                  </a:extLst>
                </a:gridCol>
                <a:gridCol w="671945">
                  <a:extLst>
                    <a:ext uri="{9D8B030D-6E8A-4147-A177-3AD203B41FA5}">
                      <a16:colId xmlns:a16="http://schemas.microsoft.com/office/drawing/2014/main" val="389333516"/>
                    </a:ext>
                  </a:extLst>
                </a:gridCol>
                <a:gridCol w="671945">
                  <a:extLst>
                    <a:ext uri="{9D8B030D-6E8A-4147-A177-3AD203B41FA5}">
                      <a16:colId xmlns:a16="http://schemas.microsoft.com/office/drawing/2014/main" val="3783240838"/>
                    </a:ext>
                  </a:extLst>
                </a:gridCol>
              </a:tblGrid>
              <a:tr h="628650">
                <a:tc>
                  <a:txBody>
                    <a:bodyPr/>
                    <a:lstStyle/>
                    <a:p>
                      <a:r>
                        <a:rPr lang="en-US" dirty="0" err="1"/>
                        <a:t>Bước</a:t>
                      </a:r>
                      <a:r>
                        <a:rPr lang="en-US" dirty="0"/>
                        <a:t> </a:t>
                      </a:r>
                      <a:r>
                        <a:rPr lang="en-US" dirty="0" err="1"/>
                        <a:t>i</a:t>
                      </a:r>
                      <a:endParaRPr lang="en-US" dirty="0"/>
                    </a:p>
                  </a:txBody>
                  <a:tcPr/>
                </a:tc>
                <a:tc>
                  <a:txBody>
                    <a:bodyPr/>
                    <a:lstStyle/>
                    <a:p>
                      <a:r>
                        <a:rPr lang="en-US" dirty="0" err="1"/>
                        <a:t>r</a:t>
                      </a:r>
                      <a:r>
                        <a:rPr lang="en-US" baseline="-25000" dirty="0" err="1"/>
                        <a:t>i</a:t>
                      </a:r>
                      <a:endParaRPr lang="en-US"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i+1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i+2</a:t>
                      </a:r>
                    </a:p>
                  </a:txBody>
                  <a:tcPr/>
                </a:tc>
                <a:tc>
                  <a:txBody>
                    <a:bodyPr/>
                    <a:lstStyle/>
                    <a:p>
                      <a:r>
                        <a:rPr lang="en-US" dirty="0"/>
                        <a:t>q</a:t>
                      </a:r>
                      <a:r>
                        <a:rPr lang="en-US" baseline="-25000" dirty="0"/>
                        <a:t>i+1</a:t>
                      </a:r>
                      <a:endParaRPr lang="en-US" dirty="0"/>
                    </a:p>
                  </a:txBody>
                  <a:tcPr/>
                </a:tc>
                <a:tc>
                  <a:txBody>
                    <a:bodyPr/>
                    <a:lstStyle/>
                    <a:p>
                      <a:r>
                        <a:rPr lang="en-US" dirty="0"/>
                        <a:t>x</a:t>
                      </a:r>
                      <a:r>
                        <a:rPr lang="en-US" baseline="-25000" dirty="0"/>
                        <a:t>i</a:t>
                      </a:r>
                      <a:endParaRPr lang="en-US" dirty="0"/>
                    </a:p>
                  </a:txBody>
                  <a:tcPr/>
                </a:tc>
                <a:tc>
                  <a:txBody>
                    <a:bodyPr/>
                    <a:lstStyle/>
                    <a:p>
                      <a:r>
                        <a:rPr lang="en-US" dirty="0"/>
                        <a:t>x</a:t>
                      </a:r>
                      <a:r>
                        <a:rPr lang="en-US" baseline="-25000" dirty="0"/>
                        <a:t>i+1</a:t>
                      </a:r>
                      <a:endParaRPr lang="en-US" dirty="0"/>
                    </a:p>
                  </a:txBody>
                  <a:tcPr/>
                </a:tc>
                <a:tc>
                  <a:txBody>
                    <a:bodyPr/>
                    <a:lstStyle/>
                    <a:p>
                      <a:r>
                        <a:rPr lang="en-US" dirty="0"/>
                        <a:t>x</a:t>
                      </a:r>
                      <a:r>
                        <a:rPr lang="en-US" baseline="-25000" dirty="0"/>
                        <a:t>i+2</a:t>
                      </a:r>
                      <a:endParaRPr lang="en-US" dirty="0"/>
                    </a:p>
                  </a:txBody>
                  <a:tcPr/>
                </a:tc>
                <a:tc>
                  <a:txBody>
                    <a:bodyPr/>
                    <a:lstStyle/>
                    <a:p>
                      <a:r>
                        <a:rPr lang="en-US" dirty="0" err="1"/>
                        <a:t>y</a:t>
                      </a:r>
                      <a:r>
                        <a:rPr lang="en-US" baseline="-25000" dirty="0" err="1"/>
                        <a:t>i</a:t>
                      </a:r>
                      <a:endParaRPr lang="en-US" dirty="0"/>
                    </a:p>
                  </a:txBody>
                  <a:tcPr/>
                </a:tc>
                <a:tc>
                  <a:txBody>
                    <a:bodyPr/>
                    <a:lstStyle/>
                    <a:p>
                      <a:r>
                        <a:rPr lang="en-US" dirty="0"/>
                        <a:t>y</a:t>
                      </a:r>
                      <a:r>
                        <a:rPr lang="en-US" baseline="-25000" dirty="0"/>
                        <a:t>i+1</a:t>
                      </a:r>
                      <a:endParaRPr lang="en-US" dirty="0"/>
                    </a:p>
                  </a:txBody>
                  <a:tcPr/>
                </a:tc>
                <a:tc>
                  <a:txBody>
                    <a:bodyPr/>
                    <a:lstStyle/>
                    <a:p>
                      <a:r>
                        <a:rPr lang="en-US" dirty="0"/>
                        <a:t>y</a:t>
                      </a:r>
                      <a:r>
                        <a:rPr lang="en-US" baseline="-25000" dirty="0"/>
                        <a:t>i+2</a:t>
                      </a:r>
                      <a:endParaRPr lang="en-US" dirty="0"/>
                    </a:p>
                  </a:txBody>
                  <a:tcPr/>
                </a:tc>
                <a:extLst>
                  <a:ext uri="{0D108BD9-81ED-4DB2-BD59-A6C34878D82A}">
                    <a16:rowId xmlns:a16="http://schemas.microsoft.com/office/drawing/2014/main" val="2546959425"/>
                  </a:ext>
                </a:extLst>
              </a:tr>
              <a:tr h="628650">
                <a:tc>
                  <a:txBody>
                    <a:bodyPr/>
                    <a:lstStyle/>
                    <a:p>
                      <a:r>
                        <a:rPr lang="en-US" dirty="0"/>
                        <a:t>1</a:t>
                      </a:r>
                    </a:p>
                  </a:txBody>
                  <a:tcPr/>
                </a:tc>
                <a:tc>
                  <a:txBody>
                    <a:bodyPr/>
                    <a:lstStyle/>
                    <a:p>
                      <a:r>
                        <a:rPr lang="en-US" dirty="0"/>
                        <a:t>300</a:t>
                      </a:r>
                    </a:p>
                  </a:txBody>
                  <a:tcPr/>
                </a:tc>
                <a:tc>
                  <a:txBody>
                    <a:bodyPr/>
                    <a:lstStyle/>
                    <a:p>
                      <a:r>
                        <a:rPr lang="en-US" dirty="0"/>
                        <a:t>7</a:t>
                      </a:r>
                    </a:p>
                  </a:txBody>
                  <a:tcPr/>
                </a:tc>
                <a:tc>
                  <a:txBody>
                    <a:bodyPr/>
                    <a:lstStyle/>
                    <a:p>
                      <a:r>
                        <a:rPr lang="en-US" dirty="0"/>
                        <a:t>6</a:t>
                      </a:r>
                    </a:p>
                  </a:txBody>
                  <a:tcPr/>
                </a:tc>
                <a:tc>
                  <a:txBody>
                    <a:bodyPr/>
                    <a:lstStyle/>
                    <a:p>
                      <a:r>
                        <a:rPr lang="en-US" dirty="0"/>
                        <a:t>42</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-42</a:t>
                      </a:r>
                    </a:p>
                  </a:txBody>
                  <a:tcPr/>
                </a:tc>
                <a:extLst>
                  <a:ext uri="{0D108BD9-81ED-4DB2-BD59-A6C34878D82A}">
                    <a16:rowId xmlns:a16="http://schemas.microsoft.com/office/drawing/2014/main" val="2278793878"/>
                  </a:ext>
                </a:extLst>
              </a:tr>
              <a:tr h="628650">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-42</a:t>
                      </a:r>
                    </a:p>
                  </a:txBody>
                  <a:tcPr/>
                </a:tc>
                <a:tc>
                  <a:txBody>
                    <a:bodyPr/>
                    <a:lstStyle/>
                    <a:p>
                      <a:r>
                        <a:rPr lang="en-US" dirty="0"/>
                        <a:t>43</a:t>
                      </a:r>
                    </a:p>
                  </a:txBody>
                  <a:tcPr/>
                </a:tc>
                <a:extLst>
                  <a:ext uri="{0D108BD9-81ED-4DB2-BD59-A6C34878D82A}">
                    <a16:rowId xmlns:a16="http://schemas.microsoft.com/office/drawing/2014/main" val="2802358407"/>
                  </a:ext>
                </a:extLst>
              </a:tr>
              <a:tr h="628650">
                <a:tc>
                  <a:txBody>
                    <a:bodyPr/>
                    <a:lstStyle/>
                    <a:p>
                      <a:r>
                        <a:rPr lang="en-US" dirty="0"/>
                        <a:t>3</a:t>
                      </a:r>
                    </a:p>
                  </a:txBody>
                  <a:tcPr/>
                </a:tc>
                <a:tc>
                  <a:txBody>
                    <a:bodyPr/>
                    <a:lstStyle/>
                    <a:p>
                      <a:r>
                        <a:rPr lang="en-US" dirty="0"/>
                        <a:t>6</a:t>
                      </a:r>
                    </a:p>
                  </a:txBody>
                  <a:tcPr/>
                </a:tc>
                <a:tc>
                  <a:txBody>
                    <a:bodyPr/>
                    <a:lstStyle/>
                    <a:p>
                      <a:r>
                        <a:rPr lang="en-US" dirty="0"/>
                        <a:t>1</a:t>
                      </a:r>
                    </a:p>
                  </a:txBody>
                  <a:tcPr/>
                </a:tc>
                <a:tc>
                  <a:txBody>
                    <a:bodyPr/>
                    <a:lstStyle/>
                    <a:p>
                      <a:r>
                        <a:rPr lang="en-US" dirty="0"/>
                        <a:t>0</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70966879"/>
                  </a:ext>
                </a:extLst>
              </a:tr>
            </a:tbl>
          </a:graphicData>
        </a:graphic>
      </p:graphicFrame>
    </p:spTree>
    <p:extLst>
      <p:ext uri="{BB962C8B-B14F-4D97-AF65-F5344CB8AC3E}">
        <p14:creationId xmlns:p14="http://schemas.microsoft.com/office/powerpoint/2010/main" val="91735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BAD813-516C-0C4E-CA1E-AB42CADB1B0D}"/>
              </a:ext>
            </a:extLst>
          </p:cNvPr>
          <p:cNvSpPr>
            <a:spLocks noGrp="1"/>
          </p:cNvSpPr>
          <p:nvPr>
            <p:ph idx="1"/>
          </p:nvPr>
        </p:nvSpPr>
        <p:spPr/>
        <p:txBody>
          <a:bodyPr/>
          <a:lstStyle/>
          <a:p>
            <a:r>
              <a:rPr lang="en-US" dirty="0" err="1"/>
              <a:t>Tiến</a:t>
            </a:r>
            <a:r>
              <a:rPr lang="en-US" dirty="0"/>
              <a:t> </a:t>
            </a:r>
            <a:r>
              <a:rPr lang="en-US" dirty="0" err="1"/>
              <a:t>hành</a:t>
            </a:r>
            <a:r>
              <a:rPr lang="en-US" dirty="0"/>
              <a:t> </a:t>
            </a:r>
            <a:r>
              <a:rPr lang="en-US" dirty="0" err="1"/>
              <a:t>mã</a:t>
            </a:r>
            <a:r>
              <a:rPr lang="en-US" dirty="0"/>
              <a:t> </a:t>
            </a:r>
            <a:r>
              <a:rPr lang="en-US" dirty="0" err="1"/>
              <a:t>hóa</a:t>
            </a:r>
            <a:r>
              <a:rPr lang="en-US" dirty="0"/>
              <a:t> </a:t>
            </a:r>
            <a:r>
              <a:rPr lang="en-US" dirty="0" err="1"/>
              <a:t>thông</a:t>
            </a:r>
            <a:r>
              <a:rPr lang="en-US" dirty="0"/>
              <a:t> </a:t>
            </a:r>
            <a:r>
              <a:rPr lang="en-US" dirty="0" err="1"/>
              <a:t>điệp</a:t>
            </a:r>
            <a:r>
              <a:rPr lang="en-US" dirty="0"/>
              <a:t> </a:t>
            </a:r>
            <a:r>
              <a:rPr lang="en-US" dirty="0" err="1"/>
              <a:t>của</a:t>
            </a:r>
            <a:r>
              <a:rPr lang="en-US" dirty="0"/>
              <a:t> Bob </a:t>
            </a:r>
            <a:r>
              <a:rPr lang="en-US" dirty="0" err="1"/>
              <a:t>trước</a:t>
            </a:r>
            <a:r>
              <a:rPr lang="en-US" dirty="0"/>
              <a:t> </a:t>
            </a:r>
            <a:r>
              <a:rPr lang="en-US" dirty="0" err="1"/>
              <a:t>khi</a:t>
            </a:r>
            <a:r>
              <a:rPr lang="en-US" dirty="0"/>
              <a:t> </a:t>
            </a:r>
            <a:r>
              <a:rPr lang="en-US" dirty="0" err="1"/>
              <a:t>gửi</a:t>
            </a:r>
            <a:r>
              <a:rPr lang="en-US" dirty="0"/>
              <a:t> </a:t>
            </a:r>
            <a:r>
              <a:rPr lang="en-US" dirty="0" err="1"/>
              <a:t>đi</a:t>
            </a:r>
            <a:r>
              <a:rPr lang="en-US" dirty="0"/>
              <a:t> (m = 23) </a:t>
            </a:r>
          </a:p>
          <a:p>
            <a:pPr marL="109728" indent="0" algn="ctr">
              <a:buNone/>
            </a:pPr>
            <a:r>
              <a:rPr lang="en-US" dirty="0"/>
              <a:t>c= </a:t>
            </a:r>
            <a:r>
              <a:rPr lang="en-US" dirty="0" err="1"/>
              <a:t>m^e</a:t>
            </a:r>
            <a:r>
              <a:rPr lang="en-US" dirty="0"/>
              <a:t> mod n = 23^7 mod 341= 122</a:t>
            </a:r>
          </a:p>
          <a:p>
            <a:r>
              <a:rPr lang="en-US" dirty="0"/>
              <a:t>Alice </a:t>
            </a:r>
            <a:r>
              <a:rPr lang="en-US" dirty="0" err="1"/>
              <a:t>nhận</a:t>
            </a:r>
            <a:r>
              <a:rPr lang="en-US" dirty="0"/>
              <a:t> </a:t>
            </a:r>
            <a:r>
              <a:rPr lang="en-US" dirty="0" err="1"/>
              <a:t>được</a:t>
            </a:r>
            <a:r>
              <a:rPr lang="en-US" dirty="0"/>
              <a:t> c = 2 </a:t>
            </a:r>
            <a:r>
              <a:rPr lang="en-US" dirty="0" err="1"/>
              <a:t>mà</a:t>
            </a:r>
            <a:r>
              <a:rPr lang="en-US" dirty="0"/>
              <a:t> Bob </a:t>
            </a:r>
            <a:r>
              <a:rPr lang="en-US" dirty="0" err="1"/>
              <a:t>đã</a:t>
            </a:r>
            <a:r>
              <a:rPr lang="en-US" dirty="0"/>
              <a:t> </a:t>
            </a:r>
            <a:r>
              <a:rPr lang="en-US" dirty="0" err="1"/>
              <a:t>gửi</a:t>
            </a:r>
            <a:r>
              <a:rPr lang="en-US" dirty="0"/>
              <a:t> </a:t>
            </a:r>
            <a:r>
              <a:rPr lang="en-US" dirty="0" err="1"/>
              <a:t>tới</a:t>
            </a:r>
            <a:r>
              <a:rPr lang="en-US" dirty="0"/>
              <a:t>, </a:t>
            </a:r>
            <a:r>
              <a:rPr lang="en-US" dirty="0" err="1"/>
              <a:t>sau</a:t>
            </a:r>
            <a:r>
              <a:rPr lang="en-US" dirty="0"/>
              <a:t> </a:t>
            </a:r>
            <a:r>
              <a:rPr lang="en-US" dirty="0" err="1"/>
              <a:t>đó</a:t>
            </a:r>
            <a:r>
              <a:rPr lang="en-US" dirty="0"/>
              <a:t> </a:t>
            </a:r>
            <a:r>
              <a:rPr lang="en-US" dirty="0" err="1"/>
              <a:t>tiến</a:t>
            </a:r>
            <a:r>
              <a:rPr lang="en-US" dirty="0"/>
              <a:t> </a:t>
            </a:r>
            <a:r>
              <a:rPr lang="en-US" dirty="0" err="1"/>
              <a:t>hành</a:t>
            </a:r>
            <a:r>
              <a:rPr lang="en-US" dirty="0"/>
              <a:t> </a:t>
            </a:r>
            <a:r>
              <a:rPr lang="en-US" dirty="0" err="1"/>
              <a:t>giải</a:t>
            </a:r>
            <a:r>
              <a:rPr lang="en-US" dirty="0"/>
              <a:t> </a:t>
            </a:r>
            <a:r>
              <a:rPr lang="en-US" dirty="0" err="1"/>
              <a:t>mã</a:t>
            </a:r>
            <a:r>
              <a:rPr lang="en-US" dirty="0"/>
              <a:t> </a:t>
            </a:r>
            <a:r>
              <a:rPr lang="en-US" dirty="0" err="1"/>
              <a:t>để</a:t>
            </a:r>
            <a:r>
              <a:rPr lang="en-US" dirty="0"/>
              <a:t> </a:t>
            </a:r>
            <a:r>
              <a:rPr lang="en-US" dirty="0" err="1"/>
              <a:t>xem</a:t>
            </a:r>
            <a:r>
              <a:rPr lang="en-US" dirty="0"/>
              <a:t> </a:t>
            </a:r>
            <a:r>
              <a:rPr lang="en-US" dirty="0" err="1"/>
              <a:t>được</a:t>
            </a:r>
            <a:r>
              <a:rPr lang="en-US" dirty="0"/>
              <a:t> </a:t>
            </a:r>
            <a:r>
              <a:rPr lang="en-US" dirty="0" err="1"/>
              <a:t>thông</a:t>
            </a:r>
            <a:r>
              <a:rPr lang="en-US" dirty="0"/>
              <a:t> </a:t>
            </a:r>
            <a:r>
              <a:rPr lang="en-US" dirty="0" err="1"/>
              <a:t>điệp</a:t>
            </a:r>
            <a:r>
              <a:rPr lang="en-US" dirty="0"/>
              <a:t> m</a:t>
            </a:r>
          </a:p>
          <a:p>
            <a:pPr marL="109728" indent="0" algn="ctr">
              <a:buNone/>
            </a:pPr>
            <a:r>
              <a:rPr lang="en-US" dirty="0"/>
              <a:t>m = </a:t>
            </a:r>
            <a:r>
              <a:rPr lang="en-US" dirty="0" err="1"/>
              <a:t>c^d</a:t>
            </a:r>
            <a:r>
              <a:rPr lang="en-US" dirty="0"/>
              <a:t> mod n = 122^43 mod 341 = 23</a:t>
            </a:r>
          </a:p>
          <a:p>
            <a:endParaRPr lang="en-US" dirty="0"/>
          </a:p>
        </p:txBody>
      </p:sp>
      <p:sp>
        <p:nvSpPr>
          <p:cNvPr id="3" name="Title 2">
            <a:extLst>
              <a:ext uri="{FF2B5EF4-FFF2-40B4-BE49-F238E27FC236}">
                <a16:creationId xmlns:a16="http://schemas.microsoft.com/office/drawing/2014/main" id="{E2B194EA-D33B-2046-9E56-E302FA48B481}"/>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cách</a:t>
            </a:r>
            <a:r>
              <a:rPr lang="en-US" dirty="0"/>
              <a:t> </a:t>
            </a:r>
            <a:r>
              <a:rPr lang="en-US" dirty="0" err="1"/>
              <a:t>tạo</a:t>
            </a:r>
            <a:r>
              <a:rPr lang="en-US" dirty="0"/>
              <a:t> </a:t>
            </a:r>
            <a:r>
              <a:rPr lang="en-US" dirty="0" err="1"/>
              <a:t>khóa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với</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127590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E38E78-02E6-1A15-AE17-12520093CB7C}"/>
              </a:ext>
            </a:extLst>
          </p:cNvPr>
          <p:cNvSpPr>
            <a:spLocks noGrp="1"/>
          </p:cNvSpPr>
          <p:nvPr>
            <p:ph idx="1"/>
          </p:nvPr>
        </p:nvSpPr>
        <p:spPr/>
        <p:txBody>
          <a:bodyPr>
            <a:normAutofit lnSpcReduction="10000"/>
          </a:bodyPr>
          <a:lstStyle/>
          <a:p>
            <a:r>
              <a:rPr lang="vi-VN" b="0" i="0" dirty="0">
                <a:effectLst/>
                <a:latin typeface="Söhne"/>
              </a:rPr>
              <a:t>Hệ mã hóa công khai RSA là một trong những hệ thống mã hóa được sử dụng rộng rãi và phổ biến nhất hiện nay. Tuy nhiên, nó cũng đối mặt với những mối đe dọa đáng kể từ các cuộc tấn công của kẻ tấn công thông minh và năng động.</a:t>
            </a:r>
            <a:endParaRPr lang="en-US" b="0" i="0" dirty="0">
              <a:effectLst/>
              <a:latin typeface="Söhne"/>
            </a:endParaRPr>
          </a:p>
          <a:p>
            <a:r>
              <a:rPr lang="vi-VN" b="0" i="0" dirty="0">
                <a:effectLst/>
                <a:latin typeface="Söhne"/>
              </a:rPr>
              <a:t>Độ an toàn của hệ mã hóa RSA phụ thuộc vào độ dài khóa. Trong hầu hết các trường hợp, độ an toàn của RSA được đảm bảo bởi độ dài khóa được sử dụng. Điều này có nghĩa là nếu khóa đủ dài, thì việc giải mã sẽ trở nên rất khó khăn, thậm chí là không thể thực hiện được trong thời gian ngắn.</a:t>
            </a:r>
            <a:endParaRPr lang="en-US" dirty="0"/>
          </a:p>
        </p:txBody>
      </p:sp>
      <p:sp>
        <p:nvSpPr>
          <p:cNvPr id="3" name="Title 2">
            <a:extLst>
              <a:ext uri="{FF2B5EF4-FFF2-40B4-BE49-F238E27FC236}">
                <a16:creationId xmlns:a16="http://schemas.microsoft.com/office/drawing/2014/main" id="{E311172B-AAD7-F5EE-0E09-C03DC6EEF137}"/>
              </a:ext>
            </a:extLst>
          </p:cNvPr>
          <p:cNvSpPr>
            <a:spLocks noGrp="1"/>
          </p:cNvSpPr>
          <p:nvPr>
            <p:ph type="title"/>
          </p:nvPr>
        </p:nvSpPr>
        <p:spPr/>
        <p:txBody>
          <a:bodyPr>
            <a:normAutofit fontScale="90000"/>
          </a:bodyPr>
          <a:lstStyle/>
          <a:p>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endParaRPr lang="en-US" dirty="0"/>
          </a:p>
        </p:txBody>
      </p:sp>
    </p:spTree>
    <p:extLst>
      <p:ext uri="{BB962C8B-B14F-4D97-AF65-F5344CB8AC3E}">
        <p14:creationId xmlns:p14="http://schemas.microsoft.com/office/powerpoint/2010/main" val="251474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98607-907E-F56C-4215-1085D3745C16}"/>
              </a:ext>
            </a:extLst>
          </p:cNvPr>
          <p:cNvSpPr>
            <a:spLocks noGrp="1"/>
          </p:cNvSpPr>
          <p:nvPr>
            <p:ph idx="1"/>
          </p:nvPr>
        </p:nvSpPr>
        <p:spPr/>
        <p:txBody>
          <a:bodyPr/>
          <a:lstStyle/>
          <a:p>
            <a:r>
              <a:rPr lang="vi-VN" b="0" i="0" dirty="0">
                <a:effectLst/>
                <a:latin typeface="Söhne"/>
              </a:rPr>
              <a:t>Hiện nay, máy tính mạnh nhất thế giới là Fugaku, được phát triển bởi Riken và Fujitsu ở Nhật Bản. Theo thông tin được công bố, Fugaku có thể thực hiện khoảng 442,01 nghìn tỷ phép tính mỗi giây (442,01 petaflops).</a:t>
            </a:r>
            <a:endParaRPr lang="en-US" dirty="0">
              <a:latin typeface="Söhne"/>
            </a:endParaRPr>
          </a:p>
          <a:p>
            <a:r>
              <a:rPr lang="vi-VN" b="0" i="0" dirty="0">
                <a:effectLst/>
                <a:latin typeface="Söhne"/>
              </a:rPr>
              <a:t>Tuy nhiên, thời gian giải mã RSA phụ thuộc vào độ dài của khóa. Dưới đây là bảng thống kê thời gian ước tính để giải mã RSA với máy tính mạnh nhất hiện nay với các khóa có độ dài khác nhau:</a:t>
            </a:r>
            <a:endParaRPr lang="en-US" dirty="0"/>
          </a:p>
        </p:txBody>
      </p:sp>
      <p:sp>
        <p:nvSpPr>
          <p:cNvPr id="3" name="Title 2">
            <a:extLst>
              <a:ext uri="{FF2B5EF4-FFF2-40B4-BE49-F238E27FC236}">
                <a16:creationId xmlns:a16="http://schemas.microsoft.com/office/drawing/2014/main" id="{AC414FE3-6595-63D8-E933-6548541604CB}"/>
              </a:ext>
            </a:extLst>
          </p:cNvPr>
          <p:cNvSpPr>
            <a:spLocks noGrp="1"/>
          </p:cNvSpPr>
          <p:nvPr>
            <p:ph type="title"/>
          </p:nvPr>
        </p:nvSpPr>
        <p:spPr/>
        <p:txBody>
          <a:bodyPr>
            <a:normAutofit fontScale="90000"/>
          </a:bodyPr>
          <a:lstStyle/>
          <a:p>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endParaRPr lang="en-US" dirty="0"/>
          </a:p>
        </p:txBody>
      </p:sp>
    </p:spTree>
    <p:extLst>
      <p:ext uri="{BB962C8B-B14F-4D97-AF65-F5344CB8AC3E}">
        <p14:creationId xmlns:p14="http://schemas.microsoft.com/office/powerpoint/2010/main" val="412247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F3D135-7E0E-4958-0F9F-02D8699B978E}"/>
              </a:ext>
            </a:extLst>
          </p:cNvPr>
          <p:cNvSpPr>
            <a:spLocks noGrp="1"/>
          </p:cNvSpPr>
          <p:nvPr>
            <p:ph type="title"/>
          </p:nvPr>
        </p:nvSpPr>
        <p:spPr/>
        <p:txBody>
          <a:bodyPr>
            <a:normAutofit fontScale="90000"/>
          </a:bodyPr>
          <a:lstStyle/>
          <a:p>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endParaRPr lang="en-US" dirty="0"/>
          </a:p>
        </p:txBody>
      </p:sp>
      <p:sp>
        <p:nvSpPr>
          <p:cNvPr id="6" name="Content Placeholder 5">
            <a:extLst>
              <a:ext uri="{FF2B5EF4-FFF2-40B4-BE49-F238E27FC236}">
                <a16:creationId xmlns:a16="http://schemas.microsoft.com/office/drawing/2014/main" id="{96FF0D12-5295-BA34-31AE-3CD54BBBE086}"/>
              </a:ext>
            </a:extLst>
          </p:cNvPr>
          <p:cNvSpPr>
            <a:spLocks noGrp="1"/>
          </p:cNvSpPr>
          <p:nvPr>
            <p:ph idx="1"/>
          </p:nvPr>
        </p:nvSpPr>
        <p:spPr>
          <a:xfrm>
            <a:off x="430967" y="3998211"/>
            <a:ext cx="8229600" cy="1716790"/>
          </a:xfrm>
        </p:spPr>
        <p:txBody>
          <a:bodyPr>
            <a:normAutofit/>
          </a:bodyPr>
          <a:lstStyle/>
          <a:p>
            <a:pPr marL="109728" indent="0">
              <a:buNone/>
            </a:pPr>
            <a:r>
              <a:rPr lang="en-US" dirty="0" err="1"/>
              <a:t>Dựa</a:t>
            </a:r>
            <a:r>
              <a:rPr lang="en-US" dirty="0"/>
              <a:t> </a:t>
            </a:r>
            <a:r>
              <a:rPr lang="en-US" dirty="0" err="1"/>
              <a:t>vào</a:t>
            </a:r>
            <a:r>
              <a:rPr lang="en-US" dirty="0"/>
              <a:t> </a:t>
            </a:r>
            <a:r>
              <a:rPr lang="en-US" dirty="0" err="1"/>
              <a:t>bảng</a:t>
            </a:r>
            <a:r>
              <a:rPr lang="en-US" dirty="0"/>
              <a:t> </a:t>
            </a:r>
            <a:r>
              <a:rPr lang="en-US" dirty="0" err="1"/>
              <a:t>thống</a:t>
            </a:r>
            <a:r>
              <a:rPr lang="en-US" dirty="0"/>
              <a:t> </a:t>
            </a:r>
            <a:r>
              <a:rPr lang="en-US" dirty="0" err="1"/>
              <a:t>kê</a:t>
            </a:r>
            <a:r>
              <a:rPr lang="en-US" dirty="0"/>
              <a:t> </a:t>
            </a:r>
            <a:r>
              <a:rPr lang="en-US" dirty="0" err="1"/>
              <a:t>trên</a:t>
            </a:r>
            <a:r>
              <a:rPr lang="en-US" dirty="0"/>
              <a:t>, </a:t>
            </a:r>
            <a:r>
              <a:rPr lang="en-US" dirty="0" err="1"/>
              <a:t>có</a:t>
            </a:r>
            <a:r>
              <a:rPr lang="en-US" dirty="0"/>
              <a:t> </a:t>
            </a:r>
            <a:r>
              <a:rPr lang="en-US" dirty="0" err="1"/>
              <a:t>thể</a:t>
            </a:r>
            <a:r>
              <a:rPr lang="en-US" dirty="0"/>
              <a:t> </a:t>
            </a:r>
            <a:r>
              <a:rPr lang="en-US" dirty="0" err="1"/>
              <a:t>thấy</a:t>
            </a:r>
            <a:r>
              <a:rPr lang="en-US" dirty="0"/>
              <a:t> </a:t>
            </a:r>
            <a:r>
              <a:rPr lang="en-US" dirty="0" err="1"/>
              <a:t>độ</a:t>
            </a:r>
            <a:r>
              <a:rPr lang="en-US" dirty="0"/>
              <a:t> an </a:t>
            </a:r>
            <a:r>
              <a:rPr lang="en-US" dirty="0" err="1"/>
              <a:t>toàn</a:t>
            </a:r>
            <a:r>
              <a:rPr lang="en-US" dirty="0"/>
              <a:t> </a:t>
            </a:r>
            <a:r>
              <a:rPr lang="en-US" dirty="0" err="1"/>
              <a:t>của</a:t>
            </a:r>
            <a:r>
              <a:rPr lang="en-US" dirty="0"/>
              <a:t> </a:t>
            </a:r>
            <a:r>
              <a:rPr lang="en-US" dirty="0" err="1"/>
              <a:t>hệ</a:t>
            </a:r>
            <a:r>
              <a:rPr lang="en-US" dirty="0"/>
              <a:t> </a:t>
            </a:r>
            <a:r>
              <a:rPr lang="en-US" dirty="0" err="1"/>
              <a:t>mã</a:t>
            </a:r>
            <a:r>
              <a:rPr lang="en-US" dirty="0"/>
              <a:t> RSA </a:t>
            </a:r>
            <a:r>
              <a:rPr lang="en-US" dirty="0" err="1"/>
              <a:t>là</a:t>
            </a:r>
            <a:r>
              <a:rPr lang="en-US" dirty="0"/>
              <a:t> </a:t>
            </a:r>
            <a:r>
              <a:rPr lang="en-US" dirty="0" err="1"/>
              <a:t>rất</a:t>
            </a:r>
            <a:r>
              <a:rPr lang="en-US" dirty="0"/>
              <a:t> </a:t>
            </a:r>
            <a:r>
              <a:rPr lang="en-US" dirty="0" err="1"/>
              <a:t>cao</a:t>
            </a:r>
            <a:r>
              <a:rPr lang="en-US" dirty="0"/>
              <a:t> </a:t>
            </a:r>
            <a:r>
              <a:rPr lang="en-US" dirty="0" err="1"/>
              <a:t>và</a:t>
            </a:r>
            <a:r>
              <a:rPr lang="en-US" dirty="0"/>
              <a:t> </a:t>
            </a:r>
            <a:r>
              <a:rPr lang="en-US" dirty="0" err="1"/>
              <a:t>rất</a:t>
            </a:r>
            <a:r>
              <a:rPr lang="en-US" dirty="0"/>
              <a:t> </a:t>
            </a:r>
            <a:r>
              <a:rPr lang="en-US" dirty="0" err="1"/>
              <a:t>khó</a:t>
            </a:r>
            <a:r>
              <a:rPr lang="en-US" dirty="0"/>
              <a:t> </a:t>
            </a:r>
            <a:r>
              <a:rPr lang="en-US" dirty="0" err="1"/>
              <a:t>bị</a:t>
            </a:r>
            <a:r>
              <a:rPr lang="en-US" dirty="0"/>
              <a:t> </a:t>
            </a:r>
            <a:r>
              <a:rPr lang="en-US" dirty="0" err="1"/>
              <a:t>tấn</a:t>
            </a:r>
            <a:r>
              <a:rPr lang="en-US" dirty="0"/>
              <a:t> </a:t>
            </a:r>
            <a:r>
              <a:rPr lang="en-US" dirty="0" err="1"/>
              <a:t>công</a:t>
            </a:r>
            <a:r>
              <a:rPr lang="en-US" dirty="0"/>
              <a:t>.</a:t>
            </a:r>
          </a:p>
        </p:txBody>
      </p:sp>
      <p:graphicFrame>
        <p:nvGraphicFramePr>
          <p:cNvPr id="7" name="Table 4">
            <a:extLst>
              <a:ext uri="{FF2B5EF4-FFF2-40B4-BE49-F238E27FC236}">
                <a16:creationId xmlns:a16="http://schemas.microsoft.com/office/drawing/2014/main" id="{0E75B485-DE7B-3DAA-578B-06D50B79D681}"/>
              </a:ext>
            </a:extLst>
          </p:cNvPr>
          <p:cNvGraphicFramePr>
            <a:graphicFrameLocks/>
          </p:cNvGraphicFramePr>
          <p:nvPr>
            <p:extLst>
              <p:ext uri="{D42A27DB-BD31-4B8C-83A1-F6EECF244321}">
                <p14:modId xmlns:p14="http://schemas.microsoft.com/office/powerpoint/2010/main" val="2055010952"/>
              </p:ext>
            </p:extLst>
          </p:nvPr>
        </p:nvGraphicFramePr>
        <p:xfrm>
          <a:off x="457200" y="1676400"/>
          <a:ext cx="8229600" cy="1854200"/>
        </p:xfrm>
        <a:graphic>
          <a:graphicData uri="http://schemas.openxmlformats.org/drawingml/2006/table">
            <a:tbl>
              <a:tblPr firstRow="1" bandRow="1">
                <a:tableStyleId>{5C22544A-7EE6-4342-B048-85BDC9FD1C3A}</a:tableStyleId>
              </a:tblPr>
              <a:tblGrid>
                <a:gridCol w="4081072">
                  <a:extLst>
                    <a:ext uri="{9D8B030D-6E8A-4147-A177-3AD203B41FA5}">
                      <a16:colId xmlns:a16="http://schemas.microsoft.com/office/drawing/2014/main" val="1638200822"/>
                    </a:ext>
                  </a:extLst>
                </a:gridCol>
                <a:gridCol w="4148528">
                  <a:extLst>
                    <a:ext uri="{9D8B030D-6E8A-4147-A177-3AD203B41FA5}">
                      <a16:colId xmlns:a16="http://schemas.microsoft.com/office/drawing/2014/main" val="3353109940"/>
                    </a:ext>
                  </a:extLst>
                </a:gridCol>
              </a:tblGrid>
              <a:tr h="370840">
                <a:tc>
                  <a:txBody>
                    <a:bodyPr/>
                    <a:lstStyle/>
                    <a:p>
                      <a:pPr algn="ctr"/>
                      <a:r>
                        <a:rPr lang="en-US" dirty="0" err="1"/>
                        <a:t>Độ</a:t>
                      </a:r>
                      <a:r>
                        <a:rPr lang="en-US" dirty="0"/>
                        <a:t> </a:t>
                      </a:r>
                      <a:r>
                        <a:rPr lang="en-US" dirty="0" err="1"/>
                        <a:t>dài</a:t>
                      </a:r>
                      <a:r>
                        <a:rPr lang="en-US" dirty="0"/>
                        <a:t> </a:t>
                      </a:r>
                      <a:r>
                        <a:rPr lang="en-US" dirty="0" err="1"/>
                        <a:t>khóa</a:t>
                      </a:r>
                      <a:endParaRPr lang="en-US" dirty="0"/>
                    </a:p>
                  </a:txBody>
                  <a:tcPr/>
                </a:tc>
                <a:tc>
                  <a:txBody>
                    <a:bodyPr/>
                    <a:lstStyle/>
                    <a:p>
                      <a:pPr algn="ctr"/>
                      <a:r>
                        <a:rPr lang="en-US" dirty="0" err="1"/>
                        <a:t>Thời</a:t>
                      </a:r>
                      <a:r>
                        <a:rPr lang="en-US" dirty="0"/>
                        <a:t> </a:t>
                      </a:r>
                      <a:r>
                        <a:rPr lang="en-US" dirty="0" err="1"/>
                        <a:t>gian</a:t>
                      </a:r>
                      <a:r>
                        <a:rPr lang="en-US" dirty="0"/>
                        <a:t> </a:t>
                      </a:r>
                      <a:r>
                        <a:rPr lang="en-US" dirty="0" err="1"/>
                        <a:t>giải</a:t>
                      </a:r>
                      <a:r>
                        <a:rPr lang="en-US" dirty="0"/>
                        <a:t> </a:t>
                      </a:r>
                      <a:r>
                        <a:rPr lang="en-US" dirty="0" err="1"/>
                        <a:t>mã</a:t>
                      </a:r>
                      <a:endParaRPr lang="en-US" dirty="0"/>
                    </a:p>
                  </a:txBody>
                  <a:tcPr/>
                </a:tc>
                <a:extLst>
                  <a:ext uri="{0D108BD9-81ED-4DB2-BD59-A6C34878D82A}">
                    <a16:rowId xmlns:a16="http://schemas.microsoft.com/office/drawing/2014/main" val="2894883677"/>
                  </a:ext>
                </a:extLst>
              </a:tr>
              <a:tr h="370840">
                <a:tc>
                  <a:txBody>
                    <a:bodyPr/>
                    <a:lstStyle/>
                    <a:p>
                      <a:pPr algn="ctr"/>
                      <a:r>
                        <a:rPr lang="en-US" dirty="0"/>
                        <a:t>1024 bit</a:t>
                      </a:r>
                    </a:p>
                  </a:txBody>
                  <a:tcPr/>
                </a:tc>
                <a:tc>
                  <a:txBody>
                    <a:bodyPr/>
                    <a:lstStyle/>
                    <a:p>
                      <a:pPr algn="ctr"/>
                      <a:r>
                        <a:rPr lang="en-US" dirty="0" err="1"/>
                        <a:t>Khoảng</a:t>
                      </a:r>
                      <a:r>
                        <a:rPr lang="en-US" dirty="0"/>
                        <a:t> 400 </a:t>
                      </a:r>
                      <a:r>
                        <a:rPr lang="en-US" dirty="0" err="1"/>
                        <a:t>triệu</a:t>
                      </a:r>
                      <a:r>
                        <a:rPr lang="en-US" dirty="0"/>
                        <a:t> </a:t>
                      </a:r>
                      <a:r>
                        <a:rPr lang="en-US" dirty="0" err="1"/>
                        <a:t>năm</a:t>
                      </a:r>
                      <a:endParaRPr lang="en-US" dirty="0"/>
                    </a:p>
                  </a:txBody>
                  <a:tcPr/>
                </a:tc>
                <a:extLst>
                  <a:ext uri="{0D108BD9-81ED-4DB2-BD59-A6C34878D82A}">
                    <a16:rowId xmlns:a16="http://schemas.microsoft.com/office/drawing/2014/main" val="2873978528"/>
                  </a:ext>
                </a:extLst>
              </a:tr>
              <a:tr h="370840">
                <a:tc>
                  <a:txBody>
                    <a:bodyPr/>
                    <a:lstStyle/>
                    <a:p>
                      <a:pPr algn="ctr"/>
                      <a:r>
                        <a:rPr lang="en-US" dirty="0"/>
                        <a:t>2048 bit</a:t>
                      </a:r>
                    </a:p>
                  </a:txBody>
                  <a:tcPr/>
                </a:tc>
                <a:tc>
                  <a:txBody>
                    <a:bodyPr/>
                    <a:lstStyle/>
                    <a:p>
                      <a:pPr algn="ctr"/>
                      <a:r>
                        <a:rPr lang="en-US" dirty="0" err="1"/>
                        <a:t>Khoảng</a:t>
                      </a:r>
                      <a:r>
                        <a:rPr lang="en-US" dirty="0"/>
                        <a:t> 3,6 </a:t>
                      </a:r>
                      <a:r>
                        <a:rPr lang="en-US" dirty="0" err="1"/>
                        <a:t>tỷ</a:t>
                      </a:r>
                      <a:r>
                        <a:rPr lang="en-US" dirty="0"/>
                        <a:t> </a:t>
                      </a:r>
                      <a:r>
                        <a:rPr lang="en-US" dirty="0" err="1"/>
                        <a:t>năm</a:t>
                      </a:r>
                      <a:endParaRPr lang="en-US" dirty="0"/>
                    </a:p>
                  </a:txBody>
                  <a:tcPr/>
                </a:tc>
                <a:extLst>
                  <a:ext uri="{0D108BD9-81ED-4DB2-BD59-A6C34878D82A}">
                    <a16:rowId xmlns:a16="http://schemas.microsoft.com/office/drawing/2014/main" val="856603071"/>
                  </a:ext>
                </a:extLst>
              </a:tr>
              <a:tr h="370840">
                <a:tc>
                  <a:txBody>
                    <a:bodyPr/>
                    <a:lstStyle/>
                    <a:p>
                      <a:pPr algn="ctr"/>
                      <a:r>
                        <a:rPr lang="en-US" dirty="0"/>
                        <a:t>3072 bit</a:t>
                      </a:r>
                    </a:p>
                  </a:txBody>
                  <a:tcPr/>
                </a:tc>
                <a:tc>
                  <a:txBody>
                    <a:bodyPr/>
                    <a:lstStyle/>
                    <a:p>
                      <a:pPr algn="ctr"/>
                      <a:r>
                        <a:rPr lang="en-US" dirty="0" err="1"/>
                        <a:t>Khoảng</a:t>
                      </a:r>
                      <a:r>
                        <a:rPr lang="en-US" dirty="0"/>
                        <a:t> 200 </a:t>
                      </a:r>
                      <a:r>
                        <a:rPr lang="en-US" dirty="0" err="1"/>
                        <a:t>tỷ</a:t>
                      </a:r>
                      <a:r>
                        <a:rPr lang="en-US" dirty="0"/>
                        <a:t> </a:t>
                      </a:r>
                      <a:r>
                        <a:rPr lang="en-US" dirty="0" err="1"/>
                        <a:t>năm</a:t>
                      </a:r>
                      <a:endParaRPr lang="en-US" dirty="0"/>
                    </a:p>
                  </a:txBody>
                  <a:tcPr/>
                </a:tc>
                <a:extLst>
                  <a:ext uri="{0D108BD9-81ED-4DB2-BD59-A6C34878D82A}">
                    <a16:rowId xmlns:a16="http://schemas.microsoft.com/office/drawing/2014/main" val="2391958583"/>
                  </a:ext>
                </a:extLst>
              </a:tr>
              <a:tr h="370840">
                <a:tc>
                  <a:txBody>
                    <a:bodyPr/>
                    <a:lstStyle/>
                    <a:p>
                      <a:pPr algn="ctr"/>
                      <a:r>
                        <a:rPr lang="en-US" dirty="0"/>
                        <a:t>4096 bit</a:t>
                      </a:r>
                    </a:p>
                  </a:txBody>
                  <a:tcPr/>
                </a:tc>
                <a:tc>
                  <a:txBody>
                    <a:bodyPr/>
                    <a:lstStyle/>
                    <a:p>
                      <a:pPr algn="ctr"/>
                      <a:r>
                        <a:rPr lang="en-US" dirty="0" err="1"/>
                        <a:t>Khoảng</a:t>
                      </a:r>
                      <a:r>
                        <a:rPr lang="en-US" dirty="0"/>
                        <a:t> 3 </a:t>
                      </a:r>
                      <a:r>
                        <a:rPr lang="en-US" dirty="0" err="1"/>
                        <a:t>triệu</a:t>
                      </a:r>
                      <a:r>
                        <a:rPr lang="en-US" dirty="0"/>
                        <a:t> </a:t>
                      </a:r>
                      <a:r>
                        <a:rPr lang="en-US" dirty="0" err="1"/>
                        <a:t>tỷ</a:t>
                      </a:r>
                      <a:r>
                        <a:rPr lang="en-US" dirty="0"/>
                        <a:t> </a:t>
                      </a:r>
                      <a:r>
                        <a:rPr lang="en-US" dirty="0" err="1"/>
                        <a:t>năm</a:t>
                      </a:r>
                      <a:endParaRPr lang="en-US" dirty="0"/>
                    </a:p>
                  </a:txBody>
                  <a:tcPr/>
                </a:tc>
                <a:extLst>
                  <a:ext uri="{0D108BD9-81ED-4DB2-BD59-A6C34878D82A}">
                    <a16:rowId xmlns:a16="http://schemas.microsoft.com/office/drawing/2014/main" val="2949814971"/>
                  </a:ext>
                </a:extLst>
              </a:tr>
            </a:tbl>
          </a:graphicData>
        </a:graphic>
      </p:graphicFrame>
    </p:spTree>
    <p:extLst>
      <p:ext uri="{BB962C8B-B14F-4D97-AF65-F5344CB8AC3E}">
        <p14:creationId xmlns:p14="http://schemas.microsoft.com/office/powerpoint/2010/main" val="133305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E411C1-3077-62F7-8EF1-EF88CE992DD8}"/>
              </a:ext>
            </a:extLst>
          </p:cNvPr>
          <p:cNvSpPr>
            <a:spLocks noGrp="1"/>
          </p:cNvSpPr>
          <p:nvPr>
            <p:ph idx="1"/>
          </p:nvPr>
        </p:nvSpPr>
        <p:spPr/>
        <p:txBody>
          <a:bodyPr>
            <a:normAutofit fontScale="92500"/>
          </a:bodyPr>
          <a:lstStyle/>
          <a:p>
            <a:r>
              <a:rPr lang="en-US" dirty="0"/>
              <a:t>Sau </a:t>
            </a:r>
            <a:r>
              <a:rPr lang="en-US" dirty="0" err="1"/>
              <a:t>đây</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hình</a:t>
            </a:r>
            <a:r>
              <a:rPr lang="en-US" dirty="0"/>
              <a:t> </a:t>
            </a:r>
            <a:r>
              <a:rPr lang="en-US" dirty="0" err="1"/>
              <a:t>thức</a:t>
            </a:r>
            <a:r>
              <a:rPr lang="en-US" dirty="0"/>
              <a:t> </a:t>
            </a:r>
            <a:r>
              <a:rPr lang="en-US" dirty="0" err="1"/>
              <a:t>tấn</a:t>
            </a:r>
            <a:r>
              <a:rPr lang="en-US" dirty="0"/>
              <a:t> </a:t>
            </a:r>
            <a:r>
              <a:rPr lang="en-US" dirty="0" err="1"/>
              <a:t>công</a:t>
            </a:r>
            <a:r>
              <a:rPr lang="en-US" dirty="0"/>
              <a:t> </a:t>
            </a:r>
            <a:r>
              <a:rPr lang="en-US" dirty="0" err="1"/>
              <a:t>phổ</a:t>
            </a:r>
            <a:r>
              <a:rPr lang="en-US" dirty="0"/>
              <a:t> </a:t>
            </a:r>
            <a:r>
              <a:rPr lang="en-US" dirty="0" err="1"/>
              <a:t>biến</a:t>
            </a:r>
            <a:r>
              <a:rPr lang="en-US" dirty="0"/>
              <a:t> </a:t>
            </a:r>
            <a:r>
              <a:rPr lang="en-US" dirty="0" err="1"/>
              <a:t>đối</a:t>
            </a:r>
            <a:r>
              <a:rPr lang="en-US" dirty="0"/>
              <a:t> </a:t>
            </a:r>
            <a:r>
              <a:rPr lang="en-US" dirty="0" err="1"/>
              <a:t>với</a:t>
            </a:r>
            <a:r>
              <a:rPr lang="en-US" dirty="0"/>
              <a:t> RSA:</a:t>
            </a:r>
          </a:p>
          <a:p>
            <a:pPr lvl="1"/>
            <a:r>
              <a:rPr lang="vi-VN" b="1" i="0" dirty="0">
                <a:effectLst/>
                <a:latin typeface="Söhne"/>
              </a:rPr>
              <a:t>Tấn công brute-force</a:t>
            </a:r>
            <a:r>
              <a:rPr lang="vi-VN" b="0" i="0" dirty="0">
                <a:effectLst/>
                <a:latin typeface="Söhne"/>
              </a:rPr>
              <a:t>: Kẻ tấn công cố gắng giải mã RSA bằng cách thử tất cả các khóa có thể có. Điều này yêu cầu một lượng tính toán lớn và là không khả thi đối với các khóa đủ dài.</a:t>
            </a:r>
            <a:endParaRPr lang="en-US" b="0" i="0" dirty="0">
              <a:effectLst/>
              <a:latin typeface="Söhne"/>
            </a:endParaRPr>
          </a:p>
          <a:p>
            <a:pPr lvl="1"/>
            <a:r>
              <a:rPr lang="vi-VN" b="1" i="0" dirty="0">
                <a:effectLst/>
                <a:latin typeface="Söhne"/>
              </a:rPr>
              <a:t>Tấn công phân tích theo giá trị riêng</a:t>
            </a:r>
            <a:r>
              <a:rPr lang="vi-VN" b="0" i="0" dirty="0">
                <a:effectLst/>
                <a:latin typeface="Söhne"/>
              </a:rPr>
              <a:t>: Kẻ tấn công cố gắng tính toán các giá trị riêng của khóa công khai RSA và từ đó tính toán khóa bí mật. Tuy nhiên, việc tính toán các giá trị riêng cần một lượng tính toán lớn và không khả thi đối với các khóa đủ dài.</a:t>
            </a:r>
          </a:p>
          <a:p>
            <a:pPr lvl="1"/>
            <a:r>
              <a:rPr lang="en-US" b="1" i="0" dirty="0" err="1">
                <a:effectLst/>
                <a:latin typeface="Söhne"/>
              </a:rPr>
              <a:t>Tấn</a:t>
            </a:r>
            <a:r>
              <a:rPr lang="en-US" b="1" i="0" dirty="0">
                <a:effectLst/>
                <a:latin typeface="Söhne"/>
              </a:rPr>
              <a:t> </a:t>
            </a:r>
            <a:r>
              <a:rPr lang="en-US" b="1" i="0" dirty="0" err="1">
                <a:effectLst/>
                <a:latin typeface="Söhne"/>
              </a:rPr>
              <a:t>công</a:t>
            </a:r>
            <a:r>
              <a:rPr lang="en-US" b="1" i="0" dirty="0">
                <a:effectLst/>
                <a:latin typeface="Söhne"/>
              </a:rPr>
              <a:t> </a:t>
            </a:r>
            <a:r>
              <a:rPr lang="en-US" b="1" i="0" dirty="0" err="1">
                <a:effectLst/>
                <a:latin typeface="Söhne"/>
              </a:rPr>
              <a:t>phân</a:t>
            </a:r>
            <a:r>
              <a:rPr lang="en-US" b="1" i="0" dirty="0">
                <a:effectLst/>
                <a:latin typeface="Söhne"/>
              </a:rPr>
              <a:t> </a:t>
            </a:r>
            <a:r>
              <a:rPr lang="en-US" b="1" i="0" dirty="0" err="1">
                <a:effectLst/>
                <a:latin typeface="Söhne"/>
              </a:rPr>
              <a:t>tích</a:t>
            </a:r>
            <a:r>
              <a:rPr lang="en-US" b="1" i="0" dirty="0">
                <a:effectLst/>
                <a:latin typeface="Söhne"/>
              </a:rPr>
              <a:t> </a:t>
            </a:r>
            <a:r>
              <a:rPr lang="en-US" b="1" i="0" dirty="0" err="1">
                <a:effectLst/>
                <a:latin typeface="Söhne"/>
              </a:rPr>
              <a:t>theo</a:t>
            </a:r>
            <a:r>
              <a:rPr lang="en-US" b="1" i="0" dirty="0">
                <a:effectLst/>
                <a:latin typeface="Söhne"/>
              </a:rPr>
              <a:t> chu </a:t>
            </a:r>
            <a:r>
              <a:rPr lang="en-US" b="1" i="0" dirty="0" err="1">
                <a:effectLst/>
                <a:latin typeface="Söhne"/>
              </a:rPr>
              <a:t>kỳ</a:t>
            </a:r>
            <a:r>
              <a:rPr lang="en-US" b="0" i="0" dirty="0">
                <a:effectLst/>
                <a:latin typeface="Söhne"/>
              </a:rPr>
              <a:t>: </a:t>
            </a:r>
            <a:r>
              <a:rPr lang="en-US" b="0" i="0" dirty="0" err="1">
                <a:effectLst/>
                <a:latin typeface="Söhne"/>
              </a:rPr>
              <a:t>Kẻ</a:t>
            </a:r>
            <a:r>
              <a:rPr lang="en-US" b="0" i="0" dirty="0">
                <a:effectLst/>
                <a:latin typeface="Söhne"/>
              </a:rPr>
              <a:t> </a:t>
            </a:r>
            <a:r>
              <a:rPr lang="en-US" b="0" i="0" dirty="0" err="1">
                <a:effectLst/>
                <a:latin typeface="Söhne"/>
              </a:rPr>
              <a:t>tấn</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thuật</a:t>
            </a:r>
            <a:r>
              <a:rPr lang="en-US" b="0" i="0" dirty="0">
                <a:effectLst/>
                <a:latin typeface="Söhne"/>
              </a:rPr>
              <a:t> </a:t>
            </a:r>
            <a:r>
              <a:rPr lang="en-US" b="0" i="0" dirty="0" err="1">
                <a:effectLst/>
                <a:latin typeface="Söhne"/>
              </a:rPr>
              <a:t>toán</a:t>
            </a:r>
            <a:r>
              <a:rPr lang="en-US" b="0" i="0" dirty="0">
                <a:effectLst/>
                <a:latin typeface="Söhne"/>
              </a:rPr>
              <a:t> Euclid </a:t>
            </a:r>
            <a:r>
              <a:rPr lang="en-US" b="0" i="0" dirty="0" err="1">
                <a:effectLst/>
                <a:latin typeface="Söhne"/>
              </a:rPr>
              <a:t>mở</a:t>
            </a:r>
            <a:r>
              <a:rPr lang="en-US" b="0" i="0" dirty="0">
                <a:effectLst/>
                <a:latin typeface="Söhne"/>
              </a:rPr>
              <a:t> </a:t>
            </a:r>
            <a:r>
              <a:rPr lang="en-US" b="0" i="0" dirty="0" err="1">
                <a:effectLst/>
                <a:latin typeface="Söhne"/>
              </a:rPr>
              <a:t>rộng</a:t>
            </a:r>
            <a:r>
              <a:rPr lang="en-US" b="0" i="0" dirty="0">
                <a:effectLst/>
                <a:latin typeface="Söhne"/>
              </a:rPr>
              <a:t> </a:t>
            </a:r>
            <a:r>
              <a:rPr lang="en-US" b="0" i="0" dirty="0" err="1">
                <a:effectLst/>
                <a:latin typeface="Söhne"/>
              </a:rPr>
              <a:t>để</a:t>
            </a:r>
            <a:r>
              <a:rPr lang="en-US" b="0" i="0" dirty="0">
                <a:effectLst/>
                <a:latin typeface="Söhne"/>
              </a:rPr>
              <a:t> </a:t>
            </a:r>
            <a:r>
              <a:rPr lang="en-US" b="0" i="0" dirty="0" err="1">
                <a:effectLst/>
                <a:latin typeface="Söhne"/>
              </a:rPr>
              <a:t>tìm</a:t>
            </a:r>
            <a:r>
              <a:rPr lang="en-US" b="0" i="0" dirty="0">
                <a:effectLst/>
                <a:latin typeface="Söhne"/>
              </a:rPr>
              <a:t> </a:t>
            </a:r>
            <a:r>
              <a:rPr lang="en-US" b="0" i="0" dirty="0" err="1">
                <a:effectLst/>
                <a:latin typeface="Söhne"/>
              </a:rPr>
              <a:t>thấy</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bí</a:t>
            </a:r>
            <a:r>
              <a:rPr lang="en-US" b="0" i="0" dirty="0">
                <a:effectLst/>
                <a:latin typeface="Söhne"/>
              </a:rPr>
              <a:t> </a:t>
            </a:r>
            <a:r>
              <a:rPr lang="en-US" b="0" i="0" dirty="0" err="1">
                <a:effectLst/>
                <a:latin typeface="Söhne"/>
              </a:rPr>
              <a:t>mật</a:t>
            </a:r>
            <a:r>
              <a:rPr lang="en-US" b="0" i="0" dirty="0">
                <a:effectLst/>
                <a:latin typeface="Söhne"/>
              </a:rPr>
              <a:t> RSA </a:t>
            </a:r>
            <a:r>
              <a:rPr lang="en-US" b="0" i="0" dirty="0" err="1">
                <a:effectLst/>
                <a:latin typeface="Söhne"/>
              </a:rPr>
              <a:t>dựa</a:t>
            </a:r>
            <a:r>
              <a:rPr lang="en-US" b="0" i="0" dirty="0">
                <a:effectLst/>
                <a:latin typeface="Söhne"/>
              </a:rPr>
              <a:t> </a:t>
            </a:r>
            <a:r>
              <a:rPr lang="en-US" b="0" i="0" dirty="0" err="1">
                <a:effectLst/>
                <a:latin typeface="Söhne"/>
              </a:rPr>
              <a:t>trên</a:t>
            </a:r>
            <a:r>
              <a:rPr lang="en-US" b="0" i="0" dirty="0">
                <a:effectLst/>
                <a:latin typeface="Söhne"/>
              </a:rPr>
              <a:t> </a:t>
            </a:r>
            <a:r>
              <a:rPr lang="en-US" b="0" i="0" dirty="0" err="1">
                <a:effectLst/>
                <a:latin typeface="Söhne"/>
              </a:rPr>
              <a:t>một</a:t>
            </a:r>
            <a:r>
              <a:rPr lang="en-US" b="0" i="0" dirty="0">
                <a:effectLst/>
                <a:latin typeface="Söhne"/>
              </a:rPr>
              <a:t> chu </a:t>
            </a:r>
            <a:r>
              <a:rPr lang="en-US" b="0" i="0" dirty="0" err="1">
                <a:effectLst/>
                <a:latin typeface="Söhne"/>
              </a:rPr>
              <a:t>kỳ</a:t>
            </a:r>
            <a:r>
              <a:rPr lang="en-US" b="0" i="0" dirty="0">
                <a:effectLst/>
                <a:latin typeface="Söhne"/>
              </a:rPr>
              <a:t> </a:t>
            </a:r>
            <a:r>
              <a:rPr lang="en-US" b="0" i="0" dirty="0" err="1">
                <a:effectLst/>
                <a:latin typeface="Söhne"/>
              </a:rPr>
              <a:t>của</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khai</a:t>
            </a:r>
            <a:r>
              <a:rPr lang="en-US" b="0" i="0" dirty="0">
                <a:effectLst/>
                <a:latin typeface="Söhne"/>
              </a:rPr>
              <a:t>. </a:t>
            </a:r>
            <a:r>
              <a:rPr lang="en-US" b="0" i="0" dirty="0" err="1">
                <a:effectLst/>
                <a:latin typeface="Söhne"/>
              </a:rPr>
              <a:t>Tuy</a:t>
            </a:r>
            <a:r>
              <a:rPr lang="en-US" b="0" i="0" dirty="0">
                <a:effectLst/>
                <a:latin typeface="Söhne"/>
              </a:rPr>
              <a:t> </a:t>
            </a:r>
            <a:r>
              <a:rPr lang="en-US" b="0" i="0" dirty="0" err="1">
                <a:effectLst/>
                <a:latin typeface="Söhne"/>
              </a:rPr>
              <a:t>nhiên</a:t>
            </a:r>
            <a:r>
              <a:rPr lang="en-US" b="0" i="0" dirty="0">
                <a:effectLst/>
                <a:latin typeface="Söhne"/>
              </a:rPr>
              <a:t>, </a:t>
            </a:r>
            <a:r>
              <a:rPr lang="en-US" b="0" i="0" dirty="0" err="1">
                <a:effectLst/>
                <a:latin typeface="Söhne"/>
              </a:rPr>
              <a:t>để</a:t>
            </a:r>
            <a:r>
              <a:rPr lang="en-US" b="0" i="0" dirty="0">
                <a:effectLst/>
                <a:latin typeface="Söhne"/>
              </a:rPr>
              <a:t> </a:t>
            </a:r>
            <a:r>
              <a:rPr lang="en-US" b="0" i="0" dirty="0" err="1">
                <a:effectLst/>
                <a:latin typeface="Söhne"/>
              </a:rPr>
              <a:t>thành</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kẻ</a:t>
            </a:r>
            <a:r>
              <a:rPr lang="en-US" b="0" i="0" dirty="0">
                <a:effectLst/>
                <a:latin typeface="Söhne"/>
              </a:rPr>
              <a:t> </a:t>
            </a:r>
            <a:r>
              <a:rPr lang="en-US" b="0" i="0" dirty="0" err="1">
                <a:effectLst/>
                <a:latin typeface="Söhne"/>
              </a:rPr>
              <a:t>tấn</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cần</a:t>
            </a:r>
            <a:r>
              <a:rPr lang="en-US" b="0" i="0" dirty="0">
                <a:effectLst/>
                <a:latin typeface="Söhne"/>
              </a:rPr>
              <a:t> </a:t>
            </a:r>
            <a:r>
              <a:rPr lang="en-US" b="0" i="0" dirty="0" err="1">
                <a:effectLst/>
                <a:latin typeface="Söhne"/>
              </a:rPr>
              <a:t>phải</a:t>
            </a:r>
            <a:r>
              <a:rPr lang="en-US" b="0" i="0" dirty="0">
                <a:effectLst/>
                <a:latin typeface="Söhne"/>
              </a:rPr>
              <a:t> </a:t>
            </a:r>
            <a:r>
              <a:rPr lang="en-US" b="0" i="0" dirty="0" err="1">
                <a:effectLst/>
                <a:latin typeface="Söhne"/>
              </a:rPr>
              <a:t>biết</a:t>
            </a:r>
            <a:r>
              <a:rPr lang="en-US" b="0" i="0" dirty="0">
                <a:effectLst/>
                <a:latin typeface="Söhne"/>
              </a:rPr>
              <a:t> chu </a:t>
            </a:r>
            <a:r>
              <a:rPr lang="en-US" b="0" i="0" dirty="0" err="1">
                <a:effectLst/>
                <a:latin typeface="Söhne"/>
              </a:rPr>
              <a:t>kỳ</a:t>
            </a:r>
            <a:r>
              <a:rPr lang="en-US" b="0" i="0" dirty="0">
                <a:effectLst/>
                <a:latin typeface="Söhne"/>
              </a:rPr>
              <a:t> </a:t>
            </a:r>
            <a:r>
              <a:rPr lang="en-US" b="0" i="0" dirty="0" err="1">
                <a:effectLst/>
                <a:latin typeface="Söhne"/>
              </a:rPr>
              <a:t>này</a:t>
            </a:r>
            <a:r>
              <a:rPr lang="en-US" b="0" i="0" dirty="0">
                <a:effectLst/>
                <a:latin typeface="Söhne"/>
              </a:rPr>
              <a:t>, </a:t>
            </a:r>
            <a:r>
              <a:rPr lang="en-US" b="0" i="0" dirty="0" err="1">
                <a:effectLst/>
                <a:latin typeface="Söhne"/>
              </a:rPr>
              <a:t>điều</a:t>
            </a:r>
            <a:r>
              <a:rPr lang="en-US" b="0" i="0" dirty="0">
                <a:effectLst/>
                <a:latin typeface="Söhne"/>
              </a:rPr>
              <a:t> </a:t>
            </a:r>
            <a:r>
              <a:rPr lang="en-US" b="0" i="0" dirty="0" err="1">
                <a:effectLst/>
                <a:latin typeface="Söhne"/>
              </a:rPr>
              <a:t>này</a:t>
            </a:r>
            <a:r>
              <a:rPr lang="en-US" b="0" i="0" dirty="0">
                <a:effectLst/>
                <a:latin typeface="Söhne"/>
              </a:rPr>
              <a:t> </a:t>
            </a:r>
            <a:r>
              <a:rPr lang="en-US" b="0" i="0" dirty="0" err="1">
                <a:effectLst/>
                <a:latin typeface="Söhne"/>
              </a:rPr>
              <a:t>là</a:t>
            </a:r>
            <a:r>
              <a:rPr lang="en-US" b="0" i="0" dirty="0">
                <a:effectLst/>
                <a:latin typeface="Söhne"/>
              </a:rPr>
              <a:t> </a:t>
            </a:r>
            <a:r>
              <a:rPr lang="en-US" b="0" i="0" dirty="0" err="1">
                <a:effectLst/>
                <a:latin typeface="Söhne"/>
              </a:rPr>
              <a:t>rất</a:t>
            </a:r>
            <a:r>
              <a:rPr lang="en-US" b="0" i="0" dirty="0">
                <a:effectLst/>
                <a:latin typeface="Söhne"/>
              </a:rPr>
              <a:t> </a:t>
            </a:r>
            <a:r>
              <a:rPr lang="en-US" b="0" i="0" dirty="0" err="1">
                <a:effectLst/>
                <a:latin typeface="Söhne"/>
              </a:rPr>
              <a:t>khó</a:t>
            </a:r>
            <a:r>
              <a:rPr lang="en-US" b="0" i="0" dirty="0">
                <a:effectLst/>
                <a:latin typeface="Söhne"/>
              </a:rPr>
              <a:t> </a:t>
            </a:r>
            <a:r>
              <a:rPr lang="en-US" b="0" i="0" dirty="0" err="1">
                <a:effectLst/>
                <a:latin typeface="Söhne"/>
              </a:rPr>
              <a:t>trong</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hệ</a:t>
            </a:r>
            <a:r>
              <a:rPr lang="en-US" b="0" i="0" dirty="0">
                <a:effectLst/>
                <a:latin typeface="Söhne"/>
              </a:rPr>
              <a:t> </a:t>
            </a:r>
            <a:r>
              <a:rPr lang="en-US" b="0" i="0" dirty="0" err="1">
                <a:effectLst/>
                <a:latin typeface="Söhne"/>
              </a:rPr>
              <a:t>thống</a:t>
            </a:r>
            <a:r>
              <a:rPr lang="en-US" b="0" i="0" dirty="0">
                <a:effectLst/>
                <a:latin typeface="Söhne"/>
              </a:rPr>
              <a:t> RSA </a:t>
            </a:r>
            <a:r>
              <a:rPr lang="en-US" b="0" i="0" dirty="0" err="1">
                <a:effectLst/>
                <a:latin typeface="Söhne"/>
              </a:rPr>
              <a:t>đúng</a:t>
            </a:r>
            <a:r>
              <a:rPr lang="en-US" b="0" i="0" dirty="0">
                <a:effectLst/>
                <a:latin typeface="Söhne"/>
              </a:rPr>
              <a:t>.</a:t>
            </a:r>
          </a:p>
          <a:p>
            <a:pPr lvl="1"/>
            <a:endParaRPr lang="vi-VN" b="0" i="0" dirty="0">
              <a:effectLst/>
              <a:latin typeface="Söhne"/>
            </a:endParaRPr>
          </a:p>
          <a:p>
            <a:pPr lvl="1"/>
            <a:endParaRPr lang="en-US" dirty="0"/>
          </a:p>
        </p:txBody>
      </p:sp>
      <p:sp>
        <p:nvSpPr>
          <p:cNvPr id="3" name="Title 2">
            <a:extLst>
              <a:ext uri="{FF2B5EF4-FFF2-40B4-BE49-F238E27FC236}">
                <a16:creationId xmlns:a16="http://schemas.microsoft.com/office/drawing/2014/main" id="{8FFAC921-41F4-4F52-230A-223D8981340D}"/>
              </a:ext>
            </a:extLst>
          </p:cNvPr>
          <p:cNvSpPr>
            <a:spLocks noGrp="1"/>
          </p:cNvSpPr>
          <p:nvPr>
            <p:ph type="title"/>
          </p:nvPr>
        </p:nvSpPr>
        <p:spPr/>
        <p:txBody>
          <a:bodyPr>
            <a:normAutofit fontScale="90000"/>
          </a:bodyPr>
          <a:lstStyle/>
          <a:p>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endParaRPr lang="en-US" dirty="0"/>
          </a:p>
        </p:txBody>
      </p:sp>
    </p:spTree>
    <p:extLst>
      <p:ext uri="{BB962C8B-B14F-4D97-AF65-F5344CB8AC3E}">
        <p14:creationId xmlns:p14="http://schemas.microsoft.com/office/powerpoint/2010/main" val="373700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CFE5DB-81D0-C22F-1EF8-7C3924F7ABBF}"/>
              </a:ext>
            </a:extLst>
          </p:cNvPr>
          <p:cNvSpPr>
            <a:spLocks noGrp="1"/>
          </p:cNvSpPr>
          <p:nvPr>
            <p:ph idx="1"/>
          </p:nvPr>
        </p:nvSpPr>
        <p:spPr/>
        <p:txBody>
          <a:bodyPr>
            <a:normAutofit lnSpcReduction="10000"/>
          </a:bodyPr>
          <a:lstStyle/>
          <a:p>
            <a:r>
              <a:rPr lang="vi-VN" b="0" i="0" dirty="0">
                <a:effectLst/>
                <a:latin typeface="Söhne"/>
              </a:rPr>
              <a:t>Hệ mã hóa công khai RSA có nhiều ứng dụng, trong đó có các ứng dụng chung như:</a:t>
            </a:r>
            <a:endParaRPr lang="en-US" b="0" i="0" dirty="0">
              <a:effectLst/>
              <a:latin typeface="Söhne"/>
            </a:endParaRPr>
          </a:p>
          <a:p>
            <a:pPr lvl="1"/>
            <a:r>
              <a:rPr lang="vi-VN" b="1" i="0" dirty="0">
                <a:effectLst/>
                <a:latin typeface="Söhne"/>
              </a:rPr>
              <a:t>Chứng thực: </a:t>
            </a:r>
            <a:r>
              <a:rPr lang="vi-VN" b="0" i="0" dirty="0">
                <a:effectLst/>
                <a:latin typeface="Söhne"/>
              </a:rPr>
              <a:t>RSA được sử dụng để chứng thực truy cập vào các hệ thống, tài khoản ngân hàng trực tuyến, email và các dịch vụ trực tuyến khác. Khi đăng nhập, hệ thống sẽ sử dụng khóa công khai RSA để mã hóa thông tin và gửi cho người dùng, người dùng sẽ sử dụng khóa bí mật RSA để giải mã thông tin và chứng thực truy cập.</a:t>
            </a:r>
          </a:p>
          <a:p>
            <a:pPr lvl="1"/>
            <a:r>
              <a:rPr lang="vi-VN" b="1" i="0" dirty="0">
                <a:effectLst/>
                <a:latin typeface="Söhne"/>
              </a:rPr>
              <a:t>Trao đổi khóa: </a:t>
            </a:r>
            <a:r>
              <a:rPr lang="vi-VN" b="0" i="0" dirty="0">
                <a:effectLst/>
                <a:latin typeface="Söhne"/>
              </a:rPr>
              <a:t>RSA được sử dụng để tạo ra các khóa để bảo vệ thông tin khi trao đổi qua mạng. Khi hai bên muốn trao đổi thông tin một cách an toàn, họ sẽ sử dụng hệ thống RSA để tạo ra các khóa, sau đó sử dụng khóa đó để mã hóa và giải mã thông tin khi truyền qua mạng.</a:t>
            </a:r>
          </a:p>
          <a:p>
            <a:pPr lvl="1"/>
            <a:endParaRPr lang="en-US" dirty="0"/>
          </a:p>
        </p:txBody>
      </p:sp>
      <p:sp>
        <p:nvSpPr>
          <p:cNvPr id="3" name="Title 2">
            <a:extLst>
              <a:ext uri="{FF2B5EF4-FFF2-40B4-BE49-F238E27FC236}">
                <a16:creationId xmlns:a16="http://schemas.microsoft.com/office/drawing/2014/main" id="{F2020B9C-D640-226F-BAD8-7CBDEA3FED59}"/>
              </a:ext>
            </a:extLst>
          </p:cNvPr>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385600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7E9BA0-0260-3F9D-E863-705AE0C8374C}"/>
              </a:ext>
            </a:extLst>
          </p:cNvPr>
          <p:cNvSpPr>
            <a:spLocks noGrp="1"/>
          </p:cNvSpPr>
          <p:nvPr>
            <p:ph idx="1"/>
          </p:nvPr>
        </p:nvSpPr>
        <p:spPr/>
        <p:txBody>
          <a:bodyPr/>
          <a:lstStyle/>
          <a:p>
            <a:pPr lvl="1"/>
            <a:r>
              <a:rPr lang="vi-VN" b="1" i="0" dirty="0">
                <a:effectLst/>
                <a:latin typeface="Söhne"/>
              </a:rPr>
              <a:t>Chữ ký số: </a:t>
            </a:r>
            <a:r>
              <a:rPr lang="vi-VN" b="0" i="0" dirty="0">
                <a:effectLst/>
                <a:latin typeface="Söhne"/>
              </a:rPr>
              <a:t>RSA được sử dụng để tạo chữ ký số, một cách để xác minh tính xác thực của một tài liệu. Khi một tài liệu được ký bằng khóa bí mật RSA, người nhận có thể sử dụng khóa công khai RSA để xác minh tính xác thực của tài liệu.</a:t>
            </a:r>
          </a:p>
          <a:p>
            <a:pPr lvl="1"/>
            <a:endParaRPr lang="en-US" dirty="0"/>
          </a:p>
        </p:txBody>
      </p:sp>
      <p:sp>
        <p:nvSpPr>
          <p:cNvPr id="3" name="Title 2">
            <a:extLst>
              <a:ext uri="{FF2B5EF4-FFF2-40B4-BE49-F238E27FC236}">
                <a16:creationId xmlns:a16="http://schemas.microsoft.com/office/drawing/2014/main" id="{EF31494A-1D6C-E2C4-FF14-1B2A5E58F32D}"/>
              </a:ext>
            </a:extLst>
          </p:cNvPr>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RSA</a:t>
            </a:r>
          </a:p>
        </p:txBody>
      </p:sp>
      <p:pic>
        <p:nvPicPr>
          <p:cNvPr id="5" name="Picture 4" descr="Diagram&#10;&#10;Description automatically generated">
            <a:extLst>
              <a:ext uri="{FF2B5EF4-FFF2-40B4-BE49-F238E27FC236}">
                <a16:creationId xmlns:a16="http://schemas.microsoft.com/office/drawing/2014/main" id="{3895656B-6C9A-CB43-D73A-332CDFBAB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040062"/>
            <a:ext cx="7467600" cy="3360738"/>
          </a:xfrm>
          <a:prstGeom prst="rect">
            <a:avLst/>
          </a:prstGeom>
        </p:spPr>
      </p:pic>
    </p:spTree>
    <p:extLst>
      <p:ext uri="{BB962C8B-B14F-4D97-AF65-F5344CB8AC3E}">
        <p14:creationId xmlns:p14="http://schemas.microsoft.com/office/powerpoint/2010/main" val="222966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3886200"/>
          </a:xfrm>
        </p:spPr>
        <p:txBody>
          <a:bodyPr/>
          <a:lstStyle/>
          <a:p>
            <a:pPr marL="1150938" indent="-574675">
              <a:buFont typeface="Wingdings" pitchFamily="2" charset="2"/>
              <a:buChar char="Ø"/>
            </a:pPr>
            <a:r>
              <a:rPr lang="en-US" dirty="0" err="1">
                <a:latin typeface="Arial" pitchFamily="34" charset="0"/>
                <a:cs typeface="Arial" pitchFamily="34" charset="0"/>
              </a:rPr>
              <a:t>Giới</a:t>
            </a:r>
            <a:r>
              <a:rPr lang="en-US" dirty="0">
                <a:latin typeface="Arial" pitchFamily="34" charset="0"/>
                <a:cs typeface="Arial" pitchFamily="34" charset="0"/>
              </a:rPr>
              <a:t> </a:t>
            </a:r>
            <a:r>
              <a:rPr lang="en-US" dirty="0" err="1">
                <a:latin typeface="Arial" pitchFamily="34" charset="0"/>
                <a:cs typeface="Arial" pitchFamily="34" charset="0"/>
              </a:rPr>
              <a:t>thiệu</a:t>
            </a:r>
            <a:r>
              <a:rPr lang="en-US" dirty="0">
                <a:latin typeface="Arial" pitchFamily="34" charset="0"/>
                <a:cs typeface="Arial" pitchFamily="34" charset="0"/>
              </a:rPr>
              <a:t> </a:t>
            </a:r>
            <a:r>
              <a:rPr lang="en-US" dirty="0" err="1">
                <a:latin typeface="Arial" pitchFamily="34" charset="0"/>
                <a:cs typeface="Arial" pitchFamily="34" charset="0"/>
              </a:rPr>
              <a:t>về</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thành</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khóa</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ví</a:t>
            </a:r>
            <a:r>
              <a:rPr lang="en-US" dirty="0">
                <a:latin typeface="Arial" pitchFamily="34" charset="0"/>
                <a:cs typeface="Arial" pitchFamily="34" charset="0"/>
              </a:rPr>
              <a:t> </a:t>
            </a:r>
            <a:r>
              <a:rPr lang="en-US" dirty="0" err="1">
                <a:latin typeface="Arial" pitchFamily="34" charset="0"/>
                <a:cs typeface="Arial" pitchFamily="34" charset="0"/>
              </a:rPr>
              <a:t>dụ</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Độ</a:t>
            </a:r>
            <a:r>
              <a:rPr lang="en-US" dirty="0">
                <a:latin typeface="Arial" pitchFamily="34" charset="0"/>
                <a:cs typeface="Arial" pitchFamily="34" charset="0"/>
              </a:rPr>
              <a:t> an </a:t>
            </a:r>
            <a:r>
              <a:rPr lang="en-US" dirty="0" err="1">
                <a:latin typeface="Arial" pitchFamily="34" charset="0"/>
                <a:cs typeface="Arial" pitchFamily="34" charset="0"/>
              </a:rPr>
              <a:t>toàn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khai</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Ứng</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RSA</a:t>
            </a:r>
          </a:p>
          <a:p>
            <a:pPr marL="1150938" indent="-574675">
              <a:buFont typeface="Wingdings" pitchFamily="2" charset="2"/>
              <a:buChar char="Ø"/>
            </a:pPr>
            <a:r>
              <a:rPr lang="en-US" dirty="0" err="1">
                <a:latin typeface="Arial" pitchFamily="34" charset="0"/>
                <a:cs typeface="Arial" pitchFamily="34" charset="0"/>
              </a:rPr>
              <a:t>Nhận</a:t>
            </a:r>
            <a:r>
              <a:rPr lang="en-US" dirty="0">
                <a:latin typeface="Arial" pitchFamily="34" charset="0"/>
                <a:cs typeface="Arial" pitchFamily="34" charset="0"/>
              </a:rPr>
              <a:t> </a:t>
            </a:r>
            <a:r>
              <a:rPr lang="en-US" dirty="0" err="1">
                <a:latin typeface="Arial" pitchFamily="34" charset="0"/>
                <a:cs typeface="Arial" pitchFamily="34" charset="0"/>
              </a:rPr>
              <a:t>xét</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kết</a:t>
            </a:r>
            <a:r>
              <a:rPr lang="en-US" dirty="0">
                <a:latin typeface="Arial" pitchFamily="34" charset="0"/>
                <a:cs typeface="Arial" pitchFamily="34" charset="0"/>
              </a:rPr>
              <a:t> </a:t>
            </a:r>
            <a:r>
              <a:rPr lang="en-US" dirty="0" err="1">
                <a:latin typeface="Arial" pitchFamily="34" charset="0"/>
                <a:cs typeface="Arial" pitchFamily="34" charset="0"/>
              </a:rPr>
              <a:t>luận</a:t>
            </a:r>
            <a:endParaRPr lang="en-US" dirty="0">
              <a:latin typeface="Arial" pitchFamily="34" charset="0"/>
              <a:cs typeface="Arial" pitchFamily="34" charset="0"/>
            </a:endParaRPr>
          </a:p>
          <a:p>
            <a:pPr marL="1150938" indent="-574675">
              <a:buFont typeface="Wingdings" pitchFamily="2" charset="2"/>
              <a:buChar char="Ø"/>
            </a:pPr>
            <a:r>
              <a:rPr lang="en-US" dirty="0">
                <a:latin typeface="Arial" pitchFamily="34" charset="0"/>
                <a:cs typeface="Arial" pitchFamily="34" charset="0"/>
              </a:rPr>
              <a:t>Demo </a:t>
            </a:r>
            <a:r>
              <a:rPr lang="en-US" dirty="0" err="1">
                <a:latin typeface="Arial" pitchFamily="34" charset="0"/>
                <a:cs typeface="Arial" pitchFamily="34" charset="0"/>
              </a:rPr>
              <a:t>chương</a:t>
            </a:r>
            <a:r>
              <a:rPr lang="en-US" dirty="0">
                <a:latin typeface="Arial" pitchFamily="34" charset="0"/>
                <a:cs typeface="Arial" pitchFamily="34" charset="0"/>
              </a:rPr>
              <a:t> </a:t>
            </a:r>
            <a:r>
              <a:rPr lang="en-US" dirty="0" err="1">
                <a:latin typeface="Arial" pitchFamily="34" charset="0"/>
                <a:cs typeface="Arial" pitchFamily="34" charset="0"/>
              </a:rPr>
              <a:t>trình</a:t>
            </a: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CÁC NỘI DUNG CHÍNH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EB442B-9488-4427-EE86-AFBFB37E2A63}"/>
              </a:ext>
            </a:extLst>
          </p:cNvPr>
          <p:cNvSpPr>
            <a:spLocks noGrp="1"/>
          </p:cNvSpPr>
          <p:nvPr>
            <p:ph idx="1"/>
          </p:nvPr>
        </p:nvSpPr>
        <p:spPr/>
        <p:txBody>
          <a:bodyPr/>
          <a:lstStyle/>
          <a:p>
            <a:r>
              <a:rPr lang="vi-VN" sz="2000" b="0" i="0" dirty="0">
                <a:effectLst/>
                <a:latin typeface="Söhne"/>
              </a:rPr>
              <a:t>Mã hóa và giải mã tập tin: RSA cũng được sử dụng để mã hóa và giải mã các tập tin, để bảo vệ thông tin trên đĩa cứng hoặc truyền qua mạng. Khi sử dụng RSA để mã hóa và giải mã tập tin, người dùng sẽ tạo ra một cặp khóa công khai và bí mật RSA, sau đó sử dụng khóa đó để mã hóa và giải mã thông tin trong tập tin.</a:t>
            </a:r>
          </a:p>
          <a:p>
            <a:endParaRPr lang="en-US" dirty="0"/>
          </a:p>
        </p:txBody>
      </p:sp>
      <p:sp>
        <p:nvSpPr>
          <p:cNvPr id="3" name="Title 2">
            <a:extLst>
              <a:ext uri="{FF2B5EF4-FFF2-40B4-BE49-F238E27FC236}">
                <a16:creationId xmlns:a16="http://schemas.microsoft.com/office/drawing/2014/main" id="{2D069ABA-946D-712F-B218-65A5E3D86700}"/>
              </a:ext>
            </a:extLst>
          </p:cNvPr>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RSA</a:t>
            </a:r>
          </a:p>
        </p:txBody>
      </p:sp>
      <p:pic>
        <p:nvPicPr>
          <p:cNvPr id="7" name="Picture 6" descr="A picture containing logo&#10;&#10;Description automatically generated">
            <a:extLst>
              <a:ext uri="{FF2B5EF4-FFF2-40B4-BE49-F238E27FC236}">
                <a16:creationId xmlns:a16="http://schemas.microsoft.com/office/drawing/2014/main" id="{AA07DC63-52A5-9426-9D8C-212BA1143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048000"/>
            <a:ext cx="6391275" cy="3197866"/>
          </a:xfrm>
          <a:prstGeom prst="rect">
            <a:avLst/>
          </a:prstGeom>
        </p:spPr>
      </p:pic>
    </p:spTree>
    <p:extLst>
      <p:ext uri="{BB962C8B-B14F-4D97-AF65-F5344CB8AC3E}">
        <p14:creationId xmlns:p14="http://schemas.microsoft.com/office/powerpoint/2010/main" val="287935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85CBCC-1B6D-CD03-F872-7F4A5377F470}"/>
              </a:ext>
            </a:extLst>
          </p:cNvPr>
          <p:cNvSpPr>
            <a:spLocks noGrp="1"/>
          </p:cNvSpPr>
          <p:nvPr>
            <p:ph idx="1"/>
          </p:nvPr>
        </p:nvSpPr>
        <p:spPr/>
        <p:txBody>
          <a:bodyPr>
            <a:normAutofit fontScale="92500" lnSpcReduction="20000"/>
          </a:bodyPr>
          <a:lstStyle/>
          <a:p>
            <a:pPr marL="109728" indent="0">
              <a:buNone/>
            </a:pPr>
            <a:r>
              <a:rPr lang="en-US" dirty="0"/>
              <a:t>Qua </a:t>
            </a:r>
            <a:r>
              <a:rPr lang="en-US" dirty="0" err="1"/>
              <a:t>những</a:t>
            </a:r>
            <a:r>
              <a:rPr lang="en-US" dirty="0"/>
              <a:t> </a:t>
            </a:r>
            <a:r>
              <a:rPr lang="en-US" dirty="0" err="1"/>
              <a:t>thông</a:t>
            </a:r>
            <a:r>
              <a:rPr lang="en-US" dirty="0"/>
              <a:t> tin </a:t>
            </a:r>
            <a:r>
              <a:rPr lang="en-US" dirty="0" err="1"/>
              <a:t>đã</a:t>
            </a:r>
            <a:r>
              <a:rPr lang="en-US" dirty="0"/>
              <a:t> </a:t>
            </a:r>
            <a:r>
              <a:rPr lang="en-US" dirty="0" err="1"/>
              <a:t>được</a:t>
            </a:r>
            <a:r>
              <a:rPr lang="en-US" dirty="0"/>
              <a:t> </a:t>
            </a:r>
            <a:r>
              <a:rPr lang="en-US" dirty="0" err="1"/>
              <a:t>nêu</a:t>
            </a:r>
            <a:r>
              <a:rPr lang="en-US" dirty="0"/>
              <a:t> </a:t>
            </a:r>
            <a:r>
              <a:rPr lang="en-US" dirty="0" err="1"/>
              <a:t>ra</a:t>
            </a:r>
            <a:r>
              <a:rPr lang="en-US" dirty="0"/>
              <a:t> </a:t>
            </a:r>
            <a:r>
              <a:rPr lang="en-US" dirty="0" err="1"/>
              <a:t>trước</a:t>
            </a:r>
            <a:r>
              <a:rPr lang="en-US" dirty="0"/>
              <a:t> </a:t>
            </a:r>
            <a:r>
              <a:rPr lang="en-US" dirty="0" err="1"/>
              <a:t>đó</a:t>
            </a:r>
            <a:r>
              <a:rPr lang="en-US" dirty="0"/>
              <a:t> ta </a:t>
            </a:r>
            <a:r>
              <a:rPr lang="en-US" dirty="0" err="1"/>
              <a:t>có</a:t>
            </a:r>
            <a:r>
              <a:rPr lang="en-US" dirty="0"/>
              <a:t> </a:t>
            </a:r>
            <a:r>
              <a:rPr lang="en-US" dirty="0" err="1"/>
              <a:t>thể</a:t>
            </a:r>
            <a:r>
              <a:rPr lang="en-US" dirty="0"/>
              <a:t> </a:t>
            </a:r>
            <a:r>
              <a:rPr lang="en-US" dirty="0" err="1"/>
              <a:t>rút</a:t>
            </a:r>
            <a:r>
              <a:rPr lang="en-US" dirty="0"/>
              <a:t> </a:t>
            </a:r>
            <a:r>
              <a:rPr lang="en-US" dirty="0" err="1"/>
              <a:t>ra</a:t>
            </a:r>
            <a:r>
              <a:rPr lang="en-US" dirty="0"/>
              <a:t> </a:t>
            </a:r>
            <a:r>
              <a:rPr lang="en-US" dirty="0" err="1"/>
              <a:t>những</a:t>
            </a:r>
            <a:r>
              <a:rPr lang="en-US" dirty="0"/>
              <a:t> </a:t>
            </a:r>
            <a:r>
              <a:rPr lang="en-US" dirty="0" err="1"/>
              <a:t>ưu</a:t>
            </a:r>
            <a:r>
              <a:rPr lang="en-US" dirty="0"/>
              <a:t> </a:t>
            </a:r>
            <a:r>
              <a:rPr lang="en-US" dirty="0" err="1"/>
              <a:t>và</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RSA </a:t>
            </a:r>
            <a:r>
              <a:rPr lang="en-US" dirty="0" err="1"/>
              <a:t>như</a:t>
            </a:r>
            <a:r>
              <a:rPr lang="en-US" dirty="0"/>
              <a:t> </a:t>
            </a:r>
            <a:r>
              <a:rPr lang="en-US" dirty="0" err="1"/>
              <a:t>sau</a:t>
            </a:r>
            <a:r>
              <a:rPr lang="en-US" dirty="0"/>
              <a:t>:</a:t>
            </a:r>
          </a:p>
          <a:p>
            <a:r>
              <a:rPr lang="en-US" b="1" dirty="0" err="1"/>
              <a:t>Ưu</a:t>
            </a:r>
            <a:r>
              <a:rPr lang="en-US" b="1" dirty="0"/>
              <a:t> </a:t>
            </a:r>
            <a:r>
              <a:rPr lang="en-US" b="1" dirty="0" err="1"/>
              <a:t>điểm</a:t>
            </a:r>
            <a:r>
              <a:rPr lang="en-US" dirty="0"/>
              <a:t>:</a:t>
            </a:r>
          </a:p>
          <a:p>
            <a:pPr lvl="1"/>
            <a:r>
              <a:rPr lang="vi-VN" b="0" i="0" dirty="0">
                <a:effectLst/>
                <a:highlight>
                  <a:srgbClr val="FFFF00"/>
                </a:highlight>
                <a:latin typeface="Söhne"/>
              </a:rPr>
              <a:t>Bảo mật cao: </a:t>
            </a:r>
            <a:r>
              <a:rPr lang="vi-VN" b="0" i="0" dirty="0">
                <a:effectLst/>
                <a:latin typeface="Söhne"/>
              </a:rPr>
              <a:t>RSA có độ an toàn rất cao, đặc biệt là với các khóa dài. Hiện nay, RSA vẫn được coi là một trong những thuật toán mã hóa công khai bảo mật nhất.</a:t>
            </a:r>
          </a:p>
          <a:p>
            <a:pPr lvl="1"/>
            <a:r>
              <a:rPr lang="vi-VN" b="0" i="0" dirty="0">
                <a:effectLst/>
                <a:highlight>
                  <a:srgbClr val="FFFF00"/>
                </a:highlight>
                <a:latin typeface="Söhne"/>
              </a:rPr>
              <a:t>Dễ triển khai</a:t>
            </a:r>
            <a:r>
              <a:rPr lang="vi-VN" b="0" i="0" dirty="0">
                <a:effectLst/>
                <a:latin typeface="Söhne"/>
              </a:rPr>
              <a:t>: RSA được sử dụng rộng rãi và được tích hợp vào nhiều phần mềm mã nguồn mở, giúp việc triển khai nó trên các nền tảng khác nhau trở nên dễ dàng.</a:t>
            </a:r>
          </a:p>
          <a:p>
            <a:pPr lvl="1"/>
            <a:r>
              <a:rPr lang="vi-VN" b="0" i="0" dirty="0">
                <a:effectLst/>
                <a:highlight>
                  <a:srgbClr val="FFFF00"/>
                </a:highlight>
                <a:latin typeface="Söhne"/>
              </a:rPr>
              <a:t>Tính linh hoạt</a:t>
            </a:r>
            <a:r>
              <a:rPr lang="vi-VN" b="0" i="0" dirty="0">
                <a:effectLst/>
                <a:latin typeface="Söhne"/>
              </a:rPr>
              <a:t>: RSA có thể được sử dụng cho nhiều mục đích khác nhau như mã hóa, giải mã, chứng thực, trao đổi khóa và chữ ký số.</a:t>
            </a:r>
          </a:p>
          <a:p>
            <a:pPr lvl="1"/>
            <a:r>
              <a:rPr lang="vi-VN" b="0" i="0" dirty="0">
                <a:effectLst/>
                <a:highlight>
                  <a:srgbClr val="FFFF00"/>
                </a:highlight>
                <a:latin typeface="Söhne"/>
              </a:rPr>
              <a:t>Khóa công khai được chia sẻ công khai</a:t>
            </a:r>
            <a:r>
              <a:rPr lang="vi-VN" b="0" i="0" dirty="0">
                <a:effectLst/>
                <a:latin typeface="Söhne"/>
              </a:rPr>
              <a:t>: Khóa công khai có thể được chia sẻ công khai và sử dụng để mã hóa thông điệp, giúp việc trao đổi thông tin trở nên dễ dàng và an toàn.</a:t>
            </a:r>
          </a:p>
          <a:p>
            <a:pPr lvl="1"/>
            <a:endParaRPr lang="en-US" dirty="0"/>
          </a:p>
        </p:txBody>
      </p:sp>
      <p:sp>
        <p:nvSpPr>
          <p:cNvPr id="3" name="Title 2">
            <a:extLst>
              <a:ext uri="{FF2B5EF4-FFF2-40B4-BE49-F238E27FC236}">
                <a16:creationId xmlns:a16="http://schemas.microsoft.com/office/drawing/2014/main" id="{C3577AD9-A702-D878-D251-CD7D7F878C4D}"/>
              </a:ext>
            </a:extLst>
          </p:cNvPr>
          <p:cNvSpPr>
            <a:spLocks noGrp="1"/>
          </p:cNvSpPr>
          <p:nvPr>
            <p:ph type="title"/>
          </p:nvPr>
        </p:nvSpPr>
        <p:spPr/>
        <p:txBody>
          <a:bodyPr/>
          <a:lstStyle/>
          <a:p>
            <a:r>
              <a:rPr lang="en-US" dirty="0" err="1"/>
              <a:t>Nhận</a:t>
            </a:r>
            <a:r>
              <a:rPr lang="en-US" dirty="0"/>
              <a:t> </a:t>
            </a:r>
            <a:r>
              <a:rPr lang="en-US" dirty="0" err="1"/>
              <a:t>xét</a:t>
            </a:r>
            <a:r>
              <a:rPr lang="en-US" dirty="0"/>
              <a:t> </a:t>
            </a:r>
            <a:r>
              <a:rPr lang="en-US" dirty="0" err="1"/>
              <a:t>và</a:t>
            </a:r>
            <a:r>
              <a:rPr lang="en-US" dirty="0"/>
              <a:t> </a:t>
            </a: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147398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2543C2-CC3C-39EA-20FF-03E556F94F54}"/>
              </a:ext>
            </a:extLst>
          </p:cNvPr>
          <p:cNvSpPr>
            <a:spLocks noGrp="1"/>
          </p:cNvSpPr>
          <p:nvPr>
            <p:ph idx="1"/>
          </p:nvPr>
        </p:nvSpPr>
        <p:spPr/>
        <p:txBody>
          <a:bodyPr>
            <a:normAutofit lnSpcReduction="10000"/>
          </a:bodyPr>
          <a:lstStyle/>
          <a:p>
            <a:r>
              <a:rPr lang="en-US" b="1" dirty="0" err="1"/>
              <a:t>Nhược</a:t>
            </a:r>
            <a:r>
              <a:rPr lang="en-US" b="1" dirty="0"/>
              <a:t> </a:t>
            </a:r>
            <a:r>
              <a:rPr lang="en-US" b="1" dirty="0" err="1"/>
              <a:t>điểm</a:t>
            </a:r>
            <a:r>
              <a:rPr lang="en-US" b="1" dirty="0"/>
              <a:t>:</a:t>
            </a:r>
          </a:p>
          <a:p>
            <a:pPr lvl="1"/>
            <a:r>
              <a:rPr lang="en-US" b="0" i="0" dirty="0" err="1">
                <a:effectLst/>
                <a:highlight>
                  <a:srgbClr val="FFFF00"/>
                </a:highlight>
                <a:latin typeface="Söhne"/>
              </a:rPr>
              <a:t>Tốn</a:t>
            </a:r>
            <a:r>
              <a:rPr lang="en-US" b="0" i="0" dirty="0">
                <a:effectLst/>
                <a:highlight>
                  <a:srgbClr val="FFFF00"/>
                </a:highlight>
                <a:latin typeface="Söhne"/>
              </a:rPr>
              <a:t> </a:t>
            </a:r>
            <a:r>
              <a:rPr lang="en-US" b="0" i="0" dirty="0" err="1">
                <a:effectLst/>
                <a:highlight>
                  <a:srgbClr val="FFFF00"/>
                </a:highlight>
                <a:latin typeface="Söhne"/>
              </a:rPr>
              <a:t>kém</a:t>
            </a:r>
            <a:r>
              <a:rPr lang="en-US" b="0" i="0" dirty="0">
                <a:effectLst/>
                <a:highlight>
                  <a:srgbClr val="FFFF00"/>
                </a:highlight>
                <a:latin typeface="Söhne"/>
              </a:rPr>
              <a:t> </a:t>
            </a:r>
            <a:r>
              <a:rPr lang="en-US" b="0" i="0" dirty="0" err="1">
                <a:effectLst/>
                <a:highlight>
                  <a:srgbClr val="FFFF00"/>
                </a:highlight>
                <a:latin typeface="Söhne"/>
              </a:rPr>
              <a:t>về</a:t>
            </a:r>
            <a:r>
              <a:rPr lang="en-US" b="0" i="0" dirty="0">
                <a:effectLst/>
                <a:highlight>
                  <a:srgbClr val="FFFF00"/>
                </a:highlight>
                <a:latin typeface="Söhne"/>
              </a:rPr>
              <a:t> </a:t>
            </a:r>
            <a:r>
              <a:rPr lang="en-US" b="0" i="0" dirty="0" err="1">
                <a:effectLst/>
                <a:highlight>
                  <a:srgbClr val="FFFF00"/>
                </a:highlight>
                <a:latin typeface="Söhne"/>
              </a:rPr>
              <a:t>tài</a:t>
            </a:r>
            <a:r>
              <a:rPr lang="en-US" b="0" i="0" dirty="0">
                <a:effectLst/>
                <a:highlight>
                  <a:srgbClr val="FFFF00"/>
                </a:highlight>
                <a:latin typeface="Söhne"/>
              </a:rPr>
              <a:t> </a:t>
            </a:r>
            <a:r>
              <a:rPr lang="en-US" b="0" i="0" dirty="0" err="1">
                <a:effectLst/>
                <a:highlight>
                  <a:srgbClr val="FFFF00"/>
                </a:highlight>
                <a:latin typeface="Söhne"/>
              </a:rPr>
              <a:t>nguyên</a:t>
            </a:r>
            <a:r>
              <a:rPr lang="en-US" b="0" i="0" dirty="0">
                <a:effectLst/>
                <a:latin typeface="Söhne"/>
              </a:rPr>
              <a:t>: RSA </a:t>
            </a:r>
            <a:r>
              <a:rPr lang="en-US" b="0" i="0" dirty="0" err="1">
                <a:effectLst/>
                <a:latin typeface="Söhne"/>
              </a:rPr>
              <a:t>có</a:t>
            </a:r>
            <a:r>
              <a:rPr lang="en-US" b="0" i="0" dirty="0">
                <a:effectLst/>
                <a:latin typeface="Söhne"/>
              </a:rPr>
              <a:t> </a:t>
            </a:r>
            <a:r>
              <a:rPr lang="en-US" b="0" i="0" dirty="0" err="1">
                <a:effectLst/>
                <a:latin typeface="Söhne"/>
              </a:rPr>
              <a:t>độ</a:t>
            </a:r>
            <a:r>
              <a:rPr lang="en-US" b="0" i="0" dirty="0">
                <a:effectLst/>
                <a:latin typeface="Söhne"/>
              </a:rPr>
              <a:t> </a:t>
            </a:r>
            <a:r>
              <a:rPr lang="en-US" b="0" i="0" dirty="0" err="1">
                <a:effectLst/>
                <a:latin typeface="Söhne"/>
              </a:rPr>
              <a:t>phức</a:t>
            </a:r>
            <a:r>
              <a:rPr lang="en-US" b="0" i="0" dirty="0">
                <a:effectLst/>
                <a:latin typeface="Söhne"/>
              </a:rPr>
              <a:t> </a:t>
            </a:r>
            <a:r>
              <a:rPr lang="en-US" b="0" i="0" dirty="0" err="1">
                <a:effectLst/>
                <a:latin typeface="Söhne"/>
              </a:rPr>
              <a:t>tạp</a:t>
            </a:r>
            <a:r>
              <a:rPr lang="en-US" b="0" i="0" dirty="0">
                <a:effectLst/>
                <a:latin typeface="Söhne"/>
              </a:rPr>
              <a:t> </a:t>
            </a:r>
            <a:r>
              <a:rPr lang="en-US" b="0" i="0" dirty="0" err="1">
                <a:effectLst/>
                <a:latin typeface="Söhne"/>
              </a:rPr>
              <a:t>tính</a:t>
            </a:r>
            <a:r>
              <a:rPr lang="en-US" b="0" i="0" dirty="0">
                <a:effectLst/>
                <a:latin typeface="Söhne"/>
              </a:rPr>
              <a:t> </a:t>
            </a:r>
            <a:r>
              <a:rPr lang="en-US" b="0" i="0" dirty="0" err="1">
                <a:effectLst/>
                <a:latin typeface="Söhne"/>
              </a:rPr>
              <a:t>toán</a:t>
            </a:r>
            <a:r>
              <a:rPr lang="en-US" b="0" i="0" dirty="0">
                <a:effectLst/>
                <a:latin typeface="Söhne"/>
              </a:rPr>
              <a:t> </a:t>
            </a:r>
            <a:r>
              <a:rPr lang="en-US" b="0" i="0" dirty="0" err="1">
                <a:effectLst/>
                <a:latin typeface="Söhne"/>
              </a:rPr>
              <a:t>cao</a:t>
            </a:r>
            <a:r>
              <a:rPr lang="en-US" b="0" i="0" dirty="0">
                <a:effectLst/>
                <a:latin typeface="Söhne"/>
              </a:rPr>
              <a:t>, </a:t>
            </a:r>
            <a:r>
              <a:rPr lang="en-US" b="0" i="0" dirty="0" err="1">
                <a:effectLst/>
                <a:latin typeface="Söhne"/>
              </a:rPr>
              <a:t>đặc</a:t>
            </a:r>
            <a:r>
              <a:rPr lang="en-US" b="0" i="0" dirty="0">
                <a:effectLst/>
                <a:latin typeface="Söhne"/>
              </a:rPr>
              <a:t> </a:t>
            </a:r>
            <a:r>
              <a:rPr lang="en-US" b="0" i="0" dirty="0" err="1">
                <a:effectLst/>
                <a:latin typeface="Söhne"/>
              </a:rPr>
              <a:t>biệt</a:t>
            </a:r>
            <a:r>
              <a:rPr lang="en-US" b="0" i="0" dirty="0">
                <a:effectLst/>
                <a:latin typeface="Söhne"/>
              </a:rPr>
              <a:t> </a:t>
            </a:r>
            <a:r>
              <a:rPr lang="en-US" b="0" i="0" dirty="0" err="1">
                <a:effectLst/>
                <a:latin typeface="Söhne"/>
              </a:rPr>
              <a:t>là</a:t>
            </a:r>
            <a:r>
              <a:rPr lang="en-US" b="0" i="0" dirty="0">
                <a:effectLst/>
                <a:latin typeface="Söhne"/>
              </a:rPr>
              <a:t> </a:t>
            </a:r>
            <a:r>
              <a:rPr lang="en-US" b="0" i="0" dirty="0" err="1">
                <a:effectLst/>
                <a:latin typeface="Söhne"/>
              </a:rPr>
              <a:t>khi</a:t>
            </a:r>
            <a:r>
              <a:rPr lang="en-US" b="0" i="0" dirty="0">
                <a:effectLst/>
                <a:latin typeface="Söhne"/>
              </a:rPr>
              <a:t>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dài</a:t>
            </a:r>
            <a:r>
              <a:rPr lang="en-US" b="0" i="0" dirty="0">
                <a:effectLst/>
                <a:latin typeface="Söhne"/>
              </a:rPr>
              <a:t>, </a:t>
            </a:r>
            <a:r>
              <a:rPr lang="en-US" b="0" i="0" dirty="0" err="1">
                <a:effectLst/>
                <a:latin typeface="Söhne"/>
              </a:rPr>
              <a:t>làm</a:t>
            </a:r>
            <a:r>
              <a:rPr lang="en-US" b="0" i="0" dirty="0">
                <a:effectLst/>
                <a:latin typeface="Söhne"/>
              </a:rPr>
              <a:t> </a:t>
            </a:r>
            <a:r>
              <a:rPr lang="en-US" b="0" i="0" dirty="0" err="1">
                <a:effectLst/>
                <a:latin typeface="Söhne"/>
              </a:rPr>
              <a:t>cho</a:t>
            </a:r>
            <a:r>
              <a:rPr lang="en-US" b="0" i="0" dirty="0">
                <a:effectLst/>
                <a:latin typeface="Söhne"/>
              </a:rPr>
              <a:t> </a:t>
            </a:r>
            <a:r>
              <a:rPr lang="en-US" b="0" i="0" dirty="0" err="1">
                <a:effectLst/>
                <a:latin typeface="Söhne"/>
              </a:rPr>
              <a:t>việc</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hóa</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giải</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trở</a:t>
            </a:r>
            <a:r>
              <a:rPr lang="en-US" b="0" i="0" dirty="0">
                <a:effectLst/>
                <a:latin typeface="Söhne"/>
              </a:rPr>
              <a:t> </a:t>
            </a:r>
            <a:r>
              <a:rPr lang="en-US" b="0" i="0" dirty="0" err="1">
                <a:effectLst/>
                <a:latin typeface="Söhne"/>
              </a:rPr>
              <a:t>nên</a:t>
            </a:r>
            <a:r>
              <a:rPr lang="en-US" b="0" i="0" dirty="0">
                <a:effectLst/>
                <a:latin typeface="Söhne"/>
              </a:rPr>
              <a:t> </a:t>
            </a:r>
            <a:r>
              <a:rPr lang="en-US" b="0" i="0" dirty="0" err="1">
                <a:effectLst/>
                <a:latin typeface="Söhne"/>
              </a:rPr>
              <a:t>tốn</a:t>
            </a:r>
            <a:r>
              <a:rPr lang="en-US" b="0" i="0" dirty="0">
                <a:effectLst/>
                <a:latin typeface="Söhne"/>
              </a:rPr>
              <a:t> </a:t>
            </a:r>
            <a:r>
              <a:rPr lang="en-US" b="0" i="0" dirty="0" err="1">
                <a:effectLst/>
                <a:latin typeface="Söhne"/>
              </a:rPr>
              <a:t>kém</a:t>
            </a:r>
            <a:r>
              <a:rPr lang="en-US" b="0" i="0" dirty="0">
                <a:effectLst/>
                <a:latin typeface="Söhne"/>
              </a:rPr>
              <a:t> </a:t>
            </a:r>
            <a:r>
              <a:rPr lang="en-US" b="0" i="0" dirty="0" err="1">
                <a:effectLst/>
                <a:latin typeface="Söhne"/>
              </a:rPr>
              <a:t>về</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nguyên</a:t>
            </a:r>
            <a:r>
              <a:rPr lang="en-US" b="0" i="0" dirty="0">
                <a:effectLst/>
                <a:latin typeface="Söhne"/>
              </a:rPr>
              <a:t>.</a:t>
            </a:r>
          </a:p>
          <a:p>
            <a:pPr lvl="1"/>
            <a:r>
              <a:rPr lang="vi-VN" b="0" i="0" dirty="0">
                <a:effectLst/>
                <a:highlight>
                  <a:srgbClr val="FFFF00"/>
                </a:highlight>
                <a:latin typeface="Söhne"/>
              </a:rPr>
              <a:t>Kích thước khóa lớn</a:t>
            </a:r>
            <a:r>
              <a:rPr lang="vi-VN" b="0" i="0" dirty="0">
                <a:effectLst/>
                <a:latin typeface="Söhne"/>
              </a:rPr>
              <a:t>: RSA yêu cầu kích thước khóa lớn hơn so với các thuật toán mã hóa bí mật, điều này có thể ảnh hưởng đến tốc độ của việc mã hóa và giải mã.</a:t>
            </a:r>
          </a:p>
          <a:p>
            <a:pPr lvl="1"/>
            <a:r>
              <a:rPr lang="en-US" b="0" i="0" dirty="0" err="1">
                <a:effectLst/>
                <a:highlight>
                  <a:srgbClr val="FFFF00"/>
                </a:highlight>
                <a:latin typeface="Söhne"/>
              </a:rPr>
              <a:t>Dễ</a:t>
            </a:r>
            <a:r>
              <a:rPr lang="en-US" b="0" i="0" dirty="0">
                <a:effectLst/>
                <a:highlight>
                  <a:srgbClr val="FFFF00"/>
                </a:highlight>
                <a:latin typeface="Söhne"/>
              </a:rPr>
              <a:t> </a:t>
            </a:r>
            <a:r>
              <a:rPr lang="en-US" b="0" i="0" dirty="0" err="1">
                <a:effectLst/>
                <a:highlight>
                  <a:srgbClr val="FFFF00"/>
                </a:highlight>
                <a:latin typeface="Söhne"/>
              </a:rPr>
              <a:t>bị</a:t>
            </a:r>
            <a:r>
              <a:rPr lang="en-US" b="0" i="0" dirty="0">
                <a:effectLst/>
                <a:highlight>
                  <a:srgbClr val="FFFF00"/>
                </a:highlight>
                <a:latin typeface="Söhne"/>
              </a:rPr>
              <a:t> </a:t>
            </a:r>
            <a:r>
              <a:rPr lang="en-US" b="0" i="0" dirty="0" err="1">
                <a:effectLst/>
                <a:highlight>
                  <a:srgbClr val="FFFF00"/>
                </a:highlight>
                <a:latin typeface="Söhne"/>
              </a:rPr>
              <a:t>tấn</a:t>
            </a:r>
            <a:r>
              <a:rPr lang="en-US" b="0" i="0" dirty="0">
                <a:effectLst/>
                <a:highlight>
                  <a:srgbClr val="FFFF00"/>
                </a:highlight>
                <a:latin typeface="Söhne"/>
              </a:rPr>
              <a:t> </a:t>
            </a:r>
            <a:r>
              <a:rPr lang="en-US" b="0" i="0" dirty="0" err="1">
                <a:effectLst/>
                <a:highlight>
                  <a:srgbClr val="FFFF00"/>
                </a:highlight>
                <a:latin typeface="Söhne"/>
              </a:rPr>
              <a:t>công</a:t>
            </a:r>
            <a:r>
              <a:rPr lang="en-US" b="0" i="0" dirty="0">
                <a:effectLst/>
                <a:highlight>
                  <a:srgbClr val="FFFF00"/>
                </a:highlight>
                <a:latin typeface="Söhne"/>
              </a:rPr>
              <a:t> </a:t>
            </a:r>
            <a:r>
              <a:rPr lang="en-US" b="0" i="0" dirty="0" err="1">
                <a:effectLst/>
                <a:highlight>
                  <a:srgbClr val="FFFF00"/>
                </a:highlight>
                <a:latin typeface="Söhne"/>
              </a:rPr>
              <a:t>bằng</a:t>
            </a:r>
            <a:r>
              <a:rPr lang="en-US" b="0" i="0" dirty="0">
                <a:effectLst/>
                <a:highlight>
                  <a:srgbClr val="FFFF00"/>
                </a:highlight>
                <a:latin typeface="Söhne"/>
              </a:rPr>
              <a:t> </a:t>
            </a:r>
            <a:r>
              <a:rPr lang="en-US" b="0" i="0" dirty="0" err="1">
                <a:effectLst/>
                <a:highlight>
                  <a:srgbClr val="FFFF00"/>
                </a:highlight>
                <a:latin typeface="Söhne"/>
              </a:rPr>
              <a:t>thuật</a:t>
            </a:r>
            <a:r>
              <a:rPr lang="en-US" b="0" i="0" dirty="0">
                <a:effectLst/>
                <a:highlight>
                  <a:srgbClr val="FFFF00"/>
                </a:highlight>
                <a:latin typeface="Söhne"/>
              </a:rPr>
              <a:t> </a:t>
            </a:r>
            <a:r>
              <a:rPr lang="en-US" b="0" i="0" dirty="0" err="1">
                <a:effectLst/>
                <a:highlight>
                  <a:srgbClr val="FFFF00"/>
                </a:highlight>
                <a:latin typeface="Söhne"/>
              </a:rPr>
              <a:t>toán</a:t>
            </a:r>
            <a:r>
              <a:rPr lang="en-US" b="0" i="0" dirty="0">
                <a:effectLst/>
                <a:highlight>
                  <a:srgbClr val="FFFF00"/>
                </a:highlight>
                <a:latin typeface="Söhne"/>
              </a:rPr>
              <a:t> </a:t>
            </a:r>
            <a:r>
              <a:rPr lang="en-US" b="0" i="0" dirty="0" err="1">
                <a:effectLst/>
                <a:highlight>
                  <a:srgbClr val="FFFF00"/>
                </a:highlight>
                <a:latin typeface="Söhne"/>
              </a:rPr>
              <a:t>tìm</a:t>
            </a:r>
            <a:r>
              <a:rPr lang="en-US" b="0" i="0" dirty="0">
                <a:effectLst/>
                <a:highlight>
                  <a:srgbClr val="FFFF00"/>
                </a:highlight>
                <a:latin typeface="Söhne"/>
              </a:rPr>
              <a:t> </a:t>
            </a:r>
            <a:r>
              <a:rPr lang="en-US" b="0" i="0" dirty="0" err="1">
                <a:effectLst/>
                <a:highlight>
                  <a:srgbClr val="FFFF00"/>
                </a:highlight>
                <a:latin typeface="Söhne"/>
              </a:rPr>
              <a:t>kiếm</a:t>
            </a:r>
            <a:r>
              <a:rPr lang="en-US" b="0" i="0" dirty="0">
                <a:effectLst/>
                <a:highlight>
                  <a:srgbClr val="FFFF00"/>
                </a:highlight>
                <a:latin typeface="Söhne"/>
              </a:rPr>
              <a:t> </a:t>
            </a:r>
            <a:r>
              <a:rPr lang="en-US" b="0" i="0" dirty="0" err="1">
                <a:effectLst/>
                <a:highlight>
                  <a:srgbClr val="FFFF00"/>
                </a:highlight>
                <a:latin typeface="Söhne"/>
              </a:rPr>
              <a:t>nguyên</a:t>
            </a:r>
            <a:r>
              <a:rPr lang="en-US" b="0" i="0" dirty="0">
                <a:effectLst/>
                <a:highlight>
                  <a:srgbClr val="FFFF00"/>
                </a:highlight>
                <a:latin typeface="Söhne"/>
              </a:rPr>
              <a:t> </a:t>
            </a:r>
            <a:r>
              <a:rPr lang="en-US" b="0" i="0" dirty="0" err="1">
                <a:effectLst/>
                <a:highlight>
                  <a:srgbClr val="FFFF00"/>
                </a:highlight>
                <a:latin typeface="Söhne"/>
              </a:rPr>
              <a:t>tố</a:t>
            </a:r>
            <a:r>
              <a:rPr lang="en-US" b="0" i="0" dirty="0">
                <a:effectLst/>
                <a:highlight>
                  <a:srgbClr val="FFFF00"/>
                </a:highlight>
                <a:latin typeface="Söhne"/>
              </a:rPr>
              <a:t> </a:t>
            </a:r>
            <a:r>
              <a:rPr lang="en-US" b="0" i="0" dirty="0" err="1">
                <a:effectLst/>
                <a:highlight>
                  <a:srgbClr val="FFFF00"/>
                </a:highlight>
                <a:latin typeface="Söhne"/>
              </a:rPr>
              <a:t>lớn</a:t>
            </a:r>
            <a:r>
              <a:rPr lang="en-US" b="0" i="0" dirty="0">
                <a:effectLst/>
                <a:latin typeface="Söhne"/>
              </a:rPr>
              <a:t>: RSA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việc</a:t>
            </a:r>
            <a:r>
              <a:rPr lang="en-US" b="0" i="0" dirty="0">
                <a:effectLst/>
                <a:latin typeface="Söhne"/>
              </a:rPr>
              <a:t> </a:t>
            </a:r>
            <a:r>
              <a:rPr lang="en-US" b="0" i="0" dirty="0" err="1">
                <a:effectLst/>
                <a:latin typeface="Söhne"/>
              </a:rPr>
              <a:t>tính</a:t>
            </a:r>
            <a:r>
              <a:rPr lang="en-US" b="0" i="0" dirty="0">
                <a:effectLst/>
                <a:latin typeface="Söhne"/>
              </a:rPr>
              <a:t> </a:t>
            </a:r>
            <a:r>
              <a:rPr lang="en-US" b="0" i="0" dirty="0" err="1">
                <a:effectLst/>
                <a:latin typeface="Söhne"/>
              </a:rPr>
              <a:t>toán</a:t>
            </a:r>
            <a:r>
              <a:rPr lang="en-US" b="0" i="0" dirty="0">
                <a:effectLst/>
                <a:latin typeface="Söhne"/>
              </a:rPr>
              <a:t> </a:t>
            </a:r>
            <a:r>
              <a:rPr lang="en-US" b="0" i="0" dirty="0" err="1">
                <a:effectLst/>
                <a:latin typeface="Söhne"/>
              </a:rPr>
              <a:t>nguyên</a:t>
            </a:r>
            <a:r>
              <a:rPr lang="en-US" b="0" i="0" dirty="0">
                <a:effectLst/>
                <a:latin typeface="Söhne"/>
              </a:rPr>
              <a:t> </a:t>
            </a:r>
            <a:r>
              <a:rPr lang="en-US" b="0" i="0" dirty="0" err="1">
                <a:effectLst/>
                <a:latin typeface="Söhne"/>
              </a:rPr>
              <a:t>tố</a:t>
            </a:r>
            <a:r>
              <a:rPr lang="en-US" b="0" i="0" dirty="0">
                <a:effectLst/>
                <a:latin typeface="Söhne"/>
              </a:rPr>
              <a:t> </a:t>
            </a:r>
            <a:r>
              <a:rPr lang="en-US" b="0" i="0" dirty="0" err="1">
                <a:effectLst/>
                <a:latin typeface="Söhne"/>
              </a:rPr>
              <a:t>lớn</a:t>
            </a:r>
            <a:r>
              <a:rPr lang="en-US" b="0" i="0" dirty="0">
                <a:effectLst/>
                <a:latin typeface="Söhne"/>
              </a:rPr>
              <a:t>, </a:t>
            </a:r>
            <a:r>
              <a:rPr lang="en-US" b="0" i="0" dirty="0" err="1">
                <a:effectLst/>
                <a:latin typeface="Söhne"/>
              </a:rPr>
              <a:t>vì</a:t>
            </a:r>
            <a:r>
              <a:rPr lang="en-US" b="0" i="0" dirty="0">
                <a:effectLst/>
                <a:latin typeface="Söhne"/>
              </a:rPr>
              <a:t> </a:t>
            </a:r>
            <a:r>
              <a:rPr lang="en-US" b="0" i="0" dirty="0" err="1">
                <a:effectLst/>
                <a:latin typeface="Söhne"/>
              </a:rPr>
              <a:t>vậy</a:t>
            </a:r>
            <a:r>
              <a:rPr lang="en-US" b="0" i="0" dirty="0">
                <a:effectLst/>
                <a:latin typeface="Söhne"/>
              </a:rPr>
              <a:t> </a:t>
            </a:r>
            <a:r>
              <a:rPr lang="en-US" b="0" i="0" dirty="0" err="1">
                <a:effectLst/>
                <a:latin typeface="Söhne"/>
              </a:rPr>
              <a:t>nó</a:t>
            </a:r>
            <a:r>
              <a:rPr lang="en-US" b="0" i="0" dirty="0">
                <a:effectLst/>
                <a:latin typeface="Söhne"/>
              </a:rPr>
              <a:t> </a:t>
            </a:r>
            <a:r>
              <a:rPr lang="en-US" b="0" i="0" dirty="0" err="1">
                <a:effectLst/>
                <a:latin typeface="Söhne"/>
              </a:rPr>
              <a:t>có</a:t>
            </a:r>
            <a:r>
              <a:rPr lang="en-US" b="0" i="0" dirty="0">
                <a:effectLst/>
                <a:latin typeface="Söhne"/>
              </a:rPr>
              <a:t> </a:t>
            </a:r>
            <a:r>
              <a:rPr lang="en-US" b="0" i="0" dirty="0" err="1">
                <a:effectLst/>
                <a:latin typeface="Söhne"/>
              </a:rPr>
              <a:t>thể</a:t>
            </a:r>
            <a:r>
              <a:rPr lang="en-US" b="0" i="0" dirty="0">
                <a:effectLst/>
                <a:latin typeface="Söhne"/>
              </a:rPr>
              <a:t> </a:t>
            </a:r>
            <a:r>
              <a:rPr lang="en-US" b="0" i="0" dirty="0" err="1">
                <a:effectLst/>
                <a:latin typeface="Söhne"/>
              </a:rPr>
              <a:t>bị</a:t>
            </a:r>
            <a:r>
              <a:rPr lang="en-US" b="0" i="0" dirty="0">
                <a:effectLst/>
                <a:latin typeface="Söhne"/>
              </a:rPr>
              <a:t> </a:t>
            </a:r>
            <a:r>
              <a:rPr lang="en-US" b="0" i="0" dirty="0" err="1">
                <a:effectLst/>
                <a:latin typeface="Söhne"/>
              </a:rPr>
              <a:t>tấn</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bằng</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thuật</a:t>
            </a:r>
            <a:r>
              <a:rPr lang="en-US" b="0" i="0" dirty="0">
                <a:effectLst/>
                <a:latin typeface="Söhne"/>
              </a:rPr>
              <a:t> </a:t>
            </a:r>
            <a:r>
              <a:rPr lang="en-US" b="0" i="0" dirty="0" err="1">
                <a:effectLst/>
                <a:latin typeface="Söhne"/>
              </a:rPr>
              <a:t>toán</a:t>
            </a:r>
            <a:r>
              <a:rPr lang="en-US" b="0" i="0" dirty="0">
                <a:effectLst/>
                <a:latin typeface="Söhne"/>
              </a:rPr>
              <a:t> </a:t>
            </a:r>
            <a:r>
              <a:rPr lang="en-US" b="0" i="0" dirty="0" err="1">
                <a:effectLst/>
                <a:latin typeface="Söhne"/>
              </a:rPr>
              <a:t>tìm</a:t>
            </a:r>
            <a:r>
              <a:rPr lang="en-US" b="0" i="0" dirty="0">
                <a:effectLst/>
                <a:latin typeface="Söhne"/>
              </a:rPr>
              <a:t> </a:t>
            </a:r>
            <a:r>
              <a:rPr lang="en-US" b="0" i="0" dirty="0" err="1">
                <a:effectLst/>
                <a:latin typeface="Söhne"/>
              </a:rPr>
              <a:t>kiếm</a:t>
            </a:r>
            <a:r>
              <a:rPr lang="en-US" b="0" i="0" dirty="0">
                <a:effectLst/>
                <a:latin typeface="Söhne"/>
              </a:rPr>
              <a:t> </a:t>
            </a:r>
            <a:r>
              <a:rPr lang="en-US" b="0" i="0" dirty="0" err="1">
                <a:effectLst/>
                <a:latin typeface="Söhne"/>
              </a:rPr>
              <a:t>nguyên</a:t>
            </a:r>
            <a:r>
              <a:rPr lang="en-US" b="0" i="0" dirty="0">
                <a:effectLst/>
                <a:latin typeface="Söhne"/>
              </a:rPr>
              <a:t> </a:t>
            </a:r>
            <a:r>
              <a:rPr lang="en-US" b="0" i="0" dirty="0" err="1">
                <a:effectLst/>
                <a:latin typeface="Söhne"/>
              </a:rPr>
              <a:t>tố</a:t>
            </a:r>
            <a:r>
              <a:rPr lang="en-US" b="0" i="0" dirty="0">
                <a:effectLst/>
                <a:latin typeface="Söhne"/>
              </a:rPr>
              <a:t> </a:t>
            </a:r>
            <a:r>
              <a:rPr lang="en-US" b="0" i="0" dirty="0" err="1">
                <a:effectLst/>
                <a:latin typeface="Söhne"/>
              </a:rPr>
              <a:t>lớn</a:t>
            </a:r>
            <a:r>
              <a:rPr lang="en-US" b="0" i="0" dirty="0">
                <a:effectLst/>
                <a:latin typeface="Söhne"/>
              </a:rPr>
              <a:t>.</a:t>
            </a:r>
          </a:p>
          <a:p>
            <a:pPr lvl="1"/>
            <a:r>
              <a:rPr lang="en-US" b="0" i="0" dirty="0" err="1">
                <a:effectLst/>
                <a:highlight>
                  <a:srgbClr val="FFFF00"/>
                </a:highlight>
                <a:latin typeface="Söhne"/>
              </a:rPr>
              <a:t>Khó</a:t>
            </a:r>
            <a:r>
              <a:rPr lang="en-US" b="0" i="0" dirty="0">
                <a:effectLst/>
                <a:highlight>
                  <a:srgbClr val="FFFF00"/>
                </a:highlight>
                <a:latin typeface="Söhne"/>
              </a:rPr>
              <a:t> </a:t>
            </a:r>
            <a:r>
              <a:rPr lang="en-US" b="0" i="0" dirty="0" err="1">
                <a:effectLst/>
                <a:highlight>
                  <a:srgbClr val="FFFF00"/>
                </a:highlight>
                <a:latin typeface="Söhne"/>
              </a:rPr>
              <a:t>khắc</a:t>
            </a:r>
            <a:r>
              <a:rPr lang="en-US" b="0" i="0" dirty="0">
                <a:effectLst/>
                <a:highlight>
                  <a:srgbClr val="FFFF00"/>
                </a:highlight>
                <a:latin typeface="Söhne"/>
              </a:rPr>
              <a:t> </a:t>
            </a:r>
            <a:r>
              <a:rPr lang="en-US" b="0" i="0" dirty="0" err="1">
                <a:effectLst/>
                <a:highlight>
                  <a:srgbClr val="FFFF00"/>
                </a:highlight>
                <a:latin typeface="Söhne"/>
              </a:rPr>
              <a:t>phục</a:t>
            </a:r>
            <a:r>
              <a:rPr lang="en-US" b="0" i="0" dirty="0">
                <a:effectLst/>
                <a:highlight>
                  <a:srgbClr val="FFFF00"/>
                </a:highlight>
                <a:latin typeface="Söhne"/>
              </a:rPr>
              <a:t> </a:t>
            </a:r>
            <a:r>
              <a:rPr lang="en-US" b="0" i="0" dirty="0" err="1">
                <a:effectLst/>
                <a:highlight>
                  <a:srgbClr val="FFFF00"/>
                </a:highlight>
                <a:latin typeface="Söhne"/>
              </a:rPr>
              <a:t>nếu</a:t>
            </a:r>
            <a:r>
              <a:rPr lang="en-US" b="0" i="0" dirty="0">
                <a:effectLst/>
                <a:highlight>
                  <a:srgbClr val="FFFF00"/>
                </a:highlight>
                <a:latin typeface="Söhne"/>
              </a:rPr>
              <a:t> </a:t>
            </a:r>
            <a:r>
              <a:rPr lang="en-US" b="0" i="0" dirty="0" err="1">
                <a:effectLst/>
                <a:highlight>
                  <a:srgbClr val="FFFF00"/>
                </a:highlight>
                <a:latin typeface="Söhne"/>
              </a:rPr>
              <a:t>bị</a:t>
            </a:r>
            <a:r>
              <a:rPr lang="en-US" b="0" i="0" dirty="0">
                <a:effectLst/>
                <a:highlight>
                  <a:srgbClr val="FFFF00"/>
                </a:highlight>
                <a:latin typeface="Söhne"/>
              </a:rPr>
              <a:t> </a:t>
            </a:r>
            <a:r>
              <a:rPr lang="en-US" b="0" i="0" dirty="0" err="1">
                <a:effectLst/>
                <a:highlight>
                  <a:srgbClr val="FFFF00"/>
                </a:highlight>
                <a:latin typeface="Söhne"/>
              </a:rPr>
              <a:t>tấn</a:t>
            </a:r>
            <a:r>
              <a:rPr lang="en-US" b="0" i="0" dirty="0">
                <a:effectLst/>
                <a:highlight>
                  <a:srgbClr val="FFFF00"/>
                </a:highlight>
                <a:latin typeface="Söhne"/>
              </a:rPr>
              <a:t> </a:t>
            </a:r>
            <a:r>
              <a:rPr lang="en-US" b="0" i="0" dirty="0" err="1">
                <a:effectLst/>
                <a:highlight>
                  <a:srgbClr val="FFFF00"/>
                </a:highlight>
                <a:latin typeface="Söhne"/>
              </a:rPr>
              <a:t>công</a:t>
            </a:r>
            <a:r>
              <a:rPr lang="en-US" b="0" i="0" dirty="0">
                <a:effectLst/>
                <a:latin typeface="Söhne"/>
              </a:rPr>
              <a:t>: </a:t>
            </a:r>
            <a:r>
              <a:rPr lang="en-US" b="0" i="0" dirty="0" err="1">
                <a:effectLst/>
                <a:latin typeface="Söhne"/>
              </a:rPr>
              <a:t>Nếu</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bị</a:t>
            </a:r>
            <a:r>
              <a:rPr lang="en-US" b="0" i="0" dirty="0">
                <a:effectLst/>
                <a:latin typeface="Söhne"/>
              </a:rPr>
              <a:t> </a:t>
            </a:r>
            <a:r>
              <a:rPr lang="en-US" b="0" i="0" dirty="0" err="1">
                <a:effectLst/>
                <a:latin typeface="Söhne"/>
              </a:rPr>
              <a:t>tấn</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thành</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thì</a:t>
            </a:r>
            <a:r>
              <a:rPr lang="en-US" b="0" i="0" dirty="0">
                <a:effectLst/>
                <a:latin typeface="Söhne"/>
              </a:rPr>
              <a:t> </a:t>
            </a:r>
            <a:r>
              <a:rPr lang="en-US" b="0" i="0" dirty="0" err="1">
                <a:effectLst/>
                <a:latin typeface="Söhne"/>
              </a:rPr>
              <a:t>việc</a:t>
            </a:r>
            <a:r>
              <a:rPr lang="en-US" b="0" i="0" dirty="0">
                <a:effectLst/>
                <a:latin typeface="Söhne"/>
              </a:rPr>
              <a:t> </a:t>
            </a:r>
            <a:r>
              <a:rPr lang="en-US" b="0" i="0" dirty="0" err="1">
                <a:effectLst/>
                <a:latin typeface="Söhne"/>
              </a:rPr>
              <a:t>khắc</a:t>
            </a:r>
            <a:r>
              <a:rPr lang="en-US" b="0" i="0" dirty="0">
                <a:effectLst/>
                <a:latin typeface="Söhne"/>
              </a:rPr>
              <a:t> </a:t>
            </a:r>
            <a:r>
              <a:rPr lang="en-US" b="0" i="0" dirty="0" err="1">
                <a:effectLst/>
                <a:latin typeface="Söhne"/>
              </a:rPr>
              <a:t>phục</a:t>
            </a:r>
            <a:r>
              <a:rPr lang="en-US" b="0" i="0" dirty="0">
                <a:effectLst/>
                <a:latin typeface="Söhne"/>
              </a:rPr>
              <a:t> </a:t>
            </a:r>
            <a:r>
              <a:rPr lang="en-US" b="0" i="0" dirty="0" err="1">
                <a:effectLst/>
                <a:latin typeface="Söhne"/>
              </a:rPr>
              <a:t>có</a:t>
            </a:r>
            <a:r>
              <a:rPr lang="en-US" b="0" i="0" dirty="0">
                <a:effectLst/>
                <a:latin typeface="Söhne"/>
              </a:rPr>
              <a:t> </a:t>
            </a:r>
            <a:r>
              <a:rPr lang="en-US" b="0" i="0" dirty="0" err="1">
                <a:effectLst/>
                <a:latin typeface="Söhne"/>
              </a:rPr>
              <a:t>thể</a:t>
            </a:r>
            <a:r>
              <a:rPr lang="en-US" b="0" i="0" dirty="0">
                <a:effectLst/>
                <a:latin typeface="Söhne"/>
              </a:rPr>
              <a:t> </a:t>
            </a:r>
            <a:r>
              <a:rPr lang="en-US" b="0" i="0" dirty="0" err="1">
                <a:effectLst/>
                <a:latin typeface="Söhne"/>
              </a:rPr>
              <a:t>rất</a:t>
            </a:r>
            <a:r>
              <a:rPr lang="en-US" b="0" i="0" dirty="0">
                <a:effectLst/>
                <a:latin typeface="Söhne"/>
              </a:rPr>
              <a:t> </a:t>
            </a:r>
            <a:r>
              <a:rPr lang="en-US" b="0" i="0" dirty="0" err="1">
                <a:effectLst/>
                <a:latin typeface="Söhne"/>
              </a:rPr>
              <a:t>khó</a:t>
            </a:r>
            <a:r>
              <a:rPr lang="en-US" b="0" i="0" dirty="0">
                <a:effectLst/>
                <a:latin typeface="Söhne"/>
              </a:rPr>
              <a:t> </a:t>
            </a:r>
            <a:r>
              <a:rPr lang="en-US" b="0" i="0" dirty="0" err="1">
                <a:effectLst/>
                <a:latin typeface="Söhne"/>
              </a:rPr>
              <a:t>khăn</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tốn</a:t>
            </a:r>
            <a:r>
              <a:rPr lang="en-US" b="0" i="0" dirty="0">
                <a:effectLst/>
                <a:latin typeface="Söhne"/>
              </a:rPr>
              <a:t> </a:t>
            </a:r>
            <a:r>
              <a:rPr lang="en-US" b="0" i="0" dirty="0" err="1">
                <a:effectLst/>
                <a:latin typeface="Söhne"/>
              </a:rPr>
              <a:t>kém</a:t>
            </a:r>
            <a:r>
              <a:rPr lang="en-US" b="0" i="0" dirty="0">
                <a:effectLst/>
                <a:latin typeface="Söhne"/>
              </a:rPr>
              <a:t> </a:t>
            </a:r>
            <a:r>
              <a:rPr lang="en-US" b="0" i="0" dirty="0" err="1">
                <a:effectLst/>
                <a:latin typeface="Söhne"/>
              </a:rPr>
              <a:t>về</a:t>
            </a:r>
            <a:r>
              <a:rPr lang="en-US" b="0" i="0" dirty="0">
                <a:effectLst/>
                <a:latin typeface="Söhne"/>
              </a:rPr>
              <a:t> </a:t>
            </a:r>
            <a:r>
              <a:rPr lang="en-US" b="0" i="0" dirty="0" err="1">
                <a:effectLst/>
                <a:latin typeface="Söhne"/>
              </a:rPr>
              <a:t>thời</a:t>
            </a:r>
            <a:r>
              <a:rPr lang="en-US" b="0" i="0" dirty="0">
                <a:effectLst/>
                <a:latin typeface="Söhne"/>
              </a:rPr>
              <a:t> </a:t>
            </a:r>
            <a:r>
              <a:rPr lang="en-US" b="0" i="0" dirty="0" err="1">
                <a:effectLst/>
                <a:latin typeface="Söhne"/>
              </a:rPr>
              <a:t>gian</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nguyên</a:t>
            </a:r>
            <a:r>
              <a:rPr lang="en-US" b="0" i="0" dirty="0">
                <a:effectLst/>
                <a:latin typeface="Söhne"/>
              </a:rPr>
              <a:t>.</a:t>
            </a:r>
          </a:p>
          <a:p>
            <a:pPr lvl="1"/>
            <a:endParaRPr lang="en-US" b="1" dirty="0"/>
          </a:p>
        </p:txBody>
      </p:sp>
      <p:sp>
        <p:nvSpPr>
          <p:cNvPr id="3" name="Title 2">
            <a:extLst>
              <a:ext uri="{FF2B5EF4-FFF2-40B4-BE49-F238E27FC236}">
                <a16:creationId xmlns:a16="http://schemas.microsoft.com/office/drawing/2014/main" id="{CD6DB908-755F-B70C-5772-F0DB15A7439D}"/>
              </a:ext>
            </a:extLst>
          </p:cNvPr>
          <p:cNvSpPr>
            <a:spLocks noGrp="1"/>
          </p:cNvSpPr>
          <p:nvPr>
            <p:ph type="title"/>
          </p:nvPr>
        </p:nvSpPr>
        <p:spPr/>
        <p:txBody>
          <a:bodyPr/>
          <a:lstStyle/>
          <a:p>
            <a:r>
              <a:rPr lang="en-US" dirty="0" err="1"/>
              <a:t>Nhận</a:t>
            </a:r>
            <a:r>
              <a:rPr lang="en-US" dirty="0"/>
              <a:t> </a:t>
            </a:r>
            <a:r>
              <a:rPr lang="en-US" dirty="0" err="1"/>
              <a:t>xét</a:t>
            </a:r>
            <a:r>
              <a:rPr lang="en-US" dirty="0"/>
              <a:t> </a:t>
            </a:r>
            <a:r>
              <a:rPr lang="en-US" dirty="0" err="1"/>
              <a:t>và</a:t>
            </a:r>
            <a:r>
              <a:rPr lang="en-US" dirty="0"/>
              <a:t> </a:t>
            </a: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2662679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B2A5BE-828D-FC57-DB97-A6CCBF1D2088}"/>
              </a:ext>
            </a:extLst>
          </p:cNvPr>
          <p:cNvSpPr>
            <a:spLocks noGrp="1"/>
          </p:cNvSpPr>
          <p:nvPr>
            <p:ph idx="1"/>
          </p:nvPr>
        </p:nvSpPr>
        <p:spPr/>
        <p:txBody>
          <a:bodyPr/>
          <a:lstStyle/>
          <a:p>
            <a:r>
              <a:rPr lang="en-US" dirty="0"/>
              <a:t>Demo </a:t>
            </a:r>
            <a:r>
              <a:rPr lang="en-US" dirty="0" err="1"/>
              <a:t>có</a:t>
            </a:r>
            <a:r>
              <a:rPr lang="en-US" dirty="0"/>
              <a:t> 3 </a:t>
            </a:r>
            <a:r>
              <a:rPr lang="en-US" dirty="0" err="1"/>
              <a:t>chức</a:t>
            </a:r>
            <a:r>
              <a:rPr lang="en-US" dirty="0"/>
              <a:t> </a:t>
            </a:r>
            <a:r>
              <a:rPr lang="en-US" dirty="0" err="1"/>
              <a:t>năng</a:t>
            </a:r>
            <a:r>
              <a:rPr lang="en-US" dirty="0"/>
              <a:t> </a:t>
            </a:r>
            <a:r>
              <a:rPr lang="en-US" dirty="0" err="1"/>
              <a:t>như</a:t>
            </a:r>
            <a:r>
              <a:rPr lang="en-US" dirty="0"/>
              <a:t> </a:t>
            </a:r>
            <a:r>
              <a:rPr lang="en-US" dirty="0" err="1"/>
              <a:t>sau</a:t>
            </a:r>
            <a:r>
              <a:rPr lang="en-US" dirty="0"/>
              <a:t>:</a:t>
            </a:r>
          </a:p>
          <a:p>
            <a:pPr lvl="1"/>
            <a:r>
              <a:rPr lang="en-US" dirty="0" err="1"/>
              <a:t>Tạo</a:t>
            </a:r>
            <a:r>
              <a:rPr lang="en-US" dirty="0"/>
              <a:t> </a:t>
            </a:r>
            <a:r>
              <a:rPr lang="en-US" dirty="0" err="1"/>
              <a:t>khóa</a:t>
            </a:r>
            <a:r>
              <a:rPr lang="en-US" dirty="0"/>
              <a:t>: bao </a:t>
            </a:r>
            <a:r>
              <a:rPr lang="en-US" dirty="0" err="1"/>
              <a:t>gồm</a:t>
            </a:r>
            <a:r>
              <a:rPr lang="en-US" dirty="0"/>
              <a:t> 2 </a:t>
            </a:r>
            <a:r>
              <a:rPr lang="en-US" dirty="0" err="1"/>
              <a:t>khóa</a:t>
            </a:r>
            <a:r>
              <a:rPr lang="en-US" dirty="0"/>
              <a:t> public key </a:t>
            </a:r>
            <a:r>
              <a:rPr lang="en-US" dirty="0" err="1"/>
              <a:t>và</a:t>
            </a:r>
            <a:r>
              <a:rPr lang="en-US" dirty="0"/>
              <a:t> private key</a:t>
            </a:r>
          </a:p>
          <a:p>
            <a:pPr lvl="1"/>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thông</a:t>
            </a:r>
            <a:r>
              <a:rPr lang="en-US" dirty="0"/>
              <a:t> tin: </a:t>
            </a:r>
            <a:r>
              <a:rPr lang="en-US" dirty="0" err="1"/>
              <a:t>Chương</a:t>
            </a:r>
            <a:r>
              <a:rPr lang="en-US" dirty="0"/>
              <a:t> </a:t>
            </a:r>
            <a:r>
              <a:rPr lang="en-US" dirty="0" err="1"/>
              <a:t>trình</a:t>
            </a:r>
            <a:r>
              <a:rPr lang="en-US" dirty="0"/>
              <a:t> </a:t>
            </a:r>
            <a:r>
              <a:rPr lang="en-US" dirty="0" err="1"/>
              <a:t>sẽ</a:t>
            </a:r>
            <a:r>
              <a:rPr lang="en-US" dirty="0"/>
              <a:t> </a:t>
            </a:r>
            <a:r>
              <a:rPr lang="en-US" dirty="0" err="1"/>
              <a:t>cho</a:t>
            </a:r>
            <a:r>
              <a:rPr lang="en-US" dirty="0"/>
              <a:t> </a:t>
            </a:r>
            <a:r>
              <a:rPr lang="en-US" dirty="0" err="1"/>
              <a:t>phép</a:t>
            </a:r>
            <a:r>
              <a:rPr lang="en-US" dirty="0"/>
              <a:t> </a:t>
            </a:r>
            <a:r>
              <a:rPr lang="en-US" dirty="0" err="1"/>
              <a:t>mã</a:t>
            </a:r>
            <a:r>
              <a:rPr lang="en-US" dirty="0"/>
              <a:t> </a:t>
            </a:r>
            <a:r>
              <a:rPr lang="en-US" dirty="0" err="1"/>
              <a:t>hóa</a:t>
            </a:r>
            <a:r>
              <a:rPr lang="en-US" dirty="0"/>
              <a:t> </a:t>
            </a:r>
            <a:r>
              <a:rPr lang="en-US" dirty="0" err="1"/>
              <a:t>với</a:t>
            </a:r>
            <a:r>
              <a:rPr lang="en-US" dirty="0"/>
              <a:t> public key </a:t>
            </a:r>
            <a:r>
              <a:rPr lang="en-US" dirty="0" err="1"/>
              <a:t>và</a:t>
            </a:r>
            <a:r>
              <a:rPr lang="en-US" dirty="0"/>
              <a:t> </a:t>
            </a:r>
            <a:r>
              <a:rPr lang="en-US" dirty="0" err="1"/>
              <a:t>giải</a:t>
            </a:r>
            <a:r>
              <a:rPr lang="en-US" dirty="0"/>
              <a:t> </a:t>
            </a:r>
            <a:r>
              <a:rPr lang="en-US" dirty="0" err="1"/>
              <a:t>mã</a:t>
            </a:r>
            <a:r>
              <a:rPr lang="en-US" dirty="0"/>
              <a:t> </a:t>
            </a:r>
            <a:r>
              <a:rPr lang="en-US" dirty="0" err="1"/>
              <a:t>bằng</a:t>
            </a:r>
            <a:r>
              <a:rPr lang="en-US" dirty="0"/>
              <a:t> private key</a:t>
            </a:r>
          </a:p>
          <a:p>
            <a:pPr lvl="1"/>
            <a:r>
              <a:rPr lang="en-US" dirty="0" err="1"/>
              <a:t>Chữ</a:t>
            </a:r>
            <a:r>
              <a:rPr lang="en-US" dirty="0"/>
              <a:t> </a:t>
            </a:r>
            <a:r>
              <a:rPr lang="en-US" dirty="0" err="1"/>
              <a:t>ký</a:t>
            </a:r>
            <a:r>
              <a:rPr lang="en-US" dirty="0"/>
              <a:t> </a:t>
            </a:r>
            <a:r>
              <a:rPr lang="en-US" dirty="0" err="1"/>
              <a:t>số</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ký</a:t>
            </a:r>
            <a:r>
              <a:rPr lang="en-US" dirty="0"/>
              <a:t> </a:t>
            </a:r>
            <a:r>
              <a:rPr lang="en-US" dirty="0" err="1"/>
              <a:t>số</a:t>
            </a:r>
            <a:r>
              <a:rPr lang="en-US" dirty="0"/>
              <a:t> </a:t>
            </a:r>
            <a:r>
              <a:rPr lang="en-US" dirty="0" err="1"/>
              <a:t>lên</a:t>
            </a:r>
            <a:r>
              <a:rPr lang="en-US" dirty="0"/>
              <a:t> </a:t>
            </a:r>
            <a:r>
              <a:rPr lang="en-US" dirty="0" err="1"/>
              <a:t>văn</a:t>
            </a:r>
            <a:r>
              <a:rPr lang="en-US" dirty="0"/>
              <a:t> </a:t>
            </a:r>
            <a:r>
              <a:rPr lang="en-US" dirty="0" err="1"/>
              <a:t>bản</a:t>
            </a:r>
            <a:r>
              <a:rPr lang="en-US" dirty="0"/>
              <a:t> </a:t>
            </a:r>
            <a:r>
              <a:rPr lang="en-US" dirty="0" err="1"/>
              <a:t>bất</a:t>
            </a:r>
            <a:r>
              <a:rPr lang="en-US" dirty="0"/>
              <a:t> </a:t>
            </a:r>
            <a:r>
              <a:rPr lang="en-US" dirty="0" err="1"/>
              <a:t>kì</a:t>
            </a:r>
            <a:r>
              <a:rPr lang="en-US" dirty="0"/>
              <a:t> </a:t>
            </a:r>
            <a:r>
              <a:rPr lang="en-US" dirty="0" err="1"/>
              <a:t>và</a:t>
            </a:r>
            <a:r>
              <a:rPr lang="en-US" dirty="0"/>
              <a:t> </a:t>
            </a:r>
            <a:r>
              <a:rPr lang="en-US" dirty="0" err="1"/>
              <a:t>cũng</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xác</a:t>
            </a:r>
            <a:r>
              <a:rPr lang="en-US" dirty="0"/>
              <a:t> </a:t>
            </a:r>
            <a:r>
              <a:rPr lang="en-US" dirty="0" err="1"/>
              <a:t>nhận</a:t>
            </a:r>
            <a:r>
              <a:rPr lang="en-US" dirty="0"/>
              <a:t> </a:t>
            </a:r>
            <a:r>
              <a:rPr lang="en-US" dirty="0" err="1"/>
              <a:t>chữ</a:t>
            </a:r>
            <a:r>
              <a:rPr lang="en-US" dirty="0"/>
              <a:t> </a:t>
            </a:r>
            <a:r>
              <a:rPr lang="en-US" dirty="0" err="1"/>
              <a:t>ký</a:t>
            </a:r>
            <a:r>
              <a:rPr lang="en-US" dirty="0"/>
              <a:t> </a:t>
            </a:r>
            <a:r>
              <a:rPr lang="en-US" dirty="0" err="1"/>
              <a:t>đó</a:t>
            </a:r>
            <a:r>
              <a:rPr lang="en-US" dirty="0"/>
              <a:t>.</a:t>
            </a:r>
          </a:p>
        </p:txBody>
      </p:sp>
      <p:sp>
        <p:nvSpPr>
          <p:cNvPr id="3" name="Title 2">
            <a:extLst>
              <a:ext uri="{FF2B5EF4-FFF2-40B4-BE49-F238E27FC236}">
                <a16:creationId xmlns:a16="http://schemas.microsoft.com/office/drawing/2014/main" id="{4A65C390-3A4B-7ABB-F1DA-248E30707D48}"/>
              </a:ext>
            </a:extLst>
          </p:cNvPr>
          <p:cNvSpPr>
            <a:spLocks noGrp="1"/>
          </p:cNvSpPr>
          <p:nvPr>
            <p:ph type="title"/>
          </p:nvPr>
        </p:nvSpPr>
        <p:spPr/>
        <p:txBody>
          <a:bodyPr/>
          <a:lstStyle/>
          <a:p>
            <a:r>
              <a:rPr lang="en-US" dirty="0"/>
              <a:t>Demo </a:t>
            </a:r>
            <a:r>
              <a:rPr lang="en-US" dirty="0" err="1"/>
              <a:t>chương</a:t>
            </a:r>
            <a:r>
              <a:rPr lang="en-US" dirty="0"/>
              <a:t> </a:t>
            </a:r>
            <a:r>
              <a:rPr lang="en-US" dirty="0" err="1"/>
              <a:t>trình</a:t>
            </a:r>
            <a:endParaRPr lang="en-US" dirty="0"/>
          </a:p>
        </p:txBody>
      </p:sp>
    </p:spTree>
    <p:extLst>
      <p:ext uri="{BB962C8B-B14F-4D97-AF65-F5344CB8AC3E}">
        <p14:creationId xmlns:p14="http://schemas.microsoft.com/office/powerpoint/2010/main" val="268297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64760C-217B-2D5B-C33B-768051D66558}"/>
              </a:ext>
            </a:extLst>
          </p:cNvPr>
          <p:cNvSpPr>
            <a:spLocks noGrp="1"/>
          </p:cNvSpPr>
          <p:nvPr>
            <p:ph idx="1"/>
          </p:nvPr>
        </p:nvSpPr>
        <p:spPr/>
        <p:txBody>
          <a:bodyPr>
            <a:normAutofit fontScale="92500" lnSpcReduction="10000"/>
          </a:bodyPr>
          <a:lstStyle/>
          <a:p>
            <a:r>
              <a:rPr lang="en-US" b="0" i="0" dirty="0" err="1">
                <a:effectLst/>
                <a:latin typeface="Söhne"/>
              </a:rPr>
              <a:t>Hệ</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hóa</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khai</a:t>
            </a:r>
            <a:r>
              <a:rPr lang="en-US" b="0" i="0" dirty="0">
                <a:effectLst/>
                <a:latin typeface="Söhne"/>
              </a:rPr>
              <a:t> RSA </a:t>
            </a:r>
            <a:r>
              <a:rPr lang="en-US" b="0" i="0" dirty="0" err="1">
                <a:effectLst/>
                <a:latin typeface="Söhne"/>
              </a:rPr>
              <a:t>là</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trong</a:t>
            </a:r>
            <a:r>
              <a:rPr lang="en-US" b="0" i="0" dirty="0">
                <a:effectLst/>
                <a:latin typeface="Söhne"/>
              </a:rPr>
              <a:t> </a:t>
            </a:r>
            <a:r>
              <a:rPr lang="en-US" b="0" i="0" dirty="0" err="1">
                <a:effectLst/>
                <a:latin typeface="Söhne"/>
              </a:rPr>
              <a:t>những</a:t>
            </a:r>
            <a:r>
              <a:rPr lang="en-US" b="0" i="0" dirty="0">
                <a:effectLst/>
                <a:latin typeface="Söhne"/>
              </a:rPr>
              <a:t> </a:t>
            </a:r>
            <a:r>
              <a:rPr lang="en-US" b="0" i="0" dirty="0" err="1">
                <a:effectLst/>
                <a:latin typeface="Söhne"/>
              </a:rPr>
              <a:t>thuật</a:t>
            </a:r>
            <a:r>
              <a:rPr lang="en-US" b="0" i="0" dirty="0">
                <a:effectLst/>
                <a:latin typeface="Söhne"/>
              </a:rPr>
              <a:t> </a:t>
            </a:r>
            <a:r>
              <a:rPr lang="en-US" b="0" i="0" dirty="0" err="1">
                <a:effectLst/>
                <a:latin typeface="Söhne"/>
              </a:rPr>
              <a:t>toán</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hóa</a:t>
            </a:r>
            <a:r>
              <a:rPr lang="en-US" b="0" i="0" dirty="0">
                <a:effectLst/>
                <a:latin typeface="Söhne"/>
              </a:rPr>
              <a:t> </a:t>
            </a:r>
            <a:r>
              <a:rPr lang="en-US" b="0" i="0" dirty="0" err="1">
                <a:effectLst/>
                <a:latin typeface="Söhne"/>
              </a:rPr>
              <a:t>phổ</a:t>
            </a:r>
            <a:r>
              <a:rPr lang="en-US" b="0" i="0" dirty="0">
                <a:effectLst/>
                <a:latin typeface="Söhne"/>
              </a:rPr>
              <a:t> </a:t>
            </a:r>
            <a:r>
              <a:rPr lang="en-US" b="0" i="0" dirty="0" err="1">
                <a:effectLst/>
                <a:latin typeface="Söhne"/>
              </a:rPr>
              <a:t>biến</a:t>
            </a:r>
            <a:r>
              <a:rPr lang="en-US" b="0" i="0" dirty="0">
                <a:effectLst/>
                <a:latin typeface="Söhne"/>
              </a:rPr>
              <a:t> </a:t>
            </a:r>
            <a:r>
              <a:rPr lang="en-US" b="0" i="0" dirty="0" err="1">
                <a:effectLst/>
                <a:latin typeface="Söhne"/>
              </a:rPr>
              <a:t>nhất</a:t>
            </a:r>
            <a:r>
              <a:rPr lang="en-US" b="0" i="0" dirty="0">
                <a:effectLst/>
                <a:latin typeface="Söhne"/>
              </a:rPr>
              <a:t> </a:t>
            </a:r>
            <a:r>
              <a:rPr lang="en-US" b="0" i="0" dirty="0" err="1">
                <a:effectLst/>
                <a:latin typeface="Söhne"/>
              </a:rPr>
              <a:t>hiện</a:t>
            </a:r>
            <a:r>
              <a:rPr lang="en-US" b="0" i="0" dirty="0">
                <a:effectLst/>
                <a:latin typeface="Söhne"/>
              </a:rPr>
              <a:t> nay, </a:t>
            </a:r>
            <a:r>
              <a:rPr lang="vi-VN" b="0" i="0" dirty="0">
                <a:effectLst/>
                <a:latin typeface="Söhne"/>
              </a:rPr>
              <a:t>được phát minh vào năm 1977 bởi ba nhà khoa học máy tính là Ron Rivest, Adi Shamir và Leonard Adleman tại Massachusetts Institute of Technology (MIT) tại Mỹ</a:t>
            </a:r>
            <a:r>
              <a:rPr lang="en-US" dirty="0">
                <a:latin typeface="Söhne"/>
              </a:rPr>
              <a:t>.</a:t>
            </a:r>
            <a:endParaRPr lang="en-US" b="0" i="0" dirty="0">
              <a:effectLst/>
              <a:latin typeface="Söhne"/>
            </a:endParaRPr>
          </a:p>
          <a:p>
            <a:r>
              <a:rPr lang="vi-VN" b="0" i="0" dirty="0">
                <a:effectLst/>
                <a:latin typeface="Söhne"/>
              </a:rPr>
              <a:t>Trước đó, các hệ thống mã hóa đối xứng được sử dụng để mã hóa dữ liệu, trong đó cùng một khóa được sử dụng để mã hóa và giải mã. Tuy nhiên, vấn đề với các hệ thống mã hóa đối xứng là phải đảm bảo rằng khóa được sử dụng không bị rò rỉ cho bất kỳ ai ngoại trừ người nhận và gửi. Điều này trở thành một vấn đề lớn trong việc đảm bảo an toàn của thông tin.</a:t>
            </a:r>
            <a:endParaRPr lang="en-US" dirty="0"/>
          </a:p>
        </p:txBody>
      </p:sp>
      <p:sp>
        <p:nvSpPr>
          <p:cNvPr id="3" name="Title 2">
            <a:extLst>
              <a:ext uri="{FF2B5EF4-FFF2-40B4-BE49-F238E27FC236}">
                <a16:creationId xmlns:a16="http://schemas.microsoft.com/office/drawing/2014/main" id="{D0F71958-921E-2D0E-4523-9FE7A26F859A}"/>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191671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203824-F9A9-B041-6D4D-2FD13F63A6B9}"/>
              </a:ext>
            </a:extLst>
          </p:cNvPr>
          <p:cNvSpPr>
            <a:spLocks noGrp="1"/>
          </p:cNvSpPr>
          <p:nvPr>
            <p:ph idx="1"/>
          </p:nvPr>
        </p:nvSpPr>
        <p:spPr/>
        <p:txBody>
          <a:bodyPr>
            <a:normAutofit fontScale="85000" lnSpcReduction="10000"/>
          </a:bodyPr>
          <a:lstStyle/>
          <a:p>
            <a:r>
              <a:rPr lang="vi-VN" b="0" i="0" dirty="0">
                <a:effectLst/>
                <a:latin typeface="Söhne"/>
              </a:rPr>
              <a:t>RSA được phát minh bởi ba nhà khoa học máy tính này như là một phương pháp mới cho việc mã hóa thông tin mà không cần chia sẻ khóa bí mật. Thay vào đó, RSA sử dụng một cặp khóa - một khóa công khai được chia sẻ công khai với mọi người, và một khóa bí mật chỉ được giữ bởi người sở hữu khóa. </a:t>
            </a:r>
            <a:endParaRPr lang="en-US" b="0" i="0" dirty="0">
              <a:effectLst/>
              <a:latin typeface="Söhne"/>
            </a:endParaRPr>
          </a:p>
          <a:p>
            <a:r>
              <a:rPr lang="vi-VN" b="0" i="0" dirty="0">
                <a:effectLst/>
                <a:latin typeface="Söhne"/>
              </a:rPr>
              <a:t>RSA hoạt động dựa trên tính chất toán học của các số nguyên tố lớn. Quá trình mã hóa bắt đầu bằng cách chọn hai số nguyên tố lớn và tính toán tích của chúng. Tích này sẽ được sử dụng như là một phần của khóa công khai. Sau đó, tính một số khác được sử dụng để tính toán khóa bí mật. Khi một tin nhắn được mã hóa, nó sẽ được chuyển đổi thành một số nguyên và sau đó được mã hóa bằng khóa công khai. Khi tin nhắn được nhận, nó sẽ được giải mã bằng khóa bí mật.</a:t>
            </a:r>
            <a:endParaRPr lang="en-US" dirty="0"/>
          </a:p>
        </p:txBody>
      </p:sp>
      <p:sp>
        <p:nvSpPr>
          <p:cNvPr id="3" name="Title 2">
            <a:extLst>
              <a:ext uri="{FF2B5EF4-FFF2-40B4-BE49-F238E27FC236}">
                <a16:creationId xmlns:a16="http://schemas.microsoft.com/office/drawing/2014/main" id="{8E1323DC-55A8-6474-AB30-EE84B8D02838}"/>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345960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167100-BC2F-BBD8-8929-884654DE6941}"/>
              </a:ext>
            </a:extLst>
          </p:cNvPr>
          <p:cNvSpPr>
            <a:spLocks noGrp="1"/>
          </p:cNvSpPr>
          <p:nvPr>
            <p:ph idx="1"/>
          </p:nvPr>
        </p:nvSpPr>
        <p:spPr/>
        <p:txBody>
          <a:bodyPr>
            <a:normAutofit fontScale="92500" lnSpcReduction="10000"/>
          </a:bodyPr>
          <a:lstStyle/>
          <a:p>
            <a:r>
              <a:rPr lang="vi-VN" b="0" i="0" dirty="0">
                <a:effectLst/>
                <a:latin typeface="Söhne"/>
              </a:rPr>
              <a:t>RSA trở thành một trong những phát minh quan trọng trong lịch sử của mật mã học và đã đóng một vai trò quan trọng trong việc xây dựng nên các ứng dụng an toàn thông tin hiện đại. Nó cũng đã thúc đẩy sự phát triển của lý thuyết mã hóa công khai và là cơ sở cho nhiều thuật toán mã hóa công khai khác.</a:t>
            </a:r>
            <a:endParaRPr lang="en-US" b="0" i="0" dirty="0">
              <a:effectLst/>
              <a:latin typeface="Söhne"/>
            </a:endParaRPr>
          </a:p>
          <a:p>
            <a:r>
              <a:rPr lang="vi-VN" b="0" i="0" dirty="0">
                <a:effectLst/>
                <a:latin typeface="Söhne"/>
              </a:rPr>
              <a:t>RSA được sử dụng rộng rãi trong các ứng dụng mật mã, bao gồm trao đổi khóa, chứng thực và chữ ký số. Nó cũng được sử dụng trong các ứng dụng an ninh web, bao gồm HTTPS, TLS và SSL. RSA là một trong những thuật toán mã hóa đáng tin cậy nhất và được sử dụng rộng rãi trong các ứng dụng bảo mật thông tin.</a:t>
            </a:r>
            <a:endParaRPr lang="en-US" dirty="0"/>
          </a:p>
        </p:txBody>
      </p:sp>
      <p:sp>
        <p:nvSpPr>
          <p:cNvPr id="3" name="Title 2">
            <a:extLst>
              <a:ext uri="{FF2B5EF4-FFF2-40B4-BE49-F238E27FC236}">
                <a16:creationId xmlns:a16="http://schemas.microsoft.com/office/drawing/2014/main" id="{975072D4-0285-D9EC-BD48-7566F32F92CE}"/>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hệ</a:t>
            </a:r>
            <a:r>
              <a:rPr lang="en-US" dirty="0"/>
              <a:t> </a:t>
            </a:r>
            <a:r>
              <a:rPr lang="en-US" dirty="0" err="1"/>
              <a:t>mã</a:t>
            </a:r>
            <a:r>
              <a:rPr lang="en-US" dirty="0"/>
              <a:t> </a:t>
            </a:r>
            <a:r>
              <a:rPr lang="en-US" dirty="0" err="1"/>
              <a:t>hóa</a:t>
            </a:r>
            <a:r>
              <a:rPr lang="en-US" dirty="0"/>
              <a:t> RSA</a:t>
            </a:r>
          </a:p>
        </p:txBody>
      </p:sp>
    </p:spTree>
    <p:extLst>
      <p:ext uri="{BB962C8B-B14F-4D97-AF65-F5344CB8AC3E}">
        <p14:creationId xmlns:p14="http://schemas.microsoft.com/office/powerpoint/2010/main" val="308767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CD5DF7-A7E1-455C-1A16-5BD019EB8815}"/>
              </a:ext>
            </a:extLst>
          </p:cNvPr>
          <p:cNvSpPr>
            <a:spLocks noGrp="1"/>
          </p:cNvSpPr>
          <p:nvPr>
            <p:ph idx="1"/>
          </p:nvPr>
        </p:nvSpPr>
        <p:spPr/>
        <p:txBody>
          <a:bodyPr>
            <a:normAutofit fontScale="85000" lnSpcReduction="20000"/>
          </a:bodyPr>
          <a:lstStyle/>
          <a:p>
            <a:r>
              <a:rPr lang="en-US" b="0" i="0" dirty="0" err="1">
                <a:effectLst/>
                <a:latin typeface="Söhne"/>
              </a:rPr>
              <a:t>Hệ</a:t>
            </a:r>
            <a:r>
              <a:rPr lang="en-US" b="0" i="0" dirty="0">
                <a:effectLst/>
                <a:latin typeface="Söhne"/>
              </a:rPr>
              <a:t> </a:t>
            </a:r>
            <a:r>
              <a:rPr lang="en-US" b="0" i="0" dirty="0" err="1">
                <a:effectLst/>
                <a:latin typeface="Söhne"/>
              </a:rPr>
              <a:t>mã</a:t>
            </a:r>
            <a:r>
              <a:rPr lang="en-US" b="0" i="0" dirty="0">
                <a:effectLst/>
                <a:latin typeface="Söhne"/>
              </a:rPr>
              <a:t> </a:t>
            </a:r>
            <a:r>
              <a:rPr lang="en-US" b="0" i="0" dirty="0" err="1">
                <a:effectLst/>
                <a:latin typeface="Söhne"/>
              </a:rPr>
              <a:t>hóa</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khai</a:t>
            </a:r>
            <a:r>
              <a:rPr lang="en-US" b="0" i="0" dirty="0">
                <a:effectLst/>
                <a:latin typeface="Söhne"/>
              </a:rPr>
              <a:t> RSA </a:t>
            </a:r>
            <a:r>
              <a:rPr lang="en-US" b="0" i="0" dirty="0" err="1">
                <a:effectLst/>
                <a:latin typeface="Söhne"/>
              </a:rPr>
              <a:t>sử</a:t>
            </a:r>
            <a:r>
              <a:rPr lang="en-US" b="0" i="0" dirty="0">
                <a:effectLst/>
                <a:latin typeface="Söhne"/>
              </a:rPr>
              <a:t> </a:t>
            </a:r>
            <a:r>
              <a:rPr lang="en-US" b="0" i="0" dirty="0" err="1">
                <a:effectLst/>
                <a:latin typeface="Söhne"/>
              </a:rPr>
              <a:t>dụng</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cặp</a:t>
            </a:r>
            <a:r>
              <a:rPr lang="en-US" b="0" i="0" dirty="0">
                <a:effectLst/>
                <a:latin typeface="Söhne"/>
              </a:rPr>
              <a:t> </a:t>
            </a:r>
            <a:r>
              <a:rPr lang="en-US" b="0" i="0" dirty="0" err="1">
                <a:effectLst/>
                <a:latin typeface="Söhne"/>
              </a:rPr>
              <a:t>khóa</a:t>
            </a:r>
            <a:r>
              <a:rPr lang="en-US" b="0" i="0" dirty="0">
                <a:effectLst/>
                <a:latin typeface="Söhne"/>
              </a:rPr>
              <a:t> - </a:t>
            </a:r>
            <a:r>
              <a:rPr lang="en-US" b="0" i="0" dirty="0" err="1">
                <a:effectLst/>
                <a:latin typeface="Söhne"/>
              </a:rPr>
              <a:t>một</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công</a:t>
            </a:r>
            <a:r>
              <a:rPr lang="en-US" b="0" i="0" dirty="0">
                <a:effectLst/>
                <a:latin typeface="Söhne"/>
              </a:rPr>
              <a:t> </a:t>
            </a:r>
            <a:r>
              <a:rPr lang="en-US" b="0" i="0" dirty="0" err="1">
                <a:effectLst/>
                <a:latin typeface="Söhne"/>
              </a:rPr>
              <a:t>khai</a:t>
            </a:r>
            <a:r>
              <a:rPr lang="en-US" b="0" i="0" dirty="0">
                <a:effectLst/>
                <a:latin typeface="Söhne"/>
              </a:rPr>
              <a:t> </a:t>
            </a:r>
            <a:r>
              <a:rPr lang="en-US" b="0" i="0" dirty="0" err="1">
                <a:effectLst/>
                <a:latin typeface="Söhne"/>
              </a:rPr>
              <a:t>và</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khóa</a:t>
            </a:r>
            <a:r>
              <a:rPr lang="en-US" b="0" i="0" dirty="0">
                <a:effectLst/>
                <a:latin typeface="Söhne"/>
              </a:rPr>
              <a:t> </a:t>
            </a:r>
            <a:r>
              <a:rPr lang="en-US" b="0" i="0" dirty="0" err="1">
                <a:effectLst/>
                <a:latin typeface="Söhne"/>
              </a:rPr>
              <a:t>bí</a:t>
            </a:r>
            <a:r>
              <a:rPr lang="en-US" b="0" i="0" dirty="0">
                <a:effectLst/>
                <a:latin typeface="Söhne"/>
              </a:rPr>
              <a:t> </a:t>
            </a:r>
            <a:r>
              <a:rPr lang="en-US" b="0" i="0" dirty="0" err="1">
                <a:effectLst/>
                <a:latin typeface="Söhne"/>
              </a:rPr>
              <a:t>mật</a:t>
            </a:r>
            <a:r>
              <a:rPr lang="en-US" b="0" i="0" dirty="0">
                <a:effectLst/>
                <a:latin typeface="Söhne"/>
              </a:rPr>
              <a:t>.</a:t>
            </a:r>
          </a:p>
          <a:p>
            <a:pPr lvl="1">
              <a:buFont typeface="Arial" panose="020B0604020202020204" pitchFamily="34" charset="0"/>
              <a:buChar char="•"/>
            </a:pPr>
            <a:r>
              <a:rPr lang="vi-VN" b="1" i="0" dirty="0">
                <a:solidFill>
                  <a:srgbClr val="00B050"/>
                </a:solidFill>
                <a:effectLst/>
                <a:latin typeface="Söhne"/>
              </a:rPr>
              <a:t>Khóa công khai:</a:t>
            </a:r>
            <a:r>
              <a:rPr lang="vi-VN" b="0" i="0" dirty="0">
                <a:effectLst/>
                <a:latin typeface="Söhne"/>
              </a:rPr>
              <a:t> là một chuỗi số nguyên được công khai để bất kỳ ai có thể sử dụng để mã hóa tin nhắn</a:t>
            </a:r>
            <a:r>
              <a:rPr lang="en-US" b="0" i="0" dirty="0">
                <a:effectLst/>
                <a:latin typeface="Söhne"/>
              </a:rPr>
              <a:t>. </a:t>
            </a:r>
            <a:r>
              <a:rPr lang="en-US" dirty="0" err="1">
                <a:latin typeface="Söhne"/>
              </a:rPr>
              <a:t>Kí</a:t>
            </a:r>
            <a:r>
              <a:rPr lang="en-US" dirty="0">
                <a:latin typeface="Söhne"/>
              </a:rPr>
              <a:t> </a:t>
            </a:r>
            <a:r>
              <a:rPr lang="en-US" dirty="0" err="1">
                <a:latin typeface="Söhne"/>
              </a:rPr>
              <a:t>niệu</a:t>
            </a:r>
            <a:r>
              <a:rPr lang="en-US" dirty="0">
                <a:latin typeface="Söhne"/>
              </a:rPr>
              <a:t>: </a:t>
            </a:r>
            <a:r>
              <a:rPr lang="en-US" dirty="0">
                <a:solidFill>
                  <a:srgbClr val="00B0F0"/>
                </a:solidFill>
                <a:latin typeface="Söhne"/>
              </a:rPr>
              <a:t>(e, n)</a:t>
            </a:r>
          </a:p>
          <a:p>
            <a:pPr lvl="1">
              <a:buFont typeface="Arial" panose="020B0604020202020204" pitchFamily="34" charset="0"/>
              <a:buChar char="•"/>
            </a:pPr>
            <a:r>
              <a:rPr lang="vi-VN" b="1" i="0" dirty="0">
                <a:solidFill>
                  <a:srgbClr val="FF0000"/>
                </a:solidFill>
                <a:effectLst/>
                <a:latin typeface="Söhne"/>
              </a:rPr>
              <a:t>Khóa bí mật</a:t>
            </a:r>
            <a:r>
              <a:rPr lang="vi-VN" b="0" i="0" dirty="0">
                <a:effectLst/>
                <a:latin typeface="Söhne"/>
              </a:rPr>
              <a:t>: là một chuỗi số nguyên được giữ bí mật bởi người sử dụng và được sử dụng để giải mã tin nhắn</a:t>
            </a:r>
            <a:r>
              <a:rPr lang="en-US" b="0" i="0" dirty="0">
                <a:effectLst/>
                <a:latin typeface="Söhne"/>
              </a:rPr>
              <a:t>. </a:t>
            </a:r>
            <a:r>
              <a:rPr lang="en-US" dirty="0" err="1">
                <a:latin typeface="Söhne"/>
              </a:rPr>
              <a:t>Kí</a:t>
            </a:r>
            <a:r>
              <a:rPr lang="en-US" b="0" i="0" dirty="0">
                <a:effectLst/>
                <a:latin typeface="Söhne"/>
              </a:rPr>
              <a:t> </a:t>
            </a:r>
            <a:r>
              <a:rPr lang="en-US" b="0" i="0" dirty="0" err="1">
                <a:effectLst/>
                <a:latin typeface="Söhne"/>
              </a:rPr>
              <a:t>hiệu</a:t>
            </a:r>
            <a:r>
              <a:rPr lang="en-US" b="0" i="0" dirty="0">
                <a:effectLst/>
                <a:latin typeface="Söhne"/>
              </a:rPr>
              <a:t>: </a:t>
            </a:r>
            <a:r>
              <a:rPr lang="en-US" b="0" i="0" dirty="0">
                <a:solidFill>
                  <a:srgbClr val="FF0000"/>
                </a:solidFill>
                <a:effectLst/>
                <a:latin typeface="Söhne"/>
              </a:rPr>
              <a:t>(d, n)</a:t>
            </a:r>
            <a:endParaRPr lang="en-US" dirty="0">
              <a:solidFill>
                <a:srgbClr val="FF0000"/>
              </a:solidFill>
              <a:latin typeface="Söhne"/>
            </a:endParaRPr>
          </a:p>
          <a:p>
            <a:r>
              <a:rPr lang="vi-VN" b="0" i="0" dirty="0">
                <a:effectLst/>
                <a:latin typeface="Söhne"/>
              </a:rPr>
              <a:t>Thao tác mã hóa và giải mã trong hệ mã hóa công khai RSA được thực hiện như sau:</a:t>
            </a:r>
            <a:endParaRPr lang="en-US" b="0" i="0" dirty="0">
              <a:effectLst/>
              <a:latin typeface="Söhne"/>
            </a:endParaRPr>
          </a:p>
          <a:p>
            <a:pPr lvl="1">
              <a:buFont typeface="Arial" panose="020B0604020202020204" pitchFamily="34" charset="0"/>
              <a:buChar char="•"/>
            </a:pPr>
            <a:r>
              <a:rPr lang="vi-VN" b="0" i="0" dirty="0">
                <a:effectLst/>
                <a:highlight>
                  <a:srgbClr val="FFFF00"/>
                </a:highlight>
                <a:latin typeface="Söhne"/>
              </a:rPr>
              <a:t>Mã hóa: </a:t>
            </a:r>
            <a:r>
              <a:rPr lang="vi-VN" b="0" i="0" dirty="0">
                <a:effectLst/>
                <a:latin typeface="Söhne"/>
              </a:rPr>
              <a:t>Người gửi sử dụng khóa công khai của người nhận để mã hóa tin nhắn. Để mã hóa, người gửi chuyển đổi tin nhắn thành một số nguyên và sử dụng khóa công khai của người nhận để tính toán một số nguyên mã. Số nguyên mã hóa sẽ được gửi đến người nhận.</a:t>
            </a:r>
            <a:endParaRPr lang="en-US" b="0" i="0" dirty="0">
              <a:effectLst/>
              <a:latin typeface="Söhne"/>
            </a:endParaRPr>
          </a:p>
          <a:p>
            <a:pPr lvl="1">
              <a:buFont typeface="Arial" panose="020B0604020202020204" pitchFamily="34" charset="0"/>
              <a:buChar char="•"/>
            </a:pPr>
            <a:r>
              <a:rPr lang="vi-VN" b="0" i="0" dirty="0">
                <a:effectLst/>
                <a:highlight>
                  <a:srgbClr val="FFFF00"/>
                </a:highlight>
                <a:latin typeface="Söhne"/>
              </a:rPr>
              <a:t>Giải mã: </a:t>
            </a:r>
            <a:r>
              <a:rPr lang="vi-VN" b="0" i="0" dirty="0">
                <a:effectLst/>
                <a:latin typeface="Söhne"/>
              </a:rPr>
              <a:t>Người nhận sử dụng khóa bí mật của mình để giải mã tin nhắn. Để giải mã, người nhận tính toán một số nguyên giải mã. Số nguyên giải mã sẽ chính là tin nhắn ban đầu.</a:t>
            </a:r>
            <a:endParaRPr lang="en-US" b="0" i="0" dirty="0">
              <a:effectLst/>
              <a:latin typeface="Söhne"/>
            </a:endParaRPr>
          </a:p>
          <a:p>
            <a:pPr marL="393192" lvl="1" indent="0">
              <a:buNone/>
            </a:pPr>
            <a:endParaRPr lang="en-US" dirty="0">
              <a:solidFill>
                <a:srgbClr val="FF0000"/>
              </a:solidFill>
              <a:latin typeface="Söhne"/>
            </a:endParaRPr>
          </a:p>
          <a:p>
            <a:pPr marL="393192" lvl="1" indent="0">
              <a:buNone/>
            </a:pPr>
            <a:endParaRPr lang="en-US" b="0" i="0" dirty="0">
              <a:solidFill>
                <a:srgbClr val="FF0000"/>
              </a:solidFill>
              <a:effectLst/>
              <a:latin typeface="Söhne"/>
            </a:endParaRPr>
          </a:p>
          <a:p>
            <a:pPr marL="393192" lvl="1" indent="0">
              <a:buNone/>
            </a:pPr>
            <a:endParaRPr lang="en-US" dirty="0">
              <a:solidFill>
                <a:srgbClr val="FF0000"/>
              </a:solidFill>
              <a:latin typeface="Söhne"/>
            </a:endParaRPr>
          </a:p>
          <a:p>
            <a:pPr marL="393192" lvl="1" indent="0">
              <a:buNone/>
            </a:pPr>
            <a:endParaRPr lang="en-US" b="0" i="0" dirty="0">
              <a:solidFill>
                <a:srgbClr val="FF0000"/>
              </a:solidFill>
              <a:effectLst/>
              <a:latin typeface="Söhne"/>
            </a:endParaRPr>
          </a:p>
          <a:p>
            <a:pPr marL="393192" lvl="1" indent="0">
              <a:buNone/>
            </a:pPr>
            <a:endParaRPr lang="en-US" dirty="0">
              <a:solidFill>
                <a:srgbClr val="FF0000"/>
              </a:solidFill>
              <a:latin typeface="Söhne"/>
            </a:endParaRPr>
          </a:p>
          <a:p>
            <a:pPr marL="393192" lvl="1" indent="0">
              <a:buNone/>
            </a:pPr>
            <a:endParaRPr lang="en-US" b="0" i="0" dirty="0">
              <a:solidFill>
                <a:srgbClr val="FF0000"/>
              </a:solidFill>
              <a:effectLst/>
              <a:latin typeface="Söhne"/>
            </a:endParaRPr>
          </a:p>
        </p:txBody>
      </p:sp>
      <p:sp>
        <p:nvSpPr>
          <p:cNvPr id="3" name="Title 2">
            <a:extLst>
              <a:ext uri="{FF2B5EF4-FFF2-40B4-BE49-F238E27FC236}">
                <a16:creationId xmlns:a16="http://schemas.microsoft.com/office/drawing/2014/main" id="{2957566C-A892-5D5A-60FB-9B85B2129B4E}"/>
              </a:ext>
            </a:extLst>
          </p:cNvPr>
          <p:cNvSpPr>
            <a:spLocks noGrp="1"/>
          </p:cNvSpPr>
          <p:nvPr>
            <p:ph type="title"/>
          </p:nvPr>
        </p:nvSpPr>
        <p:spPr/>
        <p:txBody>
          <a:bodyPr>
            <a:normAutofit fontScale="90000"/>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mã</a:t>
            </a:r>
            <a:r>
              <a:rPr lang="en-US" dirty="0"/>
              <a:t> </a:t>
            </a:r>
            <a:r>
              <a:rPr lang="en-US" dirty="0" err="1"/>
              <a:t>hóa</a:t>
            </a:r>
            <a:r>
              <a:rPr lang="en-US" dirty="0"/>
              <a:t> </a:t>
            </a:r>
            <a:r>
              <a:rPr lang="en-US" dirty="0" err="1"/>
              <a:t>công</a:t>
            </a:r>
            <a:r>
              <a:rPr lang="en-US" dirty="0"/>
              <a:t> </a:t>
            </a:r>
            <a:r>
              <a:rPr lang="en-US" dirty="0" err="1"/>
              <a:t>khai</a:t>
            </a:r>
            <a:r>
              <a:rPr lang="en-US" dirty="0"/>
              <a:t> RSA</a:t>
            </a:r>
          </a:p>
        </p:txBody>
      </p:sp>
    </p:spTree>
    <p:extLst>
      <p:ext uri="{BB962C8B-B14F-4D97-AF65-F5344CB8AC3E}">
        <p14:creationId xmlns:p14="http://schemas.microsoft.com/office/powerpoint/2010/main" val="18601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D244E0-3061-83E1-F5D1-AB9DED817CF2}"/>
              </a:ext>
            </a:extLst>
          </p:cNvPr>
          <p:cNvSpPr>
            <a:spLocks noGrp="1"/>
          </p:cNvSpPr>
          <p:nvPr>
            <p:ph idx="1"/>
          </p:nvPr>
        </p:nvSpPr>
        <p:spPr/>
        <p:txBody>
          <a:bodyPr/>
          <a:lstStyle/>
          <a:p>
            <a:r>
              <a:rPr lang="en-US" i="0" dirty="0">
                <a:effectLst/>
                <a:latin typeface="Söhne"/>
              </a:rPr>
              <a:t>T</a:t>
            </a:r>
            <a:r>
              <a:rPr lang="vi-VN" i="0" dirty="0">
                <a:effectLst/>
                <a:latin typeface="Söhne"/>
              </a:rPr>
              <a:t>ạo khóa trong hệ mã hóa công khai RSA bao gồm các bước sau đây:</a:t>
            </a:r>
            <a:endParaRPr lang="en-US" i="0" dirty="0">
              <a:effectLst/>
              <a:latin typeface="Söhne"/>
            </a:endParaRPr>
          </a:p>
          <a:p>
            <a:pPr lvl="1">
              <a:buFont typeface="Arial" panose="020B0604020202020204" pitchFamily="34" charset="0"/>
              <a:buChar char="•"/>
            </a:pPr>
            <a:r>
              <a:rPr lang="en-US" b="1" dirty="0" err="1">
                <a:latin typeface="Söhne"/>
              </a:rPr>
              <a:t>Bước</a:t>
            </a:r>
            <a:r>
              <a:rPr lang="en-US" b="1" dirty="0">
                <a:latin typeface="Söhne"/>
              </a:rPr>
              <a:t> 1</a:t>
            </a:r>
            <a:r>
              <a:rPr lang="en-US" dirty="0">
                <a:latin typeface="Söhne"/>
              </a:rPr>
              <a:t>: </a:t>
            </a:r>
            <a:r>
              <a:rPr lang="en-US" b="0" i="0" dirty="0" err="1">
                <a:effectLst/>
                <a:latin typeface="Söhne"/>
              </a:rPr>
              <a:t>Chọn</a:t>
            </a:r>
            <a:r>
              <a:rPr lang="en-US" b="0" i="0" dirty="0">
                <a:effectLst/>
                <a:latin typeface="Söhne"/>
              </a:rPr>
              <a:t> </a:t>
            </a:r>
            <a:r>
              <a:rPr lang="en-US" b="0" i="0" dirty="0" err="1">
                <a:effectLst/>
                <a:latin typeface="Söhne"/>
              </a:rPr>
              <a:t>hai</a:t>
            </a:r>
            <a:r>
              <a:rPr lang="en-US" b="0" i="0" dirty="0">
                <a:effectLst/>
                <a:latin typeface="Söhne"/>
              </a:rPr>
              <a:t> </a:t>
            </a:r>
            <a:r>
              <a:rPr lang="en-US" b="0" i="0" dirty="0" err="1">
                <a:effectLst/>
                <a:latin typeface="Söhne"/>
              </a:rPr>
              <a:t>số</a:t>
            </a:r>
            <a:r>
              <a:rPr lang="en-US" b="0" i="0" dirty="0">
                <a:effectLst/>
                <a:latin typeface="Söhne"/>
              </a:rPr>
              <a:t> </a:t>
            </a:r>
            <a:r>
              <a:rPr lang="en-US" b="0" i="0" dirty="0" err="1">
                <a:effectLst/>
                <a:latin typeface="Söhne"/>
              </a:rPr>
              <a:t>nguyên</a:t>
            </a:r>
            <a:r>
              <a:rPr lang="en-US" b="0" i="0" dirty="0">
                <a:effectLst/>
                <a:latin typeface="Söhne"/>
              </a:rPr>
              <a:t> </a:t>
            </a:r>
            <a:r>
              <a:rPr lang="en-US" b="0" i="0" dirty="0" err="1">
                <a:effectLst/>
                <a:latin typeface="Söhne"/>
              </a:rPr>
              <a:t>tố</a:t>
            </a:r>
            <a:r>
              <a:rPr lang="en-US" b="0" i="0" dirty="0">
                <a:effectLst/>
                <a:latin typeface="Söhne"/>
              </a:rPr>
              <a:t> </a:t>
            </a:r>
            <a:r>
              <a:rPr lang="en-US" b="0" i="0" dirty="0" err="1">
                <a:effectLst/>
                <a:latin typeface="Söhne"/>
              </a:rPr>
              <a:t>lớn</a:t>
            </a:r>
            <a:r>
              <a:rPr lang="en-US" b="0" i="0" dirty="0">
                <a:effectLst/>
                <a:latin typeface="Söhne"/>
              </a:rPr>
              <a:t> </a:t>
            </a:r>
            <a:r>
              <a:rPr lang="en-US" b="0" i="0" dirty="0" err="1">
                <a:effectLst/>
                <a:latin typeface="Söhne"/>
              </a:rPr>
              <a:t>ngẫu</a:t>
            </a:r>
            <a:r>
              <a:rPr lang="en-US" b="0" i="0" dirty="0">
                <a:effectLst/>
                <a:latin typeface="Söhne"/>
              </a:rPr>
              <a:t> </a:t>
            </a:r>
            <a:r>
              <a:rPr lang="en-US" b="0" i="0" dirty="0" err="1">
                <a:effectLst/>
                <a:latin typeface="Söhne"/>
              </a:rPr>
              <a:t>nhiên</a:t>
            </a:r>
            <a:r>
              <a:rPr lang="en-US" b="0" i="0" dirty="0">
                <a:effectLst/>
                <a:latin typeface="Söhne"/>
              </a:rPr>
              <a:t> p </a:t>
            </a:r>
            <a:r>
              <a:rPr lang="en-US" b="0" i="0" dirty="0" err="1">
                <a:effectLst/>
                <a:latin typeface="Söhne"/>
              </a:rPr>
              <a:t>và</a:t>
            </a:r>
            <a:r>
              <a:rPr lang="en-US" b="0" i="0" dirty="0">
                <a:effectLst/>
                <a:latin typeface="Söhne"/>
              </a:rPr>
              <a:t> q (p != q)</a:t>
            </a:r>
          </a:p>
          <a:p>
            <a:pPr lvl="1">
              <a:buFont typeface="Arial" panose="020B0604020202020204" pitchFamily="34" charset="0"/>
              <a:buChar char="•"/>
            </a:pPr>
            <a:r>
              <a:rPr lang="en-US" b="1" i="0" dirty="0" err="1">
                <a:effectLst/>
                <a:latin typeface="Söhne"/>
              </a:rPr>
              <a:t>Bước</a:t>
            </a:r>
            <a:r>
              <a:rPr lang="en-US" b="1" i="0" dirty="0">
                <a:effectLst/>
                <a:latin typeface="Söhne"/>
              </a:rPr>
              <a:t> 2</a:t>
            </a:r>
            <a:r>
              <a:rPr lang="en-US" b="0" i="0" dirty="0">
                <a:effectLst/>
                <a:latin typeface="Söhne"/>
              </a:rPr>
              <a:t>: </a:t>
            </a:r>
            <a:r>
              <a:rPr lang="en-US" b="0" i="0" dirty="0" err="1">
                <a:effectLst/>
                <a:latin typeface="Söhne"/>
              </a:rPr>
              <a:t>Tính</a:t>
            </a:r>
            <a:r>
              <a:rPr lang="en-US" b="0" i="0" dirty="0">
                <a:effectLst/>
                <a:latin typeface="Söhne"/>
              </a:rPr>
              <a:t> n = p*q.</a:t>
            </a:r>
          </a:p>
          <a:p>
            <a:pPr lvl="1">
              <a:buFont typeface="Arial" panose="020B0604020202020204" pitchFamily="34" charset="0"/>
              <a:buChar char="•"/>
            </a:pPr>
            <a:r>
              <a:rPr lang="en-US" b="1" i="0" dirty="0" err="1">
                <a:effectLst/>
                <a:latin typeface="Söhne"/>
              </a:rPr>
              <a:t>Bước</a:t>
            </a:r>
            <a:r>
              <a:rPr lang="en-US" b="1" i="0" dirty="0">
                <a:effectLst/>
                <a:latin typeface="Söhne"/>
              </a:rPr>
              <a:t> 3</a:t>
            </a:r>
            <a:r>
              <a:rPr lang="en-US" b="0" i="0" dirty="0">
                <a:effectLst/>
                <a:latin typeface="Söhne"/>
              </a:rPr>
              <a:t>: </a:t>
            </a:r>
            <a:r>
              <a:rPr lang="pt-BR" b="0" i="0" dirty="0">
                <a:effectLst/>
                <a:latin typeface="Söhne"/>
              </a:rPr>
              <a:t>Tính φ(n) = (p-1)*(q-1).</a:t>
            </a:r>
          </a:p>
          <a:p>
            <a:pPr lvl="1">
              <a:buFont typeface="Arial" panose="020B0604020202020204" pitchFamily="34" charset="0"/>
              <a:buChar char="•"/>
            </a:pPr>
            <a:r>
              <a:rPr lang="en-US" b="1" i="0" dirty="0" err="1">
                <a:effectLst/>
                <a:latin typeface="Söhne"/>
              </a:rPr>
              <a:t>Bước</a:t>
            </a:r>
            <a:r>
              <a:rPr lang="en-US" b="1" i="0" dirty="0">
                <a:effectLst/>
                <a:latin typeface="Söhne"/>
              </a:rPr>
              <a:t> 4</a:t>
            </a:r>
            <a:r>
              <a:rPr lang="en-US" b="0" i="0" dirty="0">
                <a:effectLst/>
                <a:latin typeface="Söhne"/>
              </a:rPr>
              <a:t>: </a:t>
            </a:r>
            <a:r>
              <a:rPr lang="en-US" b="0" i="0" dirty="0" err="1">
                <a:effectLst/>
                <a:latin typeface="Söhne"/>
              </a:rPr>
              <a:t>Chọn</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số</a:t>
            </a:r>
            <a:r>
              <a:rPr lang="en-US" b="0" i="0" dirty="0">
                <a:effectLst/>
                <a:latin typeface="Söhne"/>
              </a:rPr>
              <a:t> </a:t>
            </a:r>
            <a:r>
              <a:rPr lang="en-US" b="0" i="0" dirty="0" err="1">
                <a:effectLst/>
                <a:latin typeface="Söhne"/>
              </a:rPr>
              <a:t>nguyên</a:t>
            </a:r>
            <a:r>
              <a:rPr lang="en-US" b="0" i="0" dirty="0">
                <a:effectLst/>
                <a:latin typeface="Söhne"/>
              </a:rPr>
              <a:t> </a:t>
            </a:r>
            <a:r>
              <a:rPr lang="en-US" b="0" i="0" dirty="0" err="1">
                <a:effectLst/>
                <a:latin typeface="Söhne"/>
              </a:rPr>
              <a:t>tố</a:t>
            </a:r>
            <a:r>
              <a:rPr lang="en-US" b="0" i="0" dirty="0">
                <a:effectLst/>
                <a:latin typeface="Söhne"/>
              </a:rPr>
              <a:t> e </a:t>
            </a:r>
            <a:r>
              <a:rPr lang="en-US" b="0" i="0" dirty="0" err="1">
                <a:effectLst/>
                <a:latin typeface="Söhne"/>
              </a:rPr>
              <a:t>sao</a:t>
            </a:r>
            <a:r>
              <a:rPr lang="en-US" b="0" i="0" dirty="0">
                <a:effectLst/>
                <a:latin typeface="Söhne"/>
              </a:rPr>
              <a:t> </a:t>
            </a:r>
            <a:r>
              <a:rPr lang="en-US" b="0" i="0" dirty="0" err="1">
                <a:effectLst/>
                <a:latin typeface="Söhne"/>
              </a:rPr>
              <a:t>cho</a:t>
            </a:r>
            <a:r>
              <a:rPr lang="en-US" b="0" i="0" dirty="0">
                <a:effectLst/>
                <a:latin typeface="Söhne"/>
              </a:rPr>
              <a:t> 1 &lt; e &lt; </a:t>
            </a:r>
            <a:r>
              <a:rPr lang="el-GR" b="0" i="0" dirty="0">
                <a:effectLst/>
                <a:latin typeface="Söhne"/>
              </a:rPr>
              <a:t>φ(</a:t>
            </a:r>
            <a:r>
              <a:rPr lang="en-US" b="0" i="0" dirty="0">
                <a:effectLst/>
                <a:latin typeface="Söhne"/>
              </a:rPr>
              <a:t>n) </a:t>
            </a:r>
            <a:r>
              <a:rPr lang="en-US" b="0" i="0" dirty="0" err="1">
                <a:effectLst/>
                <a:latin typeface="Söhne"/>
              </a:rPr>
              <a:t>và</a:t>
            </a:r>
            <a:r>
              <a:rPr lang="en-US" b="0" i="0" dirty="0">
                <a:effectLst/>
                <a:latin typeface="Söhne"/>
              </a:rPr>
              <a:t> e </a:t>
            </a:r>
            <a:r>
              <a:rPr lang="en-US" b="0" i="0" dirty="0" err="1">
                <a:effectLst/>
                <a:latin typeface="Söhne"/>
              </a:rPr>
              <a:t>là</a:t>
            </a:r>
            <a:r>
              <a:rPr lang="en-US" b="0" i="0" dirty="0">
                <a:effectLst/>
                <a:latin typeface="Söhne"/>
              </a:rPr>
              <a:t> </a:t>
            </a:r>
            <a:r>
              <a:rPr lang="en-US" i="0" dirty="0" err="1">
                <a:effectLst/>
                <a:latin typeface="Söhne"/>
              </a:rPr>
              <a:t>số</a:t>
            </a:r>
            <a:r>
              <a:rPr lang="en-US" i="0" dirty="0">
                <a:effectLst/>
                <a:latin typeface="Söhne"/>
              </a:rPr>
              <a:t> </a:t>
            </a:r>
            <a:r>
              <a:rPr lang="en-US" i="0" dirty="0" err="1">
                <a:effectLst/>
                <a:latin typeface="Söhne"/>
              </a:rPr>
              <a:t>nguyên</a:t>
            </a:r>
            <a:r>
              <a:rPr lang="en-US" i="0" dirty="0">
                <a:effectLst/>
                <a:latin typeface="Söhne"/>
              </a:rPr>
              <a:t> </a:t>
            </a:r>
            <a:r>
              <a:rPr lang="en-US" i="0" dirty="0" err="1">
                <a:effectLst/>
                <a:latin typeface="Söhne"/>
              </a:rPr>
              <a:t>tố</a:t>
            </a:r>
            <a:r>
              <a:rPr lang="en-US" i="0" dirty="0">
                <a:effectLst/>
                <a:latin typeface="Söhne"/>
              </a:rPr>
              <a:t> </a:t>
            </a:r>
            <a:r>
              <a:rPr lang="en-US" i="0" dirty="0" err="1">
                <a:effectLst/>
                <a:latin typeface="Söhne"/>
              </a:rPr>
              <a:t>cùng</a:t>
            </a:r>
            <a:r>
              <a:rPr lang="en-US" i="0" dirty="0">
                <a:effectLst/>
                <a:latin typeface="Söhne"/>
              </a:rPr>
              <a:t> </a:t>
            </a:r>
            <a:r>
              <a:rPr lang="en-US" i="0" dirty="0" err="1">
                <a:effectLst/>
                <a:latin typeface="Söhne"/>
              </a:rPr>
              <a:t>nhau</a:t>
            </a:r>
            <a:r>
              <a:rPr lang="en-US" i="0" dirty="0">
                <a:effectLst/>
                <a:latin typeface="Söhne"/>
              </a:rPr>
              <a:t> </a:t>
            </a:r>
            <a:r>
              <a:rPr lang="en-US" i="0" dirty="0" err="1">
                <a:effectLst/>
                <a:latin typeface="Söhne"/>
              </a:rPr>
              <a:t>với</a:t>
            </a:r>
            <a:r>
              <a:rPr lang="en-US" i="0" dirty="0">
                <a:effectLst/>
                <a:latin typeface="Söhne"/>
              </a:rPr>
              <a:t> </a:t>
            </a:r>
            <a:r>
              <a:rPr lang="el-GR" i="0" dirty="0">
                <a:effectLst/>
                <a:latin typeface="Söhne"/>
              </a:rPr>
              <a:t>φ(</a:t>
            </a:r>
            <a:r>
              <a:rPr lang="en-US" i="0" dirty="0">
                <a:effectLst/>
                <a:latin typeface="Söhne"/>
              </a:rPr>
              <a:t>n).</a:t>
            </a:r>
          </a:p>
          <a:p>
            <a:pPr lvl="1">
              <a:buFont typeface="Arial" panose="020B0604020202020204" pitchFamily="34" charset="0"/>
              <a:buChar char="•"/>
            </a:pPr>
            <a:r>
              <a:rPr lang="en-US" b="1" dirty="0" err="1">
                <a:latin typeface="Söhne"/>
              </a:rPr>
              <a:t>Bước</a:t>
            </a:r>
            <a:r>
              <a:rPr lang="en-US" b="1" dirty="0">
                <a:latin typeface="Söhne"/>
              </a:rPr>
              <a:t> 5</a:t>
            </a:r>
            <a:r>
              <a:rPr lang="en-US" dirty="0">
                <a:latin typeface="Söhne"/>
              </a:rPr>
              <a:t>: </a:t>
            </a:r>
            <a:r>
              <a:rPr lang="en-US" b="0" i="0" dirty="0" err="1">
                <a:effectLst/>
                <a:latin typeface="Söhne"/>
              </a:rPr>
              <a:t>Tính</a:t>
            </a:r>
            <a:r>
              <a:rPr lang="en-US" b="0" i="0" dirty="0">
                <a:effectLst/>
                <a:latin typeface="Söhne"/>
              </a:rPr>
              <a:t> d, </a:t>
            </a:r>
            <a:r>
              <a:rPr lang="en-US" b="0" i="0" dirty="0" err="1">
                <a:effectLst/>
                <a:latin typeface="Söhne"/>
              </a:rPr>
              <a:t>sao</a:t>
            </a:r>
            <a:r>
              <a:rPr lang="en-US" b="0" i="0" dirty="0">
                <a:effectLst/>
                <a:latin typeface="Söhne"/>
              </a:rPr>
              <a:t> </a:t>
            </a:r>
            <a:r>
              <a:rPr lang="en-US" b="0" i="0" dirty="0" err="1">
                <a:effectLst/>
                <a:latin typeface="Söhne"/>
              </a:rPr>
              <a:t>cho</a:t>
            </a:r>
            <a:r>
              <a:rPr lang="en-US" b="0" i="0" dirty="0">
                <a:effectLst/>
                <a:latin typeface="Söhne"/>
              </a:rPr>
              <a:t> (d*e) mod </a:t>
            </a:r>
            <a:r>
              <a:rPr lang="el-GR" b="0" i="0" dirty="0">
                <a:effectLst/>
                <a:latin typeface="Söhne"/>
              </a:rPr>
              <a:t>φ(</a:t>
            </a:r>
            <a:r>
              <a:rPr lang="en-US" b="0" i="0" dirty="0">
                <a:effectLst/>
                <a:latin typeface="Söhne"/>
              </a:rPr>
              <a:t>n) = 1. </a:t>
            </a:r>
            <a:r>
              <a:rPr lang="en-US" b="0" i="0" dirty="0" err="1">
                <a:effectLst/>
                <a:latin typeface="Söhne"/>
              </a:rPr>
              <a:t>Tức</a:t>
            </a:r>
            <a:r>
              <a:rPr lang="en-US" b="0" i="0" dirty="0">
                <a:effectLst/>
                <a:latin typeface="Söhne"/>
              </a:rPr>
              <a:t> </a:t>
            </a:r>
            <a:r>
              <a:rPr lang="en-US" b="0" i="0" dirty="0" err="1">
                <a:effectLst/>
                <a:latin typeface="Söhne"/>
              </a:rPr>
              <a:t>là</a:t>
            </a:r>
            <a:r>
              <a:rPr lang="en-US" b="0" i="0" dirty="0">
                <a:effectLst/>
                <a:latin typeface="Söhne"/>
              </a:rPr>
              <a:t> d </a:t>
            </a:r>
            <a:r>
              <a:rPr lang="en-US" b="0" i="0" dirty="0" err="1">
                <a:effectLst/>
                <a:latin typeface="Söhne"/>
              </a:rPr>
              <a:t>là</a:t>
            </a:r>
            <a:r>
              <a:rPr lang="en-US" b="0" i="0" dirty="0">
                <a:effectLst/>
                <a:latin typeface="Söhne"/>
              </a:rPr>
              <a:t> </a:t>
            </a:r>
            <a:r>
              <a:rPr lang="en-US" b="0" i="0" dirty="0" err="1">
                <a:effectLst/>
                <a:latin typeface="Söhne"/>
              </a:rPr>
              <a:t>nghịch</a:t>
            </a:r>
            <a:r>
              <a:rPr lang="en-US" b="0" i="0" dirty="0">
                <a:effectLst/>
                <a:latin typeface="Söhne"/>
              </a:rPr>
              <a:t> </a:t>
            </a:r>
            <a:r>
              <a:rPr lang="en-US" b="0" i="0" dirty="0" err="1">
                <a:effectLst/>
                <a:latin typeface="Söhne"/>
              </a:rPr>
              <a:t>đảo</a:t>
            </a:r>
            <a:r>
              <a:rPr lang="en-US" b="0" i="0" dirty="0">
                <a:effectLst/>
                <a:latin typeface="Söhne"/>
              </a:rPr>
              <a:t> modulo </a:t>
            </a:r>
            <a:r>
              <a:rPr lang="en-US" b="0" i="0" dirty="0" err="1">
                <a:effectLst/>
                <a:latin typeface="Söhne"/>
              </a:rPr>
              <a:t>của</a:t>
            </a:r>
            <a:r>
              <a:rPr lang="en-US" b="0" i="0" dirty="0">
                <a:effectLst/>
                <a:latin typeface="Söhne"/>
              </a:rPr>
              <a:t> e mod </a:t>
            </a:r>
            <a:r>
              <a:rPr lang="el-GR" b="0" i="0" dirty="0">
                <a:effectLst/>
                <a:latin typeface="Söhne"/>
              </a:rPr>
              <a:t>φ(</a:t>
            </a:r>
            <a:r>
              <a:rPr lang="en-US" b="0" i="0" dirty="0">
                <a:effectLst/>
                <a:latin typeface="Söhne"/>
              </a:rPr>
              <a:t>n).</a:t>
            </a:r>
          </a:p>
          <a:p>
            <a:pPr lvl="1">
              <a:buFont typeface="Arial" panose="020B0604020202020204" pitchFamily="34" charset="0"/>
              <a:buChar char="•"/>
            </a:pPr>
            <a:endParaRPr lang="en-US" b="0" i="0" dirty="0">
              <a:solidFill>
                <a:srgbClr val="D1D5DB"/>
              </a:solidFill>
              <a:effectLst/>
              <a:latin typeface="Söhne"/>
            </a:endParaRPr>
          </a:p>
          <a:p>
            <a:pPr lvl="1">
              <a:buFont typeface="Arial" panose="020B0604020202020204" pitchFamily="34" charset="0"/>
              <a:buChar char="•"/>
            </a:pPr>
            <a:endParaRPr lang="en-US" b="0" i="0" dirty="0">
              <a:solidFill>
                <a:srgbClr val="D1D5DB"/>
              </a:solidFill>
              <a:effectLst/>
              <a:latin typeface="Söhne"/>
            </a:endParaRPr>
          </a:p>
        </p:txBody>
      </p:sp>
      <p:sp>
        <p:nvSpPr>
          <p:cNvPr id="3" name="Title 2">
            <a:extLst>
              <a:ext uri="{FF2B5EF4-FFF2-40B4-BE49-F238E27FC236}">
                <a16:creationId xmlns:a16="http://schemas.microsoft.com/office/drawing/2014/main" id="{86E5E909-7A00-B409-C787-E1EF9DDF16CC}"/>
              </a:ext>
            </a:extLst>
          </p:cNvPr>
          <p:cNvSpPr>
            <a:spLocks noGrp="1"/>
          </p:cNvSpPr>
          <p:nvPr>
            <p:ph type="title"/>
          </p:nvPr>
        </p:nvSpPr>
        <p:spPr/>
        <p:txBody>
          <a:bodyPr/>
          <a:lstStyle/>
          <a:p>
            <a:r>
              <a:rPr lang="en-US" dirty="0" err="1"/>
              <a:t>Cách</a:t>
            </a:r>
            <a:r>
              <a:rPr lang="en-US" dirty="0"/>
              <a:t> </a:t>
            </a:r>
            <a:r>
              <a:rPr lang="en-US" dirty="0" err="1"/>
              <a:t>tạo</a:t>
            </a:r>
            <a:r>
              <a:rPr lang="en-US" dirty="0"/>
              <a:t> </a:t>
            </a:r>
            <a:r>
              <a:rPr lang="en-US" dirty="0" err="1"/>
              <a:t>khóa</a:t>
            </a:r>
            <a:r>
              <a:rPr lang="en-US" dirty="0"/>
              <a:t> RSA</a:t>
            </a:r>
          </a:p>
        </p:txBody>
      </p:sp>
    </p:spTree>
    <p:extLst>
      <p:ext uri="{BB962C8B-B14F-4D97-AF65-F5344CB8AC3E}">
        <p14:creationId xmlns:p14="http://schemas.microsoft.com/office/powerpoint/2010/main" val="3436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A328C-CD17-1A5F-D944-98304DE1F35A}"/>
              </a:ext>
            </a:extLst>
          </p:cNvPr>
          <p:cNvSpPr>
            <a:spLocks noGrp="1"/>
          </p:cNvSpPr>
          <p:nvPr>
            <p:ph idx="1"/>
          </p:nvPr>
        </p:nvSpPr>
        <p:spPr/>
        <p:txBody>
          <a:bodyPr/>
          <a:lstStyle/>
          <a:p>
            <a:r>
              <a:rPr lang="en-US" dirty="0"/>
              <a:t>Sau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 </a:t>
            </a:r>
            <a:r>
              <a:rPr lang="en-US" dirty="0" err="1"/>
              <a:t>trên</a:t>
            </a:r>
            <a:r>
              <a:rPr lang="en-US" dirty="0"/>
              <a:t> ta </a:t>
            </a:r>
            <a:r>
              <a:rPr lang="en-US" dirty="0" err="1"/>
              <a:t>thu</a:t>
            </a:r>
            <a:r>
              <a:rPr lang="en-US" dirty="0"/>
              <a:t> </a:t>
            </a:r>
            <a:r>
              <a:rPr lang="en-US" dirty="0" err="1"/>
              <a:t>được</a:t>
            </a:r>
            <a:r>
              <a:rPr lang="en-US" dirty="0"/>
              <a:t> 2 </a:t>
            </a:r>
            <a:r>
              <a:rPr lang="en-US" dirty="0" err="1"/>
              <a:t>khóa</a:t>
            </a:r>
            <a:r>
              <a:rPr lang="en-US" dirty="0"/>
              <a:t>:</a:t>
            </a:r>
          </a:p>
          <a:p>
            <a:pPr lvl="1"/>
            <a:r>
              <a:rPr lang="en-US" b="1" dirty="0" err="1">
                <a:solidFill>
                  <a:srgbClr val="00B050"/>
                </a:solidFill>
              </a:rPr>
              <a:t>Khóa</a:t>
            </a:r>
            <a:r>
              <a:rPr lang="en-US" b="1" dirty="0">
                <a:solidFill>
                  <a:srgbClr val="00B050"/>
                </a:solidFill>
              </a:rPr>
              <a:t> </a:t>
            </a:r>
            <a:r>
              <a:rPr lang="en-US" b="1" dirty="0" err="1">
                <a:solidFill>
                  <a:srgbClr val="00B050"/>
                </a:solidFill>
              </a:rPr>
              <a:t>công</a:t>
            </a:r>
            <a:r>
              <a:rPr lang="en-US" b="1" dirty="0">
                <a:solidFill>
                  <a:srgbClr val="00B050"/>
                </a:solidFill>
              </a:rPr>
              <a:t> </a:t>
            </a:r>
            <a:r>
              <a:rPr lang="en-US" b="1" dirty="0" err="1">
                <a:solidFill>
                  <a:srgbClr val="00B050"/>
                </a:solidFill>
              </a:rPr>
              <a:t>khai</a:t>
            </a:r>
            <a:r>
              <a:rPr lang="en-US" dirty="0">
                <a:solidFill>
                  <a:srgbClr val="00B050"/>
                </a:solidFill>
              </a:rPr>
              <a:t> </a:t>
            </a:r>
            <a:r>
              <a:rPr lang="en-US" dirty="0"/>
              <a:t>(public key): </a:t>
            </a:r>
            <a:r>
              <a:rPr lang="en-US" dirty="0">
                <a:solidFill>
                  <a:srgbClr val="00B050"/>
                </a:solidFill>
              </a:rPr>
              <a:t>(e, n)</a:t>
            </a:r>
          </a:p>
          <a:p>
            <a:pPr lvl="1"/>
            <a:r>
              <a:rPr lang="en-US" b="1" dirty="0" err="1">
                <a:solidFill>
                  <a:srgbClr val="FF0000"/>
                </a:solidFill>
              </a:rPr>
              <a:t>Khóa</a:t>
            </a:r>
            <a:r>
              <a:rPr lang="en-US" b="1" dirty="0">
                <a:solidFill>
                  <a:srgbClr val="FF0000"/>
                </a:solidFill>
              </a:rPr>
              <a:t> </a:t>
            </a:r>
            <a:r>
              <a:rPr lang="en-US" b="1" dirty="0" err="1">
                <a:solidFill>
                  <a:srgbClr val="FF0000"/>
                </a:solidFill>
              </a:rPr>
              <a:t>bí</a:t>
            </a:r>
            <a:r>
              <a:rPr lang="en-US" b="1" dirty="0">
                <a:solidFill>
                  <a:srgbClr val="FF0000"/>
                </a:solidFill>
              </a:rPr>
              <a:t> </a:t>
            </a:r>
            <a:r>
              <a:rPr lang="en-US" b="1" dirty="0" err="1">
                <a:solidFill>
                  <a:srgbClr val="FF0000"/>
                </a:solidFill>
              </a:rPr>
              <a:t>mật</a:t>
            </a:r>
            <a:r>
              <a:rPr lang="en-US" b="1" dirty="0">
                <a:solidFill>
                  <a:srgbClr val="FF0000"/>
                </a:solidFill>
              </a:rPr>
              <a:t> </a:t>
            </a:r>
            <a:r>
              <a:rPr lang="en-US" dirty="0"/>
              <a:t>(private key): </a:t>
            </a:r>
            <a:r>
              <a:rPr lang="en-US" dirty="0">
                <a:solidFill>
                  <a:srgbClr val="FF0000"/>
                </a:solidFill>
              </a:rPr>
              <a:t>(d, n)</a:t>
            </a:r>
          </a:p>
          <a:p>
            <a:r>
              <a:rPr lang="en-US" dirty="0"/>
              <a:t>Sau </a:t>
            </a:r>
            <a:r>
              <a:rPr lang="en-US" dirty="0" err="1"/>
              <a:t>khi</a:t>
            </a:r>
            <a:r>
              <a:rPr lang="en-US" dirty="0"/>
              <a:t> </a:t>
            </a:r>
            <a:r>
              <a:rPr lang="en-US" dirty="0" err="1"/>
              <a:t>có</a:t>
            </a:r>
            <a:r>
              <a:rPr lang="en-US" dirty="0"/>
              <a:t> </a:t>
            </a:r>
            <a:r>
              <a:rPr lang="en-US" dirty="0" err="1"/>
              <a:t>được</a:t>
            </a:r>
            <a:r>
              <a:rPr lang="en-US" dirty="0"/>
              <a:t> 2 </a:t>
            </a:r>
            <a:r>
              <a:rPr lang="en-US" dirty="0" err="1"/>
              <a:t>khóa</a:t>
            </a:r>
            <a:r>
              <a:rPr lang="en-US" dirty="0"/>
              <a:t> </a:t>
            </a:r>
            <a:r>
              <a:rPr lang="en-US" dirty="0" err="1"/>
              <a:t>như</a:t>
            </a:r>
            <a:r>
              <a:rPr lang="en-US" dirty="0"/>
              <a:t> </a:t>
            </a:r>
            <a:r>
              <a:rPr lang="en-US" dirty="0" err="1"/>
              <a:t>trên</a:t>
            </a:r>
            <a:r>
              <a:rPr lang="en-US" dirty="0"/>
              <a:t> ta </a:t>
            </a:r>
            <a:r>
              <a:rPr lang="en-US" dirty="0" err="1"/>
              <a:t>có</a:t>
            </a:r>
            <a:r>
              <a:rPr lang="en-US" dirty="0"/>
              <a:t> </a:t>
            </a:r>
            <a:r>
              <a:rPr lang="en-US" dirty="0" err="1"/>
              <a:t>thể</a:t>
            </a:r>
            <a:r>
              <a:rPr lang="en-US" dirty="0"/>
              <a:t> </a:t>
            </a:r>
            <a:r>
              <a:rPr lang="en-US" dirty="0" err="1"/>
              <a:t>tiến</a:t>
            </a:r>
            <a:r>
              <a:rPr lang="en-US" dirty="0"/>
              <a:t> </a:t>
            </a:r>
            <a:r>
              <a:rPr lang="en-US" dirty="0" err="1"/>
              <a:t>hành</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theo</a:t>
            </a:r>
            <a:r>
              <a:rPr lang="en-US" dirty="0"/>
              <a:t> </a:t>
            </a:r>
            <a:r>
              <a:rPr lang="en-US" dirty="0" err="1"/>
              <a:t>công</a:t>
            </a:r>
            <a:r>
              <a:rPr lang="en-US" dirty="0"/>
              <a:t> </a:t>
            </a:r>
            <a:r>
              <a:rPr lang="en-US" dirty="0" err="1"/>
              <a:t>thức</a:t>
            </a:r>
            <a:r>
              <a:rPr lang="en-US" dirty="0"/>
              <a:t> </a:t>
            </a:r>
            <a:r>
              <a:rPr lang="en-US" dirty="0" err="1"/>
              <a:t>sau</a:t>
            </a:r>
            <a:r>
              <a:rPr lang="en-US" dirty="0"/>
              <a:t>:</a:t>
            </a:r>
          </a:p>
          <a:p>
            <a:pPr lvl="1"/>
            <a:r>
              <a:rPr lang="en-US" b="1" dirty="0" err="1">
                <a:latin typeface="Söhne"/>
              </a:rPr>
              <a:t>Mã</a:t>
            </a:r>
            <a:r>
              <a:rPr lang="en-US" b="1" dirty="0">
                <a:latin typeface="Söhne"/>
              </a:rPr>
              <a:t> </a:t>
            </a:r>
            <a:r>
              <a:rPr lang="en-US" b="1" dirty="0" err="1">
                <a:latin typeface="Söhne"/>
              </a:rPr>
              <a:t>hóa</a:t>
            </a:r>
            <a:r>
              <a:rPr lang="en-US" dirty="0"/>
              <a:t>: </a:t>
            </a:r>
            <a:r>
              <a:rPr lang="pt-BR" b="1" i="0" dirty="0">
                <a:effectLst/>
                <a:highlight>
                  <a:srgbClr val="FFFF00"/>
                </a:highlight>
                <a:latin typeface="Söhne"/>
              </a:rPr>
              <a:t>c = m^e mod n </a:t>
            </a:r>
            <a:r>
              <a:rPr lang="pt-BR" b="0" i="0" dirty="0">
                <a:effectLst/>
                <a:latin typeface="Söhne"/>
              </a:rPr>
              <a:t>(c là mã hóa của thông điệp m)</a:t>
            </a:r>
          </a:p>
          <a:p>
            <a:pPr lvl="1"/>
            <a:r>
              <a:rPr lang="pt-BR" b="1" dirty="0">
                <a:latin typeface="Söhne"/>
              </a:rPr>
              <a:t>Giải mã</a:t>
            </a:r>
            <a:r>
              <a:rPr lang="pt-BR" dirty="0">
                <a:latin typeface="Söhne"/>
              </a:rPr>
              <a:t>: </a:t>
            </a:r>
            <a:r>
              <a:rPr lang="da-DK" b="0" i="0" dirty="0">
                <a:effectLst/>
                <a:latin typeface="Söhne"/>
              </a:rPr>
              <a:t>m = c^d mod n (m là thông điệp đã được giải mã)</a:t>
            </a:r>
            <a:endParaRPr lang="en-US" dirty="0"/>
          </a:p>
          <a:p>
            <a:pPr marL="393192" lvl="1" indent="0">
              <a:buNone/>
            </a:pPr>
            <a:endParaRPr lang="en-US" dirty="0"/>
          </a:p>
        </p:txBody>
      </p:sp>
      <p:sp>
        <p:nvSpPr>
          <p:cNvPr id="3" name="Title 2">
            <a:extLst>
              <a:ext uri="{FF2B5EF4-FFF2-40B4-BE49-F238E27FC236}">
                <a16:creationId xmlns:a16="http://schemas.microsoft.com/office/drawing/2014/main" id="{EDA7ED43-DA7C-344A-8560-C95895999FEE}"/>
              </a:ext>
            </a:extLst>
          </p:cNvPr>
          <p:cNvSpPr>
            <a:spLocks noGrp="1"/>
          </p:cNvSpPr>
          <p:nvPr>
            <p:ph type="title"/>
          </p:nvPr>
        </p:nvSpPr>
        <p:spPr/>
        <p:txBody>
          <a:bodyPr/>
          <a:lstStyle/>
          <a:p>
            <a:r>
              <a:rPr lang="en-US" dirty="0" err="1"/>
              <a:t>Cách</a:t>
            </a:r>
            <a:r>
              <a:rPr lang="en-US" dirty="0"/>
              <a:t> </a:t>
            </a:r>
            <a:r>
              <a:rPr lang="en-US" dirty="0" err="1"/>
              <a:t>tạo</a:t>
            </a:r>
            <a:r>
              <a:rPr lang="en-US" dirty="0"/>
              <a:t> </a:t>
            </a:r>
            <a:r>
              <a:rPr lang="en-US" dirty="0" err="1"/>
              <a:t>khóa</a:t>
            </a:r>
            <a:r>
              <a:rPr lang="en-US" dirty="0"/>
              <a:t> RSA</a:t>
            </a:r>
          </a:p>
        </p:txBody>
      </p:sp>
    </p:spTree>
    <p:extLst>
      <p:ext uri="{BB962C8B-B14F-4D97-AF65-F5344CB8AC3E}">
        <p14:creationId xmlns:p14="http://schemas.microsoft.com/office/powerpoint/2010/main" val="201255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A8E65C-5991-0B69-E058-36E93B958638}"/>
              </a:ext>
            </a:extLst>
          </p:cNvPr>
          <p:cNvSpPr>
            <a:spLocks noGrp="1"/>
          </p:cNvSpPr>
          <p:nvPr>
            <p:ph idx="1"/>
          </p:nvPr>
        </p:nvSpPr>
        <p:spPr/>
        <p:txBody>
          <a:bodyPr/>
          <a:lstStyle/>
          <a:p>
            <a:r>
              <a:rPr lang="en-US" dirty="0"/>
              <a:t>Sau </a:t>
            </a:r>
            <a:r>
              <a:rPr lang="en-US" dirty="0" err="1"/>
              <a:t>đây</a:t>
            </a:r>
            <a:r>
              <a:rPr lang="en-US" dirty="0"/>
              <a:t> </a:t>
            </a:r>
            <a:r>
              <a:rPr lang="en-US" dirty="0" err="1"/>
              <a:t>là</a:t>
            </a:r>
            <a:r>
              <a:rPr lang="en-US" dirty="0"/>
              <a:t> </a:t>
            </a:r>
            <a:r>
              <a:rPr lang="en-US" dirty="0" err="1"/>
              <a:t>những</a:t>
            </a:r>
            <a:r>
              <a:rPr lang="en-US" dirty="0"/>
              <a:t> </a:t>
            </a:r>
            <a:r>
              <a:rPr lang="en-US" dirty="0" err="1"/>
              <a:t>điều</a:t>
            </a:r>
            <a:r>
              <a:rPr lang="en-US" dirty="0"/>
              <a:t> </a:t>
            </a:r>
            <a:r>
              <a:rPr lang="en-US" dirty="0" err="1"/>
              <a:t>cần</a:t>
            </a:r>
            <a:r>
              <a:rPr lang="en-US" dirty="0"/>
              <a:t> </a:t>
            </a:r>
            <a:r>
              <a:rPr lang="en-US" dirty="0" err="1"/>
              <a:t>lưu</a:t>
            </a:r>
            <a:r>
              <a:rPr lang="en-US" dirty="0"/>
              <a:t> ý </a:t>
            </a:r>
            <a:r>
              <a:rPr lang="en-US" dirty="0" err="1"/>
              <a:t>khi</a:t>
            </a:r>
            <a:r>
              <a:rPr lang="en-US" dirty="0"/>
              <a:t> </a:t>
            </a:r>
            <a:r>
              <a:rPr lang="en-US" dirty="0" err="1"/>
              <a:t>tạo</a:t>
            </a:r>
            <a:r>
              <a:rPr lang="en-US" dirty="0"/>
              <a:t> </a:t>
            </a:r>
            <a:r>
              <a:rPr lang="en-US" dirty="0" err="1"/>
              <a:t>khóa</a:t>
            </a:r>
            <a:r>
              <a:rPr lang="en-US" dirty="0"/>
              <a:t>:</a:t>
            </a:r>
          </a:p>
          <a:p>
            <a:pPr lvl="1"/>
            <a:r>
              <a:rPr lang="en-US" dirty="0" err="1"/>
              <a:t>Các</a:t>
            </a:r>
            <a:r>
              <a:rPr lang="en-US" dirty="0"/>
              <a:t> </a:t>
            </a:r>
            <a:r>
              <a:rPr lang="en-US" dirty="0" err="1"/>
              <a:t>số</a:t>
            </a:r>
            <a:r>
              <a:rPr lang="en-US" dirty="0"/>
              <a:t> </a:t>
            </a:r>
            <a:r>
              <a:rPr lang="en-US" dirty="0" err="1"/>
              <a:t>nguyên</a:t>
            </a:r>
            <a:r>
              <a:rPr lang="en-US" dirty="0"/>
              <a:t> </a:t>
            </a:r>
            <a:r>
              <a:rPr lang="en-US" dirty="0" err="1"/>
              <a:t>tố</a:t>
            </a:r>
            <a:r>
              <a:rPr lang="en-US" dirty="0"/>
              <a:t> p </a:t>
            </a:r>
            <a:r>
              <a:rPr lang="en-US" dirty="0" err="1"/>
              <a:t>và</a:t>
            </a:r>
            <a:r>
              <a:rPr lang="en-US" dirty="0"/>
              <a:t> q </a:t>
            </a:r>
            <a:r>
              <a:rPr lang="en-US" dirty="0" err="1"/>
              <a:t>thường</a:t>
            </a:r>
            <a:r>
              <a:rPr lang="en-US" dirty="0"/>
              <a:t> </a:t>
            </a:r>
            <a:r>
              <a:rPr lang="en-US" dirty="0" err="1"/>
              <a:t>được</a:t>
            </a:r>
            <a:r>
              <a:rPr lang="en-US" dirty="0"/>
              <a:t> </a:t>
            </a:r>
            <a:r>
              <a:rPr lang="en-US" dirty="0" err="1"/>
              <a:t>chọn</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thử</a:t>
            </a:r>
            <a:r>
              <a:rPr lang="en-US" dirty="0"/>
              <a:t> </a:t>
            </a:r>
            <a:r>
              <a:rPr lang="en-US" dirty="0" err="1"/>
              <a:t>xác</a:t>
            </a:r>
            <a:r>
              <a:rPr lang="en-US" dirty="0"/>
              <a:t> </a:t>
            </a:r>
            <a:r>
              <a:rPr lang="en-US" dirty="0" err="1"/>
              <a:t>suất</a:t>
            </a:r>
            <a:r>
              <a:rPr lang="en-US" dirty="0"/>
              <a:t> </a:t>
            </a:r>
            <a:r>
              <a:rPr lang="en-US" dirty="0" err="1"/>
              <a:t>bằng</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sinh</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lớn</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như</a:t>
            </a:r>
            <a:r>
              <a:rPr lang="en-US" dirty="0"/>
              <a:t> </a:t>
            </a:r>
            <a:r>
              <a:rPr lang="en-US" dirty="0" err="1"/>
              <a:t>thuật</a:t>
            </a:r>
            <a:r>
              <a:rPr lang="en-US" dirty="0"/>
              <a:t> </a:t>
            </a:r>
            <a:r>
              <a:rPr lang="en-US" dirty="0" err="1"/>
              <a:t>toán</a:t>
            </a:r>
            <a:r>
              <a:rPr lang="en-US" dirty="0"/>
              <a:t> Miller-Rabin, </a:t>
            </a:r>
            <a:r>
              <a:rPr lang="en-US" dirty="0" err="1"/>
              <a:t>eliptic</a:t>
            </a:r>
            <a:r>
              <a:rPr lang="en-US" dirty="0"/>
              <a:t>,…</a:t>
            </a:r>
          </a:p>
          <a:p>
            <a:pPr lvl="1"/>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bình</a:t>
            </a:r>
            <a:r>
              <a:rPr lang="en-US" dirty="0"/>
              <a:t> </a:t>
            </a:r>
            <a:r>
              <a:rPr lang="en-US" dirty="0" err="1"/>
              <a:t>phương</a:t>
            </a:r>
            <a:r>
              <a:rPr lang="en-US" dirty="0"/>
              <a:t> </a:t>
            </a:r>
            <a:r>
              <a:rPr lang="en-US" dirty="0" err="1"/>
              <a:t>và</a:t>
            </a:r>
            <a:r>
              <a:rPr lang="en-US" dirty="0"/>
              <a:t> </a:t>
            </a:r>
            <a:r>
              <a:rPr lang="en-US" dirty="0" err="1"/>
              <a:t>nhân</a:t>
            </a:r>
            <a:r>
              <a:rPr lang="en-US" dirty="0"/>
              <a:t> </a:t>
            </a:r>
            <a:r>
              <a:rPr lang="en-US" dirty="0" err="1"/>
              <a:t>để</a:t>
            </a:r>
            <a:r>
              <a:rPr lang="en-US" dirty="0"/>
              <a:t> </a:t>
            </a:r>
            <a:r>
              <a:rPr lang="en-US" dirty="0" err="1"/>
              <a:t>tính</a:t>
            </a:r>
            <a:r>
              <a:rPr lang="en-US" dirty="0"/>
              <a:t> </a:t>
            </a:r>
            <a:r>
              <a:rPr lang="en-US" dirty="0" err="1"/>
              <a:t>nhanh</a:t>
            </a:r>
            <a:r>
              <a:rPr lang="en-US" dirty="0"/>
              <a:t> </a:t>
            </a:r>
            <a:r>
              <a:rPr lang="en-US" dirty="0" err="1"/>
              <a:t>các</a:t>
            </a:r>
            <a:r>
              <a:rPr lang="en-US" dirty="0"/>
              <a:t> </a:t>
            </a:r>
            <a:r>
              <a:rPr lang="en-US" dirty="0" err="1"/>
              <a:t>phép</a:t>
            </a:r>
            <a:r>
              <a:rPr lang="en-US" dirty="0"/>
              <a:t> </a:t>
            </a:r>
            <a:r>
              <a:rPr lang="en-US" dirty="0" err="1"/>
              <a:t>tính</a:t>
            </a:r>
            <a:r>
              <a:rPr lang="en-US" dirty="0"/>
              <a:t> </a:t>
            </a:r>
            <a:r>
              <a:rPr lang="en-US" dirty="0" err="1"/>
              <a:t>lũy</a:t>
            </a:r>
            <a:r>
              <a:rPr lang="en-US" dirty="0"/>
              <a:t> </a:t>
            </a:r>
            <a:r>
              <a:rPr lang="en-US" dirty="0" err="1"/>
              <a:t>thừa</a:t>
            </a:r>
            <a:r>
              <a:rPr lang="en-US" dirty="0"/>
              <a:t> </a:t>
            </a:r>
            <a:r>
              <a:rPr lang="en-US" dirty="0" err="1"/>
              <a:t>của</a:t>
            </a:r>
            <a:r>
              <a:rPr lang="en-US" dirty="0"/>
              <a:t> </a:t>
            </a:r>
            <a:r>
              <a:rPr lang="en-US" dirty="0" err="1"/>
              <a:t>một</a:t>
            </a:r>
            <a:r>
              <a:rPr lang="en-US" dirty="0"/>
              <a:t> </a:t>
            </a:r>
            <a:r>
              <a:rPr lang="en-US" dirty="0" err="1"/>
              <a:t>số</a:t>
            </a:r>
            <a:r>
              <a:rPr lang="en-US" dirty="0"/>
              <a:t> modulo </a:t>
            </a:r>
            <a:r>
              <a:rPr lang="en-US" dirty="0" err="1"/>
              <a:t>với</a:t>
            </a:r>
            <a:r>
              <a:rPr lang="en-US" dirty="0"/>
              <a:t> n</a:t>
            </a:r>
          </a:p>
          <a:p>
            <a:pPr lvl="1"/>
            <a:r>
              <a:rPr lang="en-US" dirty="0" err="1"/>
              <a:t>Sử</a:t>
            </a:r>
            <a:r>
              <a:rPr lang="en-US" dirty="0"/>
              <a:t> </a:t>
            </a:r>
            <a:r>
              <a:rPr lang="en-US" dirty="0" err="1"/>
              <a:t>dụng</a:t>
            </a:r>
            <a:r>
              <a:rPr lang="en-US" dirty="0"/>
              <a:t> </a:t>
            </a:r>
            <a:r>
              <a:rPr lang="en-US" dirty="0" err="1"/>
              <a:t>giải</a:t>
            </a:r>
            <a:r>
              <a:rPr lang="en-US" dirty="0"/>
              <a:t> </a:t>
            </a:r>
            <a:r>
              <a:rPr lang="en-US" dirty="0" err="1"/>
              <a:t>thuật</a:t>
            </a:r>
            <a:r>
              <a:rPr lang="en-US" dirty="0"/>
              <a:t> Euclid </a:t>
            </a:r>
            <a:r>
              <a:rPr lang="en-US" dirty="0" err="1"/>
              <a:t>mở</a:t>
            </a:r>
            <a:r>
              <a:rPr lang="en-US" dirty="0"/>
              <a:t> </a:t>
            </a:r>
            <a:r>
              <a:rPr lang="en-US" dirty="0" err="1"/>
              <a:t>rộng</a:t>
            </a:r>
            <a:r>
              <a:rPr lang="en-US" dirty="0"/>
              <a:t> </a:t>
            </a:r>
            <a:r>
              <a:rPr lang="en-US" dirty="0" err="1"/>
              <a:t>để</a:t>
            </a:r>
            <a:r>
              <a:rPr lang="en-US" dirty="0"/>
              <a:t> </a:t>
            </a:r>
            <a:r>
              <a:rPr lang="en-US" dirty="0" err="1"/>
              <a:t>tính</a:t>
            </a:r>
            <a:r>
              <a:rPr lang="en-US" dirty="0"/>
              <a:t> </a:t>
            </a:r>
            <a:r>
              <a:rPr lang="en-US" dirty="0" err="1"/>
              <a:t>nhanh</a:t>
            </a:r>
            <a:r>
              <a:rPr lang="en-US" dirty="0"/>
              <a:t> d </a:t>
            </a:r>
            <a:r>
              <a:rPr lang="en-US" dirty="0" err="1"/>
              <a:t>và</a:t>
            </a:r>
            <a:r>
              <a:rPr lang="en-US" dirty="0"/>
              <a:t> e</a:t>
            </a:r>
          </a:p>
        </p:txBody>
      </p:sp>
      <p:sp>
        <p:nvSpPr>
          <p:cNvPr id="3" name="Title 2">
            <a:extLst>
              <a:ext uri="{FF2B5EF4-FFF2-40B4-BE49-F238E27FC236}">
                <a16:creationId xmlns:a16="http://schemas.microsoft.com/office/drawing/2014/main" id="{85DBA5B2-E514-92F6-C099-D50B8DE9FF29}"/>
              </a:ext>
            </a:extLst>
          </p:cNvPr>
          <p:cNvSpPr>
            <a:spLocks noGrp="1"/>
          </p:cNvSpPr>
          <p:nvPr>
            <p:ph type="title"/>
          </p:nvPr>
        </p:nvSpPr>
        <p:spPr/>
        <p:txBody>
          <a:bodyPr/>
          <a:lstStyle/>
          <a:p>
            <a:r>
              <a:rPr lang="en-US" dirty="0" err="1"/>
              <a:t>Cách</a:t>
            </a:r>
            <a:r>
              <a:rPr lang="en-US" dirty="0"/>
              <a:t> </a:t>
            </a:r>
            <a:r>
              <a:rPr lang="en-US" dirty="0" err="1"/>
              <a:t>tạo</a:t>
            </a:r>
            <a:r>
              <a:rPr lang="en-US" dirty="0"/>
              <a:t> </a:t>
            </a:r>
            <a:r>
              <a:rPr lang="en-US" dirty="0" err="1"/>
              <a:t>khóa</a:t>
            </a:r>
            <a:r>
              <a:rPr lang="en-US" dirty="0"/>
              <a:t> RSA</a:t>
            </a:r>
          </a:p>
        </p:txBody>
      </p:sp>
    </p:spTree>
    <p:extLst>
      <p:ext uri="{BB962C8B-B14F-4D97-AF65-F5344CB8AC3E}">
        <p14:creationId xmlns:p14="http://schemas.microsoft.com/office/powerpoint/2010/main" val="4181282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2338</TotalTime>
  <Words>2843</Words>
  <Application>Microsoft Office PowerPoint</Application>
  <PresentationFormat>On-screen Show (4:3)</PresentationFormat>
  <Paragraphs>168</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Constantia (Headings)</vt:lpstr>
      <vt:lpstr>Lucida Sans Unicode</vt:lpstr>
      <vt:lpstr>Söhne</vt:lpstr>
      <vt:lpstr>Times New Roman</vt:lpstr>
      <vt:lpstr>Verdana</vt:lpstr>
      <vt:lpstr>Wingdings</vt:lpstr>
      <vt:lpstr>Wingdings 2</vt:lpstr>
      <vt:lpstr>Wingdings 3</vt:lpstr>
      <vt:lpstr>Concourse</vt:lpstr>
      <vt:lpstr>Tìm hiểu và ví dụ về chuẩn mật mã nâng cao RSA (Advanced Encryption Standard)</vt:lpstr>
      <vt:lpstr>CÁC NỘI DUNG CHÍNH</vt:lpstr>
      <vt:lpstr>Giới thiệu hệ mã hóa RSA</vt:lpstr>
      <vt:lpstr>Giới thiệu hệ mã hóa RSA</vt:lpstr>
      <vt:lpstr>Giới thiệu hệ mã hóa RSA</vt:lpstr>
      <vt:lpstr>Các thành phần của hệ mã hóa công khai RSA</vt:lpstr>
      <vt:lpstr>Cách tạo khóa RSA</vt:lpstr>
      <vt:lpstr>Cách tạo khóa RSA</vt:lpstr>
      <vt:lpstr>Cách tạo khóa RSA</vt:lpstr>
      <vt:lpstr>Một số ví dụ về cách tạo khóa và giải mã với hệ mã hóa RSA</vt:lpstr>
      <vt:lpstr>Một số ví dụ về cách tạo khóa và giải mã với hệ mã hóa RSA</vt:lpstr>
      <vt:lpstr>Một số ví dụ về cách tạo khóa và giải mã với hệ mã hóa RSA</vt:lpstr>
      <vt:lpstr>Một số ví dụ về cách tạo khóa và giải mã với hệ mã hóa RSA</vt:lpstr>
      <vt:lpstr>Độ an toàn của hệ mã hóa công khai RSA</vt:lpstr>
      <vt:lpstr>Độ an toàn của hệ mã hóa công khai RSA</vt:lpstr>
      <vt:lpstr>Độ an toàn của hệ mã hóa công khai RSA</vt:lpstr>
      <vt:lpstr>Độ an toàn của hệ mã hóa công khai RSA</vt:lpstr>
      <vt:lpstr>Ứng dụng của hệ mã hóa RSA</vt:lpstr>
      <vt:lpstr>Ứng dụng của hệ mã hóa RSA</vt:lpstr>
      <vt:lpstr>Ứng dụng của hệ mã hóa RSA</vt:lpstr>
      <vt:lpstr>Nhận xét và kết luận</vt:lpstr>
      <vt:lpstr>Nhận xét và kết luận</vt:lpstr>
      <vt:lpstr>Demo chương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MINHDAT</cp:lastModifiedBy>
  <cp:revision>504</cp:revision>
  <dcterms:created xsi:type="dcterms:W3CDTF">2023-02-18T02:47:16Z</dcterms:created>
  <dcterms:modified xsi:type="dcterms:W3CDTF">2023-04-11T02:39:23Z</dcterms:modified>
</cp:coreProperties>
</file>