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sldIdLst>
    <p:sldId id="552" r:id="rId2"/>
    <p:sldId id="551" r:id="rId3"/>
    <p:sldId id="456" r:id="rId4"/>
    <p:sldId id="549" r:id="rId5"/>
    <p:sldId id="452" r:id="rId6"/>
    <p:sldId id="454" r:id="rId7"/>
    <p:sldId id="459" r:id="rId8"/>
    <p:sldId id="460" r:id="rId9"/>
    <p:sldId id="461" r:id="rId10"/>
    <p:sldId id="462" r:id="rId11"/>
    <p:sldId id="464" r:id="rId12"/>
    <p:sldId id="465" r:id="rId13"/>
    <p:sldId id="466" r:id="rId14"/>
    <p:sldId id="559" r:id="rId15"/>
    <p:sldId id="473" r:id="rId16"/>
    <p:sldId id="474" r:id="rId17"/>
    <p:sldId id="560" r:id="rId18"/>
    <p:sldId id="518" r:id="rId19"/>
    <p:sldId id="561" r:id="rId20"/>
    <p:sldId id="562" r:id="rId21"/>
    <p:sldId id="563" r:id="rId22"/>
    <p:sldId id="565" r:id="rId23"/>
    <p:sldId id="566" r:id="rId24"/>
    <p:sldId id="595" r:id="rId25"/>
    <p:sldId id="577" r:id="rId26"/>
    <p:sldId id="578" r:id="rId27"/>
    <p:sldId id="605" r:id="rId28"/>
    <p:sldId id="606" r:id="rId29"/>
    <p:sldId id="607" r:id="rId30"/>
    <p:sldId id="608" r:id="rId31"/>
    <p:sldId id="609" r:id="rId32"/>
    <p:sldId id="579" r:id="rId33"/>
    <p:sldId id="591" r:id="rId34"/>
    <p:sldId id="596" r:id="rId35"/>
    <p:sldId id="597" r:id="rId36"/>
    <p:sldId id="598" r:id="rId37"/>
    <p:sldId id="599" r:id="rId38"/>
    <p:sldId id="600" r:id="rId39"/>
    <p:sldId id="601" r:id="rId40"/>
    <p:sldId id="602" r:id="rId41"/>
    <p:sldId id="603" r:id="rId42"/>
    <p:sldId id="604" r:id="rId43"/>
    <p:sldId id="592" r:id="rId44"/>
    <p:sldId id="593" r:id="rId45"/>
    <p:sldId id="594" r:id="rId46"/>
    <p:sldId id="564" r:id="rId47"/>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86" autoAdjust="0"/>
    <p:restoredTop sz="94660"/>
  </p:normalViewPr>
  <p:slideViewPr>
    <p:cSldViewPr>
      <p:cViewPr varScale="1">
        <p:scale>
          <a:sx n="82" d="100"/>
          <a:sy n="82" d="100"/>
        </p:scale>
        <p:origin x="89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9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Times New Roman" pitchFamily="18" charset="0"/>
              </a:defRPr>
            </a:lvl1pPr>
          </a:lstStyle>
          <a:p>
            <a:pPr>
              <a:defRPr/>
            </a:pPr>
            <a:endParaRPr lang="en-US"/>
          </a:p>
        </p:txBody>
      </p:sp>
      <p:sp>
        <p:nvSpPr>
          <p:cNvPr id="439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pitchFamily="18" charset="0"/>
              </a:defRPr>
            </a:lvl1pPr>
          </a:lstStyle>
          <a:p>
            <a:pPr>
              <a:defRPr/>
            </a:pPr>
            <a:endParaRPr lang="en-US"/>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9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9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Times New Roman" pitchFamily="18" charset="0"/>
              </a:defRPr>
            </a:lvl1pPr>
          </a:lstStyle>
          <a:p>
            <a:pPr>
              <a:defRPr/>
            </a:pPr>
            <a:endParaRPr lang="en-US"/>
          </a:p>
        </p:txBody>
      </p:sp>
      <p:sp>
        <p:nvSpPr>
          <p:cNvPr id="439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pitchFamily="18" charset="0"/>
              </a:defRPr>
            </a:lvl1pPr>
          </a:lstStyle>
          <a:p>
            <a:pPr>
              <a:defRPr/>
            </a:pPr>
            <a:fld id="{49CA2F87-6F50-490F-898B-7FB677E150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051"/>
          <p:cNvSpPr txBox="1">
            <a:spLocks noChangeArrowheads="1"/>
          </p:cNvSpPr>
          <p:nvPr/>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sz="2000" u="sng">
                <a:solidFill>
                  <a:srgbClr val="000000"/>
                </a:solidFill>
                <a:latin typeface="AvantGarde" pitchFamily="34" charset="0"/>
              </a:rPr>
              <a:t>Outline</a:t>
            </a:r>
          </a:p>
        </p:txBody>
      </p:sp>
      <p:grpSp>
        <p:nvGrpSpPr>
          <p:cNvPr id="5" name="Group 2052"/>
          <p:cNvGrpSpPr>
            <a:grpSpLocks/>
          </p:cNvGrpSpPr>
          <p:nvPr/>
        </p:nvGrpSpPr>
        <p:grpSpPr bwMode="auto">
          <a:xfrm>
            <a:off x="7086600" y="76200"/>
            <a:ext cx="304800" cy="685800"/>
            <a:chOff x="4032" y="3840"/>
            <a:chExt cx="192" cy="432"/>
          </a:xfrm>
        </p:grpSpPr>
        <p:sp>
          <p:nvSpPr>
            <p:cNvPr id="6" name="AutoShape 2053">
              <a:hlinkClick r:id="" action="ppaction://hlinkshowjump?jump=previousslide" highlightClick="1"/>
            </p:cNvPr>
            <p:cNvSpPr>
              <a:spLocks noChangeArrowheads="1"/>
            </p:cNvSpPr>
            <p:nvPr userDrawn="1"/>
          </p:nvSpPr>
          <p:spPr bwMode="auto">
            <a:xfrm rot="5400000">
              <a:off x="4032" y="3840"/>
              <a:ext cx="192" cy="19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vi-VN"/>
            </a:p>
          </p:txBody>
        </p:sp>
        <p:sp>
          <p:nvSpPr>
            <p:cNvPr id="7" name="AutoShape 2054">
              <a:hlinkClick r:id="" action="ppaction://hlinkshowjump?jump=nextslide" highlightClick="1"/>
            </p:cNvPr>
            <p:cNvSpPr>
              <a:spLocks noChangeArrowheads="1"/>
            </p:cNvSpPr>
            <p:nvPr userDrawn="1"/>
          </p:nvSpPr>
          <p:spPr bwMode="auto">
            <a:xfrm rot="16200000">
              <a:off x="4032" y="4080"/>
              <a:ext cx="192" cy="19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vi-VN"/>
            </a:p>
          </p:txBody>
        </p:sp>
      </p:grpSp>
      <p:sp>
        <p:nvSpPr>
          <p:cNvPr id="8" name="Rectangle 2055"/>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vi-VN" sz="1400" b="1">
              <a:latin typeface="AvantGarde" pitchFamily="34" charset="0"/>
            </a:endParaRPr>
          </a:p>
        </p:txBody>
      </p:sp>
      <p:sp>
        <p:nvSpPr>
          <p:cNvPr id="9" name="Text Box 2059"/>
          <p:cNvSpPr txBox="1">
            <a:spLocks noChangeArrowheads="1"/>
          </p:cNvSpPr>
          <p:nvPr userDrawn="1"/>
        </p:nvSpPr>
        <p:spPr bwMode="auto">
          <a:xfrm>
            <a:off x="7162800" y="6613525"/>
            <a:ext cx="1981200" cy="244475"/>
          </a:xfrm>
          <a:prstGeom prst="rect">
            <a:avLst/>
          </a:prstGeom>
          <a:noFill/>
          <a:ln w="9525">
            <a:noFill/>
            <a:miter lim="800000"/>
            <a:headEnd/>
            <a:tailEnd/>
          </a:ln>
          <a:effectLst/>
        </p:spPr>
        <p:txBody>
          <a:bodyPr>
            <a:spAutoFit/>
          </a:bodyPr>
          <a:lstStyle/>
          <a:p>
            <a:pPr algn="ctr" eaLnBrk="1" hangingPunct="1">
              <a:defRPr/>
            </a:pPr>
            <a:r>
              <a:rPr lang="en-US" sz="1000" dirty="0">
                <a:latin typeface="Times New Roman" pitchFamily="18" charset="0"/>
              </a:rPr>
              <a:t>Java Stream</a:t>
            </a:r>
          </a:p>
        </p:txBody>
      </p:sp>
      <p:pic>
        <p:nvPicPr>
          <p:cNvPr id="10" name="Picture 15"/>
          <p:cNvPicPr>
            <a:picLocks noChangeAspect="1" noChangeArrowheads="1"/>
          </p:cNvPicPr>
          <p:nvPr userDrawn="1"/>
        </p:nvPicPr>
        <p:blipFill>
          <a:blip r:embed="rId3" cstate="print"/>
          <a:srcRect/>
          <a:stretch>
            <a:fillRect/>
          </a:stretch>
        </p:blipFill>
        <p:spPr bwMode="auto">
          <a:xfrm>
            <a:off x="762000" y="6403975"/>
            <a:ext cx="704850" cy="454025"/>
          </a:xfrm>
          <a:prstGeom prst="rect">
            <a:avLst/>
          </a:prstGeom>
          <a:noFill/>
          <a:ln w="9525">
            <a:noFill/>
            <a:miter lim="800000"/>
            <a:headEnd/>
            <a:tailEnd/>
          </a:ln>
        </p:spPr>
      </p:pic>
      <p:sp>
        <p:nvSpPr>
          <p:cNvPr id="57352" name="Rectangle 2056"/>
          <p:cNvSpPr>
            <a:spLocks noGrp="1" noChangeArrowheads="1"/>
          </p:cNvSpPr>
          <p:nvPr>
            <p:ph type="subTitle" sz="quarter" idx="1"/>
          </p:nvPr>
        </p:nvSpPr>
        <p:spPr>
          <a:xfrm>
            <a:off x="73025" y="227013"/>
            <a:ext cx="6861175" cy="6249987"/>
          </a:xfrm>
          <a:solidFill>
            <a:schemeClr val="accent1"/>
          </a:solidFill>
        </p:spPr>
        <p:txBody>
          <a:bodyPr lIns="0"/>
          <a:lstStyle>
            <a:lvl1pPr marL="0" indent="0">
              <a:buFontTx/>
              <a:buNone/>
              <a:defRPr sz="1200" b="1">
                <a:latin typeface="Courier New" pitchFamily="49" charset="0"/>
              </a:defRPr>
            </a:lvl1pPr>
          </a:lstStyle>
          <a:p>
            <a:r>
              <a:rPr lang="en-US"/>
              <a:t>Click to edit Master subtitle style</a:t>
            </a:r>
          </a:p>
        </p:txBody>
      </p:sp>
      <p:sp>
        <p:nvSpPr>
          <p:cNvPr id="57354" name="Rectangle 2058"/>
          <p:cNvSpPr>
            <a:spLocks noGrp="1" noChangeArrowheads="1"/>
          </p:cNvSpPr>
          <p:nvPr>
            <p:ph type="ctrTitle" sz="quarter"/>
          </p:nvPr>
        </p:nvSpPr>
        <p:spPr>
          <a:xfrm>
            <a:off x="7086600" y="838200"/>
            <a:ext cx="2057400" cy="5486400"/>
          </a:xfrm>
        </p:spPr>
        <p:txBody>
          <a:bodyPr anchor="t"/>
          <a:lstStyle>
            <a:lvl1pPr algn="l">
              <a:defRPr sz="1600">
                <a:solidFill>
                  <a:schemeClr val="tx1"/>
                </a:solidFill>
                <a:latin typeface="Times New Roman" pitchFamily="18" charset="0"/>
              </a:defRPr>
            </a:lvl1pPr>
          </a:lstStyle>
          <a:p>
            <a:r>
              <a:rPr lang="en-US"/>
              <a:t>Click to edit Master title style</a:t>
            </a:r>
          </a:p>
        </p:txBody>
      </p:sp>
      <p:sp>
        <p:nvSpPr>
          <p:cNvPr id="11" name="Rectangle 2057"/>
          <p:cNvSpPr>
            <a:spLocks noGrp="1" noChangeArrowheads="1"/>
          </p:cNvSpPr>
          <p:nvPr>
            <p:ph type="sldNum" sz="quarter" idx="10"/>
          </p:nvPr>
        </p:nvSpPr>
        <p:spPr>
          <a:xfrm>
            <a:off x="8686800" y="0"/>
            <a:ext cx="457200" cy="457200"/>
          </a:xfrm>
        </p:spPr>
        <p:txBody>
          <a:bodyPr/>
          <a:lstStyle>
            <a:lvl1pPr>
              <a:defRPr/>
            </a:lvl1pPr>
          </a:lstStyle>
          <a:p>
            <a:pPr>
              <a:defRPr/>
            </a:pPr>
            <a:fld id="{60D3196F-9E78-4BFC-81F8-DF0AB2A9A4F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2241345F-7D74-424E-977B-52392BF7C9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4008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85800" y="76200"/>
            <a:ext cx="56769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840134BE-FCD3-4C74-A92B-108DBF553E7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0668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685800" y="1219200"/>
            <a:ext cx="38100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219200"/>
            <a:ext cx="38100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055"/>
          <p:cNvSpPr>
            <a:spLocks noGrp="1" noChangeArrowheads="1"/>
          </p:cNvSpPr>
          <p:nvPr>
            <p:ph type="sldNum" sz="quarter" idx="10"/>
          </p:nvPr>
        </p:nvSpPr>
        <p:spPr>
          <a:ln/>
        </p:spPr>
        <p:txBody>
          <a:bodyPr/>
          <a:lstStyle>
            <a:lvl1pPr>
              <a:defRPr/>
            </a:lvl1pPr>
          </a:lstStyle>
          <a:p>
            <a:pPr>
              <a:defRPr/>
            </a:pPr>
            <a:fld id="{43C8B540-D1D6-4E58-8A67-BC675A1324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1FC73899-08B4-412D-9673-BA5DA7C47FE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5"/>
          <p:cNvSpPr>
            <a:spLocks noGrp="1" noChangeArrowheads="1"/>
          </p:cNvSpPr>
          <p:nvPr>
            <p:ph type="sldNum" sz="quarter" idx="10"/>
          </p:nvPr>
        </p:nvSpPr>
        <p:spPr>
          <a:ln/>
        </p:spPr>
        <p:txBody>
          <a:bodyPr/>
          <a:lstStyle>
            <a:lvl1pPr>
              <a:defRPr/>
            </a:lvl1pPr>
          </a:lstStyle>
          <a:p>
            <a:pPr>
              <a:defRPr/>
            </a:pPr>
            <a:fld id="{032110F9-F078-4A4A-9875-AFF6F4E091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858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055"/>
          <p:cNvSpPr>
            <a:spLocks noGrp="1" noChangeArrowheads="1"/>
          </p:cNvSpPr>
          <p:nvPr>
            <p:ph type="sldNum" sz="quarter" idx="10"/>
          </p:nvPr>
        </p:nvSpPr>
        <p:spPr>
          <a:ln/>
        </p:spPr>
        <p:txBody>
          <a:bodyPr/>
          <a:lstStyle>
            <a:lvl1pPr>
              <a:defRPr/>
            </a:lvl1pPr>
          </a:lstStyle>
          <a:p>
            <a:pPr>
              <a:defRPr/>
            </a:pPr>
            <a:fld id="{4ED25AD9-714E-4BE5-BA96-42D330E0B8A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055"/>
          <p:cNvSpPr>
            <a:spLocks noGrp="1" noChangeArrowheads="1"/>
          </p:cNvSpPr>
          <p:nvPr>
            <p:ph type="sldNum" sz="quarter" idx="10"/>
          </p:nvPr>
        </p:nvSpPr>
        <p:spPr>
          <a:ln/>
        </p:spPr>
        <p:txBody>
          <a:bodyPr/>
          <a:lstStyle>
            <a:lvl1pPr>
              <a:defRPr/>
            </a:lvl1pPr>
          </a:lstStyle>
          <a:p>
            <a:pPr>
              <a:defRPr/>
            </a:pPr>
            <a:fld id="{09A7D5E2-351C-4EEC-912C-EF1847FAA5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055"/>
          <p:cNvSpPr>
            <a:spLocks noGrp="1" noChangeArrowheads="1"/>
          </p:cNvSpPr>
          <p:nvPr>
            <p:ph type="sldNum" sz="quarter" idx="10"/>
          </p:nvPr>
        </p:nvSpPr>
        <p:spPr>
          <a:ln/>
        </p:spPr>
        <p:txBody>
          <a:bodyPr/>
          <a:lstStyle>
            <a:lvl1pPr>
              <a:defRPr/>
            </a:lvl1pPr>
          </a:lstStyle>
          <a:p>
            <a:pPr>
              <a:defRPr/>
            </a:pPr>
            <a:fld id="{7EF489F1-3991-4EB7-A294-4A276D665E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055"/>
          <p:cNvSpPr>
            <a:spLocks noGrp="1" noChangeArrowheads="1"/>
          </p:cNvSpPr>
          <p:nvPr>
            <p:ph type="sldNum" sz="quarter" idx="10"/>
          </p:nvPr>
        </p:nvSpPr>
        <p:spPr>
          <a:ln/>
        </p:spPr>
        <p:txBody>
          <a:bodyPr/>
          <a:lstStyle>
            <a:lvl1pPr>
              <a:defRPr/>
            </a:lvl1pPr>
          </a:lstStyle>
          <a:p>
            <a:pPr>
              <a:defRPr/>
            </a:pPr>
            <a:fld id="{2EC6977F-BCD7-4A74-9DF3-58F08389A5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5"/>
          <p:cNvSpPr>
            <a:spLocks noGrp="1" noChangeArrowheads="1"/>
          </p:cNvSpPr>
          <p:nvPr>
            <p:ph type="sldNum" sz="quarter" idx="10"/>
          </p:nvPr>
        </p:nvSpPr>
        <p:spPr>
          <a:ln/>
        </p:spPr>
        <p:txBody>
          <a:bodyPr/>
          <a:lstStyle>
            <a:lvl1pPr>
              <a:defRPr/>
            </a:lvl1pPr>
          </a:lstStyle>
          <a:p>
            <a:pPr>
              <a:defRPr/>
            </a:pPr>
            <a:fld id="{289C7F4D-775E-4D8D-8056-859009CC3E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5"/>
          <p:cNvSpPr>
            <a:spLocks noGrp="1" noChangeArrowheads="1"/>
          </p:cNvSpPr>
          <p:nvPr>
            <p:ph type="sldNum" sz="quarter" idx="10"/>
          </p:nvPr>
        </p:nvSpPr>
        <p:spPr>
          <a:ln/>
        </p:spPr>
        <p:txBody>
          <a:bodyPr/>
          <a:lstStyle>
            <a:lvl1pPr>
              <a:defRPr/>
            </a:lvl1pPr>
          </a:lstStyle>
          <a:p>
            <a:pPr>
              <a:defRPr/>
            </a:pPr>
            <a:fld id="{33E49A7A-AA24-40BE-A66B-12D6ADEE8C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bwMode="auto">
          <a:xfrm>
            <a:off x="685800" y="76200"/>
            <a:ext cx="7772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a:t>
            </a:r>
          </a:p>
        </p:txBody>
      </p:sp>
      <p:sp>
        <p:nvSpPr>
          <p:cNvPr id="16387" name="Rectangle 2051"/>
          <p:cNvSpPr>
            <a:spLocks noGrp="1" noChangeArrowheads="1"/>
          </p:cNvSpPr>
          <p:nvPr>
            <p:ph type="body" idx="1"/>
          </p:nvPr>
        </p:nvSpPr>
        <p:spPr bwMode="auto">
          <a:xfrm>
            <a:off x="685800" y="12192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5" name="AutoShape 2053">
            <a:hlinkClick r:id="" action="ppaction://hlinkshowjump?jump=nextslide" highlightClick="1"/>
          </p:cNvPr>
          <p:cNvSpPr>
            <a:spLocks noChangeArrowheads="1"/>
          </p:cNvSpPr>
          <p:nvPr/>
        </p:nvSpPr>
        <p:spPr bwMode="auto">
          <a:xfrm>
            <a:off x="4267200" y="6553200"/>
            <a:ext cx="304800" cy="228600"/>
          </a:xfrm>
          <a:prstGeom prst="actionButtonForwardNext">
            <a:avLst/>
          </a:prstGeom>
          <a:solidFill>
            <a:srgbClr val="FF0000"/>
          </a:solidFill>
          <a:ln w="9525">
            <a:noFill/>
            <a:miter lim="800000"/>
            <a:headEnd/>
            <a:tailEnd/>
          </a:ln>
          <a:effectLst/>
        </p:spPr>
        <p:txBody>
          <a:bodyPr anchor="ctr">
            <a:spAutoFit/>
          </a:bodyPr>
          <a:lstStyle/>
          <a:p>
            <a:pPr>
              <a:defRPr/>
            </a:pPr>
            <a:endParaRPr lang="vi-VN"/>
          </a:p>
        </p:txBody>
      </p:sp>
      <p:sp>
        <p:nvSpPr>
          <p:cNvPr id="56326" name="AutoShape 2054">
            <a:hlinkClick r:id="" action="ppaction://hlinkshowjump?jump=previousslide" highlightClick="1"/>
          </p:cNvPr>
          <p:cNvSpPr>
            <a:spLocks noChangeArrowheads="1"/>
          </p:cNvSpPr>
          <p:nvPr/>
        </p:nvSpPr>
        <p:spPr bwMode="auto">
          <a:xfrm rot="10800000">
            <a:off x="3886200" y="6553200"/>
            <a:ext cx="304800" cy="228600"/>
          </a:xfrm>
          <a:prstGeom prst="actionButtonForwardNext">
            <a:avLst/>
          </a:prstGeom>
          <a:solidFill>
            <a:srgbClr val="FF0000"/>
          </a:solidFill>
          <a:ln w="9525">
            <a:noFill/>
            <a:miter lim="800000"/>
            <a:headEnd/>
            <a:tailEnd/>
          </a:ln>
          <a:effectLst/>
        </p:spPr>
        <p:txBody>
          <a:bodyPr anchor="ctr">
            <a:spAutoFit/>
          </a:bodyPr>
          <a:lstStyle/>
          <a:p>
            <a:pPr>
              <a:defRPr/>
            </a:pPr>
            <a:endParaRPr lang="vi-VN"/>
          </a:p>
        </p:txBody>
      </p:sp>
      <p:sp>
        <p:nvSpPr>
          <p:cNvPr id="56327" name="Rectangle 2055"/>
          <p:cNvSpPr>
            <a:spLocks noGrp="1" noChangeArrowheads="1"/>
          </p:cNvSpPr>
          <p:nvPr>
            <p:ph type="sldNum" sz="quarter" idx="4"/>
          </p:nvPr>
        </p:nvSpPr>
        <p:spPr bwMode="auto">
          <a:xfrm>
            <a:off x="7239000" y="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02092196-11D6-4354-B986-5CCA998A8B88}" type="slidenum">
              <a:rPr lang="en-US"/>
              <a:pPr>
                <a:defRPr/>
              </a:pPr>
              <a:t>‹#›</a:t>
            </a:fld>
            <a:endParaRPr lang="en-US"/>
          </a:p>
        </p:txBody>
      </p:sp>
      <p:sp>
        <p:nvSpPr>
          <p:cNvPr id="56329" name="Text Box 2057"/>
          <p:cNvSpPr txBox="1">
            <a:spLocks noChangeArrowheads="1"/>
          </p:cNvSpPr>
          <p:nvPr userDrawn="1"/>
        </p:nvSpPr>
        <p:spPr bwMode="auto">
          <a:xfrm>
            <a:off x="7162800" y="6613525"/>
            <a:ext cx="1981200" cy="244475"/>
          </a:xfrm>
          <a:prstGeom prst="rect">
            <a:avLst/>
          </a:prstGeom>
          <a:noFill/>
          <a:ln w="9525">
            <a:noFill/>
            <a:miter lim="800000"/>
            <a:headEnd/>
            <a:tailEnd/>
          </a:ln>
          <a:effectLst/>
        </p:spPr>
        <p:txBody>
          <a:bodyPr>
            <a:spAutoFit/>
          </a:bodyPr>
          <a:lstStyle/>
          <a:p>
            <a:pPr algn="ctr" eaLnBrk="1" hangingPunct="1">
              <a:defRPr/>
            </a:pPr>
            <a:r>
              <a:rPr lang="en-US" sz="1000" dirty="0">
                <a:latin typeface="Times New Roman" pitchFamily="18" charset="0"/>
              </a:rPr>
              <a:t>Java Stream</a:t>
            </a:r>
          </a:p>
        </p:txBody>
      </p:sp>
      <p:pic>
        <p:nvPicPr>
          <p:cNvPr id="16392" name="Picture 8"/>
          <p:cNvPicPr>
            <a:picLocks noChangeAspect="1" noChangeArrowheads="1"/>
          </p:cNvPicPr>
          <p:nvPr userDrawn="1"/>
        </p:nvPicPr>
        <p:blipFill>
          <a:blip r:embed="rId14" cstate="print"/>
          <a:srcRect/>
          <a:stretch>
            <a:fillRect/>
          </a:stretch>
        </p:blipFill>
        <p:spPr bwMode="auto">
          <a:xfrm>
            <a:off x="762000" y="6403975"/>
            <a:ext cx="704850" cy="454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hdr="0" ftr="0" dt="0"/>
  <p:txStyles>
    <p:title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hopping.indiatimes.com/webapp/commerce/command/ExecMacro/Indiatimes_Shop/macros/singlemacrosnew/Product.d2w/report?prmenbr=195102&amp;prrfnbr=876324&amp;parentcat=753736&amp;product_rn=876324&amp;merchant_rn=195102&amp;catrfnum=753738&amp;cgrfnbr=753738&amp;title=DVD%20player%20with%20Built%20in%20Amplifier%20%3cfont%20color=red%3e%20%3cb%3eFree%20CD%20lens%20Cleaner%20worth%20Rs.150%20/-%3c/b%3e%3c/font%3e&amp;testURL=/webapp/commerce/command/CategoryDisplay?parentcat=753736&amp;cgmenbr=195102&amp;cgrfnbr=753738&amp;merchant_rn=195102&amp;title=DVD%20Players&amp;what=DVD%20Player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hopping.indiatimes.com/webapp/commerce/command/ExecMacro/Indiatimes_Shop/macros/singlemacrosnew/Product.d2w/report?prmenbr=195102&amp;prrfnbr=876324&amp;parentcat=753736&amp;product_rn=876324&amp;merchant_rn=195102&amp;catrfnum=753738&amp;cgrfnbr=753738&amp;title=DVD%20player%20with%20Built%20in%20Amplifier%20%3cfont%20color=red%3e%20%3cb%3eFree%20CD%20lens%20Cleaner%20worth%20Rs.150%20/-%3c/b%3e%3c/font%3e&amp;testURL=/webapp/commerce/command/CategoryDisplay?parentcat=753736&amp;cgmenbr=195102&amp;cgrfnbr=753738&amp;merchant_rn=195102&amp;title=DVD%20Players&amp;what=DVD%20Player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372721-E51C-4940-9455-A26DA44928DE}" type="slidenum">
              <a:rPr lang="en-US"/>
              <a:pPr>
                <a:defRPr/>
              </a:pPr>
              <a:t>1</a:t>
            </a:fld>
            <a:endParaRPr lang="en-US"/>
          </a:p>
        </p:txBody>
      </p:sp>
      <p:sp>
        <p:nvSpPr>
          <p:cNvPr id="18435" name="Rectangle 2"/>
          <p:cNvSpPr>
            <a:spLocks noGrp="1" noChangeArrowheads="1"/>
          </p:cNvSpPr>
          <p:nvPr>
            <p:ph type="title"/>
          </p:nvPr>
        </p:nvSpPr>
        <p:spPr/>
        <p:txBody>
          <a:bodyPr/>
          <a:lstStyle/>
          <a:p>
            <a:pPr eaLnBrk="1" hangingPunct="1"/>
            <a:r>
              <a:rPr lang="en-US" dirty="0"/>
              <a:t>Java Server Pages</a:t>
            </a:r>
          </a:p>
        </p:txBody>
      </p:sp>
      <p:sp>
        <p:nvSpPr>
          <p:cNvPr id="18436" name="Rectangle 3"/>
          <p:cNvSpPr>
            <a:spLocks noGrp="1" noChangeArrowheads="1"/>
          </p:cNvSpPr>
          <p:nvPr>
            <p:ph type="body" idx="1"/>
          </p:nvPr>
        </p:nvSpPr>
        <p:spPr>
          <a:xfrm>
            <a:off x="838200" y="1066800"/>
            <a:ext cx="7772400" cy="4953000"/>
          </a:xfrm>
        </p:spPr>
        <p:txBody>
          <a:bodyPr/>
          <a:lstStyle/>
          <a:p>
            <a:pPr eaLnBrk="1" hangingPunct="1"/>
            <a:r>
              <a:rPr lang="en-US" dirty="0"/>
              <a:t>Introduction</a:t>
            </a:r>
          </a:p>
          <a:p>
            <a:pPr eaLnBrk="1" hangingPunct="1"/>
            <a:r>
              <a:rPr lang="en-US" dirty="0"/>
              <a:t>A First JSP Example</a:t>
            </a:r>
          </a:p>
          <a:p>
            <a:pPr eaLnBrk="1" hangingPunct="1"/>
            <a:r>
              <a:rPr lang="en-US" dirty="0"/>
              <a:t>Implicit Objects</a:t>
            </a:r>
          </a:p>
          <a:p>
            <a:pPr eaLnBrk="1" hangingPunct="1"/>
            <a:r>
              <a:rPr lang="en-US" dirty="0"/>
              <a:t>Scripting</a:t>
            </a:r>
          </a:p>
          <a:p>
            <a:pPr eaLnBrk="1" hangingPunct="1"/>
            <a:r>
              <a:rPr lang="en-US" dirty="0"/>
              <a:t>Standard Actions</a:t>
            </a:r>
          </a:p>
          <a:p>
            <a:pPr eaLnBrk="1" hangingPunct="1"/>
            <a:r>
              <a:rPr lang="en-US" dirty="0"/>
              <a:t>Directives</a:t>
            </a:r>
          </a:p>
          <a:p>
            <a:pPr eaLnBrk="1" hangingPunct="1"/>
            <a:r>
              <a:rPr lang="en-US" dirty="0"/>
              <a:t>Database Connectivity</a:t>
            </a:r>
          </a:p>
          <a:p>
            <a:pPr eaLnBrk="1" hangingPunct="1"/>
            <a:r>
              <a:rPr lang="en-US" dirty="0"/>
              <a:t>Session Tracking</a:t>
            </a:r>
          </a:p>
          <a:p>
            <a:pPr eaLnBrk="1" hangingPunct="1"/>
            <a:r>
              <a:rPr lang="en-US" dirty="0"/>
              <a:t>Exception Handling</a:t>
            </a:r>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5BBD10E-7F29-4410-8EC7-FCF06F26A92A}" type="slidenum">
              <a:rPr lang="en-US"/>
              <a:pPr>
                <a:defRPr/>
              </a:pPr>
              <a:t>10</a:t>
            </a:fld>
            <a:endParaRPr lang="en-US"/>
          </a:p>
        </p:txBody>
      </p:sp>
      <p:sp>
        <p:nvSpPr>
          <p:cNvPr id="27651" name="Rectangle 2"/>
          <p:cNvSpPr>
            <a:spLocks noGrp="1" noChangeArrowheads="1"/>
          </p:cNvSpPr>
          <p:nvPr>
            <p:ph type="title"/>
          </p:nvPr>
        </p:nvSpPr>
        <p:spPr/>
        <p:txBody>
          <a:bodyPr/>
          <a:lstStyle/>
          <a:p>
            <a:pPr eaLnBrk="1" hangingPunct="1"/>
            <a:r>
              <a:rPr lang="en-US"/>
              <a:t>Implicit Objects</a:t>
            </a:r>
          </a:p>
        </p:txBody>
      </p:sp>
      <p:sp>
        <p:nvSpPr>
          <p:cNvPr id="27652" name="Rectangle 3"/>
          <p:cNvSpPr>
            <a:spLocks noGrp="1" noChangeArrowheads="1"/>
          </p:cNvSpPr>
          <p:nvPr>
            <p:ph type="body" idx="1"/>
          </p:nvPr>
        </p:nvSpPr>
        <p:spPr>
          <a:xfrm>
            <a:off x="685800" y="914400"/>
            <a:ext cx="7772400" cy="5486400"/>
          </a:xfrm>
        </p:spPr>
        <p:txBody>
          <a:bodyPr/>
          <a:lstStyle/>
          <a:p>
            <a:pPr eaLnBrk="1" hangingPunct="1">
              <a:lnSpc>
                <a:spcPct val="90000"/>
              </a:lnSpc>
            </a:pPr>
            <a:r>
              <a:rPr lang="en-US" sz="2200"/>
              <a:t>Provide access to many servlet capabilities within a JSP.</a:t>
            </a:r>
          </a:p>
          <a:p>
            <a:pPr eaLnBrk="1" hangingPunct="1">
              <a:lnSpc>
                <a:spcPct val="90000"/>
              </a:lnSpc>
            </a:pPr>
            <a:r>
              <a:rPr lang="en-US" sz="2200"/>
              <a:t>Extend classes or implement interfaces</a:t>
            </a:r>
          </a:p>
          <a:p>
            <a:pPr eaLnBrk="1" hangingPunct="1">
              <a:lnSpc>
                <a:spcPct val="90000"/>
              </a:lnSpc>
            </a:pPr>
            <a:r>
              <a:rPr lang="en-US" sz="2200"/>
              <a:t>Such objects can invoke public aspects of classes/interfaces</a:t>
            </a:r>
          </a:p>
          <a:p>
            <a:pPr eaLnBrk="1" hangingPunct="1">
              <a:lnSpc>
                <a:spcPct val="90000"/>
              </a:lnSpc>
            </a:pPr>
            <a:r>
              <a:rPr lang="en-US" sz="2200"/>
              <a:t>All the implicit objects are divided by four variable scopes:</a:t>
            </a:r>
          </a:p>
          <a:p>
            <a:pPr lvl="1" eaLnBrk="1" hangingPunct="1">
              <a:lnSpc>
                <a:spcPct val="90000"/>
              </a:lnSpc>
            </a:pPr>
            <a:r>
              <a:rPr lang="en-US" sz="2000"/>
              <a:t>Application: </a:t>
            </a:r>
          </a:p>
          <a:p>
            <a:pPr lvl="2" eaLnBrk="1" hangingPunct="1">
              <a:lnSpc>
                <a:spcPct val="90000"/>
              </a:lnSpc>
            </a:pPr>
            <a:r>
              <a:rPr lang="en-US" sz="1800"/>
              <a:t>Objects owned by the container application</a:t>
            </a:r>
          </a:p>
          <a:p>
            <a:pPr lvl="2" eaLnBrk="1" hangingPunct="1">
              <a:lnSpc>
                <a:spcPct val="90000"/>
              </a:lnSpc>
            </a:pPr>
            <a:r>
              <a:rPr lang="en-US" sz="1800"/>
              <a:t>Any servlet or JSP can manipulate these objects</a:t>
            </a:r>
          </a:p>
          <a:p>
            <a:pPr lvl="1" eaLnBrk="1" hangingPunct="1">
              <a:lnSpc>
                <a:spcPct val="90000"/>
              </a:lnSpc>
            </a:pPr>
            <a:r>
              <a:rPr lang="en-US" sz="2000"/>
              <a:t>Page:</a:t>
            </a:r>
          </a:p>
          <a:p>
            <a:pPr lvl="2" eaLnBrk="1" hangingPunct="1">
              <a:lnSpc>
                <a:spcPct val="90000"/>
              </a:lnSpc>
            </a:pPr>
            <a:r>
              <a:rPr lang="en-US" sz="1800"/>
              <a:t>Objects that exist only in page in which they are defined</a:t>
            </a:r>
          </a:p>
          <a:p>
            <a:pPr lvl="2" eaLnBrk="1" hangingPunct="1">
              <a:lnSpc>
                <a:spcPct val="90000"/>
              </a:lnSpc>
            </a:pPr>
            <a:r>
              <a:rPr lang="en-US" sz="1800"/>
              <a:t>Each page has its own instance of these objects</a:t>
            </a:r>
          </a:p>
          <a:p>
            <a:pPr lvl="1" eaLnBrk="1" hangingPunct="1">
              <a:lnSpc>
                <a:spcPct val="90000"/>
              </a:lnSpc>
            </a:pPr>
            <a:r>
              <a:rPr lang="en-US" sz="2000"/>
              <a:t>Request:</a:t>
            </a:r>
          </a:p>
          <a:p>
            <a:pPr lvl="2" eaLnBrk="1" hangingPunct="1">
              <a:lnSpc>
                <a:spcPct val="90000"/>
              </a:lnSpc>
            </a:pPr>
            <a:r>
              <a:rPr lang="en-US" sz="1800"/>
              <a:t>Objects exist for duration of client request</a:t>
            </a:r>
          </a:p>
          <a:p>
            <a:pPr lvl="2" eaLnBrk="1" hangingPunct="1">
              <a:lnSpc>
                <a:spcPct val="90000"/>
              </a:lnSpc>
            </a:pPr>
            <a:r>
              <a:rPr lang="en-US" sz="1800"/>
              <a:t>Objects go out of scope when response sent to client</a:t>
            </a:r>
          </a:p>
          <a:p>
            <a:pPr lvl="1" eaLnBrk="1" hangingPunct="1">
              <a:lnSpc>
                <a:spcPct val="90000"/>
              </a:lnSpc>
            </a:pPr>
            <a:r>
              <a:rPr lang="en-US" sz="2000"/>
              <a:t>Session:</a:t>
            </a:r>
          </a:p>
          <a:p>
            <a:pPr lvl="2" eaLnBrk="1" hangingPunct="1">
              <a:lnSpc>
                <a:spcPct val="90000"/>
              </a:lnSpc>
            </a:pPr>
            <a:r>
              <a:rPr lang="en-US" sz="1800"/>
              <a:t>Objects exist for duration of client’s browsing session</a:t>
            </a:r>
          </a:p>
          <a:p>
            <a:pPr lvl="2" eaLnBrk="1" hangingPunct="1">
              <a:lnSpc>
                <a:spcPct val="90000"/>
              </a:lnSpc>
            </a:pPr>
            <a:r>
              <a:rPr lang="en-US" sz="1800"/>
              <a:t>Objects go out of scope when client terminates session or when session timeout occurs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2055F7FE-04F4-4F80-99CE-B9A707B65AB3}" type="slidenum">
              <a:rPr lang="en-US"/>
              <a:pPr>
                <a:defRPr/>
              </a:pPr>
              <a:t>11</a:t>
            </a:fld>
            <a:endParaRPr lang="en-US"/>
          </a:p>
        </p:txBody>
      </p:sp>
      <p:sp>
        <p:nvSpPr>
          <p:cNvPr id="2052" name="Rectangle 2"/>
          <p:cNvSpPr>
            <a:spLocks noGrp="1" noChangeArrowheads="1"/>
          </p:cNvSpPr>
          <p:nvPr>
            <p:ph type="title"/>
          </p:nvPr>
        </p:nvSpPr>
        <p:spPr/>
        <p:txBody>
          <a:bodyPr/>
          <a:lstStyle/>
          <a:p>
            <a:pPr eaLnBrk="1" hangingPunct="1"/>
            <a:r>
              <a:rPr lang="en-US"/>
              <a:t>Implicit Objects (cont.)</a:t>
            </a:r>
          </a:p>
        </p:txBody>
      </p:sp>
      <p:graphicFrame>
        <p:nvGraphicFramePr>
          <p:cNvPr id="2050" name="Object 3"/>
          <p:cNvGraphicFramePr>
            <a:graphicFrameLocks/>
          </p:cNvGraphicFramePr>
          <p:nvPr/>
        </p:nvGraphicFramePr>
        <p:xfrm>
          <a:off x="684213" y="993775"/>
          <a:ext cx="7712075" cy="9526588"/>
        </p:xfrm>
        <a:graphic>
          <a:graphicData uri="http://schemas.openxmlformats.org/presentationml/2006/ole">
            <mc:AlternateContent xmlns:mc="http://schemas.openxmlformats.org/markup-compatibility/2006">
              <mc:Choice xmlns:v="urn:schemas-microsoft-com:vml" Requires="v">
                <p:oleObj spid="_x0000_s2050" name="Document" r:id="rId2" imgW="6132491" imgH="7588612" progId="Word.Document.8">
                  <p:embed/>
                </p:oleObj>
              </mc:Choice>
              <mc:Fallback>
                <p:oleObj name="Document" r:id="rId2" imgW="6132491" imgH="7588612" progId="Word.Document.8">
                  <p:embed/>
                  <p:pic>
                    <p:nvPicPr>
                      <p:cNvPr id="0" name="Object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93775"/>
                        <a:ext cx="7712075" cy="952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ACE34192-A674-4059-BB11-3E1D537B50E9}" type="slidenum">
              <a:rPr lang="en-US"/>
              <a:pPr>
                <a:defRPr/>
              </a:pPr>
              <a:t>12</a:t>
            </a:fld>
            <a:endParaRPr lang="en-US"/>
          </a:p>
        </p:txBody>
      </p:sp>
      <p:sp>
        <p:nvSpPr>
          <p:cNvPr id="3076" name="Rectangle 2"/>
          <p:cNvSpPr>
            <a:spLocks noGrp="1" noChangeArrowheads="1"/>
          </p:cNvSpPr>
          <p:nvPr>
            <p:ph type="title"/>
          </p:nvPr>
        </p:nvSpPr>
        <p:spPr/>
        <p:txBody>
          <a:bodyPr/>
          <a:lstStyle/>
          <a:p>
            <a:pPr eaLnBrk="1" hangingPunct="1"/>
            <a:r>
              <a:rPr lang="en-US"/>
              <a:t>Implicit Objects (cont.)</a:t>
            </a:r>
          </a:p>
        </p:txBody>
      </p:sp>
      <p:graphicFrame>
        <p:nvGraphicFramePr>
          <p:cNvPr id="3074" name="Object 3"/>
          <p:cNvGraphicFramePr>
            <a:graphicFrameLocks/>
          </p:cNvGraphicFramePr>
          <p:nvPr/>
        </p:nvGraphicFramePr>
        <p:xfrm>
          <a:off x="692150" y="1066800"/>
          <a:ext cx="7550150" cy="9339263"/>
        </p:xfrm>
        <a:graphic>
          <a:graphicData uri="http://schemas.openxmlformats.org/presentationml/2006/ole">
            <mc:AlternateContent xmlns:mc="http://schemas.openxmlformats.org/markup-compatibility/2006">
              <mc:Choice xmlns:v="urn:schemas-microsoft-com:vml" Requires="v">
                <p:oleObj spid="_x0000_s3074" name="Document" r:id="rId2" imgW="6132491" imgH="7593306" progId="Word.Document.8">
                  <p:embed/>
                </p:oleObj>
              </mc:Choice>
              <mc:Fallback>
                <p:oleObj name="Document" r:id="rId2" imgW="6132491" imgH="7593306" progId="Word.Document.8">
                  <p:embed/>
                  <p:pic>
                    <p:nvPicPr>
                      <p:cNvPr id="0" name="Object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066800"/>
                        <a:ext cx="7550150" cy="933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4A19A4-A1DB-4F6C-8100-D48A72155B76}" type="slidenum">
              <a:rPr lang="en-US"/>
              <a:pPr>
                <a:defRPr/>
              </a:pPr>
              <a:t>13</a:t>
            </a:fld>
            <a:endParaRPr lang="en-US"/>
          </a:p>
        </p:txBody>
      </p:sp>
      <p:sp>
        <p:nvSpPr>
          <p:cNvPr id="28675" name="Rectangle 2"/>
          <p:cNvSpPr>
            <a:spLocks noGrp="1" noChangeArrowheads="1"/>
          </p:cNvSpPr>
          <p:nvPr>
            <p:ph type="title"/>
          </p:nvPr>
        </p:nvSpPr>
        <p:spPr/>
        <p:txBody>
          <a:bodyPr/>
          <a:lstStyle/>
          <a:p>
            <a:pPr eaLnBrk="1" hangingPunct="1"/>
            <a:r>
              <a:rPr lang="en-US"/>
              <a:t>Scripting</a:t>
            </a:r>
          </a:p>
        </p:txBody>
      </p:sp>
      <p:sp>
        <p:nvSpPr>
          <p:cNvPr id="28676" name="Rectangle 3"/>
          <p:cNvSpPr>
            <a:spLocks noGrp="1" noChangeArrowheads="1"/>
          </p:cNvSpPr>
          <p:nvPr>
            <p:ph type="body" idx="1"/>
          </p:nvPr>
        </p:nvSpPr>
        <p:spPr>
          <a:xfrm>
            <a:off x="685800" y="990600"/>
            <a:ext cx="7772400" cy="1676400"/>
          </a:xfrm>
        </p:spPr>
        <p:txBody>
          <a:bodyPr/>
          <a:lstStyle/>
          <a:p>
            <a:pPr eaLnBrk="1" hangingPunct="1"/>
            <a:r>
              <a:rPr lang="en-US" sz="2400" dirty="0"/>
              <a:t>Scripting</a:t>
            </a:r>
          </a:p>
          <a:p>
            <a:pPr lvl="1" eaLnBrk="1" hangingPunct="1"/>
            <a:r>
              <a:rPr lang="en-US" sz="2000" dirty="0"/>
              <a:t>How JSP programmers can insert Java code and logic</a:t>
            </a:r>
          </a:p>
          <a:p>
            <a:pPr lvl="1" eaLnBrk="1" hangingPunct="1"/>
            <a:r>
              <a:rPr lang="en-US" sz="2000" dirty="0"/>
              <a:t>Currently, JSP support scripting only with Java</a:t>
            </a:r>
          </a:p>
          <a:p>
            <a:pPr eaLnBrk="1" hangingPunct="1"/>
            <a:r>
              <a:rPr lang="en-US" sz="2400" dirty="0"/>
              <a:t>JSP scripting components</a:t>
            </a:r>
          </a:p>
          <a:p>
            <a:pPr eaLnBrk="1" hangingPunct="1"/>
            <a:endParaRPr lang="en-US" dirty="0"/>
          </a:p>
        </p:txBody>
      </p:sp>
      <p:graphicFrame>
        <p:nvGraphicFramePr>
          <p:cNvPr id="28677" name="Object 3"/>
          <p:cNvGraphicFramePr>
            <a:graphicFrameLocks/>
          </p:cNvGraphicFramePr>
          <p:nvPr/>
        </p:nvGraphicFramePr>
        <p:xfrm>
          <a:off x="1214438" y="3597275"/>
          <a:ext cx="7135812" cy="2668588"/>
        </p:xfrm>
        <a:graphic>
          <a:graphicData uri="http://schemas.openxmlformats.org/presentationml/2006/ole">
            <mc:AlternateContent xmlns:mc="http://schemas.openxmlformats.org/markup-compatibility/2006">
              <mc:Choice xmlns:v="urn:schemas-microsoft-com:vml" Requires="v">
                <p:oleObj spid="_x0000_s28677" name="Document" r:id="rId2" imgW="6517375" imgH="2594961" progId="Word.Document.8">
                  <p:embed/>
                </p:oleObj>
              </mc:Choice>
              <mc:Fallback>
                <p:oleObj name="Document" r:id="rId2" imgW="6517375" imgH="2594961" progId="Word.Document.8">
                  <p:embed/>
                  <p:pic>
                    <p:nvPicPr>
                      <p:cNvPr id="0" name="Object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3597275"/>
                        <a:ext cx="7135812" cy="266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1143000" y="2667000"/>
          <a:ext cx="7239000" cy="9144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811696">
                <a:tc>
                  <a:txBody>
                    <a:bodyPr/>
                    <a:lstStyle/>
                    <a:p>
                      <a:pPr marL="0" lvl="1" indent="93663" eaLnBrk="1" hangingPunct="1">
                        <a:buFont typeface="Arial" pitchFamily="34" charset="0"/>
                        <a:buChar char="•"/>
                      </a:pPr>
                      <a:r>
                        <a:rPr lang="en-US" sz="1800" b="0" dirty="0" err="1">
                          <a:solidFill>
                            <a:schemeClr val="tx1"/>
                          </a:solidFill>
                        </a:rPr>
                        <a:t>Scriptlets</a:t>
                      </a:r>
                      <a:r>
                        <a:rPr lang="en-US" sz="1800" b="0" dirty="0">
                          <a:solidFill>
                            <a:schemeClr val="tx1"/>
                          </a:solidFill>
                        </a:rPr>
                        <a:t> (delimited by </a:t>
                      </a:r>
                      <a:r>
                        <a:rPr lang="en-US" sz="1800" b="0" dirty="0">
                          <a:solidFill>
                            <a:schemeClr val="tx1"/>
                          </a:solidFill>
                          <a:latin typeface="Courier" pitchFamily="49" charset="0"/>
                        </a:rPr>
                        <a:t>&lt;%</a:t>
                      </a:r>
                      <a:r>
                        <a:rPr lang="en-US" sz="1800" b="0" dirty="0">
                          <a:solidFill>
                            <a:schemeClr val="tx1"/>
                          </a:solidFill>
                        </a:rPr>
                        <a:t> and </a:t>
                      </a:r>
                      <a:r>
                        <a:rPr lang="en-US" sz="1800" b="0" dirty="0">
                          <a:solidFill>
                            <a:schemeClr val="tx1"/>
                          </a:solidFill>
                          <a:latin typeface="Courier" pitchFamily="49" charset="0"/>
                        </a:rPr>
                        <a:t>%&gt;</a:t>
                      </a:r>
                      <a:r>
                        <a:rPr lang="en-US" sz="1800" b="0" dirty="0">
                          <a:solidFill>
                            <a:schemeClr val="tx1"/>
                          </a:solidFill>
                        </a:rPr>
                        <a:t>)</a:t>
                      </a:r>
                    </a:p>
                    <a:p>
                      <a:pPr marL="0" lvl="1" indent="93663" eaLnBrk="1" hangingPunct="1">
                        <a:buFont typeface="Arial" pitchFamily="34" charset="0"/>
                        <a:buChar char="•"/>
                      </a:pPr>
                      <a:r>
                        <a:rPr lang="en-US" sz="1800" b="0" dirty="0">
                          <a:solidFill>
                            <a:schemeClr val="tx1"/>
                          </a:solidFill>
                        </a:rPr>
                        <a:t>Comments (delimited by </a:t>
                      </a:r>
                      <a:r>
                        <a:rPr lang="en-US" sz="1800" b="0" dirty="0">
                          <a:solidFill>
                            <a:schemeClr val="tx1"/>
                          </a:solidFill>
                          <a:latin typeface="Courier" pitchFamily="49" charset="0"/>
                        </a:rPr>
                        <a:t>&lt;%--</a:t>
                      </a:r>
                      <a:r>
                        <a:rPr lang="en-US" sz="1800" b="0" dirty="0">
                          <a:solidFill>
                            <a:schemeClr val="tx1"/>
                          </a:solidFill>
                        </a:rPr>
                        <a:t> and </a:t>
                      </a:r>
                      <a:r>
                        <a:rPr lang="en-US" sz="1800" b="0" dirty="0">
                          <a:solidFill>
                            <a:schemeClr val="tx1"/>
                          </a:solidFill>
                          <a:latin typeface="Courier" pitchFamily="49" charset="0"/>
                        </a:rPr>
                        <a:t>--%&gt;</a:t>
                      </a:r>
                      <a:r>
                        <a:rPr lang="en-US" sz="1800" b="0" dirty="0">
                          <a:solidFill>
                            <a:schemeClr val="tx1"/>
                          </a:solidFill>
                        </a:rPr>
                        <a:t>)</a:t>
                      </a:r>
                    </a:p>
                    <a:p>
                      <a:pPr marL="0" lvl="1" indent="93663" eaLnBrk="1" hangingPunct="1">
                        <a:buFont typeface="Arial" pitchFamily="34" charset="0"/>
                        <a:buChar char="•"/>
                      </a:pPr>
                      <a:r>
                        <a:rPr lang="en-US" sz="1800" b="0" dirty="0">
                          <a:solidFill>
                            <a:schemeClr val="tx1"/>
                          </a:solidFill>
                        </a:rPr>
                        <a:t>Expressions (delimited by </a:t>
                      </a:r>
                      <a:r>
                        <a:rPr lang="en-US" sz="1800" b="0" dirty="0">
                          <a:solidFill>
                            <a:schemeClr val="tx1"/>
                          </a:solidFill>
                          <a:latin typeface="Courier" pitchFamily="49" charset="0"/>
                        </a:rPr>
                        <a:t>&lt;%=</a:t>
                      </a:r>
                      <a:r>
                        <a:rPr lang="en-US" sz="1800" b="0" dirty="0">
                          <a:solidFill>
                            <a:schemeClr val="tx1"/>
                          </a:solidFill>
                        </a:rPr>
                        <a:t> and </a:t>
                      </a:r>
                      <a:r>
                        <a:rPr lang="en-US" sz="1800" b="0" dirty="0">
                          <a:solidFill>
                            <a:schemeClr val="tx1"/>
                          </a:solidFill>
                          <a:latin typeface="Courier" pitchFamily="49" charset="0"/>
                        </a:rPr>
                        <a:t>%&gt;</a:t>
                      </a:r>
                      <a:r>
                        <a:rPr lang="en-US" sz="1800" b="0" dirty="0">
                          <a:solidFill>
                            <a:schemeClr val="tx1"/>
                          </a:solidFill>
                        </a:rPr>
                        <a:t>)</a:t>
                      </a:r>
                      <a:endParaRPr lang="vi-VN"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663" lvl="1" indent="80963" eaLnBrk="1" hangingPunct="1">
                        <a:buFont typeface="Arial" pitchFamily="34" charset="0"/>
                        <a:buChar char="•"/>
                      </a:pPr>
                      <a:r>
                        <a:rPr lang="en-US" sz="1800" b="0" kern="1200" dirty="0">
                          <a:solidFill>
                            <a:schemeClr val="tx1"/>
                          </a:solidFill>
                          <a:latin typeface="+mn-lt"/>
                          <a:ea typeface="+mn-ea"/>
                          <a:cs typeface="+mn-cs"/>
                        </a:rPr>
                        <a:t>Declarations </a:t>
                      </a:r>
                    </a:p>
                    <a:p>
                      <a:pPr marL="93663" lvl="1" indent="80963" eaLnBrk="1" hangingPunct="1">
                        <a:buFont typeface="Arial" pitchFamily="34" charset="0"/>
                        <a:buNone/>
                      </a:pPr>
                      <a:r>
                        <a:rPr lang="en-US" sz="1800" b="0" kern="1200" dirty="0">
                          <a:solidFill>
                            <a:schemeClr val="tx1"/>
                          </a:solidFill>
                          <a:latin typeface="+mn-lt"/>
                          <a:ea typeface="+mn-ea"/>
                          <a:cs typeface="+mn-cs"/>
                        </a:rPr>
                        <a:t>(delimited by &lt;%! and %&gt;)</a:t>
                      </a:r>
                    </a:p>
                    <a:p>
                      <a:pPr marL="93663" lvl="1" indent="80963" eaLnBrk="1" hangingPunct="1">
                        <a:buFont typeface="Arial" pitchFamily="34" charset="0"/>
                        <a:buChar char="•"/>
                      </a:pPr>
                      <a:r>
                        <a:rPr lang="en-US" sz="1800" b="0" kern="1200" dirty="0">
                          <a:solidFill>
                            <a:schemeClr val="tx1"/>
                          </a:solidFill>
                          <a:latin typeface="+mn-lt"/>
                          <a:ea typeface="+mn-ea"/>
                          <a:cs typeface="+mn-cs"/>
                        </a:rPr>
                        <a:t>Escape sequences</a:t>
                      </a:r>
                      <a:endParaRPr lang="vi-VN"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 – Practice 1</a:t>
            </a:r>
            <a:endParaRPr lang="vi-VN" dirty="0"/>
          </a:p>
        </p:txBody>
      </p:sp>
      <p:sp>
        <p:nvSpPr>
          <p:cNvPr id="3" name="Content Placeholder 2"/>
          <p:cNvSpPr>
            <a:spLocks noGrp="1"/>
          </p:cNvSpPr>
          <p:nvPr>
            <p:ph idx="1"/>
          </p:nvPr>
        </p:nvSpPr>
        <p:spPr>
          <a:xfrm>
            <a:off x="685800" y="1219200"/>
            <a:ext cx="7772400" cy="1066800"/>
          </a:xfrm>
        </p:spPr>
        <p:txBody>
          <a:bodyPr/>
          <a:lstStyle/>
          <a:p>
            <a:r>
              <a:rPr lang="en-US" sz="2400" dirty="0">
                <a:latin typeface="Times New Roman" pitchFamily="18" charset="0"/>
              </a:rPr>
              <a:t>Demonstrate basic scripting capabilities that Responding to get requests</a:t>
            </a:r>
            <a:endParaRPr lang="vi-VN" sz="2400" dirty="0"/>
          </a:p>
        </p:txBody>
      </p:sp>
      <p:sp>
        <p:nvSpPr>
          <p:cNvPr id="4" name="Slide Number Placeholder 3"/>
          <p:cNvSpPr>
            <a:spLocks noGrp="1"/>
          </p:cNvSpPr>
          <p:nvPr>
            <p:ph type="sldNum" sz="quarter" idx="10"/>
          </p:nvPr>
        </p:nvSpPr>
        <p:spPr/>
        <p:txBody>
          <a:bodyPr/>
          <a:lstStyle/>
          <a:p>
            <a:pPr>
              <a:defRPr/>
            </a:pPr>
            <a:fld id="{1FC73899-08B4-412D-9673-BA5DA7C47FEA}" type="slidenum">
              <a:rPr lang="en-US" smtClean="0"/>
              <a:pPr>
                <a:defRPr/>
              </a:pPr>
              <a:t>14</a:t>
            </a:fld>
            <a:endParaRPr lang="en-US"/>
          </a:p>
        </p:txBody>
      </p:sp>
      <p:pic>
        <p:nvPicPr>
          <p:cNvPr id="5" name="Picture 3" descr="welcomea"/>
          <p:cNvPicPr>
            <a:picLocks noChangeAspect="1" noChangeArrowheads="1"/>
          </p:cNvPicPr>
          <p:nvPr/>
        </p:nvPicPr>
        <p:blipFill>
          <a:blip r:embed="rId2" cstate="print"/>
          <a:srcRect/>
          <a:stretch>
            <a:fillRect/>
          </a:stretch>
        </p:blipFill>
        <p:spPr bwMode="auto">
          <a:xfrm>
            <a:off x="1066800" y="2133600"/>
            <a:ext cx="5572125" cy="2362200"/>
          </a:xfrm>
          <a:prstGeom prst="rect">
            <a:avLst/>
          </a:prstGeom>
          <a:noFill/>
          <a:ln w="9525">
            <a:noFill/>
            <a:miter lim="800000"/>
            <a:headEnd/>
            <a:tailEnd/>
          </a:ln>
        </p:spPr>
      </p:pic>
      <p:pic>
        <p:nvPicPr>
          <p:cNvPr id="6" name="Picture 4" descr="welcomeb"/>
          <p:cNvPicPr>
            <a:picLocks noChangeAspect="1" noChangeArrowheads="1"/>
          </p:cNvPicPr>
          <p:nvPr/>
        </p:nvPicPr>
        <p:blipFill>
          <a:blip r:embed="rId3" cstate="print"/>
          <a:srcRect/>
          <a:stretch>
            <a:fillRect/>
          </a:stretch>
        </p:blipFill>
        <p:spPr bwMode="auto">
          <a:xfrm>
            <a:off x="3200400" y="3810000"/>
            <a:ext cx="5572125" cy="2362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7507E6A-6C85-4D0C-AAFB-4926E0CB93F5}" type="slidenum">
              <a:rPr lang="en-US"/>
              <a:pPr>
                <a:defRPr/>
              </a:pPr>
              <a:t>15</a:t>
            </a:fld>
            <a:endParaRPr lang="en-US"/>
          </a:p>
        </p:txBody>
      </p:sp>
      <p:sp>
        <p:nvSpPr>
          <p:cNvPr id="32771" name="Rectangle 2"/>
          <p:cNvSpPr>
            <a:spLocks noGrp="1" noChangeArrowheads="1"/>
          </p:cNvSpPr>
          <p:nvPr>
            <p:ph type="title"/>
          </p:nvPr>
        </p:nvSpPr>
        <p:spPr>
          <a:xfrm>
            <a:off x="685800" y="152400"/>
            <a:ext cx="7772400" cy="762000"/>
          </a:xfrm>
        </p:spPr>
        <p:txBody>
          <a:bodyPr/>
          <a:lstStyle/>
          <a:p>
            <a:pPr eaLnBrk="1" hangingPunct="1"/>
            <a:r>
              <a:rPr lang="en-US" dirty="0"/>
              <a:t>Standard Actions 1/2</a:t>
            </a:r>
          </a:p>
        </p:txBody>
      </p:sp>
      <p:sp>
        <p:nvSpPr>
          <p:cNvPr id="32772" name="Rectangle 3"/>
          <p:cNvSpPr>
            <a:spLocks noGrp="1" noChangeArrowheads="1"/>
          </p:cNvSpPr>
          <p:nvPr>
            <p:ph type="body" idx="1"/>
          </p:nvPr>
        </p:nvSpPr>
        <p:spPr>
          <a:xfrm>
            <a:off x="685800" y="762000"/>
            <a:ext cx="7467600" cy="2971800"/>
          </a:xfrm>
        </p:spPr>
        <p:txBody>
          <a:bodyPr/>
          <a:lstStyle/>
          <a:p>
            <a:pPr eaLnBrk="1" hangingPunct="1"/>
            <a:r>
              <a:rPr lang="en-US"/>
              <a:t>JSP standard actions</a:t>
            </a:r>
          </a:p>
          <a:p>
            <a:pPr lvl="1" eaLnBrk="1" hangingPunct="1"/>
            <a:r>
              <a:rPr lang="en-US"/>
              <a:t>Provide access to common tasks performed in a JSP</a:t>
            </a:r>
          </a:p>
          <a:p>
            <a:pPr lvl="2" eaLnBrk="1" hangingPunct="1"/>
            <a:r>
              <a:rPr lang="en-US"/>
              <a:t>Including content from other resources</a:t>
            </a:r>
          </a:p>
          <a:p>
            <a:pPr lvl="2" eaLnBrk="1" hangingPunct="1"/>
            <a:r>
              <a:rPr lang="en-US"/>
              <a:t>Forwarding requests to other resources</a:t>
            </a:r>
          </a:p>
          <a:p>
            <a:pPr lvl="2" eaLnBrk="1" hangingPunct="1"/>
            <a:r>
              <a:rPr lang="en-US"/>
              <a:t>Interacting with JavaBeans</a:t>
            </a:r>
          </a:p>
          <a:p>
            <a:pPr lvl="1" eaLnBrk="1" hangingPunct="1"/>
            <a:r>
              <a:rPr lang="en-US"/>
              <a:t>JSP containers process actions at request time</a:t>
            </a:r>
          </a:p>
          <a:p>
            <a:pPr lvl="1" eaLnBrk="1" hangingPunct="1"/>
            <a:r>
              <a:rPr lang="en-US"/>
              <a:t>Delimited by &lt;jsp:action&gt; and &lt;/jsp:action&gt;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74B7A2DD-5829-411B-B96A-37A1F0F2212B}" type="slidenum">
              <a:rPr lang="en-US"/>
              <a:pPr>
                <a:defRPr/>
              </a:pPr>
              <a:t>16</a:t>
            </a:fld>
            <a:endParaRPr lang="en-US"/>
          </a:p>
        </p:txBody>
      </p:sp>
      <p:sp>
        <p:nvSpPr>
          <p:cNvPr id="5124" name="Rectangle 2"/>
          <p:cNvSpPr>
            <a:spLocks noGrp="1" noChangeArrowheads="1"/>
          </p:cNvSpPr>
          <p:nvPr>
            <p:ph type="title"/>
          </p:nvPr>
        </p:nvSpPr>
        <p:spPr/>
        <p:txBody>
          <a:bodyPr/>
          <a:lstStyle/>
          <a:p>
            <a:pPr eaLnBrk="1" hangingPunct="1"/>
            <a:r>
              <a:rPr lang="en-US" dirty="0"/>
              <a:t>Standard Actions 2/2</a:t>
            </a:r>
          </a:p>
        </p:txBody>
      </p:sp>
      <p:graphicFrame>
        <p:nvGraphicFramePr>
          <p:cNvPr id="5122" name="Object 3"/>
          <p:cNvGraphicFramePr>
            <a:graphicFrameLocks/>
          </p:cNvGraphicFramePr>
          <p:nvPr/>
        </p:nvGraphicFramePr>
        <p:xfrm>
          <a:off x="688975" y="1063625"/>
          <a:ext cx="7810500" cy="4946650"/>
        </p:xfrm>
        <a:graphic>
          <a:graphicData uri="http://schemas.openxmlformats.org/presentationml/2006/ole">
            <mc:AlternateContent xmlns:mc="http://schemas.openxmlformats.org/markup-compatibility/2006">
              <mc:Choice xmlns:v="urn:schemas-microsoft-com:vml" Requires="v">
                <p:oleObj spid="_x0000_s5122" name="Document" r:id="rId2" imgW="6377763" imgH="4060881" progId="Word.Document.8">
                  <p:embed/>
                </p:oleObj>
              </mc:Choice>
              <mc:Fallback>
                <p:oleObj name="Document" r:id="rId2" imgW="6377763" imgH="4060881" progId="Word.Document.8">
                  <p:embed/>
                  <p:pic>
                    <p:nvPicPr>
                      <p:cNvPr id="0" name="Object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063625"/>
                        <a:ext cx="7810500" cy="494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Actions – Practice 2</a:t>
            </a:r>
            <a:endParaRPr lang="vi-VN" dirty="0"/>
          </a:p>
        </p:txBody>
      </p:sp>
      <p:sp>
        <p:nvSpPr>
          <p:cNvPr id="3" name="Slide Number Placeholder 2"/>
          <p:cNvSpPr>
            <a:spLocks noGrp="1"/>
          </p:cNvSpPr>
          <p:nvPr>
            <p:ph type="sldNum" sz="quarter" idx="10"/>
          </p:nvPr>
        </p:nvSpPr>
        <p:spPr/>
        <p:txBody>
          <a:bodyPr/>
          <a:lstStyle/>
          <a:p>
            <a:pPr>
              <a:defRPr/>
            </a:pPr>
            <a:fld id="{7EF489F1-3991-4EB7-A294-4A276D665EBC}" type="slidenum">
              <a:rPr lang="en-US" smtClean="0"/>
              <a:pPr>
                <a:defRPr/>
              </a:pPr>
              <a:t>17</a:t>
            </a:fld>
            <a:endParaRPr lang="en-US"/>
          </a:p>
        </p:txBody>
      </p:sp>
      <p:pic>
        <p:nvPicPr>
          <p:cNvPr id="4" name="Picture 4" descr="forward_a"/>
          <p:cNvPicPr>
            <a:picLocks noChangeAspect="1" noChangeArrowheads="1"/>
          </p:cNvPicPr>
          <p:nvPr/>
        </p:nvPicPr>
        <p:blipFill>
          <a:blip r:embed="rId2" cstate="print"/>
          <a:srcRect/>
          <a:stretch>
            <a:fillRect/>
          </a:stretch>
        </p:blipFill>
        <p:spPr bwMode="auto">
          <a:xfrm>
            <a:off x="762000" y="1219200"/>
            <a:ext cx="3752850" cy="2152650"/>
          </a:xfrm>
          <a:prstGeom prst="rect">
            <a:avLst/>
          </a:prstGeom>
          <a:noFill/>
          <a:ln w="9525">
            <a:noFill/>
            <a:miter lim="800000"/>
            <a:headEnd/>
            <a:tailEnd/>
          </a:ln>
        </p:spPr>
      </p:pic>
      <p:pic>
        <p:nvPicPr>
          <p:cNvPr id="5" name="Picture 4" descr="forward_b"/>
          <p:cNvPicPr>
            <a:picLocks noChangeAspect="1" noChangeArrowheads="1"/>
          </p:cNvPicPr>
          <p:nvPr/>
        </p:nvPicPr>
        <p:blipFill>
          <a:blip r:embed="rId3" cstate="print"/>
          <a:srcRect/>
          <a:stretch>
            <a:fillRect/>
          </a:stretch>
        </p:blipFill>
        <p:spPr bwMode="auto">
          <a:xfrm>
            <a:off x="2895600" y="2819400"/>
            <a:ext cx="5286375" cy="3400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069900B-B72F-4402-A7C6-497C559C91C2}" type="slidenum">
              <a:rPr lang="en-US"/>
              <a:pPr>
                <a:defRPr/>
              </a:pPr>
              <a:t>18</a:t>
            </a:fld>
            <a:endParaRPr lang="en-US"/>
          </a:p>
        </p:txBody>
      </p:sp>
      <p:sp>
        <p:nvSpPr>
          <p:cNvPr id="70659" name="Rectangle 2"/>
          <p:cNvSpPr>
            <a:spLocks noGrp="1" noChangeArrowheads="1"/>
          </p:cNvSpPr>
          <p:nvPr>
            <p:ph type="title"/>
          </p:nvPr>
        </p:nvSpPr>
        <p:spPr/>
        <p:txBody>
          <a:bodyPr/>
          <a:lstStyle/>
          <a:p>
            <a:pPr eaLnBrk="1" hangingPunct="1"/>
            <a:r>
              <a:rPr lang="en-US" dirty="0"/>
              <a:t>JSP Directives</a:t>
            </a:r>
          </a:p>
        </p:txBody>
      </p:sp>
      <p:sp>
        <p:nvSpPr>
          <p:cNvPr id="70660" name="Rectangle 3"/>
          <p:cNvSpPr>
            <a:spLocks noGrp="1" noChangeArrowheads="1"/>
          </p:cNvSpPr>
          <p:nvPr>
            <p:ph type="body" idx="1"/>
          </p:nvPr>
        </p:nvSpPr>
        <p:spPr>
          <a:xfrm>
            <a:off x="685800" y="1106488"/>
            <a:ext cx="7772400" cy="2209800"/>
          </a:xfrm>
        </p:spPr>
        <p:txBody>
          <a:bodyPr/>
          <a:lstStyle/>
          <a:p>
            <a:pPr eaLnBrk="1" hangingPunct="1"/>
            <a:r>
              <a:rPr lang="en-US" sz="2000" dirty="0"/>
              <a:t>Messages to JSP container</a:t>
            </a:r>
          </a:p>
          <a:p>
            <a:pPr eaLnBrk="1" hangingPunct="1"/>
            <a:r>
              <a:rPr lang="en-US" sz="2000" dirty="0"/>
              <a:t>Enable programmer to:</a:t>
            </a:r>
          </a:p>
          <a:p>
            <a:pPr lvl="1" eaLnBrk="1" hangingPunct="1"/>
            <a:r>
              <a:rPr lang="en-US" sz="1800" dirty="0"/>
              <a:t>Specify page settings</a:t>
            </a:r>
          </a:p>
          <a:p>
            <a:pPr lvl="1" eaLnBrk="1" hangingPunct="1"/>
            <a:r>
              <a:rPr lang="en-US" sz="1800" dirty="0"/>
              <a:t>Include content from other resources</a:t>
            </a:r>
          </a:p>
          <a:p>
            <a:pPr lvl="1" eaLnBrk="1" hangingPunct="1"/>
            <a:r>
              <a:rPr lang="en-US" sz="1800" dirty="0"/>
              <a:t>Specify custom-tag libraries</a:t>
            </a:r>
          </a:p>
          <a:p>
            <a:pPr eaLnBrk="1" hangingPunct="1"/>
            <a:r>
              <a:rPr lang="en-US" sz="2000" dirty="0"/>
              <a:t>Delimited by </a:t>
            </a:r>
            <a:r>
              <a:rPr lang="en-US" sz="2000" b="1" dirty="0">
                <a:latin typeface="Courier" pitchFamily="49" charset="0"/>
              </a:rPr>
              <a:t>&lt;%@</a:t>
            </a:r>
            <a:r>
              <a:rPr lang="en-US" sz="2000" dirty="0"/>
              <a:t> and </a:t>
            </a:r>
            <a:r>
              <a:rPr lang="en-US" sz="2000" b="1" dirty="0">
                <a:latin typeface="Courier" pitchFamily="49" charset="0"/>
              </a:rPr>
              <a:t>%&gt;</a:t>
            </a:r>
          </a:p>
        </p:txBody>
      </p:sp>
      <p:graphicFrame>
        <p:nvGraphicFramePr>
          <p:cNvPr id="70661" name="Object 3"/>
          <p:cNvGraphicFramePr>
            <a:graphicFrameLocks/>
          </p:cNvGraphicFramePr>
          <p:nvPr/>
        </p:nvGraphicFramePr>
        <p:xfrm>
          <a:off x="914400" y="3316288"/>
          <a:ext cx="7705725" cy="2398712"/>
        </p:xfrm>
        <a:graphic>
          <a:graphicData uri="http://schemas.openxmlformats.org/presentationml/2006/ole">
            <mc:AlternateContent xmlns:mc="http://schemas.openxmlformats.org/markup-compatibility/2006">
              <mc:Choice xmlns:v="urn:schemas-microsoft-com:vml" Requires="v">
                <p:oleObj spid="_x0000_s70661" name="Document" r:id="rId2" imgW="6123432" imgH="2028101" progId="Word.Document.8">
                  <p:embed/>
                </p:oleObj>
              </mc:Choice>
              <mc:Fallback>
                <p:oleObj name="Document" r:id="rId2" imgW="6123432" imgH="2028101" progId="Word.Document.8">
                  <p:embed/>
                  <p:pic>
                    <p:nvPicPr>
                      <p:cNvPr id="0" name="Object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16288"/>
                        <a:ext cx="7705725" cy="239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t>Database Connectivity</a:t>
            </a:r>
            <a:endParaRPr lang="vi-VN"/>
          </a:p>
        </p:txBody>
      </p:sp>
      <p:sp>
        <p:nvSpPr>
          <p:cNvPr id="76803" name="Content Placeholder 2"/>
          <p:cNvSpPr>
            <a:spLocks noGrp="1"/>
          </p:cNvSpPr>
          <p:nvPr>
            <p:ph idx="1"/>
          </p:nvPr>
        </p:nvSpPr>
        <p:spPr>
          <a:xfrm>
            <a:off x="685800" y="1143000"/>
            <a:ext cx="6781800" cy="5334000"/>
          </a:xfrm>
        </p:spPr>
        <p:txBody>
          <a:bodyPr/>
          <a:lstStyle/>
          <a:p>
            <a:r>
              <a:rPr lang="en-US" sz="2400"/>
              <a:t>Review</a:t>
            </a:r>
          </a:p>
          <a:p>
            <a:pPr lvl="1"/>
            <a:r>
              <a:rPr lang="en-US" sz="1800"/>
              <a:t>Provides a programming interface that is used to request a connection between the application and database</a:t>
            </a:r>
          </a:p>
          <a:p>
            <a:pPr lvl="1"/>
            <a:r>
              <a:rPr lang="en-US" sz="1800"/>
              <a:t>JDBC API executes SQL statements (in the Java code to retrieve data) and sends the results through a single API </a:t>
            </a:r>
          </a:p>
          <a:p>
            <a:r>
              <a:rPr lang="en-US" sz="2400"/>
              <a:t>Five steps to work with database</a:t>
            </a:r>
          </a:p>
          <a:p>
            <a:pPr lvl="1"/>
            <a:r>
              <a:rPr lang="en-US" sz="1800"/>
              <a:t>Load driver: </a:t>
            </a:r>
            <a:r>
              <a:rPr lang="en-US" sz="1600"/>
              <a:t>Class.forName(“sun.jdbc.odbc.JdbcOdbcDriver”); </a:t>
            </a:r>
          </a:p>
          <a:p>
            <a:pPr lvl="1"/>
            <a:r>
              <a:rPr lang="en-US" sz="1800"/>
              <a:t>Create Connection object</a:t>
            </a:r>
          </a:p>
          <a:p>
            <a:pPr lvl="2">
              <a:buFontTx/>
              <a:buNone/>
            </a:pPr>
            <a:r>
              <a:rPr lang="en-US" sz="1600"/>
              <a:t>Connection </a:t>
            </a:r>
            <a:r>
              <a:rPr lang="en-US" sz="1600" b="1"/>
              <a:t>con</a:t>
            </a:r>
            <a:r>
              <a:rPr lang="en-US" sz="1600"/>
              <a:t>= DriverManager.getConnection(</a:t>
            </a:r>
          </a:p>
          <a:p>
            <a:pPr lvl="3">
              <a:buFontTx/>
              <a:buNone/>
            </a:pPr>
            <a:r>
              <a:rPr lang="en-US" sz="1600"/>
              <a:t>			jdbc:odbc:</a:t>
            </a:r>
            <a:r>
              <a:rPr lang="en-US" sz="1600" b="1"/>
              <a:t>Datasource</a:t>
            </a:r>
            <a:r>
              <a:rPr lang="en-US" sz="1600"/>
              <a:t>, “</a:t>
            </a:r>
            <a:r>
              <a:rPr lang="en-US" sz="1600" b="1"/>
              <a:t>userid</a:t>
            </a:r>
            <a:r>
              <a:rPr lang="en-US" sz="1600"/>
              <a:t>”, “</a:t>
            </a:r>
            <a:r>
              <a:rPr lang="en-US" sz="1600" b="1"/>
              <a:t>pwd</a:t>
            </a:r>
            <a:r>
              <a:rPr lang="en-US" sz="1600"/>
              <a:t>” );</a:t>
            </a:r>
            <a:endParaRPr lang="en-US" sz="1400"/>
          </a:p>
          <a:p>
            <a:pPr lvl="1"/>
            <a:r>
              <a:rPr lang="en-US" sz="1800"/>
              <a:t>Create Statement: </a:t>
            </a:r>
            <a:r>
              <a:rPr lang="en-US" sz="1600"/>
              <a:t>Statement stat = con.createStatement() ;</a:t>
            </a:r>
          </a:p>
          <a:p>
            <a:pPr lvl="1"/>
            <a:r>
              <a:rPr lang="en-US" sz="1800"/>
              <a:t>Execute Query</a:t>
            </a:r>
          </a:p>
          <a:p>
            <a:pPr lvl="2">
              <a:spcBef>
                <a:spcPct val="0"/>
              </a:spcBef>
              <a:buFontTx/>
              <a:buNone/>
            </a:pPr>
            <a:r>
              <a:rPr lang="en-US" sz="1600"/>
              <a:t>String query = “Select * from table_name”;</a:t>
            </a:r>
          </a:p>
          <a:p>
            <a:pPr lvl="2">
              <a:spcBef>
                <a:spcPct val="0"/>
              </a:spcBef>
              <a:buFontTx/>
              <a:buNone/>
            </a:pPr>
            <a:r>
              <a:rPr lang="en-US" sz="1600"/>
              <a:t>ResultSet resultset = stat.executeQuery(query); </a:t>
            </a:r>
            <a:endParaRPr lang="en-GB" sz="1600"/>
          </a:p>
          <a:p>
            <a:pPr lvl="1"/>
            <a:r>
              <a:rPr lang="en-US" sz="1800"/>
              <a:t>Process Results: </a:t>
            </a:r>
            <a:r>
              <a:rPr lang="en-US" sz="1800">
                <a:latin typeface="Courier New" pitchFamily="49" charset="0"/>
              </a:rPr>
              <a:t>next()</a:t>
            </a:r>
            <a:r>
              <a:rPr lang="en-US" sz="1800"/>
              <a:t> method of the ResultSet object is used to process the results from the database</a:t>
            </a:r>
            <a:endParaRPr lang="en-GB" sz="1800"/>
          </a:p>
          <a:p>
            <a:pPr lvl="2"/>
            <a:endParaRPr lang="vi-VN" sz="1800"/>
          </a:p>
        </p:txBody>
      </p:sp>
      <p:sp>
        <p:nvSpPr>
          <p:cNvPr id="4" name="Slide Number Placeholder 3"/>
          <p:cNvSpPr>
            <a:spLocks noGrp="1"/>
          </p:cNvSpPr>
          <p:nvPr>
            <p:ph type="sldNum" sz="quarter" idx="10"/>
          </p:nvPr>
        </p:nvSpPr>
        <p:spPr/>
        <p:txBody>
          <a:bodyPr/>
          <a:lstStyle/>
          <a:p>
            <a:pPr>
              <a:defRPr/>
            </a:pPr>
            <a:fld id="{78CF7082-3516-4E0E-AB24-CD611DCF461F}" type="slidenum">
              <a:rPr lang="en-US" smtClean="0"/>
              <a:pPr>
                <a:defRPr/>
              </a:pPr>
              <a:t>19</a:t>
            </a:fld>
            <a:endParaRPr lang="en-US"/>
          </a:p>
        </p:txBody>
      </p:sp>
      <p:pic>
        <p:nvPicPr>
          <p:cNvPr id="76805" name="Picture 4" descr="fig005"/>
          <p:cNvPicPr>
            <a:picLocks noChangeAspect="1" noChangeArrowheads="1"/>
          </p:cNvPicPr>
          <p:nvPr/>
        </p:nvPicPr>
        <p:blipFill>
          <a:blip r:embed="rId2" cstate="print"/>
          <a:srcRect/>
          <a:stretch>
            <a:fillRect/>
          </a:stretch>
        </p:blipFill>
        <p:spPr bwMode="auto">
          <a:xfrm>
            <a:off x="7467600" y="1447800"/>
            <a:ext cx="1168400" cy="4800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40035AC1-C7C6-47BB-9850-57811B9FD426}" type="slidenum">
              <a:rPr lang="en-US"/>
              <a:pPr>
                <a:defRPr/>
              </a:pPr>
              <a:t>2</a:t>
            </a:fld>
            <a:endParaRPr lang="en-US"/>
          </a:p>
        </p:txBody>
      </p:sp>
      <p:sp>
        <p:nvSpPr>
          <p:cNvPr id="1028" name="Rectangle 2"/>
          <p:cNvSpPr>
            <a:spLocks noGrp="1" noChangeArrowheads="1"/>
          </p:cNvSpPr>
          <p:nvPr>
            <p:ph type="title"/>
          </p:nvPr>
        </p:nvSpPr>
        <p:spPr>
          <a:xfrm>
            <a:off x="685800" y="0"/>
            <a:ext cx="7772400" cy="533400"/>
          </a:xfrm>
        </p:spPr>
        <p:txBody>
          <a:bodyPr/>
          <a:lstStyle/>
          <a:p>
            <a:pPr eaLnBrk="1" hangingPunct="1"/>
            <a:r>
              <a:rPr lang="en-US"/>
              <a:t>JSP Introduction</a:t>
            </a:r>
          </a:p>
        </p:txBody>
      </p:sp>
      <p:sp>
        <p:nvSpPr>
          <p:cNvPr id="1029" name="Rectangle 3"/>
          <p:cNvSpPr>
            <a:spLocks noGrp="1" noChangeArrowheads="1"/>
          </p:cNvSpPr>
          <p:nvPr>
            <p:ph type="body" sz="half" idx="1"/>
          </p:nvPr>
        </p:nvSpPr>
        <p:spPr>
          <a:xfrm>
            <a:off x="323850" y="685800"/>
            <a:ext cx="3638550" cy="2819400"/>
          </a:xfrm>
        </p:spPr>
        <p:txBody>
          <a:bodyPr/>
          <a:lstStyle/>
          <a:p>
            <a:pPr marL="457200" indent="-457200" eaLnBrk="1" hangingPunct="1">
              <a:lnSpc>
                <a:spcPct val="80000"/>
              </a:lnSpc>
            </a:pPr>
            <a:r>
              <a:rPr lang="en-US" sz="1800"/>
              <a:t>As an extension of Servlet technology, JSPs are essential an HTML page with special JSP tags embedded. These JSP tags can contain Java code. The JSP file extension is .jsp rather than .html or .html </a:t>
            </a:r>
          </a:p>
          <a:p>
            <a:pPr marL="457200" indent="-457200" eaLnBrk="1" hangingPunct="1">
              <a:lnSpc>
                <a:spcPct val="80000"/>
              </a:lnSpc>
            </a:pPr>
            <a:r>
              <a:rPr lang="en-US" sz="1800"/>
              <a:t>Steps required for a JSP request:</a:t>
            </a:r>
          </a:p>
          <a:p>
            <a:pPr marL="838200" lvl="1" indent="-381000" eaLnBrk="1" hangingPunct="1">
              <a:lnSpc>
                <a:spcPct val="80000"/>
              </a:lnSpc>
              <a:spcBef>
                <a:spcPct val="50000"/>
              </a:spcBef>
              <a:buFontTx/>
              <a:buAutoNum type="arabicPeriod"/>
            </a:pPr>
            <a:r>
              <a:rPr lang="en-US" sz="1600"/>
              <a:t>The user goes to web side made using JSP. The web browser makes the request via the Internet.</a:t>
            </a:r>
          </a:p>
          <a:p>
            <a:pPr marL="457200" indent="-457200" eaLnBrk="1" hangingPunct="1">
              <a:lnSpc>
                <a:spcPct val="80000"/>
              </a:lnSpc>
            </a:pPr>
            <a:endParaRPr lang="en-US" sz="1600"/>
          </a:p>
          <a:p>
            <a:pPr marL="457200" indent="-457200" eaLnBrk="1" hangingPunct="1">
              <a:lnSpc>
                <a:spcPct val="80000"/>
              </a:lnSpc>
            </a:pPr>
            <a:endParaRPr lang="en-US" sz="1600"/>
          </a:p>
        </p:txBody>
      </p:sp>
      <p:graphicFrame>
        <p:nvGraphicFramePr>
          <p:cNvPr id="1026" name="Object 4"/>
          <p:cNvGraphicFramePr>
            <a:graphicFrameLocks noGrp="1" noChangeAspect="1"/>
          </p:cNvGraphicFramePr>
          <p:nvPr>
            <p:ph sz="half" idx="2"/>
          </p:nvPr>
        </p:nvGraphicFramePr>
        <p:xfrm>
          <a:off x="4038600" y="609600"/>
          <a:ext cx="4648200" cy="3143250"/>
        </p:xfrm>
        <a:graphic>
          <a:graphicData uri="http://schemas.openxmlformats.org/presentationml/2006/ole">
            <mc:AlternateContent xmlns:mc="http://schemas.openxmlformats.org/markup-compatibility/2006">
              <mc:Choice xmlns:v="urn:schemas-microsoft-com:vml" Requires="v">
                <p:oleObj spid="_x0000_s1026" name="Bitmap Image" r:id="rId2" imgW="4619048" imgH="3123810" progId="PBrush">
                  <p:embed/>
                </p:oleObj>
              </mc:Choice>
              <mc:Fallback>
                <p:oleObj name="Bitmap Image" r:id="rId2" imgW="4619048" imgH="3123810"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09600"/>
                        <a:ext cx="4648200" cy="3143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6"/>
          <p:cNvSpPr>
            <a:spLocks noChangeArrowheads="1"/>
          </p:cNvSpPr>
          <p:nvPr/>
        </p:nvSpPr>
        <p:spPr bwMode="auto">
          <a:xfrm>
            <a:off x="228600" y="3424238"/>
            <a:ext cx="8382000" cy="2900362"/>
          </a:xfrm>
          <a:prstGeom prst="rect">
            <a:avLst/>
          </a:prstGeom>
          <a:noFill/>
          <a:ln w="9525">
            <a:noFill/>
            <a:miter lim="800000"/>
            <a:headEnd/>
            <a:tailEnd/>
          </a:ln>
        </p:spPr>
        <p:txBody>
          <a:bodyPr>
            <a:spAutoFit/>
          </a:bodyPr>
          <a:lstStyle/>
          <a:p>
            <a:pPr marL="914400" lvl="1" indent="-457200" eaLnBrk="1" hangingPunct="1">
              <a:lnSpc>
                <a:spcPct val="80000"/>
              </a:lnSpc>
              <a:buFontTx/>
              <a:buAutoNum type="arabicPeriod" startAt="2"/>
            </a:pPr>
            <a:r>
              <a:rPr lang="en-US">
                <a:latin typeface="Times New Roman" pitchFamily="18" charset="0"/>
              </a:rPr>
              <a:t>The JSP request gets sent to the Web server.</a:t>
            </a:r>
          </a:p>
          <a:p>
            <a:pPr marL="914400" lvl="1" indent="-457200" eaLnBrk="1" hangingPunct="1">
              <a:lnSpc>
                <a:spcPct val="80000"/>
              </a:lnSpc>
              <a:buFontTx/>
              <a:buAutoNum type="arabicPeriod" startAt="2"/>
            </a:pPr>
            <a:r>
              <a:rPr lang="en-US">
                <a:latin typeface="Times New Roman" pitchFamily="18" charset="0"/>
              </a:rPr>
              <a:t>The Web server recognizes that the file required is special (.jsp), therefore passes the JSP file to the JSP servlet engine</a:t>
            </a:r>
          </a:p>
          <a:p>
            <a:pPr marL="914400" lvl="1" indent="-457200" eaLnBrk="1" hangingPunct="1">
              <a:lnSpc>
                <a:spcPct val="80000"/>
              </a:lnSpc>
              <a:buFontTx/>
              <a:buAutoNum type="arabicPeriod" startAt="2"/>
            </a:pPr>
            <a:r>
              <a:rPr lang="en-US">
                <a:latin typeface="Times New Roman" pitchFamily="18" charset="0"/>
              </a:rPr>
              <a:t>If the JSP file has been called the first time, the JSP file is parsed, otherwise goto step 7.</a:t>
            </a:r>
          </a:p>
          <a:p>
            <a:pPr marL="914400" lvl="1" indent="-457200" eaLnBrk="1" hangingPunct="1">
              <a:lnSpc>
                <a:spcPct val="80000"/>
              </a:lnSpc>
              <a:buFontTx/>
              <a:buAutoNum type="arabicPeriod" startAt="2"/>
            </a:pPr>
            <a:r>
              <a:rPr lang="en-US">
                <a:latin typeface="Times New Roman" pitchFamily="18" charset="0"/>
              </a:rPr>
              <a:t>The next step is to generate a special Servlet from the JSP file. All the HTML required is converted to println statements.</a:t>
            </a:r>
          </a:p>
          <a:p>
            <a:pPr marL="914400" lvl="1" indent="-457200" eaLnBrk="1" hangingPunct="1">
              <a:lnSpc>
                <a:spcPct val="80000"/>
              </a:lnSpc>
              <a:buFontTx/>
              <a:buAutoNum type="arabicPeriod" startAt="2"/>
            </a:pPr>
            <a:r>
              <a:rPr lang="en-US">
                <a:latin typeface="Times New Roman" pitchFamily="18" charset="0"/>
              </a:rPr>
              <a:t>The Servlet source code is compiled into a class.</a:t>
            </a:r>
          </a:p>
          <a:p>
            <a:pPr marL="914400" lvl="1" indent="-457200" eaLnBrk="1" hangingPunct="1">
              <a:lnSpc>
                <a:spcPct val="80000"/>
              </a:lnSpc>
              <a:buFontTx/>
              <a:buAutoNum type="arabicPeriod" startAt="2"/>
            </a:pPr>
            <a:r>
              <a:rPr lang="en-US">
                <a:latin typeface="Times New Roman" pitchFamily="18" charset="0"/>
              </a:rPr>
              <a:t>The servlet is instantiated, calling the init and service methods.</a:t>
            </a:r>
          </a:p>
          <a:p>
            <a:pPr marL="914400" lvl="1" indent="-457200" eaLnBrk="1" hangingPunct="1">
              <a:lnSpc>
                <a:spcPct val="80000"/>
              </a:lnSpc>
              <a:buFontTx/>
              <a:buAutoNum type="arabicPeriod" startAt="2"/>
            </a:pPr>
            <a:r>
              <a:rPr lang="en-US">
                <a:latin typeface="Times New Roman" pitchFamily="18" charset="0"/>
              </a:rPr>
              <a:t>HTML from the Servlet output is sent via the Internet.</a:t>
            </a:r>
          </a:p>
          <a:p>
            <a:pPr marL="914400" lvl="1" indent="-457200" eaLnBrk="1" hangingPunct="1">
              <a:lnSpc>
                <a:spcPct val="80000"/>
              </a:lnSpc>
              <a:buFontTx/>
              <a:buAutoNum type="arabicPeriod" startAt="2"/>
            </a:pPr>
            <a:r>
              <a:rPr lang="en-US">
                <a:latin typeface="Times New Roman" pitchFamily="18" charset="0"/>
              </a:rPr>
              <a:t>HTML results are displayed on the user's web browser.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a:t>Database Connectivity – Sample</a:t>
            </a:r>
            <a:endParaRPr lang="vi-VN" dirty="0"/>
          </a:p>
        </p:txBody>
      </p:sp>
      <p:sp>
        <p:nvSpPr>
          <p:cNvPr id="4" name="Slide Number Placeholder 3"/>
          <p:cNvSpPr>
            <a:spLocks noGrp="1"/>
          </p:cNvSpPr>
          <p:nvPr>
            <p:ph type="sldNum" sz="quarter" idx="10"/>
          </p:nvPr>
        </p:nvSpPr>
        <p:spPr/>
        <p:txBody>
          <a:bodyPr/>
          <a:lstStyle/>
          <a:p>
            <a:pPr>
              <a:defRPr/>
            </a:pPr>
            <a:fld id="{26E33498-D48A-4693-AC14-3A3289C35930}" type="slidenum">
              <a:rPr lang="en-US" smtClean="0"/>
              <a:pPr>
                <a:defRPr/>
              </a:pPr>
              <a:t>20</a:t>
            </a:fld>
            <a:endParaRPr lang="en-US"/>
          </a:p>
        </p:txBody>
      </p:sp>
      <p:sp>
        <p:nvSpPr>
          <p:cNvPr id="77828" name="Rectangle 4"/>
          <p:cNvSpPr>
            <a:spLocks noChangeArrowheads="1"/>
          </p:cNvSpPr>
          <p:nvPr/>
        </p:nvSpPr>
        <p:spPr bwMode="auto">
          <a:xfrm>
            <a:off x="2900363" y="1222375"/>
            <a:ext cx="5715000" cy="4476750"/>
          </a:xfrm>
          <a:prstGeom prst="rect">
            <a:avLst/>
          </a:prstGeom>
          <a:solidFill>
            <a:srgbClr val="E0E0E0"/>
          </a:solidFill>
          <a:ln w="9525">
            <a:noFill/>
            <a:miter lim="800000"/>
            <a:headEnd/>
            <a:tailEnd/>
          </a:ln>
        </p:spPr>
        <p:txBody>
          <a:bodyPr anchor="ctr">
            <a:spAutoFit/>
          </a:bodyPr>
          <a:lstStyle/>
          <a:p>
            <a:pPr indent="228600">
              <a:spcBef>
                <a:spcPct val="0"/>
              </a:spcBef>
            </a:pPr>
            <a:r>
              <a:rPr lang="en-US" sz="1500">
                <a:latin typeface="Arial" charset="0"/>
                <a:cs typeface="Arial" charset="0"/>
              </a:rPr>
              <a:t>&lt;html&gt;</a:t>
            </a:r>
          </a:p>
          <a:p>
            <a:pPr indent="228600">
              <a:spcBef>
                <a:spcPct val="0"/>
              </a:spcBef>
            </a:pPr>
            <a:r>
              <a:rPr lang="en-US" sz="1500">
                <a:latin typeface="Arial" charset="0"/>
                <a:cs typeface="Arial" charset="0"/>
              </a:rPr>
              <a:t>&lt;head&gt;</a:t>
            </a:r>
          </a:p>
          <a:p>
            <a:pPr indent="228600">
              <a:spcBef>
                <a:spcPct val="0"/>
              </a:spcBef>
            </a:pPr>
            <a:r>
              <a:rPr lang="en-US" sz="1500">
                <a:latin typeface="Arial" charset="0"/>
                <a:cs typeface="Arial" charset="0"/>
              </a:rPr>
              <a:t>&lt;title&gt;DB Test&lt;/title&gt;</a:t>
            </a:r>
          </a:p>
          <a:p>
            <a:pPr indent="228600">
              <a:spcBef>
                <a:spcPct val="0"/>
              </a:spcBef>
            </a:pPr>
            <a:r>
              <a:rPr lang="fr-FR" sz="1500">
                <a:latin typeface="Arial" charset="0"/>
                <a:cs typeface="Arial" charset="0"/>
              </a:rPr>
              <a:t>&lt;/head&gt;</a:t>
            </a:r>
            <a:endParaRPr lang="en-US" sz="1500">
              <a:latin typeface="Arial" charset="0"/>
              <a:cs typeface="Arial" charset="0"/>
            </a:endParaRPr>
          </a:p>
          <a:p>
            <a:pPr indent="228600">
              <a:spcBef>
                <a:spcPct val="0"/>
              </a:spcBef>
            </a:pPr>
            <a:r>
              <a:rPr lang="fr-FR" sz="1500">
                <a:latin typeface="Arial" charset="0"/>
                <a:cs typeface="Arial" charset="0"/>
              </a:rPr>
              <a:t>&lt;body&gt;</a:t>
            </a:r>
            <a:endParaRPr lang="en-US" sz="1500">
              <a:latin typeface="Arial" charset="0"/>
              <a:cs typeface="Arial" charset="0"/>
            </a:endParaRPr>
          </a:p>
          <a:p>
            <a:pPr indent="228600">
              <a:spcBef>
                <a:spcPct val="0"/>
              </a:spcBef>
            </a:pPr>
            <a:r>
              <a:rPr lang="fr-FR" sz="1500">
                <a:latin typeface="Arial" charset="0"/>
                <a:cs typeface="Arial" charset="0"/>
              </a:rPr>
              <a:t>&lt;%@ page language=</a:t>
            </a:r>
            <a:r>
              <a:rPr lang="en-US" sz="1500">
                <a:latin typeface="Arial" charset="0"/>
                <a:cs typeface="Arial" charset="0"/>
              </a:rPr>
              <a:t>"</a:t>
            </a:r>
            <a:r>
              <a:rPr lang="fr-FR" sz="1500">
                <a:latin typeface="Arial" charset="0"/>
                <a:cs typeface="Arial" charset="0"/>
              </a:rPr>
              <a:t>java</a:t>
            </a:r>
            <a:r>
              <a:rPr lang="en-US" sz="1500">
                <a:latin typeface="Arial" charset="0"/>
                <a:cs typeface="Arial" charset="0"/>
              </a:rPr>
              <a:t>"</a:t>
            </a:r>
            <a:r>
              <a:rPr lang="fr-FR" sz="1500">
                <a:latin typeface="Arial" charset="0"/>
                <a:cs typeface="Arial" charset="0"/>
              </a:rPr>
              <a:t> import=</a:t>
            </a:r>
            <a:r>
              <a:rPr lang="en-US" sz="1500">
                <a:latin typeface="Arial" charset="0"/>
                <a:cs typeface="Arial" charset="0"/>
              </a:rPr>
              <a:t>"</a:t>
            </a:r>
            <a:r>
              <a:rPr lang="fr-FR" sz="1500">
                <a:latin typeface="Arial" charset="0"/>
                <a:cs typeface="Arial" charset="0"/>
              </a:rPr>
              <a:t>java.sql.* </a:t>
            </a:r>
            <a:r>
              <a:rPr lang="en-US" sz="1500">
                <a:latin typeface="Arial" charset="0"/>
                <a:cs typeface="Arial" charset="0"/>
              </a:rPr>
              <a:t>"</a:t>
            </a:r>
            <a:r>
              <a:rPr lang="fr-FR" sz="1500">
                <a:latin typeface="Arial" charset="0"/>
                <a:cs typeface="Arial" charset="0"/>
              </a:rPr>
              <a:t> %&gt;</a:t>
            </a:r>
            <a:endParaRPr lang="en-US" sz="1500">
              <a:latin typeface="Arial" charset="0"/>
              <a:cs typeface="Arial" charset="0"/>
            </a:endParaRPr>
          </a:p>
          <a:p>
            <a:pPr indent="228600">
              <a:spcBef>
                <a:spcPct val="0"/>
              </a:spcBef>
            </a:pPr>
            <a:r>
              <a:rPr lang="en-US" sz="1500">
                <a:latin typeface="Arial" charset="0"/>
                <a:cs typeface="Arial" charset="0"/>
              </a:rPr>
              <a:t>&lt;%</a:t>
            </a:r>
          </a:p>
          <a:p>
            <a:pPr indent="228600">
              <a:spcBef>
                <a:spcPct val="0"/>
              </a:spcBef>
            </a:pPr>
            <a:r>
              <a:rPr lang="en-US" sz="1500">
                <a:latin typeface="Arial" charset="0"/>
                <a:cs typeface="Arial" charset="0"/>
              </a:rPr>
              <a:t>try</a:t>
            </a:r>
          </a:p>
          <a:p>
            <a:pPr indent="228600">
              <a:spcBef>
                <a:spcPct val="0"/>
              </a:spcBef>
            </a:pPr>
            <a:r>
              <a:rPr lang="en-US" sz="1500">
                <a:latin typeface="Arial" charset="0"/>
                <a:cs typeface="Arial" charset="0"/>
              </a:rPr>
              <a:t>{</a:t>
            </a:r>
          </a:p>
          <a:p>
            <a:pPr indent="228600">
              <a:spcBef>
                <a:spcPct val="0"/>
              </a:spcBef>
            </a:pPr>
            <a:r>
              <a:rPr lang="en-US" sz="1500">
                <a:latin typeface="Arial" charset="0"/>
                <a:cs typeface="Arial" charset="0"/>
              </a:rPr>
              <a:t> out.println("loading driver...&lt;br&gt;");</a:t>
            </a:r>
          </a:p>
          <a:p>
            <a:pPr indent="228600">
              <a:spcBef>
                <a:spcPct val="0"/>
              </a:spcBef>
            </a:pPr>
            <a:r>
              <a:rPr lang="en-US" sz="1500">
                <a:latin typeface="Arial" charset="0"/>
                <a:cs typeface="Arial" charset="0"/>
              </a:rPr>
              <a:t>Class.forName("sun.jdbc.odbc.JdbcOdbcDriver ");</a:t>
            </a:r>
          </a:p>
          <a:p>
            <a:pPr indent="228600">
              <a:spcBef>
                <a:spcPct val="0"/>
              </a:spcBef>
            </a:pPr>
            <a:r>
              <a:rPr lang="en-US" sz="1500">
                <a:latin typeface="Arial" charset="0"/>
                <a:cs typeface="Arial" charset="0"/>
              </a:rPr>
              <a:t>out.println("connecting...&lt;br&gt;");</a:t>
            </a:r>
          </a:p>
          <a:p>
            <a:pPr indent="228600">
              <a:spcBef>
                <a:spcPct val="0"/>
              </a:spcBef>
            </a:pPr>
            <a:r>
              <a:rPr lang="en-US" sz="1500">
                <a:latin typeface="Arial" charset="0"/>
                <a:cs typeface="Arial" charset="0"/>
              </a:rPr>
              <a:t>Connection con= DriverManager.getConnection(jdbc:odbc:Datasource, "userid ", "pwd ")</a:t>
            </a:r>
          </a:p>
          <a:p>
            <a:pPr indent="228600">
              <a:spcBef>
                <a:spcPct val="0"/>
              </a:spcBef>
            </a:pPr>
            <a:r>
              <a:rPr lang="en-US" sz="1500">
                <a:latin typeface="Arial" charset="0"/>
                <a:cs typeface="Arial" charset="0"/>
              </a:rPr>
              <a:t>out.println("querying database...&lt;br&gt;");</a:t>
            </a:r>
          </a:p>
          <a:p>
            <a:pPr indent="228600">
              <a:spcBef>
                <a:spcPct val="0"/>
              </a:spcBef>
            </a:pPr>
            <a:r>
              <a:rPr lang="en-US" sz="1500">
                <a:latin typeface="Arial" charset="0"/>
                <a:cs typeface="Arial" charset="0"/>
              </a:rPr>
              <a:t>Statement stat = con.createStatement();</a:t>
            </a:r>
          </a:p>
          <a:p>
            <a:pPr indent="228600">
              <a:spcBef>
                <a:spcPct val="0"/>
              </a:spcBef>
            </a:pPr>
            <a:r>
              <a:rPr lang="en-US" sz="1500">
                <a:latin typeface="Arial" charset="0"/>
                <a:cs typeface="Arial" charset="0"/>
              </a:rPr>
              <a:t>String query = "Select * from table_name ";</a:t>
            </a:r>
          </a:p>
          <a:p>
            <a:pPr indent="228600">
              <a:spcBef>
                <a:spcPct val="0"/>
              </a:spcBef>
            </a:pPr>
            <a:r>
              <a:rPr lang="en-US" sz="1500">
                <a:latin typeface="Arial" charset="0"/>
                <a:cs typeface="Arial" charset="0"/>
              </a:rPr>
              <a:t>ResultSet rs = statement.executeQuery(query);</a:t>
            </a:r>
          </a:p>
        </p:txBody>
      </p:sp>
      <p:sp>
        <p:nvSpPr>
          <p:cNvPr id="77829" name="Line 6"/>
          <p:cNvSpPr>
            <a:spLocks noChangeShapeType="1"/>
          </p:cNvSpPr>
          <p:nvPr/>
        </p:nvSpPr>
        <p:spPr bwMode="auto">
          <a:xfrm flipH="1">
            <a:off x="2508250" y="255587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0" name="Text Box 7"/>
          <p:cNvSpPr txBox="1">
            <a:spLocks noChangeArrowheads="1"/>
          </p:cNvSpPr>
          <p:nvPr/>
        </p:nvSpPr>
        <p:spPr bwMode="auto">
          <a:xfrm>
            <a:off x="754063" y="2270125"/>
            <a:ext cx="1828800" cy="517525"/>
          </a:xfrm>
          <a:prstGeom prst="rect">
            <a:avLst/>
          </a:prstGeom>
          <a:noFill/>
          <a:ln w="9525">
            <a:noFill/>
            <a:miter lim="800000"/>
            <a:headEnd/>
            <a:tailEnd/>
          </a:ln>
        </p:spPr>
        <p:txBody>
          <a:bodyPr>
            <a:spAutoFit/>
          </a:bodyPr>
          <a:lstStyle/>
          <a:p>
            <a:r>
              <a:rPr lang="en-US" sz="1400"/>
              <a:t>Importing Java.sql.* package</a:t>
            </a:r>
          </a:p>
        </p:txBody>
      </p:sp>
      <p:sp>
        <p:nvSpPr>
          <p:cNvPr id="77831" name="Line 8"/>
          <p:cNvSpPr>
            <a:spLocks noChangeShapeType="1"/>
          </p:cNvSpPr>
          <p:nvPr/>
        </p:nvSpPr>
        <p:spPr bwMode="auto">
          <a:xfrm flipH="1">
            <a:off x="2473325" y="370522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2" name="Text Box 9"/>
          <p:cNvSpPr txBox="1">
            <a:spLocks noChangeArrowheads="1"/>
          </p:cNvSpPr>
          <p:nvPr/>
        </p:nvSpPr>
        <p:spPr bwMode="auto">
          <a:xfrm>
            <a:off x="762000" y="3557588"/>
            <a:ext cx="1635125" cy="304800"/>
          </a:xfrm>
          <a:prstGeom prst="rect">
            <a:avLst/>
          </a:prstGeom>
          <a:noFill/>
          <a:ln w="9525">
            <a:noFill/>
            <a:miter lim="800000"/>
            <a:headEnd/>
            <a:tailEnd/>
          </a:ln>
        </p:spPr>
        <p:txBody>
          <a:bodyPr>
            <a:spAutoFit/>
          </a:bodyPr>
          <a:lstStyle/>
          <a:p>
            <a:r>
              <a:rPr lang="en-US" sz="1400"/>
              <a:t>Loading the driver</a:t>
            </a:r>
          </a:p>
        </p:txBody>
      </p:sp>
      <p:sp>
        <p:nvSpPr>
          <p:cNvPr id="77833" name="Line 10"/>
          <p:cNvSpPr>
            <a:spLocks noChangeShapeType="1"/>
          </p:cNvSpPr>
          <p:nvPr/>
        </p:nvSpPr>
        <p:spPr bwMode="auto">
          <a:xfrm flipH="1">
            <a:off x="2459038" y="4386263"/>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4" name="Text Box 11"/>
          <p:cNvSpPr txBox="1">
            <a:spLocks noChangeArrowheads="1"/>
          </p:cNvSpPr>
          <p:nvPr/>
        </p:nvSpPr>
        <p:spPr bwMode="auto">
          <a:xfrm>
            <a:off x="741363" y="4098925"/>
            <a:ext cx="1828800" cy="517525"/>
          </a:xfrm>
          <a:prstGeom prst="rect">
            <a:avLst/>
          </a:prstGeom>
          <a:noFill/>
          <a:ln w="9525">
            <a:noFill/>
            <a:miter lim="800000"/>
            <a:headEnd/>
            <a:tailEnd/>
          </a:ln>
        </p:spPr>
        <p:txBody>
          <a:bodyPr>
            <a:spAutoFit/>
          </a:bodyPr>
          <a:lstStyle/>
          <a:p>
            <a:r>
              <a:rPr lang="en-US" sz="1400"/>
              <a:t>Creating Connection object</a:t>
            </a:r>
          </a:p>
        </p:txBody>
      </p:sp>
      <p:sp>
        <p:nvSpPr>
          <p:cNvPr id="77835" name="Line 12"/>
          <p:cNvSpPr>
            <a:spLocks noChangeShapeType="1"/>
          </p:cNvSpPr>
          <p:nvPr/>
        </p:nvSpPr>
        <p:spPr bwMode="auto">
          <a:xfrm flipH="1">
            <a:off x="2482850" y="508317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6" name="Text Box 13"/>
          <p:cNvSpPr txBox="1">
            <a:spLocks noChangeArrowheads="1"/>
          </p:cNvSpPr>
          <p:nvPr/>
        </p:nvSpPr>
        <p:spPr bwMode="auto">
          <a:xfrm>
            <a:off x="685800" y="4918075"/>
            <a:ext cx="1828800" cy="304800"/>
          </a:xfrm>
          <a:prstGeom prst="rect">
            <a:avLst/>
          </a:prstGeom>
          <a:noFill/>
          <a:ln w="9525">
            <a:noFill/>
            <a:miter lim="800000"/>
            <a:headEnd/>
            <a:tailEnd/>
          </a:ln>
        </p:spPr>
        <p:txBody>
          <a:bodyPr>
            <a:spAutoFit/>
          </a:bodyPr>
          <a:lstStyle/>
          <a:p>
            <a:r>
              <a:rPr lang="en-US" sz="1400"/>
              <a:t>Creating Statement</a:t>
            </a:r>
          </a:p>
        </p:txBody>
      </p:sp>
      <p:sp>
        <p:nvSpPr>
          <p:cNvPr id="77837" name="Line 14"/>
          <p:cNvSpPr>
            <a:spLocks noChangeShapeType="1"/>
          </p:cNvSpPr>
          <p:nvPr/>
        </p:nvSpPr>
        <p:spPr bwMode="auto">
          <a:xfrm flipH="1">
            <a:off x="2476500" y="5522913"/>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8" name="Text Box 15"/>
          <p:cNvSpPr txBox="1">
            <a:spLocks noChangeArrowheads="1"/>
          </p:cNvSpPr>
          <p:nvPr/>
        </p:nvSpPr>
        <p:spPr bwMode="auto">
          <a:xfrm>
            <a:off x="819150" y="5375275"/>
            <a:ext cx="1828800" cy="304800"/>
          </a:xfrm>
          <a:prstGeom prst="rect">
            <a:avLst/>
          </a:prstGeom>
          <a:noFill/>
          <a:ln w="9525">
            <a:noFill/>
            <a:miter lim="800000"/>
            <a:headEnd/>
            <a:tailEnd/>
          </a:ln>
        </p:spPr>
        <p:txBody>
          <a:bodyPr>
            <a:spAutoFit/>
          </a:bodyPr>
          <a:lstStyle/>
          <a:p>
            <a:r>
              <a:rPr lang="en-US" sz="1400"/>
              <a:t>Executing the query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t>Database Connectivity – Sample</a:t>
            </a:r>
            <a:endParaRPr lang="vi-VN"/>
          </a:p>
        </p:txBody>
      </p:sp>
      <p:sp>
        <p:nvSpPr>
          <p:cNvPr id="4" name="Slide Number Placeholder 3"/>
          <p:cNvSpPr>
            <a:spLocks noGrp="1"/>
          </p:cNvSpPr>
          <p:nvPr>
            <p:ph type="sldNum" sz="quarter" idx="10"/>
          </p:nvPr>
        </p:nvSpPr>
        <p:spPr/>
        <p:txBody>
          <a:bodyPr/>
          <a:lstStyle/>
          <a:p>
            <a:pPr>
              <a:defRPr/>
            </a:pPr>
            <a:fld id="{27EA12C1-D8A5-4CCE-8F10-35A105E0F98C}" type="slidenum">
              <a:rPr lang="en-US" smtClean="0"/>
              <a:pPr>
                <a:defRPr/>
              </a:pPr>
              <a:t>21</a:t>
            </a:fld>
            <a:endParaRPr lang="en-US"/>
          </a:p>
        </p:txBody>
      </p:sp>
      <p:sp>
        <p:nvSpPr>
          <p:cNvPr id="78852" name="Rectangle 3"/>
          <p:cNvSpPr>
            <a:spLocks noChangeArrowheads="1"/>
          </p:cNvSpPr>
          <p:nvPr/>
        </p:nvSpPr>
        <p:spPr bwMode="auto">
          <a:xfrm>
            <a:off x="3962400" y="1139825"/>
            <a:ext cx="4495800" cy="3759200"/>
          </a:xfrm>
          <a:prstGeom prst="rect">
            <a:avLst/>
          </a:prstGeom>
          <a:solidFill>
            <a:srgbClr val="E0E0E0"/>
          </a:solidFill>
          <a:ln w="9525">
            <a:noFill/>
            <a:miter lim="800000"/>
            <a:headEnd/>
            <a:tailEnd/>
          </a:ln>
        </p:spPr>
        <p:txBody>
          <a:bodyPr anchor="ctr">
            <a:spAutoFit/>
          </a:bodyPr>
          <a:lstStyle/>
          <a:p>
            <a:pPr indent="228600">
              <a:spcBef>
                <a:spcPct val="0"/>
              </a:spcBef>
            </a:pPr>
            <a:r>
              <a:rPr lang="en-US"/>
              <a:t>while (rs.next())</a:t>
            </a:r>
          </a:p>
          <a:p>
            <a:pPr indent="228600">
              <a:spcBef>
                <a:spcPct val="0"/>
              </a:spcBef>
            </a:pPr>
            <a:r>
              <a:rPr lang="en-US"/>
              <a:t>{</a:t>
            </a:r>
          </a:p>
          <a:p>
            <a:pPr indent="228600">
              <a:spcBef>
                <a:spcPct val="0"/>
              </a:spcBef>
            </a:pPr>
            <a:r>
              <a:rPr lang="en-US"/>
              <a:t>out.println(rs.getString(1)+</a:t>
            </a:r>
            <a:r>
              <a:rPr lang="en-US" b="1"/>
              <a:t> "</a:t>
            </a:r>
            <a:r>
              <a:rPr lang="en-US"/>
              <a:t>&lt;br&gt;</a:t>
            </a:r>
            <a:r>
              <a:rPr lang="en-US" b="1"/>
              <a:t>"</a:t>
            </a:r>
            <a:r>
              <a:rPr lang="en-US"/>
              <a:t>);</a:t>
            </a:r>
          </a:p>
          <a:p>
            <a:pPr indent="228600">
              <a:spcBef>
                <a:spcPct val="0"/>
              </a:spcBef>
            </a:pPr>
            <a:r>
              <a:rPr lang="en-US"/>
              <a:t>}</a:t>
            </a:r>
          </a:p>
          <a:p>
            <a:pPr indent="228600">
              <a:spcBef>
                <a:spcPct val="0"/>
              </a:spcBef>
            </a:pPr>
            <a:r>
              <a:rPr lang="en-US"/>
              <a:t>rs.close();</a:t>
            </a:r>
          </a:p>
          <a:p>
            <a:pPr indent="228600">
              <a:spcBef>
                <a:spcPct val="0"/>
              </a:spcBef>
            </a:pPr>
            <a:r>
              <a:rPr lang="en-US"/>
              <a:t>Stat.close();</a:t>
            </a:r>
          </a:p>
          <a:p>
            <a:pPr indent="228600">
              <a:spcBef>
                <a:spcPct val="0"/>
              </a:spcBef>
            </a:pPr>
            <a:r>
              <a:rPr lang="en-US"/>
              <a:t>c.close();</a:t>
            </a:r>
          </a:p>
          <a:p>
            <a:pPr indent="228600">
              <a:spcBef>
                <a:spcPct val="0"/>
              </a:spcBef>
            </a:pPr>
            <a:r>
              <a:rPr lang="en-US"/>
              <a:t>}</a:t>
            </a:r>
          </a:p>
          <a:p>
            <a:pPr indent="228600">
              <a:spcBef>
                <a:spcPct val="0"/>
              </a:spcBef>
            </a:pPr>
            <a:r>
              <a:rPr lang="en-US"/>
              <a:t>catch(Exception e)</a:t>
            </a:r>
          </a:p>
          <a:p>
            <a:pPr indent="228600">
              <a:spcBef>
                <a:spcPct val="0"/>
              </a:spcBef>
            </a:pPr>
            <a:r>
              <a:rPr lang="en-US"/>
              <a:t>{</a:t>
            </a:r>
          </a:p>
          <a:p>
            <a:pPr indent="228600">
              <a:spcBef>
                <a:spcPct val="0"/>
              </a:spcBef>
            </a:pPr>
            <a:r>
              <a:rPr lang="en-US"/>
              <a:t>out.println(</a:t>
            </a:r>
            <a:r>
              <a:rPr lang="en-US" b="1"/>
              <a:t>"</a:t>
            </a:r>
            <a:r>
              <a:rPr lang="en-US"/>
              <a:t>ERROR! </a:t>
            </a:r>
            <a:r>
              <a:rPr lang="en-US" b="1"/>
              <a:t>"</a:t>
            </a:r>
            <a:r>
              <a:rPr lang="en-US"/>
              <a:t>+e.getMessage());</a:t>
            </a:r>
          </a:p>
          <a:p>
            <a:pPr indent="228600">
              <a:spcBef>
                <a:spcPct val="0"/>
              </a:spcBef>
            </a:pPr>
            <a:r>
              <a:rPr lang="en-US"/>
              <a:t>}</a:t>
            </a:r>
          </a:p>
          <a:p>
            <a:pPr indent="228600">
              <a:spcBef>
                <a:spcPct val="0"/>
              </a:spcBef>
            </a:pPr>
            <a:r>
              <a:rPr lang="en-US"/>
              <a:t>%&gt;</a:t>
            </a:r>
          </a:p>
          <a:p>
            <a:pPr indent="228600">
              <a:spcBef>
                <a:spcPct val="0"/>
              </a:spcBef>
            </a:pPr>
            <a:r>
              <a:rPr lang="en-US"/>
              <a:t>&lt;/body&gt;</a:t>
            </a:r>
          </a:p>
          <a:p>
            <a:pPr indent="228600">
              <a:spcBef>
                <a:spcPct val="0"/>
              </a:spcBef>
            </a:pPr>
            <a:r>
              <a:rPr lang="en-US"/>
              <a:t>&lt;/html&gt;</a:t>
            </a:r>
          </a:p>
        </p:txBody>
      </p:sp>
      <p:sp>
        <p:nvSpPr>
          <p:cNvPr id="78853" name="AutoShape 4"/>
          <p:cNvSpPr>
            <a:spLocks/>
          </p:cNvSpPr>
          <p:nvPr/>
        </p:nvSpPr>
        <p:spPr bwMode="auto">
          <a:xfrm>
            <a:off x="3733800" y="1301750"/>
            <a:ext cx="228600" cy="838200"/>
          </a:xfrm>
          <a:prstGeom prst="leftBrace">
            <a:avLst>
              <a:gd name="adj1" fmla="val 30556"/>
              <a:gd name="adj2" fmla="val 50000"/>
            </a:avLst>
          </a:prstGeom>
          <a:noFill/>
          <a:ln w="9525">
            <a:solidFill>
              <a:schemeClr val="tx1"/>
            </a:solidFill>
            <a:miter lim="800000"/>
            <a:headEnd/>
            <a:tailEnd/>
          </a:ln>
        </p:spPr>
        <p:txBody>
          <a:bodyPr wrap="none" anchor="ctr"/>
          <a:lstStyle/>
          <a:p>
            <a:endParaRPr lang="vi-VN"/>
          </a:p>
        </p:txBody>
      </p:sp>
      <p:sp>
        <p:nvSpPr>
          <p:cNvPr id="78854" name="Line 5"/>
          <p:cNvSpPr>
            <a:spLocks noChangeShapeType="1"/>
          </p:cNvSpPr>
          <p:nvPr/>
        </p:nvSpPr>
        <p:spPr bwMode="auto">
          <a:xfrm flipH="1">
            <a:off x="3159125" y="1724025"/>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78855" name="Text Box 6"/>
          <p:cNvSpPr txBox="1">
            <a:spLocks noChangeArrowheads="1"/>
          </p:cNvSpPr>
          <p:nvPr/>
        </p:nvSpPr>
        <p:spPr bwMode="auto">
          <a:xfrm>
            <a:off x="1385888" y="1560513"/>
            <a:ext cx="1828800" cy="336550"/>
          </a:xfrm>
          <a:prstGeom prst="rect">
            <a:avLst/>
          </a:prstGeom>
          <a:noFill/>
          <a:ln w="9525">
            <a:noFill/>
            <a:miter lim="800000"/>
            <a:headEnd/>
            <a:tailEnd/>
          </a:ln>
        </p:spPr>
        <p:txBody>
          <a:bodyPr>
            <a:spAutoFit/>
          </a:bodyPr>
          <a:lstStyle/>
          <a:p>
            <a:r>
              <a:rPr lang="en-US"/>
              <a:t>Processing results</a:t>
            </a:r>
          </a:p>
        </p:txBody>
      </p:sp>
      <p:sp>
        <p:nvSpPr>
          <p:cNvPr id="78856" name="AutoShape 7"/>
          <p:cNvSpPr>
            <a:spLocks/>
          </p:cNvSpPr>
          <p:nvPr/>
        </p:nvSpPr>
        <p:spPr bwMode="auto">
          <a:xfrm>
            <a:off x="3789363" y="2255838"/>
            <a:ext cx="166687" cy="563562"/>
          </a:xfrm>
          <a:prstGeom prst="leftBrace">
            <a:avLst>
              <a:gd name="adj1" fmla="val 28175"/>
              <a:gd name="adj2" fmla="val 50000"/>
            </a:avLst>
          </a:prstGeom>
          <a:noFill/>
          <a:ln w="9525">
            <a:solidFill>
              <a:schemeClr val="tx1"/>
            </a:solidFill>
            <a:miter lim="800000"/>
            <a:headEnd/>
            <a:tailEnd/>
          </a:ln>
        </p:spPr>
        <p:txBody>
          <a:bodyPr wrap="none" anchor="ctr"/>
          <a:lstStyle/>
          <a:p>
            <a:endParaRPr lang="vi-VN"/>
          </a:p>
        </p:txBody>
      </p:sp>
      <p:sp>
        <p:nvSpPr>
          <p:cNvPr id="78857" name="Line 8"/>
          <p:cNvSpPr>
            <a:spLocks noChangeShapeType="1"/>
          </p:cNvSpPr>
          <p:nvPr/>
        </p:nvSpPr>
        <p:spPr bwMode="auto">
          <a:xfrm flipH="1">
            <a:off x="3200400" y="2520950"/>
            <a:ext cx="528638" cy="0"/>
          </a:xfrm>
          <a:prstGeom prst="line">
            <a:avLst/>
          </a:prstGeom>
          <a:noFill/>
          <a:ln w="9525">
            <a:solidFill>
              <a:schemeClr val="tx1"/>
            </a:solidFill>
            <a:miter lim="800000"/>
            <a:headEnd/>
            <a:tailEnd type="triangle" w="med" len="med"/>
          </a:ln>
        </p:spPr>
        <p:txBody>
          <a:bodyPr wrap="none"/>
          <a:lstStyle/>
          <a:p>
            <a:endParaRPr lang="vi-VN"/>
          </a:p>
        </p:txBody>
      </p:sp>
      <p:sp>
        <p:nvSpPr>
          <p:cNvPr id="78858" name="Text Box 9"/>
          <p:cNvSpPr txBox="1">
            <a:spLocks noChangeArrowheads="1"/>
          </p:cNvSpPr>
          <p:nvPr/>
        </p:nvSpPr>
        <p:spPr bwMode="auto">
          <a:xfrm>
            <a:off x="1292225" y="2339975"/>
            <a:ext cx="1984375" cy="336550"/>
          </a:xfrm>
          <a:prstGeom prst="rect">
            <a:avLst/>
          </a:prstGeom>
          <a:noFill/>
          <a:ln w="9525">
            <a:noFill/>
            <a:miter lim="800000"/>
            <a:headEnd/>
            <a:tailEnd/>
          </a:ln>
        </p:spPr>
        <p:txBody>
          <a:bodyPr>
            <a:spAutoFit/>
          </a:bodyPr>
          <a:lstStyle/>
          <a:p>
            <a:r>
              <a:rPr lang="en-US"/>
              <a:t>Closing connections</a:t>
            </a:r>
          </a:p>
        </p:txBody>
      </p:sp>
      <p:sp>
        <p:nvSpPr>
          <p:cNvPr id="78859" name="AutoShape 10"/>
          <p:cNvSpPr>
            <a:spLocks/>
          </p:cNvSpPr>
          <p:nvPr/>
        </p:nvSpPr>
        <p:spPr bwMode="auto">
          <a:xfrm>
            <a:off x="3719513" y="3252788"/>
            <a:ext cx="228600" cy="838200"/>
          </a:xfrm>
          <a:prstGeom prst="leftBrace">
            <a:avLst>
              <a:gd name="adj1" fmla="val 30556"/>
              <a:gd name="adj2" fmla="val 50000"/>
            </a:avLst>
          </a:prstGeom>
          <a:noFill/>
          <a:ln w="9525">
            <a:solidFill>
              <a:schemeClr val="tx1"/>
            </a:solidFill>
            <a:miter lim="800000"/>
            <a:headEnd/>
            <a:tailEnd/>
          </a:ln>
        </p:spPr>
        <p:txBody>
          <a:bodyPr wrap="none" anchor="ctr"/>
          <a:lstStyle/>
          <a:p>
            <a:endParaRPr lang="vi-VN"/>
          </a:p>
        </p:txBody>
      </p:sp>
      <p:sp>
        <p:nvSpPr>
          <p:cNvPr id="78860" name="Line 11"/>
          <p:cNvSpPr>
            <a:spLocks noChangeShapeType="1"/>
          </p:cNvSpPr>
          <p:nvPr/>
        </p:nvSpPr>
        <p:spPr bwMode="auto">
          <a:xfrm flipH="1">
            <a:off x="3144838" y="3675063"/>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78861" name="Text Box 12"/>
          <p:cNvSpPr txBox="1">
            <a:spLocks noChangeArrowheads="1"/>
          </p:cNvSpPr>
          <p:nvPr/>
        </p:nvSpPr>
        <p:spPr bwMode="auto">
          <a:xfrm>
            <a:off x="1065213" y="3389313"/>
            <a:ext cx="2362200" cy="581025"/>
          </a:xfrm>
          <a:prstGeom prst="rect">
            <a:avLst/>
          </a:prstGeom>
          <a:noFill/>
          <a:ln w="9525">
            <a:noFill/>
            <a:miter lim="800000"/>
            <a:headEnd/>
            <a:tailEnd/>
          </a:ln>
        </p:spPr>
        <p:txBody>
          <a:bodyPr>
            <a:spAutoFit/>
          </a:bodyPr>
          <a:lstStyle/>
          <a:p>
            <a:r>
              <a:rPr lang="en-US"/>
              <a:t>Catch exception and display error message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B5FD52F-AA89-419F-A3DF-C2D412D65C46}" type="slidenum">
              <a:rPr lang="en-US"/>
              <a:pPr>
                <a:defRPr/>
              </a:pPr>
              <a:t>22</a:t>
            </a:fld>
            <a:endParaRPr lang="en-US"/>
          </a:p>
        </p:txBody>
      </p:sp>
      <p:sp>
        <p:nvSpPr>
          <p:cNvPr id="52227" name="Rectangle 2"/>
          <p:cNvSpPr>
            <a:spLocks noGrp="1" noChangeArrowheads="1"/>
          </p:cNvSpPr>
          <p:nvPr>
            <p:ph type="title"/>
          </p:nvPr>
        </p:nvSpPr>
        <p:spPr/>
        <p:txBody>
          <a:bodyPr/>
          <a:lstStyle/>
          <a:p>
            <a:pPr eaLnBrk="1" hangingPunct="1"/>
            <a:r>
              <a:rPr lang="en-US" dirty="0"/>
              <a:t>Session Tracking</a:t>
            </a:r>
          </a:p>
        </p:txBody>
      </p:sp>
      <p:sp>
        <p:nvSpPr>
          <p:cNvPr id="52228" name="Rectangle 3"/>
          <p:cNvSpPr>
            <a:spLocks noGrp="1" noChangeArrowheads="1"/>
          </p:cNvSpPr>
          <p:nvPr>
            <p:ph type="body" idx="1"/>
          </p:nvPr>
        </p:nvSpPr>
        <p:spPr>
          <a:xfrm>
            <a:off x="685800" y="1066800"/>
            <a:ext cx="7772400" cy="5257800"/>
          </a:xfrm>
        </p:spPr>
        <p:txBody>
          <a:bodyPr/>
          <a:lstStyle/>
          <a:p>
            <a:r>
              <a:rPr lang="en-US" sz="2200" dirty="0"/>
              <a:t>Maintains a session till the user is browsing the Web site </a:t>
            </a:r>
          </a:p>
          <a:p>
            <a:r>
              <a:rPr lang="en-US" sz="2200" dirty="0"/>
              <a:t>Used in interactive Web applications to store the information of the user logged in to the Web site</a:t>
            </a:r>
          </a:p>
          <a:p>
            <a:r>
              <a:rPr lang="en-US" sz="2200" dirty="0"/>
              <a:t>The information stored is used to identify the user sending a request to the Web server</a:t>
            </a:r>
          </a:p>
          <a:p>
            <a:r>
              <a:rPr lang="en-US" sz="2200" dirty="0"/>
              <a:t>Session tracking helps to maintain the session information and keeps track of the multiple requests made by the client </a:t>
            </a:r>
          </a:p>
          <a:p>
            <a:r>
              <a:rPr lang="en-US" sz="2200" dirty="0"/>
              <a:t>HTTP – stateless protocol</a:t>
            </a:r>
          </a:p>
          <a:p>
            <a:pPr lvl="1" eaLnBrk="1" hangingPunct="1"/>
            <a:r>
              <a:rPr lang="en-US" sz="2000" dirty="0"/>
              <a:t>Does not support persistent information</a:t>
            </a:r>
          </a:p>
          <a:p>
            <a:pPr eaLnBrk="1" hangingPunct="1"/>
            <a:r>
              <a:rPr lang="en-US" sz="2200" dirty="0"/>
              <a:t>Track clients individually</a:t>
            </a:r>
          </a:p>
          <a:p>
            <a:pPr lvl="1" eaLnBrk="1" hangingPunct="1"/>
            <a:r>
              <a:rPr lang="en-US" sz="2000" dirty="0"/>
              <a:t>Cookies</a:t>
            </a:r>
          </a:p>
          <a:p>
            <a:pPr lvl="1" eaLnBrk="1" hangingPunct="1"/>
            <a:r>
              <a:rPr lang="en-US" sz="2000" dirty="0"/>
              <a:t>Session tracking</a:t>
            </a:r>
          </a:p>
          <a:p>
            <a:pPr lvl="1" eaLnBrk="1" hangingPunct="1"/>
            <a:r>
              <a:rPr lang="en-US" sz="2000" b="1" dirty="0">
                <a:latin typeface="Courier New" pitchFamily="49" charset="0"/>
              </a:rPr>
              <a:t>hidden</a:t>
            </a:r>
            <a:r>
              <a:rPr lang="en-US" sz="2000" dirty="0"/>
              <a:t> type </a:t>
            </a:r>
            <a:r>
              <a:rPr lang="en-US" sz="2000" b="1" dirty="0">
                <a:latin typeface="Courier New" pitchFamily="49" charset="0"/>
              </a:rPr>
              <a:t>input</a:t>
            </a:r>
          </a:p>
          <a:p>
            <a:pPr lvl="1" eaLnBrk="1" hangingPunct="1"/>
            <a:r>
              <a:rPr lang="en-US" sz="2000" dirty="0"/>
              <a:t>URL rewriting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3934CBF-6D31-4CD9-97C3-231477085DE5}" type="slidenum">
              <a:rPr lang="en-US"/>
              <a:pPr>
                <a:defRPr/>
              </a:pPr>
              <a:t>23</a:t>
            </a:fld>
            <a:endParaRPr lang="en-US"/>
          </a:p>
        </p:txBody>
      </p:sp>
      <p:sp>
        <p:nvSpPr>
          <p:cNvPr id="53251" name="Rectangle 2"/>
          <p:cNvSpPr>
            <a:spLocks noGrp="1" noChangeArrowheads="1"/>
          </p:cNvSpPr>
          <p:nvPr>
            <p:ph type="title"/>
          </p:nvPr>
        </p:nvSpPr>
        <p:spPr/>
        <p:txBody>
          <a:bodyPr/>
          <a:lstStyle/>
          <a:p>
            <a:pPr eaLnBrk="1" hangingPunct="1"/>
            <a:r>
              <a:rPr lang="en-US" dirty="0"/>
              <a:t>Session Tracking - Cookies</a:t>
            </a:r>
          </a:p>
        </p:txBody>
      </p:sp>
      <p:sp>
        <p:nvSpPr>
          <p:cNvPr id="53252" name="Rectangle 3"/>
          <p:cNvSpPr>
            <a:spLocks noGrp="1" noChangeArrowheads="1"/>
          </p:cNvSpPr>
          <p:nvPr>
            <p:ph type="body" idx="1"/>
          </p:nvPr>
        </p:nvSpPr>
        <p:spPr/>
        <p:txBody>
          <a:bodyPr/>
          <a:lstStyle/>
          <a:p>
            <a:pPr eaLnBrk="1" hangingPunct="1"/>
            <a:r>
              <a:rPr lang="en-US" dirty="0"/>
              <a:t>Cookies are text files stored on the user’s computer containing the session Id of the user sent by the Web server</a:t>
            </a:r>
          </a:p>
          <a:p>
            <a:pPr eaLnBrk="1" hangingPunct="1"/>
            <a:r>
              <a:rPr lang="en-US" dirty="0"/>
              <a:t>The cookie is sent back to the Web server with every subsequent request made by the user in the same session </a:t>
            </a:r>
          </a:p>
          <a:p>
            <a:pPr eaLnBrk="1" hangingPunct="1"/>
            <a:r>
              <a:rPr lang="en-US" dirty="0"/>
              <a:t>The cookie includes a name, a single value and optional attributes </a:t>
            </a:r>
          </a:p>
          <a:p>
            <a:pPr eaLnBrk="1" hangingPunct="1"/>
            <a:r>
              <a:rPr lang="en-US" dirty="0"/>
              <a:t>Deleted automatically when they expire</a:t>
            </a:r>
          </a:p>
          <a:p>
            <a:pPr eaLnBrk="1" hangingPunct="1"/>
            <a:r>
              <a:rPr lang="en-US" dirty="0" err="1"/>
              <a:t>Servlet</a:t>
            </a:r>
            <a:r>
              <a:rPr lang="en-US" dirty="0"/>
              <a:t> </a:t>
            </a:r>
            <a:r>
              <a:rPr lang="en-US" b="1" dirty="0" err="1">
                <a:latin typeface="Courier New" pitchFamily="49" charset="0"/>
              </a:rPr>
              <a:t>CookieServlet</a:t>
            </a:r>
            <a:endParaRPr lang="en-US" b="1" dirty="0">
              <a:latin typeface="Courier New" pitchFamily="49" charset="0"/>
            </a:endParaRPr>
          </a:p>
          <a:p>
            <a:pPr lvl="1" eaLnBrk="1" hangingPunct="1"/>
            <a:r>
              <a:rPr lang="en-US" dirty="0"/>
              <a:t>Handles both </a:t>
            </a:r>
            <a:r>
              <a:rPr lang="en-US" b="1" dirty="0">
                <a:latin typeface="Courier New" pitchFamily="49" charset="0"/>
              </a:rPr>
              <a:t>get</a:t>
            </a:r>
            <a:r>
              <a:rPr lang="en-US" dirty="0"/>
              <a:t> and </a:t>
            </a:r>
            <a:r>
              <a:rPr lang="en-US" b="1" dirty="0">
                <a:latin typeface="Courier New" pitchFamily="49" charset="0"/>
              </a:rPr>
              <a:t>post</a:t>
            </a:r>
            <a:r>
              <a:rPr lang="en-US" dirty="0"/>
              <a:t> requests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 Cookies (cont.)</a:t>
            </a:r>
            <a:endParaRPr lang="vi-VN" dirty="0"/>
          </a:p>
        </p:txBody>
      </p:sp>
      <p:sp>
        <p:nvSpPr>
          <p:cNvPr id="3" name="Content Placeholder 2"/>
          <p:cNvSpPr>
            <a:spLocks noGrp="1"/>
          </p:cNvSpPr>
          <p:nvPr>
            <p:ph idx="1"/>
          </p:nvPr>
        </p:nvSpPr>
        <p:spPr/>
        <p:txBody>
          <a:bodyPr/>
          <a:lstStyle/>
          <a:p>
            <a:pPr>
              <a:lnSpc>
                <a:spcPct val="90000"/>
              </a:lnSpc>
            </a:pPr>
            <a:r>
              <a:rPr lang="en-US" dirty="0"/>
              <a:t>Advantages</a:t>
            </a:r>
          </a:p>
          <a:p>
            <a:pPr lvl="1">
              <a:lnSpc>
                <a:spcPct val="90000"/>
              </a:lnSpc>
              <a:buSzPct val="90000"/>
              <a:buFont typeface="Wingdings" pitchFamily="2" charset="2"/>
              <a:buChar char="§"/>
            </a:pPr>
            <a:r>
              <a:rPr lang="en-US" sz="2400" dirty="0"/>
              <a:t>Remember user IDs and password.</a:t>
            </a:r>
          </a:p>
          <a:p>
            <a:pPr lvl="1">
              <a:lnSpc>
                <a:spcPct val="90000"/>
              </a:lnSpc>
              <a:buSzPct val="90000"/>
              <a:buFont typeface="Wingdings" pitchFamily="2" charset="2"/>
              <a:buChar char="§"/>
            </a:pPr>
            <a:r>
              <a:rPr lang="en-US" sz="2400" dirty="0"/>
              <a:t>To track visitors on a Web site for better service and new features.</a:t>
            </a:r>
          </a:p>
          <a:p>
            <a:pPr lvl="1">
              <a:lnSpc>
                <a:spcPct val="90000"/>
              </a:lnSpc>
              <a:buSzPct val="90000"/>
              <a:buFont typeface="Wingdings" pitchFamily="2" charset="2"/>
              <a:buChar char="§"/>
            </a:pPr>
            <a:r>
              <a:rPr lang="en-US" sz="2400" dirty="0"/>
              <a:t>Cookies enable efficient ad processing.</a:t>
            </a:r>
          </a:p>
          <a:p>
            <a:pPr>
              <a:lnSpc>
                <a:spcPct val="90000"/>
              </a:lnSpc>
              <a:buSzPct val="90000"/>
              <a:buFont typeface="Wingdings" pitchFamily="2" charset="2"/>
              <a:buChar char="§"/>
            </a:pPr>
            <a:r>
              <a:rPr lang="en-US" dirty="0"/>
              <a:t>Disadvantages</a:t>
            </a:r>
          </a:p>
          <a:p>
            <a:pPr lvl="1">
              <a:lnSpc>
                <a:spcPct val="90000"/>
              </a:lnSpc>
            </a:pPr>
            <a:r>
              <a:rPr lang="en-US" sz="2400" dirty="0"/>
              <a:t>The size and number of cookies stored are limited.</a:t>
            </a:r>
          </a:p>
          <a:p>
            <a:pPr lvl="1">
              <a:lnSpc>
                <a:spcPct val="90000"/>
              </a:lnSpc>
            </a:pPr>
            <a:r>
              <a:rPr lang="en-US" sz="2400" dirty="0"/>
              <a:t>Personal information is exposed to the other users.</a:t>
            </a:r>
          </a:p>
          <a:p>
            <a:pPr lvl="1">
              <a:lnSpc>
                <a:spcPct val="90000"/>
              </a:lnSpc>
            </a:pPr>
            <a:r>
              <a:rPr lang="en-US" sz="2400" dirty="0"/>
              <a:t>Cookies fails to work if the security level is set too high in the Internet browser.</a:t>
            </a:r>
          </a:p>
          <a:p>
            <a:endParaRPr lang="vi-VN" dirty="0"/>
          </a:p>
        </p:txBody>
      </p:sp>
      <p:sp>
        <p:nvSpPr>
          <p:cNvPr id="4" name="Slide Number Placeholder 3"/>
          <p:cNvSpPr>
            <a:spLocks noGrp="1"/>
          </p:cNvSpPr>
          <p:nvPr>
            <p:ph type="sldNum" sz="quarter" idx="10"/>
          </p:nvPr>
        </p:nvSpPr>
        <p:spPr/>
        <p:txBody>
          <a:bodyPr/>
          <a:lstStyle/>
          <a:p>
            <a:pPr>
              <a:defRPr/>
            </a:pPr>
            <a:fld id="{1FC73899-08B4-412D-9673-BA5DA7C47FEA}"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EC99500-53DD-4436-9AEC-F3D17D45EC7A}" type="slidenum">
              <a:rPr lang="en-US"/>
              <a:pPr>
                <a:defRPr/>
              </a:pPr>
              <a:t>25</a:t>
            </a:fld>
            <a:endParaRPr lang="en-US"/>
          </a:p>
        </p:txBody>
      </p:sp>
      <p:sp>
        <p:nvSpPr>
          <p:cNvPr id="61443" name="Rectangle 2"/>
          <p:cNvSpPr>
            <a:spLocks noGrp="1" noChangeArrowheads="1"/>
          </p:cNvSpPr>
          <p:nvPr>
            <p:ph type="title"/>
          </p:nvPr>
        </p:nvSpPr>
        <p:spPr/>
        <p:txBody>
          <a:bodyPr/>
          <a:lstStyle/>
          <a:p>
            <a:pPr eaLnBrk="1" hangingPunct="1"/>
            <a:r>
              <a:rPr lang="en-US" sz="2400" dirty="0"/>
              <a:t>Session Tracking - How Do We Need HTTP State?</a:t>
            </a:r>
          </a:p>
        </p:txBody>
      </p:sp>
      <p:sp>
        <p:nvSpPr>
          <p:cNvPr id="61444" name="Rectangle 3"/>
          <p:cNvSpPr>
            <a:spLocks noGrp="1" noChangeArrowheads="1"/>
          </p:cNvSpPr>
          <p:nvPr>
            <p:ph type="body" idx="1"/>
          </p:nvPr>
        </p:nvSpPr>
        <p:spPr/>
        <p:txBody>
          <a:bodyPr/>
          <a:lstStyle/>
          <a:p>
            <a:pPr eaLnBrk="1" hangingPunct="1"/>
            <a:r>
              <a:rPr lang="en-US"/>
              <a:t>Web applications need to track the users across a series of requests:</a:t>
            </a:r>
          </a:p>
          <a:p>
            <a:pPr lvl="1" eaLnBrk="1" hangingPunct="1"/>
            <a:r>
              <a:rPr lang="en-US"/>
              <a:t>Online shopping (e.g. Order books)</a:t>
            </a:r>
          </a:p>
          <a:p>
            <a:pPr lvl="1" eaLnBrk="1" hangingPunct="1"/>
            <a:r>
              <a:rPr lang="en-US"/>
              <a:t>Financial portfolio manager</a:t>
            </a:r>
          </a:p>
          <a:p>
            <a:pPr lvl="1" eaLnBrk="1" hangingPunct="1"/>
            <a:r>
              <a:rPr lang="en-US"/>
              <a:t>Movie listings</a:t>
            </a:r>
          </a:p>
          <a:p>
            <a:pPr eaLnBrk="1" hangingPunct="1"/>
            <a:r>
              <a:rPr lang="en-US"/>
              <a:t>HTTP does not support directly</a:t>
            </a:r>
          </a:p>
          <a:p>
            <a:pPr eaLnBrk="1" hangingPunct="1"/>
            <a:r>
              <a:rPr lang="en-US"/>
              <a:t>Need a mechanism to maintain state about a series of requests from the same user ( or originating from the same browser) over some period of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DFB416-A2D8-4A69-9267-97AA598CAEA6}" type="slidenum">
              <a:rPr lang="en-US"/>
              <a:pPr>
                <a:defRPr/>
              </a:pPr>
              <a:t>26</a:t>
            </a:fld>
            <a:endParaRPr lang="en-US"/>
          </a:p>
        </p:txBody>
      </p:sp>
      <p:sp>
        <p:nvSpPr>
          <p:cNvPr id="62467" name="Rectangle 2"/>
          <p:cNvSpPr>
            <a:spLocks noGrp="1" noChangeArrowheads="1"/>
          </p:cNvSpPr>
          <p:nvPr>
            <p:ph type="title"/>
          </p:nvPr>
        </p:nvSpPr>
        <p:spPr/>
        <p:txBody>
          <a:bodyPr/>
          <a:lstStyle/>
          <a:p>
            <a:pPr eaLnBrk="1" hangingPunct="1"/>
            <a:r>
              <a:rPr lang="en-US" dirty="0"/>
              <a:t>Session Tracking with </a:t>
            </a:r>
            <a:r>
              <a:rPr lang="en-US" dirty="0" err="1"/>
              <a:t>HttpSession</a:t>
            </a:r>
            <a:endParaRPr lang="en-US" dirty="0"/>
          </a:p>
        </p:txBody>
      </p:sp>
      <p:sp>
        <p:nvSpPr>
          <p:cNvPr id="62468" name="Rectangle 3"/>
          <p:cNvSpPr>
            <a:spLocks noGrp="1" noChangeArrowheads="1"/>
          </p:cNvSpPr>
          <p:nvPr>
            <p:ph type="body" idx="1"/>
          </p:nvPr>
        </p:nvSpPr>
        <p:spPr/>
        <p:txBody>
          <a:bodyPr/>
          <a:lstStyle/>
          <a:p>
            <a:pPr eaLnBrk="1" hangingPunct="1"/>
            <a:r>
              <a:rPr lang="en-US" sz="2000"/>
              <a:t>The servlet API has a built-in support for session tracking</a:t>
            </a:r>
          </a:p>
          <a:p>
            <a:pPr eaLnBrk="1" hangingPunct="1"/>
            <a:r>
              <a:rPr lang="en-US" sz="2000"/>
              <a:t>Session objects live on the server</a:t>
            </a:r>
          </a:p>
          <a:p>
            <a:pPr lvl="1" eaLnBrk="1" hangingPunct="1"/>
            <a:r>
              <a:rPr lang="en-US" sz="1800"/>
              <a:t>Each user has associated an HttpSession object—one user/session</a:t>
            </a:r>
          </a:p>
          <a:p>
            <a:pPr lvl="1" eaLnBrk="1" hangingPunct="1"/>
            <a:r>
              <a:rPr lang="en-US" sz="1800"/>
              <a:t>HttpSession object operates like a hashtable</a:t>
            </a:r>
          </a:p>
          <a:p>
            <a:pPr eaLnBrk="1" hangingPunct="1">
              <a:buFontTx/>
              <a:buNone/>
            </a:pPr>
            <a:endParaRPr lang="en-US"/>
          </a:p>
        </p:txBody>
      </p:sp>
      <p:pic>
        <p:nvPicPr>
          <p:cNvPr id="62469" name="Picture 4" descr="SNAG-0051"/>
          <p:cNvPicPr>
            <a:picLocks noChangeAspect="1" noChangeArrowheads="1"/>
          </p:cNvPicPr>
          <p:nvPr/>
        </p:nvPicPr>
        <p:blipFill>
          <a:blip r:embed="rId2" cstate="print"/>
          <a:srcRect/>
          <a:stretch>
            <a:fillRect/>
          </a:stretch>
        </p:blipFill>
        <p:spPr bwMode="auto">
          <a:xfrm>
            <a:off x="1371600" y="2895600"/>
            <a:ext cx="6553200" cy="35004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Session Tracking with </a:t>
            </a:r>
            <a:r>
              <a:rPr lang="en-US" dirty="0" err="1"/>
              <a:t>HttpSession</a:t>
            </a:r>
            <a:br>
              <a:rPr lang="en-US" dirty="0"/>
            </a:br>
            <a:r>
              <a:rPr lang="en-US" sz="2400" dirty="0">
                <a:latin typeface="Arial" charset="0"/>
                <a:cs typeface="Arial" charset="0"/>
              </a:rPr>
              <a:t>Session Life Cycle</a:t>
            </a:r>
          </a:p>
        </p:txBody>
      </p:sp>
      <p:sp>
        <p:nvSpPr>
          <p:cNvPr id="59395" name="Rectangle 4"/>
          <p:cNvSpPr>
            <a:spLocks noGrp="1" noChangeArrowheads="1"/>
          </p:cNvSpPr>
          <p:nvPr>
            <p:ph type="body" idx="1"/>
          </p:nvPr>
        </p:nvSpPr>
        <p:spPr>
          <a:xfrm>
            <a:off x="611188" y="1268760"/>
            <a:ext cx="7772400" cy="4863753"/>
          </a:xfrm>
        </p:spPr>
        <p:txBody>
          <a:bodyPr/>
          <a:lstStyle/>
          <a:p>
            <a:pPr>
              <a:lnSpc>
                <a:spcPct val="90000"/>
              </a:lnSpc>
            </a:pPr>
            <a:r>
              <a:rPr lang="en-US" sz="2400" dirty="0"/>
              <a:t>The server assigns a unique ID to the session created for a particular user request.</a:t>
            </a:r>
          </a:p>
          <a:p>
            <a:pPr>
              <a:lnSpc>
                <a:spcPct val="90000"/>
              </a:lnSpc>
            </a:pPr>
            <a:r>
              <a:rPr lang="en-US" sz="2400" dirty="0"/>
              <a:t>This session ID is passed to the client as a cookie or a hidden variable.</a:t>
            </a:r>
          </a:p>
          <a:p>
            <a:pPr>
              <a:lnSpc>
                <a:spcPct val="90000"/>
              </a:lnSpc>
            </a:pPr>
            <a:r>
              <a:rPr lang="en-US" sz="2400" dirty="0"/>
              <a:t>The session is considered new until the client returns the session ID to the server through a cookie or as a part of the requested URL.</a:t>
            </a:r>
          </a:p>
          <a:p>
            <a:pPr>
              <a:lnSpc>
                <a:spcPct val="90000"/>
              </a:lnSpc>
            </a:pPr>
            <a:r>
              <a:rPr lang="en-US" sz="2400" dirty="0"/>
              <a:t>A session exists on the server until it becomes invalid or the server is stopped.</a:t>
            </a:r>
          </a:p>
          <a:p>
            <a:pPr>
              <a:lnSpc>
                <a:spcPct val="90000"/>
              </a:lnSpc>
            </a:pPr>
            <a:r>
              <a:rPr lang="en-US" sz="2400" dirty="0"/>
              <a:t>The </a:t>
            </a:r>
            <a:r>
              <a:rPr lang="en-US" sz="2400" dirty="0" err="1"/>
              <a:t>HttpSession</a:t>
            </a:r>
            <a:r>
              <a:rPr lang="en-US" sz="2400" dirty="0"/>
              <a:t> objects are used to store the session data in the current </a:t>
            </a:r>
            <a:r>
              <a:rPr lang="en-US" sz="2400" dirty="0" err="1"/>
              <a:t>servlet</a:t>
            </a:r>
            <a:r>
              <a:rPr lang="en-US" sz="2400" dirty="0"/>
              <a:t> context.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Session Tracking with </a:t>
            </a:r>
            <a:r>
              <a:rPr lang="en-US" dirty="0" err="1"/>
              <a:t>HttpSession</a:t>
            </a:r>
            <a:br>
              <a:rPr lang="en-US" dirty="0"/>
            </a:br>
            <a:r>
              <a:rPr lang="en-US" sz="2400" dirty="0">
                <a:latin typeface="Arial" charset="0"/>
                <a:cs typeface="Arial" charset="0"/>
              </a:rPr>
              <a:t>Using Session Object</a:t>
            </a:r>
          </a:p>
        </p:txBody>
      </p:sp>
      <p:sp>
        <p:nvSpPr>
          <p:cNvPr id="60419" name="Rectangle 3"/>
          <p:cNvSpPr>
            <a:spLocks noGrp="1" noChangeArrowheads="1"/>
          </p:cNvSpPr>
          <p:nvPr>
            <p:ph type="body" idx="1"/>
          </p:nvPr>
        </p:nvSpPr>
        <p:spPr>
          <a:xfrm>
            <a:off x="611188" y="1196752"/>
            <a:ext cx="7772400" cy="4935761"/>
          </a:xfrm>
        </p:spPr>
        <p:txBody>
          <a:bodyPr/>
          <a:lstStyle/>
          <a:p>
            <a:r>
              <a:rPr lang="en-US" dirty="0"/>
              <a:t>Session object can be used to store and read data.</a:t>
            </a:r>
          </a:p>
          <a:p>
            <a:r>
              <a:rPr lang="en-US" dirty="0"/>
              <a:t>The session object acts almost like a bulletin board from where the objects can be written or read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Session Tracking with </a:t>
            </a:r>
            <a:r>
              <a:rPr lang="en-US" dirty="0" err="1"/>
              <a:t>HttpSession</a:t>
            </a:r>
            <a:br>
              <a:rPr lang="en-US" dirty="0"/>
            </a:br>
            <a:r>
              <a:rPr lang="en-US" sz="2400" dirty="0">
                <a:latin typeface="Arial" charset="0"/>
                <a:cs typeface="Arial" charset="0"/>
              </a:rPr>
              <a:t>Using Session Object (cont.)</a:t>
            </a:r>
          </a:p>
        </p:txBody>
      </p:sp>
      <p:sp>
        <p:nvSpPr>
          <p:cNvPr id="61443" name="Rectangle 5"/>
          <p:cNvSpPr>
            <a:spLocks noChangeArrowheads="1"/>
          </p:cNvSpPr>
          <p:nvPr/>
        </p:nvSpPr>
        <p:spPr bwMode="auto">
          <a:xfrm>
            <a:off x="609600" y="2544093"/>
            <a:ext cx="4724400" cy="2301875"/>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sz="1600" dirty="0"/>
              <a:t>…</a:t>
            </a:r>
          </a:p>
          <a:p>
            <a:pPr>
              <a:spcBef>
                <a:spcPts val="0"/>
              </a:spcBef>
            </a:pPr>
            <a:r>
              <a:rPr lang="en-US" sz="1600" dirty="0"/>
              <a:t>…</a:t>
            </a:r>
          </a:p>
          <a:p>
            <a:pPr>
              <a:spcBef>
                <a:spcPts val="0"/>
              </a:spcBef>
            </a:pPr>
            <a:r>
              <a:rPr lang="en-US" sz="1600" dirty="0"/>
              <a:t>// Obtain a session object</a:t>
            </a:r>
          </a:p>
          <a:p>
            <a:pPr>
              <a:spcBef>
                <a:spcPts val="0"/>
              </a:spcBef>
            </a:pPr>
            <a:r>
              <a:rPr lang="en-US" sz="1600" dirty="0" err="1"/>
              <a:t>HttpSession</a:t>
            </a:r>
            <a:r>
              <a:rPr lang="en-US" sz="1600" dirty="0"/>
              <a:t> session = </a:t>
            </a:r>
            <a:r>
              <a:rPr lang="en-US" sz="1600" dirty="0" err="1"/>
              <a:t>request.getSession</a:t>
            </a:r>
            <a:r>
              <a:rPr lang="en-US" sz="1600" dirty="0"/>
              <a:t>(true); </a:t>
            </a:r>
          </a:p>
          <a:p>
            <a:pPr>
              <a:spcBef>
                <a:spcPts val="0"/>
              </a:spcBef>
            </a:pPr>
            <a:r>
              <a:rPr lang="en-US" sz="1600" dirty="0"/>
              <a:t>//Add an item to the session </a:t>
            </a:r>
          </a:p>
          <a:p>
            <a:pPr>
              <a:spcBef>
                <a:spcPts val="0"/>
              </a:spcBef>
            </a:pPr>
            <a:r>
              <a:rPr lang="en-US" sz="1600" dirty="0"/>
              <a:t>Integer </a:t>
            </a:r>
            <a:r>
              <a:rPr lang="en-US" sz="1600" dirty="0" err="1"/>
              <a:t>sessionData</a:t>
            </a:r>
            <a:r>
              <a:rPr lang="en-US" sz="1600" dirty="0"/>
              <a:t> = new Integer (100);</a:t>
            </a:r>
          </a:p>
          <a:p>
            <a:pPr>
              <a:spcBef>
                <a:spcPts val="0"/>
              </a:spcBef>
            </a:pPr>
            <a:r>
              <a:rPr lang="en-US" sz="1600" dirty="0" err="1"/>
              <a:t>Session.putValue</a:t>
            </a:r>
            <a:r>
              <a:rPr lang="en-US" sz="1600" dirty="0"/>
              <a:t>(“</a:t>
            </a:r>
            <a:r>
              <a:rPr lang="en-US" sz="1600" dirty="0" err="1"/>
              <a:t>IntValue</a:t>
            </a:r>
            <a:r>
              <a:rPr lang="en-US" sz="1600" dirty="0"/>
              <a:t>”, </a:t>
            </a:r>
            <a:r>
              <a:rPr lang="en-US" sz="1600" dirty="0" err="1"/>
              <a:t>sessionData</a:t>
            </a:r>
            <a:r>
              <a:rPr lang="en-US" sz="1600" dirty="0"/>
              <a:t>);</a:t>
            </a:r>
          </a:p>
          <a:p>
            <a:pPr>
              <a:spcBef>
                <a:spcPts val="0"/>
              </a:spcBef>
            </a:pPr>
            <a:r>
              <a:rPr lang="en-US" sz="1600" dirty="0"/>
              <a:t>…</a:t>
            </a:r>
          </a:p>
          <a:p>
            <a:pPr>
              <a:spcBef>
                <a:spcPts val="0"/>
              </a:spcBef>
            </a:pPr>
            <a:r>
              <a:rPr lang="en-US" sz="1600" dirty="0"/>
              <a:t>…</a:t>
            </a:r>
          </a:p>
        </p:txBody>
      </p:sp>
      <p:sp>
        <p:nvSpPr>
          <p:cNvPr id="61444" name="Line 6"/>
          <p:cNvSpPr>
            <a:spLocks noChangeShapeType="1"/>
          </p:cNvSpPr>
          <p:nvPr/>
        </p:nvSpPr>
        <p:spPr bwMode="auto">
          <a:xfrm>
            <a:off x="5105400" y="3480718"/>
            <a:ext cx="1371600" cy="0"/>
          </a:xfrm>
          <a:prstGeom prst="line">
            <a:avLst/>
          </a:prstGeom>
          <a:noFill/>
          <a:ln w="9525">
            <a:solidFill>
              <a:schemeClr val="tx1"/>
            </a:solidFill>
            <a:miter lim="800000"/>
            <a:headEnd/>
            <a:tailEnd type="triangle" w="med" len="med"/>
          </a:ln>
        </p:spPr>
        <p:txBody>
          <a:bodyPr wrap="none"/>
          <a:lstStyle/>
          <a:p>
            <a:endParaRPr lang="vi-VN"/>
          </a:p>
        </p:txBody>
      </p:sp>
      <p:sp>
        <p:nvSpPr>
          <p:cNvPr id="61445" name="Text Box 7"/>
          <p:cNvSpPr txBox="1">
            <a:spLocks noChangeArrowheads="1"/>
          </p:cNvSpPr>
          <p:nvPr/>
        </p:nvSpPr>
        <p:spPr bwMode="auto">
          <a:xfrm>
            <a:off x="6438900" y="3156868"/>
            <a:ext cx="2400300" cy="641350"/>
          </a:xfrm>
          <a:prstGeom prst="rect">
            <a:avLst/>
          </a:prstGeom>
          <a:noFill/>
          <a:ln w="9525">
            <a:noFill/>
            <a:miter lim="800000"/>
            <a:headEnd/>
            <a:tailEnd/>
          </a:ln>
        </p:spPr>
        <p:txBody>
          <a:bodyPr>
            <a:spAutoFit/>
          </a:bodyPr>
          <a:lstStyle/>
          <a:p>
            <a:pPr>
              <a:spcBef>
                <a:spcPct val="50000"/>
              </a:spcBef>
            </a:pPr>
            <a:r>
              <a:rPr lang="en-US"/>
              <a:t>Obtains a session object</a:t>
            </a:r>
          </a:p>
        </p:txBody>
      </p:sp>
      <p:sp>
        <p:nvSpPr>
          <p:cNvPr id="61446" name="AutoShape 8"/>
          <p:cNvSpPr>
            <a:spLocks/>
          </p:cNvSpPr>
          <p:nvPr/>
        </p:nvSpPr>
        <p:spPr bwMode="auto">
          <a:xfrm>
            <a:off x="5372100" y="3823618"/>
            <a:ext cx="228600" cy="457200"/>
          </a:xfrm>
          <a:prstGeom prst="rightBrace">
            <a:avLst>
              <a:gd name="adj1" fmla="val 16667"/>
              <a:gd name="adj2" fmla="val 50000"/>
            </a:avLst>
          </a:prstGeom>
          <a:noFill/>
          <a:ln w="9525">
            <a:solidFill>
              <a:schemeClr val="tx1"/>
            </a:solidFill>
            <a:miter lim="800000"/>
            <a:headEnd/>
            <a:tailEnd/>
          </a:ln>
        </p:spPr>
        <p:txBody>
          <a:bodyPr wrap="none" anchor="ctr"/>
          <a:lstStyle/>
          <a:p>
            <a:endParaRPr lang="en-US"/>
          </a:p>
        </p:txBody>
      </p:sp>
      <p:sp>
        <p:nvSpPr>
          <p:cNvPr id="61447" name="Line 9"/>
          <p:cNvSpPr>
            <a:spLocks noChangeShapeType="1"/>
          </p:cNvSpPr>
          <p:nvPr/>
        </p:nvSpPr>
        <p:spPr bwMode="auto">
          <a:xfrm>
            <a:off x="5638800" y="4033168"/>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1448" name="Text Box 10"/>
          <p:cNvSpPr txBox="1">
            <a:spLocks noChangeArrowheads="1"/>
          </p:cNvSpPr>
          <p:nvPr/>
        </p:nvSpPr>
        <p:spPr bwMode="auto">
          <a:xfrm>
            <a:off x="6553200" y="3766468"/>
            <a:ext cx="2286000" cy="701675"/>
          </a:xfrm>
          <a:prstGeom prst="rect">
            <a:avLst/>
          </a:prstGeom>
          <a:noFill/>
          <a:ln w="9525">
            <a:noFill/>
            <a:miter lim="800000"/>
            <a:headEnd/>
            <a:tailEnd/>
          </a:ln>
        </p:spPr>
        <p:txBody>
          <a:bodyPr>
            <a:spAutoFit/>
          </a:bodyPr>
          <a:lstStyle/>
          <a:p>
            <a:pPr>
              <a:spcBef>
                <a:spcPct val="50000"/>
              </a:spcBef>
            </a:pPr>
            <a:r>
              <a:rPr lang="en-US" sz="2000"/>
              <a:t>Adds item to the session object</a:t>
            </a:r>
          </a:p>
        </p:txBody>
      </p:sp>
      <p:sp>
        <p:nvSpPr>
          <p:cNvPr id="61449" name="Rectangle 11"/>
          <p:cNvSpPr>
            <a:spLocks noChangeArrowheads="1"/>
          </p:cNvSpPr>
          <p:nvPr/>
        </p:nvSpPr>
        <p:spPr bwMode="auto">
          <a:xfrm>
            <a:off x="609600" y="1340768"/>
            <a:ext cx="8229600" cy="990600"/>
          </a:xfrm>
          <a:prstGeom prst="rect">
            <a:avLst/>
          </a:prstGeom>
          <a:noFill/>
          <a:ln w="9525" algn="ctr">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800" dirty="0"/>
              <a:t>The request() method requests for the session object.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6C7AA4A-7EAC-4C29-A3EA-A46DB9F21752}" type="slidenum">
              <a:rPr lang="en-US"/>
              <a:pPr>
                <a:defRPr/>
              </a:pPr>
              <a:t>3</a:t>
            </a:fld>
            <a:endParaRPr lang="en-US"/>
          </a:p>
        </p:txBody>
      </p:sp>
      <p:sp>
        <p:nvSpPr>
          <p:cNvPr id="19459" name="Rectangle 2"/>
          <p:cNvSpPr>
            <a:spLocks noGrp="1" noChangeArrowheads="1"/>
          </p:cNvSpPr>
          <p:nvPr>
            <p:ph type="title"/>
          </p:nvPr>
        </p:nvSpPr>
        <p:spPr/>
        <p:txBody>
          <a:bodyPr/>
          <a:lstStyle/>
          <a:p>
            <a:pPr eaLnBrk="1" hangingPunct="1"/>
            <a:r>
              <a:rPr lang="en-US"/>
              <a:t>JSP Introduction (cont.)</a:t>
            </a:r>
          </a:p>
        </p:txBody>
      </p:sp>
      <p:sp>
        <p:nvSpPr>
          <p:cNvPr id="19460" name="Rectangle 3"/>
          <p:cNvSpPr>
            <a:spLocks noGrp="1" noChangeArrowheads="1"/>
          </p:cNvSpPr>
          <p:nvPr>
            <p:ph type="body" idx="1"/>
          </p:nvPr>
        </p:nvSpPr>
        <p:spPr>
          <a:xfrm>
            <a:off x="685800" y="914400"/>
            <a:ext cx="7772400" cy="5257800"/>
          </a:xfrm>
        </p:spPr>
        <p:txBody>
          <a:bodyPr/>
          <a:lstStyle/>
          <a:p>
            <a:pPr eaLnBrk="1" hangingPunct="1">
              <a:lnSpc>
                <a:spcPct val="90000"/>
              </a:lnSpc>
            </a:pPr>
            <a:r>
              <a:rPr lang="en-US"/>
              <a:t>Servlets</a:t>
            </a:r>
          </a:p>
          <a:p>
            <a:pPr lvl="1" eaLnBrk="1" hangingPunct="1">
              <a:lnSpc>
                <a:spcPct val="90000"/>
              </a:lnSpc>
            </a:pPr>
            <a:r>
              <a:rPr lang="en-US"/>
              <a:t>Used when small amount of content is fixed-template data </a:t>
            </a:r>
          </a:p>
          <a:p>
            <a:pPr lvl="2" eaLnBrk="1" hangingPunct="1">
              <a:lnSpc>
                <a:spcPct val="90000"/>
              </a:lnSpc>
            </a:pPr>
            <a:r>
              <a:rPr lang="en-US"/>
              <a:t>Most content generated dynamically</a:t>
            </a:r>
          </a:p>
          <a:p>
            <a:pPr lvl="1" eaLnBrk="1" hangingPunct="1">
              <a:lnSpc>
                <a:spcPct val="90000"/>
              </a:lnSpc>
            </a:pPr>
            <a:r>
              <a:rPr lang="en-US"/>
              <a:t>Some servlets do not produce content: invoke other servlets and JSPs</a:t>
            </a:r>
          </a:p>
          <a:p>
            <a:pPr eaLnBrk="1" hangingPunct="1">
              <a:lnSpc>
                <a:spcPct val="90000"/>
              </a:lnSpc>
            </a:pPr>
            <a:r>
              <a:rPr lang="en-US"/>
              <a:t>JSPs</a:t>
            </a:r>
          </a:p>
          <a:p>
            <a:pPr lvl="1" eaLnBrk="1" hangingPunct="1">
              <a:lnSpc>
                <a:spcPct val="90000"/>
              </a:lnSpc>
            </a:pPr>
            <a:r>
              <a:rPr lang="en-US"/>
              <a:t>Look like standard HTML or XHTML </a:t>
            </a:r>
          </a:p>
          <a:p>
            <a:pPr lvl="2" eaLnBrk="1" hangingPunct="1">
              <a:lnSpc>
                <a:spcPct val="90000"/>
              </a:lnSpc>
            </a:pPr>
            <a:r>
              <a:rPr lang="en-US"/>
              <a:t>Normally include HTML or XHTML markup</a:t>
            </a:r>
          </a:p>
          <a:p>
            <a:pPr lvl="3" eaLnBrk="1" hangingPunct="1">
              <a:lnSpc>
                <a:spcPct val="90000"/>
              </a:lnSpc>
            </a:pPr>
            <a:r>
              <a:rPr lang="en-US"/>
              <a:t>Known as fixed-template data</a:t>
            </a:r>
          </a:p>
          <a:p>
            <a:pPr lvl="1" eaLnBrk="1" hangingPunct="1">
              <a:lnSpc>
                <a:spcPct val="90000"/>
              </a:lnSpc>
            </a:pPr>
            <a:r>
              <a:rPr lang="en-US"/>
              <a:t>Used when content is mostly fixed-template data</a:t>
            </a:r>
          </a:p>
          <a:p>
            <a:pPr lvl="2" eaLnBrk="1" hangingPunct="1">
              <a:lnSpc>
                <a:spcPct val="90000"/>
              </a:lnSpc>
            </a:pPr>
            <a:r>
              <a:rPr lang="en-US"/>
              <a:t>Small amounts of content generated dynamically</a:t>
            </a:r>
          </a:p>
          <a:p>
            <a:pPr lvl="1" eaLnBrk="1" hangingPunct="1">
              <a:lnSpc>
                <a:spcPct val="90000"/>
              </a:lnSpc>
            </a:pPr>
            <a:r>
              <a:rPr lang="en-US"/>
              <a:t>Use special tags (JSP tags) to include existing Java components OR codes: declaration, expression, directive, scriptlet, action, custom tag library</a:t>
            </a:r>
          </a:p>
          <a:p>
            <a:pPr lvl="1" eaLnBrk="1" hangingPunct="1">
              <a:lnSpc>
                <a:spcPct val="90000"/>
              </a:lnSpc>
            </a:pPr>
            <a:endParaRPr lang="en-US"/>
          </a:p>
          <a:p>
            <a:pPr lvl="1" eaLnBrk="1" hangingPunct="1">
              <a:lnSpc>
                <a:spcPct val="90000"/>
              </a:lnSpc>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Session Tracking with </a:t>
            </a:r>
            <a:r>
              <a:rPr lang="en-US" dirty="0" err="1"/>
              <a:t>HttpSession</a:t>
            </a:r>
            <a:br>
              <a:rPr lang="en-US" dirty="0"/>
            </a:br>
            <a:r>
              <a:rPr lang="en-US" sz="2400" dirty="0">
                <a:latin typeface="Arial" charset="0"/>
                <a:cs typeface="Arial" charset="0"/>
              </a:rPr>
              <a:t>Using Session Object (cont.)</a:t>
            </a:r>
            <a:endParaRPr lang="en-US" dirty="0">
              <a:latin typeface="Arial" charset="0"/>
              <a:cs typeface="Arial" charset="0"/>
            </a:endParaRPr>
          </a:p>
        </p:txBody>
      </p:sp>
      <p:sp>
        <p:nvSpPr>
          <p:cNvPr id="62467" name="Rectangle 3"/>
          <p:cNvSpPr>
            <a:spLocks noChangeArrowheads="1"/>
          </p:cNvSpPr>
          <p:nvPr/>
        </p:nvSpPr>
        <p:spPr bwMode="auto">
          <a:xfrm>
            <a:off x="571500" y="2469495"/>
            <a:ext cx="5181600" cy="2800767"/>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dirty="0">
                <a:latin typeface="Courier New" pitchFamily="49" charset="0"/>
              </a:rPr>
              <a:t>…</a:t>
            </a:r>
          </a:p>
          <a:p>
            <a:pPr>
              <a:spcBef>
                <a:spcPts val="0"/>
              </a:spcBef>
            </a:pPr>
            <a:r>
              <a:rPr lang="en-US" dirty="0">
                <a:latin typeface="Courier New" pitchFamily="49" charset="0"/>
              </a:rPr>
              <a:t>// Obtain a session object</a:t>
            </a:r>
          </a:p>
          <a:p>
            <a:pPr>
              <a:spcBef>
                <a:spcPts val="0"/>
              </a:spcBef>
            </a:pPr>
            <a:r>
              <a:rPr lang="en-US" dirty="0" err="1">
                <a:latin typeface="Courier New" pitchFamily="49" charset="0"/>
              </a:rPr>
              <a:t>HttpSession</a:t>
            </a:r>
            <a:r>
              <a:rPr lang="en-US" dirty="0">
                <a:latin typeface="Courier New" pitchFamily="49" charset="0"/>
              </a:rPr>
              <a:t> session = </a:t>
            </a:r>
            <a:r>
              <a:rPr lang="en-US" dirty="0" err="1">
                <a:latin typeface="Courier New" pitchFamily="49" charset="0"/>
              </a:rPr>
              <a:t>request.getSession</a:t>
            </a:r>
            <a:r>
              <a:rPr lang="en-US" dirty="0">
                <a:latin typeface="Courier New" pitchFamily="49" charset="0"/>
              </a:rPr>
              <a:t>(true);</a:t>
            </a:r>
          </a:p>
          <a:p>
            <a:pPr>
              <a:spcBef>
                <a:spcPts val="0"/>
              </a:spcBef>
            </a:pPr>
            <a:r>
              <a:rPr lang="en-US" dirty="0">
                <a:latin typeface="Courier New" pitchFamily="49" charset="0"/>
              </a:rPr>
              <a:t>// Read the session data and cast it to the appropriate object type</a:t>
            </a:r>
          </a:p>
          <a:p>
            <a:pPr>
              <a:spcBef>
                <a:spcPts val="0"/>
              </a:spcBef>
            </a:pPr>
            <a:r>
              <a:rPr lang="en-US" dirty="0">
                <a:latin typeface="Courier New" pitchFamily="49" charset="0"/>
              </a:rPr>
              <a:t>Integer </a:t>
            </a:r>
            <a:r>
              <a:rPr lang="en-US" dirty="0" err="1">
                <a:latin typeface="Courier New" pitchFamily="49" charset="0"/>
              </a:rPr>
              <a:t>sessionInt</a:t>
            </a:r>
            <a:r>
              <a:rPr lang="en-US" dirty="0">
                <a:latin typeface="Courier New" pitchFamily="49" charset="0"/>
              </a:rPr>
              <a:t> = (Integer) </a:t>
            </a:r>
            <a:r>
              <a:rPr lang="en-US" dirty="0" err="1">
                <a:latin typeface="Courier New" pitchFamily="49" charset="0"/>
              </a:rPr>
              <a:t>session.getValue</a:t>
            </a:r>
            <a:r>
              <a:rPr lang="en-US" dirty="0">
                <a:latin typeface="Courier New" pitchFamily="49" charset="0"/>
              </a:rPr>
              <a:t>(“session”);</a:t>
            </a:r>
          </a:p>
          <a:p>
            <a:pPr>
              <a:spcBef>
                <a:spcPts val="0"/>
              </a:spcBef>
            </a:pPr>
            <a:r>
              <a:rPr lang="en-US" dirty="0" err="1">
                <a:latin typeface="Courier New" pitchFamily="49" charset="0"/>
              </a:rPr>
              <a:t>int</a:t>
            </a:r>
            <a:r>
              <a:rPr lang="en-US" dirty="0">
                <a:latin typeface="Courier New" pitchFamily="49" charset="0"/>
              </a:rPr>
              <a:t> count = </a:t>
            </a:r>
            <a:r>
              <a:rPr lang="en-US" dirty="0" err="1">
                <a:latin typeface="Courier New" pitchFamily="49" charset="0"/>
              </a:rPr>
              <a:t>sessionInt.intValue</a:t>
            </a:r>
            <a:r>
              <a:rPr lang="en-US" dirty="0">
                <a:latin typeface="Courier New" pitchFamily="49" charset="0"/>
              </a:rPr>
              <a:t>();</a:t>
            </a:r>
          </a:p>
          <a:p>
            <a:pPr>
              <a:spcBef>
                <a:spcPts val="0"/>
              </a:spcBef>
            </a:pPr>
            <a:r>
              <a:rPr lang="en-US" dirty="0">
                <a:latin typeface="Courier New" pitchFamily="49" charset="0"/>
              </a:rPr>
              <a:t>…</a:t>
            </a:r>
          </a:p>
          <a:p>
            <a:pPr>
              <a:spcBef>
                <a:spcPts val="0"/>
              </a:spcBef>
            </a:pPr>
            <a:r>
              <a:rPr lang="en-US" dirty="0">
                <a:latin typeface="Courier New" pitchFamily="49" charset="0"/>
              </a:rPr>
              <a:t>…</a:t>
            </a:r>
          </a:p>
        </p:txBody>
      </p:sp>
      <p:sp>
        <p:nvSpPr>
          <p:cNvPr id="62468" name="Text Box 5"/>
          <p:cNvSpPr txBox="1">
            <a:spLocks noChangeArrowheads="1"/>
          </p:cNvSpPr>
          <p:nvPr/>
        </p:nvSpPr>
        <p:spPr bwMode="auto">
          <a:xfrm>
            <a:off x="6781800" y="2934047"/>
            <a:ext cx="2038350" cy="641350"/>
          </a:xfrm>
          <a:prstGeom prst="rect">
            <a:avLst/>
          </a:prstGeom>
          <a:noFill/>
          <a:ln w="9525">
            <a:noFill/>
            <a:miter lim="800000"/>
            <a:headEnd/>
            <a:tailEnd/>
          </a:ln>
        </p:spPr>
        <p:txBody>
          <a:bodyPr>
            <a:spAutoFit/>
          </a:bodyPr>
          <a:lstStyle/>
          <a:p>
            <a:pPr>
              <a:spcBef>
                <a:spcPct val="50000"/>
              </a:spcBef>
            </a:pPr>
            <a:r>
              <a:rPr lang="en-US"/>
              <a:t>Obtains a session object</a:t>
            </a:r>
          </a:p>
        </p:txBody>
      </p:sp>
      <p:sp>
        <p:nvSpPr>
          <p:cNvPr id="62469" name="Text Box 8"/>
          <p:cNvSpPr txBox="1">
            <a:spLocks noChangeArrowheads="1"/>
          </p:cNvSpPr>
          <p:nvPr/>
        </p:nvSpPr>
        <p:spPr bwMode="auto">
          <a:xfrm>
            <a:off x="6572250" y="4191347"/>
            <a:ext cx="2609850" cy="366713"/>
          </a:xfrm>
          <a:prstGeom prst="rect">
            <a:avLst/>
          </a:prstGeom>
          <a:noFill/>
          <a:ln w="9525">
            <a:noFill/>
            <a:miter lim="800000"/>
            <a:headEnd/>
            <a:tailEnd/>
          </a:ln>
        </p:spPr>
        <p:txBody>
          <a:bodyPr>
            <a:spAutoFit/>
          </a:bodyPr>
          <a:lstStyle/>
          <a:p>
            <a:pPr>
              <a:spcBef>
                <a:spcPct val="50000"/>
              </a:spcBef>
            </a:pPr>
            <a:r>
              <a:rPr lang="en-US"/>
              <a:t>Reads the session value</a:t>
            </a:r>
          </a:p>
        </p:txBody>
      </p:sp>
      <p:sp>
        <p:nvSpPr>
          <p:cNvPr id="62470" name="Oval 9"/>
          <p:cNvSpPr>
            <a:spLocks noChangeArrowheads="1"/>
          </p:cNvSpPr>
          <p:nvPr/>
        </p:nvSpPr>
        <p:spPr bwMode="auto">
          <a:xfrm>
            <a:off x="628650" y="3181697"/>
            <a:ext cx="3581400" cy="304800"/>
          </a:xfrm>
          <a:prstGeom prst="ellipse">
            <a:avLst/>
          </a:prstGeom>
          <a:noFill/>
          <a:ln w="9525">
            <a:solidFill>
              <a:srgbClr val="0000FF"/>
            </a:solidFill>
            <a:miter lim="800000"/>
            <a:headEnd/>
            <a:tailEnd/>
          </a:ln>
        </p:spPr>
        <p:txBody>
          <a:bodyPr wrap="none" anchor="ctr"/>
          <a:lstStyle/>
          <a:p>
            <a:endParaRPr lang="en-US"/>
          </a:p>
        </p:txBody>
      </p:sp>
      <p:sp>
        <p:nvSpPr>
          <p:cNvPr id="62471" name="Line 10"/>
          <p:cNvSpPr>
            <a:spLocks noChangeShapeType="1"/>
          </p:cNvSpPr>
          <p:nvPr/>
        </p:nvSpPr>
        <p:spPr bwMode="auto">
          <a:xfrm>
            <a:off x="5715000" y="3238847"/>
            <a:ext cx="1066800" cy="0"/>
          </a:xfrm>
          <a:prstGeom prst="line">
            <a:avLst/>
          </a:prstGeom>
          <a:noFill/>
          <a:ln w="9525">
            <a:solidFill>
              <a:schemeClr val="tx1"/>
            </a:solidFill>
            <a:miter lim="800000"/>
            <a:headEnd/>
            <a:tailEnd type="triangle" w="med" len="med"/>
          </a:ln>
        </p:spPr>
        <p:txBody>
          <a:bodyPr wrap="none"/>
          <a:lstStyle/>
          <a:p>
            <a:endParaRPr lang="vi-VN"/>
          </a:p>
        </p:txBody>
      </p:sp>
      <p:sp>
        <p:nvSpPr>
          <p:cNvPr id="62472" name="Line 11"/>
          <p:cNvSpPr>
            <a:spLocks noChangeShapeType="1"/>
          </p:cNvSpPr>
          <p:nvPr/>
        </p:nvSpPr>
        <p:spPr bwMode="auto">
          <a:xfrm>
            <a:off x="5734050" y="4381847"/>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2473" name="Oval 12"/>
          <p:cNvSpPr>
            <a:spLocks noChangeArrowheads="1"/>
          </p:cNvSpPr>
          <p:nvPr/>
        </p:nvSpPr>
        <p:spPr bwMode="auto">
          <a:xfrm>
            <a:off x="590550" y="4267547"/>
            <a:ext cx="4038600" cy="304800"/>
          </a:xfrm>
          <a:prstGeom prst="ellipse">
            <a:avLst/>
          </a:prstGeom>
          <a:noFill/>
          <a:ln w="9525">
            <a:solidFill>
              <a:srgbClr val="0000FF"/>
            </a:solidFill>
            <a:miter lim="800000"/>
            <a:headEnd/>
            <a:tailEnd/>
          </a:ln>
        </p:spPr>
        <p:txBody>
          <a:bodyPr wrap="none" anchor="ctr"/>
          <a:lstStyle/>
          <a:p>
            <a:endParaRPr lang="en-US"/>
          </a:p>
        </p:txBody>
      </p:sp>
      <p:sp>
        <p:nvSpPr>
          <p:cNvPr id="62474" name="Line 13"/>
          <p:cNvSpPr>
            <a:spLocks noChangeShapeType="1"/>
          </p:cNvSpPr>
          <p:nvPr/>
        </p:nvSpPr>
        <p:spPr bwMode="auto">
          <a:xfrm>
            <a:off x="5772150" y="4762847"/>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2475" name="Text Box 14"/>
          <p:cNvSpPr txBox="1">
            <a:spLocks noChangeArrowheads="1"/>
          </p:cNvSpPr>
          <p:nvPr/>
        </p:nvSpPr>
        <p:spPr bwMode="auto">
          <a:xfrm>
            <a:off x="6705600" y="4534247"/>
            <a:ext cx="2438400" cy="915988"/>
          </a:xfrm>
          <a:prstGeom prst="rect">
            <a:avLst/>
          </a:prstGeom>
          <a:noFill/>
          <a:ln w="9525">
            <a:noFill/>
            <a:miter lim="800000"/>
            <a:headEnd/>
            <a:tailEnd/>
          </a:ln>
        </p:spPr>
        <p:txBody>
          <a:bodyPr>
            <a:spAutoFit/>
          </a:bodyPr>
          <a:lstStyle/>
          <a:p>
            <a:pPr>
              <a:spcBef>
                <a:spcPct val="50000"/>
              </a:spcBef>
            </a:pPr>
            <a:r>
              <a:rPr lang="en-US"/>
              <a:t>Casts the session value to appropriate datatype</a:t>
            </a:r>
          </a:p>
        </p:txBody>
      </p:sp>
      <p:sp>
        <p:nvSpPr>
          <p:cNvPr id="62476" name="Rectangle 15"/>
          <p:cNvSpPr>
            <a:spLocks noChangeArrowheads="1"/>
          </p:cNvSpPr>
          <p:nvPr/>
        </p:nvSpPr>
        <p:spPr bwMode="auto">
          <a:xfrm>
            <a:off x="628650" y="1268760"/>
            <a:ext cx="8515350" cy="922337"/>
          </a:xfrm>
          <a:prstGeom prst="rect">
            <a:avLst/>
          </a:prstGeom>
          <a:noFill/>
          <a:ln w="9525" algn="ctr">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a:t>The session value can be read and cast to the appropriate object type.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Session Tracking with </a:t>
            </a:r>
            <a:r>
              <a:rPr lang="en-US" dirty="0" err="1"/>
              <a:t>HttpSession</a:t>
            </a:r>
            <a:br>
              <a:rPr lang="en-US" dirty="0"/>
            </a:br>
            <a:r>
              <a:rPr lang="en-US" sz="2400" dirty="0">
                <a:latin typeface="Arial" charset="0"/>
                <a:cs typeface="Arial" charset="0"/>
              </a:rPr>
              <a:t>Using Session Object (cont.)</a:t>
            </a:r>
            <a:endParaRPr lang="en-US" dirty="0">
              <a:latin typeface="Arial" charset="0"/>
              <a:cs typeface="Arial" charset="0"/>
            </a:endParaRPr>
          </a:p>
        </p:txBody>
      </p:sp>
      <p:sp>
        <p:nvSpPr>
          <p:cNvPr id="63491" name="Rectangle 3"/>
          <p:cNvSpPr>
            <a:spLocks noChangeArrowheads="1"/>
          </p:cNvSpPr>
          <p:nvPr/>
        </p:nvSpPr>
        <p:spPr bwMode="auto">
          <a:xfrm>
            <a:off x="742950" y="1955800"/>
            <a:ext cx="5867400" cy="3987800"/>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sz="1500" dirty="0"/>
              <a:t>&lt;%</a:t>
            </a:r>
          </a:p>
          <a:p>
            <a:pPr>
              <a:spcBef>
                <a:spcPts val="0"/>
              </a:spcBef>
            </a:pPr>
            <a:r>
              <a:rPr lang="en-US" sz="1500" dirty="0"/>
              <a:t>    String </a:t>
            </a:r>
            <a:r>
              <a:rPr lang="en-US" sz="1500" dirty="0" err="1"/>
              <a:t>sessionval</a:t>
            </a:r>
            <a:r>
              <a:rPr lang="en-US" sz="1500" dirty="0"/>
              <a:t>=(String)</a:t>
            </a:r>
            <a:r>
              <a:rPr lang="en-US" sz="1500" dirty="0" err="1"/>
              <a:t>session.getAttribute</a:t>
            </a:r>
            <a:r>
              <a:rPr lang="en-US" sz="1500" dirty="0"/>
              <a:t>("</a:t>
            </a:r>
            <a:r>
              <a:rPr lang="en-US" sz="1500" dirty="0" err="1"/>
              <a:t>userid</a:t>
            </a:r>
            <a:r>
              <a:rPr lang="en-US" sz="1500" dirty="0"/>
              <a:t>"));</a:t>
            </a:r>
          </a:p>
          <a:p>
            <a:pPr>
              <a:spcBef>
                <a:spcPts val="0"/>
              </a:spcBef>
            </a:pPr>
            <a:r>
              <a:rPr lang="en-US" sz="1500" dirty="0"/>
              <a:t>    if(</a:t>
            </a:r>
            <a:r>
              <a:rPr lang="en-US" sz="1500" dirty="0" err="1"/>
              <a:t>sessionval</a:t>
            </a:r>
            <a:r>
              <a:rPr lang="en-US" sz="1500" dirty="0"/>
              <a:t> == null)</a:t>
            </a:r>
          </a:p>
          <a:p>
            <a:pPr>
              <a:spcBef>
                <a:spcPts val="0"/>
              </a:spcBef>
            </a:pPr>
            <a:r>
              <a:rPr lang="en-US" sz="1500" dirty="0"/>
              <a:t>    {</a:t>
            </a:r>
          </a:p>
          <a:p>
            <a:pPr>
              <a:spcBef>
                <a:spcPts val="0"/>
              </a:spcBef>
            </a:pPr>
            <a:r>
              <a:rPr lang="en-US" sz="1500" dirty="0"/>
              <a:t>        </a:t>
            </a:r>
            <a:r>
              <a:rPr lang="en-US" sz="1500" dirty="0" err="1"/>
              <a:t>session.setAttribute</a:t>
            </a:r>
            <a:r>
              <a:rPr lang="en-US" sz="1500" dirty="0"/>
              <a:t>("</a:t>
            </a:r>
            <a:r>
              <a:rPr lang="en-US" sz="1500" dirty="0" err="1"/>
              <a:t>userid",sessionval</a:t>
            </a:r>
            <a:r>
              <a:rPr lang="en-US" sz="1500" dirty="0"/>
              <a:t>);</a:t>
            </a:r>
          </a:p>
          <a:p>
            <a:pPr>
              <a:spcBef>
                <a:spcPts val="0"/>
              </a:spcBef>
            </a:pPr>
            <a:r>
              <a:rPr lang="en-US" sz="1500" dirty="0"/>
              <a:t>        </a:t>
            </a:r>
            <a:r>
              <a:rPr lang="en-US" sz="1500" dirty="0" err="1"/>
              <a:t>out.println</a:t>
            </a:r>
            <a:r>
              <a:rPr lang="en-US" sz="1500" dirty="0"/>
              <a:t>(</a:t>
            </a:r>
            <a:r>
              <a:rPr lang="en-US" sz="1500" dirty="0" err="1"/>
              <a:t>session.getAttribute</a:t>
            </a:r>
            <a:r>
              <a:rPr lang="en-US" sz="1500" dirty="0"/>
              <a:t>("</a:t>
            </a:r>
            <a:r>
              <a:rPr lang="en-US" sz="1500" dirty="0" err="1"/>
              <a:t>userid</a:t>
            </a:r>
            <a:r>
              <a:rPr lang="en-US" sz="1500" dirty="0"/>
              <a:t>"));</a:t>
            </a:r>
          </a:p>
          <a:p>
            <a:pPr>
              <a:spcBef>
                <a:spcPts val="0"/>
              </a:spcBef>
            </a:pPr>
            <a:r>
              <a:rPr lang="en-US" sz="1500" dirty="0"/>
              <a:t>    }</a:t>
            </a:r>
          </a:p>
          <a:p>
            <a:pPr>
              <a:spcBef>
                <a:spcPts val="0"/>
              </a:spcBef>
            </a:pPr>
            <a:r>
              <a:rPr lang="en-US" sz="1500" dirty="0"/>
              <a:t>    else</a:t>
            </a:r>
          </a:p>
          <a:p>
            <a:pPr>
              <a:spcBef>
                <a:spcPts val="0"/>
              </a:spcBef>
            </a:pPr>
            <a:r>
              <a:rPr lang="en-US" sz="1500" dirty="0"/>
              <a:t>   {</a:t>
            </a:r>
          </a:p>
          <a:p>
            <a:pPr>
              <a:spcBef>
                <a:spcPts val="0"/>
              </a:spcBef>
            </a:pPr>
            <a:r>
              <a:rPr lang="en-US" sz="1500" dirty="0"/>
              <a:t>        </a:t>
            </a:r>
            <a:r>
              <a:rPr lang="en-US" sz="1500" dirty="0" err="1"/>
              <a:t>out.println</a:t>
            </a:r>
            <a:r>
              <a:rPr lang="en-US" sz="1500" dirty="0"/>
              <a:t>("User Session already created");</a:t>
            </a:r>
          </a:p>
          <a:p>
            <a:pPr>
              <a:spcBef>
                <a:spcPts val="0"/>
              </a:spcBef>
            </a:pPr>
            <a:r>
              <a:rPr lang="en-US" sz="1500" dirty="0"/>
              <a:t>    }</a:t>
            </a:r>
          </a:p>
          <a:p>
            <a:pPr>
              <a:spcBef>
                <a:spcPts val="0"/>
              </a:spcBef>
            </a:pPr>
            <a:r>
              <a:rPr lang="en-US" sz="1500" dirty="0"/>
              <a:t>%&gt;</a:t>
            </a:r>
          </a:p>
          <a:p>
            <a:pPr>
              <a:spcBef>
                <a:spcPts val="0"/>
              </a:spcBef>
            </a:pPr>
            <a:r>
              <a:rPr lang="en-US" sz="1500" dirty="0"/>
              <a:t>&lt;b&gt;click this link to</a:t>
            </a:r>
          </a:p>
          <a:p>
            <a:pPr>
              <a:spcBef>
                <a:spcPts val="0"/>
              </a:spcBef>
            </a:pPr>
            <a:r>
              <a:rPr lang="en-US" sz="1500" dirty="0"/>
              <a:t>&lt;a </a:t>
            </a:r>
            <a:r>
              <a:rPr lang="en-US" sz="1500" dirty="0" err="1"/>
              <a:t>href</a:t>
            </a:r>
            <a:r>
              <a:rPr lang="en-US" sz="1500" dirty="0"/>
              <a:t>="&lt;%=</a:t>
            </a:r>
            <a:r>
              <a:rPr lang="en-US" sz="1500" dirty="0" err="1"/>
              <a:t>session.removeAttribute</a:t>
            </a:r>
            <a:r>
              <a:rPr lang="en-US" sz="1500" dirty="0"/>
              <a:t>("</a:t>
            </a:r>
            <a:r>
              <a:rPr lang="en-US" sz="1500" dirty="0" err="1"/>
              <a:t>userid</a:t>
            </a:r>
            <a:r>
              <a:rPr lang="en-US" sz="1500" dirty="0"/>
              <a:t>")%&gt;"&gt;remove session attribute&lt;/a&gt;&lt;/b&gt;&lt;</a:t>
            </a:r>
            <a:r>
              <a:rPr lang="en-US" sz="1500" dirty="0" err="1"/>
              <a:t>br</a:t>
            </a:r>
            <a:r>
              <a:rPr lang="en-US" sz="1500" dirty="0"/>
              <a:t>/&gt;</a:t>
            </a:r>
          </a:p>
          <a:p>
            <a:pPr>
              <a:spcBef>
                <a:spcPts val="0"/>
              </a:spcBef>
            </a:pPr>
            <a:r>
              <a:rPr lang="en-US" sz="1500" dirty="0"/>
              <a:t>&lt;b&gt;click this link to &lt;a </a:t>
            </a:r>
            <a:r>
              <a:rPr lang="en-US" sz="1500" dirty="0" err="1"/>
              <a:t>href</a:t>
            </a:r>
            <a:r>
              <a:rPr lang="en-US" sz="1500" dirty="0"/>
              <a:t>="&lt;%=</a:t>
            </a:r>
            <a:r>
              <a:rPr lang="en-US" sz="1500" dirty="0" err="1"/>
              <a:t>session.invalidate</a:t>
            </a:r>
            <a:r>
              <a:rPr lang="en-US" sz="1500" dirty="0"/>
              <a:t>()%&gt;"&gt; invalidate the session&lt;/a&gt;&lt;/b&gt;&lt;</a:t>
            </a:r>
            <a:r>
              <a:rPr lang="en-US" sz="1500" dirty="0" err="1"/>
              <a:t>br</a:t>
            </a:r>
            <a:r>
              <a:rPr lang="en-US" sz="1500" dirty="0"/>
              <a:t>/&gt;</a:t>
            </a:r>
          </a:p>
        </p:txBody>
      </p:sp>
      <p:sp>
        <p:nvSpPr>
          <p:cNvPr id="63492" name="Line 4"/>
          <p:cNvSpPr>
            <a:spLocks noChangeShapeType="1"/>
          </p:cNvSpPr>
          <p:nvPr/>
        </p:nvSpPr>
        <p:spPr bwMode="auto">
          <a:xfrm>
            <a:off x="5943600" y="2335560"/>
            <a:ext cx="1066800" cy="0"/>
          </a:xfrm>
          <a:prstGeom prst="line">
            <a:avLst/>
          </a:prstGeom>
          <a:noFill/>
          <a:ln w="9525">
            <a:solidFill>
              <a:schemeClr val="tx1"/>
            </a:solidFill>
            <a:miter lim="800000"/>
            <a:headEnd/>
            <a:tailEnd type="triangle" w="med" len="med"/>
          </a:ln>
        </p:spPr>
        <p:txBody>
          <a:bodyPr wrap="none"/>
          <a:lstStyle/>
          <a:p>
            <a:endParaRPr lang="vi-VN"/>
          </a:p>
        </p:txBody>
      </p:sp>
      <p:sp>
        <p:nvSpPr>
          <p:cNvPr id="63493" name="Text Box 5"/>
          <p:cNvSpPr txBox="1">
            <a:spLocks noChangeArrowheads="1"/>
          </p:cNvSpPr>
          <p:nvPr/>
        </p:nvSpPr>
        <p:spPr bwMode="auto">
          <a:xfrm>
            <a:off x="7086600" y="2183160"/>
            <a:ext cx="1752600" cy="366713"/>
          </a:xfrm>
          <a:prstGeom prst="rect">
            <a:avLst/>
          </a:prstGeom>
          <a:noFill/>
          <a:ln w="9525">
            <a:noFill/>
            <a:miter lim="800000"/>
            <a:headEnd/>
            <a:tailEnd/>
          </a:ln>
        </p:spPr>
        <p:txBody>
          <a:bodyPr>
            <a:spAutoFit/>
          </a:bodyPr>
          <a:lstStyle/>
          <a:p>
            <a:pPr>
              <a:spcBef>
                <a:spcPct val="50000"/>
              </a:spcBef>
            </a:pPr>
            <a:r>
              <a:rPr lang="en-US"/>
              <a:t>Accepts </a:t>
            </a:r>
            <a:r>
              <a:rPr lang="en-US" b="1"/>
              <a:t>userid</a:t>
            </a:r>
          </a:p>
        </p:txBody>
      </p:sp>
      <p:sp>
        <p:nvSpPr>
          <p:cNvPr id="63494" name="AutoShape 6"/>
          <p:cNvSpPr>
            <a:spLocks/>
          </p:cNvSpPr>
          <p:nvPr/>
        </p:nvSpPr>
        <p:spPr bwMode="auto">
          <a:xfrm>
            <a:off x="5124450" y="2773710"/>
            <a:ext cx="152400" cy="914400"/>
          </a:xfrm>
          <a:prstGeom prst="rightBrace">
            <a:avLst>
              <a:gd name="adj1" fmla="val 50000"/>
              <a:gd name="adj2" fmla="val 50000"/>
            </a:avLst>
          </a:prstGeom>
          <a:noFill/>
          <a:ln w="9525">
            <a:solidFill>
              <a:schemeClr val="tx1"/>
            </a:solidFill>
            <a:miter lim="800000"/>
            <a:headEnd/>
            <a:tailEnd/>
          </a:ln>
        </p:spPr>
        <p:txBody>
          <a:bodyPr wrap="none" anchor="ctr"/>
          <a:lstStyle/>
          <a:p>
            <a:endParaRPr lang="en-US"/>
          </a:p>
        </p:txBody>
      </p:sp>
      <p:sp>
        <p:nvSpPr>
          <p:cNvPr id="63495" name="Line 7"/>
          <p:cNvSpPr>
            <a:spLocks noChangeShapeType="1"/>
          </p:cNvSpPr>
          <p:nvPr/>
        </p:nvSpPr>
        <p:spPr bwMode="auto">
          <a:xfrm>
            <a:off x="5334000" y="3173760"/>
            <a:ext cx="1600200" cy="0"/>
          </a:xfrm>
          <a:prstGeom prst="line">
            <a:avLst/>
          </a:prstGeom>
          <a:noFill/>
          <a:ln w="9525">
            <a:solidFill>
              <a:schemeClr val="tx1"/>
            </a:solidFill>
            <a:miter lim="800000"/>
            <a:headEnd/>
            <a:tailEnd type="triangle" w="med" len="med"/>
          </a:ln>
        </p:spPr>
        <p:txBody>
          <a:bodyPr wrap="none"/>
          <a:lstStyle/>
          <a:p>
            <a:endParaRPr lang="vi-VN"/>
          </a:p>
        </p:txBody>
      </p:sp>
      <p:sp>
        <p:nvSpPr>
          <p:cNvPr id="63496" name="Text Box 8"/>
          <p:cNvSpPr txBox="1">
            <a:spLocks noChangeArrowheads="1"/>
          </p:cNvSpPr>
          <p:nvPr/>
        </p:nvSpPr>
        <p:spPr bwMode="auto">
          <a:xfrm>
            <a:off x="7067550" y="2716560"/>
            <a:ext cx="2076450" cy="1190625"/>
          </a:xfrm>
          <a:prstGeom prst="rect">
            <a:avLst/>
          </a:prstGeom>
          <a:noFill/>
          <a:ln w="9525">
            <a:noFill/>
            <a:miter lim="800000"/>
            <a:headEnd/>
            <a:tailEnd/>
          </a:ln>
        </p:spPr>
        <p:txBody>
          <a:bodyPr>
            <a:spAutoFit/>
          </a:bodyPr>
          <a:lstStyle/>
          <a:p>
            <a:pPr>
              <a:spcBef>
                <a:spcPct val="50000"/>
              </a:spcBef>
            </a:pPr>
            <a:r>
              <a:rPr lang="en-US"/>
              <a:t>If </a:t>
            </a:r>
            <a:r>
              <a:rPr lang="en-US" b="1"/>
              <a:t>sessionval</a:t>
            </a:r>
            <a:r>
              <a:rPr lang="en-US"/>
              <a:t> is null, the value of sessionval is set to </a:t>
            </a:r>
            <a:r>
              <a:rPr lang="en-US" b="1"/>
              <a:t>userid</a:t>
            </a:r>
            <a:r>
              <a:rPr lang="en-US"/>
              <a:t>.</a:t>
            </a:r>
          </a:p>
        </p:txBody>
      </p:sp>
      <p:sp>
        <p:nvSpPr>
          <p:cNvPr id="63497" name="Oval 9"/>
          <p:cNvSpPr>
            <a:spLocks noChangeArrowheads="1"/>
          </p:cNvSpPr>
          <p:nvPr/>
        </p:nvSpPr>
        <p:spPr bwMode="auto">
          <a:xfrm>
            <a:off x="1314450" y="4888260"/>
            <a:ext cx="3924300" cy="381000"/>
          </a:xfrm>
          <a:prstGeom prst="ellipse">
            <a:avLst/>
          </a:prstGeom>
          <a:noFill/>
          <a:ln w="9525">
            <a:solidFill>
              <a:srgbClr val="0000FF"/>
            </a:solidFill>
            <a:miter lim="800000"/>
            <a:headEnd/>
            <a:tailEnd/>
          </a:ln>
        </p:spPr>
        <p:txBody>
          <a:bodyPr wrap="none" anchor="ctr"/>
          <a:lstStyle/>
          <a:p>
            <a:endParaRPr lang="en-US"/>
          </a:p>
        </p:txBody>
      </p:sp>
      <p:sp>
        <p:nvSpPr>
          <p:cNvPr id="63498" name="Text Box 11"/>
          <p:cNvSpPr txBox="1">
            <a:spLocks noChangeArrowheads="1"/>
          </p:cNvSpPr>
          <p:nvPr/>
        </p:nvSpPr>
        <p:spPr bwMode="auto">
          <a:xfrm>
            <a:off x="7124700" y="4678710"/>
            <a:ext cx="2057400" cy="641350"/>
          </a:xfrm>
          <a:prstGeom prst="rect">
            <a:avLst/>
          </a:prstGeom>
          <a:noFill/>
          <a:ln w="9525">
            <a:noFill/>
            <a:miter lim="800000"/>
            <a:headEnd/>
            <a:tailEnd/>
          </a:ln>
        </p:spPr>
        <p:txBody>
          <a:bodyPr>
            <a:spAutoFit/>
          </a:bodyPr>
          <a:lstStyle/>
          <a:p>
            <a:pPr>
              <a:spcBef>
                <a:spcPct val="50000"/>
              </a:spcBef>
            </a:pPr>
            <a:r>
              <a:rPr lang="en-US"/>
              <a:t>Removes the session</a:t>
            </a:r>
          </a:p>
        </p:txBody>
      </p:sp>
      <p:sp>
        <p:nvSpPr>
          <p:cNvPr id="63499" name="Oval 12"/>
          <p:cNvSpPr>
            <a:spLocks noChangeArrowheads="1"/>
          </p:cNvSpPr>
          <p:nvPr/>
        </p:nvSpPr>
        <p:spPr bwMode="auto">
          <a:xfrm>
            <a:off x="2190750" y="5326410"/>
            <a:ext cx="3543300" cy="381000"/>
          </a:xfrm>
          <a:prstGeom prst="ellipse">
            <a:avLst/>
          </a:prstGeom>
          <a:noFill/>
          <a:ln w="9525">
            <a:solidFill>
              <a:srgbClr val="0000FF"/>
            </a:solidFill>
            <a:miter lim="800000"/>
            <a:headEnd/>
            <a:tailEnd/>
          </a:ln>
        </p:spPr>
        <p:txBody>
          <a:bodyPr wrap="none" anchor="ctr"/>
          <a:lstStyle/>
          <a:p>
            <a:endParaRPr lang="en-US"/>
          </a:p>
        </p:txBody>
      </p:sp>
      <p:sp>
        <p:nvSpPr>
          <p:cNvPr id="63500" name="Line 13"/>
          <p:cNvSpPr>
            <a:spLocks noChangeShapeType="1"/>
          </p:cNvSpPr>
          <p:nvPr/>
        </p:nvSpPr>
        <p:spPr bwMode="auto">
          <a:xfrm>
            <a:off x="5734050" y="5497860"/>
            <a:ext cx="1295400" cy="0"/>
          </a:xfrm>
          <a:prstGeom prst="line">
            <a:avLst/>
          </a:prstGeom>
          <a:noFill/>
          <a:ln w="9525">
            <a:solidFill>
              <a:schemeClr val="tx1"/>
            </a:solidFill>
            <a:miter lim="800000"/>
            <a:headEnd/>
            <a:tailEnd type="triangle" w="med" len="med"/>
          </a:ln>
        </p:spPr>
        <p:txBody>
          <a:bodyPr wrap="none"/>
          <a:lstStyle/>
          <a:p>
            <a:endParaRPr lang="vi-VN"/>
          </a:p>
        </p:txBody>
      </p:sp>
      <p:sp>
        <p:nvSpPr>
          <p:cNvPr id="63501" name="Text Box 14"/>
          <p:cNvSpPr txBox="1">
            <a:spLocks noChangeArrowheads="1"/>
          </p:cNvSpPr>
          <p:nvPr/>
        </p:nvSpPr>
        <p:spPr bwMode="auto">
          <a:xfrm>
            <a:off x="7029450" y="5269260"/>
            <a:ext cx="2057400" cy="641350"/>
          </a:xfrm>
          <a:prstGeom prst="rect">
            <a:avLst/>
          </a:prstGeom>
          <a:noFill/>
          <a:ln w="9525">
            <a:noFill/>
            <a:miter lim="800000"/>
            <a:headEnd/>
            <a:tailEnd/>
          </a:ln>
        </p:spPr>
        <p:txBody>
          <a:bodyPr>
            <a:spAutoFit/>
          </a:bodyPr>
          <a:lstStyle/>
          <a:p>
            <a:pPr>
              <a:spcBef>
                <a:spcPct val="50000"/>
              </a:spcBef>
            </a:pPr>
            <a:r>
              <a:rPr lang="en-US"/>
              <a:t>Invalidates the session</a:t>
            </a:r>
          </a:p>
        </p:txBody>
      </p:sp>
      <p:sp>
        <p:nvSpPr>
          <p:cNvPr id="63502" name="Rectangle 15"/>
          <p:cNvSpPr>
            <a:spLocks noChangeArrowheads="1"/>
          </p:cNvSpPr>
          <p:nvPr/>
        </p:nvSpPr>
        <p:spPr bwMode="auto">
          <a:xfrm>
            <a:off x="647700" y="1268760"/>
            <a:ext cx="8610600" cy="641350"/>
          </a:xfrm>
          <a:prstGeom prst="rect">
            <a:avLst/>
          </a:prstGeom>
          <a:noFill/>
          <a:ln w="9525" algn="ctr">
            <a:noFill/>
            <a:miter lim="800000"/>
            <a:headEnd/>
            <a:tailEnd/>
          </a:ln>
        </p:spPr>
        <p:txBody>
          <a:bodyPr/>
          <a:lstStyle/>
          <a:p>
            <a:pPr marL="342900" indent="-342900">
              <a:spcBef>
                <a:spcPct val="20000"/>
              </a:spcBef>
              <a:buClr>
                <a:schemeClr val="folHlink"/>
              </a:buClr>
              <a:buSzPct val="90000"/>
              <a:buFont typeface="Wingdings" pitchFamily="2" charset="2"/>
              <a:buChar char="n"/>
            </a:pPr>
            <a:r>
              <a:rPr lang="en-US"/>
              <a:t>The session can be invalidated using the </a:t>
            </a:r>
            <a:r>
              <a:rPr lang="en-US" b="1">
                <a:latin typeface="Courier New" pitchFamily="49" charset="0"/>
              </a:rPr>
              <a:t>invalidate()</a:t>
            </a:r>
            <a:r>
              <a:rPr lang="en-US"/>
              <a:t> method of the HttpSession object.</a:t>
            </a:r>
          </a:p>
        </p:txBody>
      </p:sp>
      <p:sp>
        <p:nvSpPr>
          <p:cNvPr id="63503" name="Line 16"/>
          <p:cNvSpPr>
            <a:spLocks noChangeShapeType="1"/>
          </p:cNvSpPr>
          <p:nvPr/>
        </p:nvSpPr>
        <p:spPr bwMode="auto">
          <a:xfrm>
            <a:off x="4953000" y="4964460"/>
            <a:ext cx="21336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1157856-6AC7-42D6-B1C3-647EB1153F45}" type="slidenum">
              <a:rPr lang="en-US"/>
              <a:pPr>
                <a:defRPr/>
              </a:pPr>
              <a:t>32</a:t>
            </a:fld>
            <a:endParaRPr lang="en-US"/>
          </a:p>
        </p:txBody>
      </p:sp>
      <p:sp>
        <p:nvSpPr>
          <p:cNvPr id="63491" name="Rectangle 2"/>
          <p:cNvSpPr>
            <a:spLocks noGrp="1" noChangeArrowheads="1"/>
          </p:cNvSpPr>
          <p:nvPr>
            <p:ph type="title"/>
          </p:nvPr>
        </p:nvSpPr>
        <p:spPr/>
        <p:txBody>
          <a:bodyPr/>
          <a:lstStyle/>
          <a:p>
            <a:pPr eaLnBrk="1" hangingPunct="1"/>
            <a:r>
              <a:rPr lang="en-US" dirty="0"/>
              <a:t>Session Tracking with </a:t>
            </a:r>
            <a:r>
              <a:rPr lang="en-US" dirty="0" err="1"/>
              <a:t>HttpSession</a:t>
            </a:r>
            <a:br>
              <a:rPr lang="en-US" dirty="0"/>
            </a:br>
            <a:r>
              <a:rPr lang="en-US" sz="2400" dirty="0">
                <a:latin typeface="Arial" charset="0"/>
                <a:cs typeface="Arial" charset="0"/>
              </a:rPr>
              <a:t>Using Session Object (cont.)</a:t>
            </a:r>
            <a:endParaRPr lang="en-US" dirty="0">
              <a:latin typeface="Courier" pitchFamily="49" charset="0"/>
            </a:endParaRPr>
          </a:p>
        </p:txBody>
      </p:sp>
      <p:sp>
        <p:nvSpPr>
          <p:cNvPr id="63492" name="Rectangle 3"/>
          <p:cNvSpPr>
            <a:spLocks noGrp="1" noChangeArrowheads="1"/>
          </p:cNvSpPr>
          <p:nvPr>
            <p:ph type="body" idx="1"/>
          </p:nvPr>
        </p:nvSpPr>
        <p:spPr/>
        <p:txBody>
          <a:bodyPr/>
          <a:lstStyle/>
          <a:p>
            <a:pPr eaLnBrk="1" hangingPunct="1"/>
            <a:r>
              <a:rPr lang="en-US"/>
              <a:t>To get a user's existing or new session object:</a:t>
            </a:r>
          </a:p>
          <a:p>
            <a:pPr lvl="1" eaLnBrk="1" hangingPunct="1"/>
            <a:r>
              <a:rPr lang="en-US">
                <a:solidFill>
                  <a:schemeClr val="hlink"/>
                </a:solidFill>
              </a:rPr>
              <a:t>HttpSession session = request.getSession(true);</a:t>
            </a:r>
          </a:p>
          <a:p>
            <a:pPr lvl="1" eaLnBrk="1" hangingPunct="1"/>
            <a:r>
              <a:rPr lang="en-US"/>
              <a:t>"true" means the server should create a new session object if necessary</a:t>
            </a:r>
          </a:p>
          <a:p>
            <a:pPr eaLnBrk="1" hangingPunct="1"/>
            <a:r>
              <a:rPr lang="en-US"/>
              <a:t>To store or retrieve an object in the session:</a:t>
            </a:r>
          </a:p>
          <a:p>
            <a:pPr lvl="1" eaLnBrk="1" hangingPunct="1"/>
            <a:r>
              <a:rPr lang="en-US">
                <a:solidFill>
                  <a:schemeClr val="hlink"/>
                </a:solidFill>
              </a:rPr>
              <a:t>Stores values: setAttribute("cartItem", cart);</a:t>
            </a:r>
          </a:p>
          <a:p>
            <a:pPr lvl="1" eaLnBrk="1" hangingPunct="1"/>
            <a:r>
              <a:rPr lang="en-US">
                <a:solidFill>
                  <a:schemeClr val="hlink"/>
                </a:solidFill>
              </a:rPr>
              <a:t>Retrieves values: getAttribute("cartItem");</a:t>
            </a:r>
          </a:p>
          <a:p>
            <a:pPr eaLnBrk="1" hangingPunct="1"/>
            <a:endParaRPr lang="en-US">
              <a:solidFill>
                <a:schemeClr val="hlink"/>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 Practice 3</a:t>
            </a:r>
            <a:endParaRPr lang="vi-VN" dirty="0"/>
          </a:p>
        </p:txBody>
      </p:sp>
      <p:pic>
        <p:nvPicPr>
          <p:cNvPr id="5" name="Picture 3" descr="cookiesa"/>
          <p:cNvPicPr>
            <a:picLocks noChangeAspect="1" noChangeArrowheads="1"/>
          </p:cNvPicPr>
          <p:nvPr/>
        </p:nvPicPr>
        <p:blipFill>
          <a:blip r:embed="rId2" cstate="print"/>
          <a:srcRect/>
          <a:stretch>
            <a:fillRect/>
          </a:stretch>
        </p:blipFill>
        <p:spPr bwMode="auto">
          <a:xfrm>
            <a:off x="228600" y="1143000"/>
            <a:ext cx="3829050" cy="2641600"/>
          </a:xfrm>
          <a:prstGeom prst="rect">
            <a:avLst/>
          </a:prstGeom>
          <a:noFill/>
          <a:ln w="9525">
            <a:noFill/>
            <a:miter lim="800000"/>
            <a:headEnd/>
            <a:tailEnd/>
          </a:ln>
        </p:spPr>
      </p:pic>
      <p:pic>
        <p:nvPicPr>
          <p:cNvPr id="77826" name="Picture 2"/>
          <p:cNvPicPr>
            <a:picLocks noChangeAspect="1" noChangeArrowheads="1"/>
          </p:cNvPicPr>
          <p:nvPr/>
        </p:nvPicPr>
        <p:blipFill>
          <a:blip r:embed="rId3" cstate="print"/>
          <a:srcRect/>
          <a:stretch>
            <a:fillRect/>
          </a:stretch>
        </p:blipFill>
        <p:spPr bwMode="auto">
          <a:xfrm>
            <a:off x="2057400" y="1905000"/>
            <a:ext cx="3581400" cy="2000250"/>
          </a:xfrm>
          <a:prstGeom prst="rect">
            <a:avLst/>
          </a:prstGeom>
          <a:noFill/>
          <a:ln w="9525">
            <a:noFill/>
            <a:miter lim="800000"/>
            <a:headEnd/>
            <a:tailEnd/>
          </a:ln>
        </p:spPr>
      </p:pic>
      <p:pic>
        <p:nvPicPr>
          <p:cNvPr id="7" name="Picture 5" descr="cookiesc"/>
          <p:cNvPicPr>
            <a:picLocks noChangeAspect="1" noChangeArrowheads="1"/>
          </p:cNvPicPr>
          <p:nvPr/>
        </p:nvPicPr>
        <p:blipFill>
          <a:blip r:embed="rId4" cstate="print"/>
          <a:srcRect/>
          <a:stretch>
            <a:fillRect/>
          </a:stretch>
        </p:blipFill>
        <p:spPr bwMode="auto">
          <a:xfrm>
            <a:off x="228600" y="3657600"/>
            <a:ext cx="3886200" cy="2673350"/>
          </a:xfrm>
          <a:prstGeom prst="rect">
            <a:avLst/>
          </a:prstGeom>
          <a:noFill/>
          <a:ln w="9525">
            <a:noFill/>
            <a:miter lim="800000"/>
            <a:headEnd/>
            <a:tailEnd/>
          </a:ln>
        </p:spPr>
      </p:pic>
      <p:pic>
        <p:nvPicPr>
          <p:cNvPr id="77827" name="Picture 3"/>
          <p:cNvPicPr>
            <a:picLocks noChangeAspect="1" noChangeArrowheads="1"/>
          </p:cNvPicPr>
          <p:nvPr/>
        </p:nvPicPr>
        <p:blipFill>
          <a:blip r:embed="rId5" cstate="print"/>
          <a:srcRect/>
          <a:stretch>
            <a:fillRect/>
          </a:stretch>
        </p:blipFill>
        <p:spPr bwMode="auto">
          <a:xfrm>
            <a:off x="4191000" y="1066800"/>
            <a:ext cx="4686300" cy="2600325"/>
          </a:xfrm>
          <a:prstGeom prst="rect">
            <a:avLst/>
          </a:prstGeom>
          <a:noFill/>
          <a:ln w="9525">
            <a:noFill/>
            <a:miter lim="800000"/>
            <a:headEnd/>
            <a:tailEnd/>
          </a:ln>
        </p:spPr>
      </p:pic>
      <p:pic>
        <p:nvPicPr>
          <p:cNvPr id="9" name="Picture 4" descr="cookiese"/>
          <p:cNvPicPr>
            <a:picLocks noChangeAspect="1" noChangeArrowheads="1"/>
          </p:cNvPicPr>
          <p:nvPr/>
        </p:nvPicPr>
        <p:blipFill>
          <a:blip r:embed="rId6" cstate="print"/>
          <a:srcRect/>
          <a:stretch>
            <a:fillRect/>
          </a:stretch>
        </p:blipFill>
        <p:spPr bwMode="auto">
          <a:xfrm>
            <a:off x="4267200" y="3733800"/>
            <a:ext cx="4667250" cy="258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826"/>
                                        </p:tgtEl>
                                        <p:attrNameLst>
                                          <p:attrName>style.visibility</p:attrName>
                                        </p:attrNameLst>
                                      </p:cBhvr>
                                      <p:to>
                                        <p:strVal val="visible"/>
                                      </p:to>
                                    </p:set>
                                    <p:animEffect transition="in" filter="box(in)">
                                      <p:cBhvr>
                                        <p:cTn id="12" dur="500"/>
                                        <p:tgtEl>
                                          <p:spTgt spid="7782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827"/>
                                        </p:tgtEl>
                                        <p:attrNameLst>
                                          <p:attrName>style.visibility</p:attrName>
                                        </p:attrNameLst>
                                      </p:cBhvr>
                                      <p:to>
                                        <p:strVal val="visible"/>
                                      </p:to>
                                    </p:set>
                                    <p:animEffect transition="in" filter="box(in)">
                                      <p:cBhvr>
                                        <p:cTn id="22" dur="500"/>
                                        <p:tgtEl>
                                          <p:spTgt spid="778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09600" y="1066800"/>
            <a:ext cx="7772400" cy="4724401"/>
          </a:xfrm>
        </p:spPr>
        <p:txBody>
          <a:bodyPr/>
          <a:lstStyle/>
          <a:p>
            <a:pPr>
              <a:lnSpc>
                <a:spcPct val="90000"/>
              </a:lnSpc>
            </a:pPr>
            <a:r>
              <a:rPr lang="en-US" sz="2800" dirty="0"/>
              <a:t>JSP hides the details of a cookie-based session tracking and supports the URL rewriting mechanism </a:t>
            </a:r>
          </a:p>
          <a:p>
            <a:pPr>
              <a:lnSpc>
                <a:spcPct val="90000"/>
              </a:lnSpc>
            </a:pPr>
            <a:r>
              <a:rPr lang="en-US" sz="2800" dirty="0"/>
              <a:t>URL Rewriting works with Web browsers that do not support cookies or the cookies that are disabled on a Web browser</a:t>
            </a:r>
          </a:p>
          <a:p>
            <a:pPr>
              <a:lnSpc>
                <a:spcPct val="90000"/>
              </a:lnSpc>
            </a:pPr>
            <a:r>
              <a:rPr lang="en-US" sz="2800" dirty="0"/>
              <a:t>Each URL that references the Web browser is returned to the user and contains additional information </a:t>
            </a:r>
          </a:p>
        </p:txBody>
      </p:sp>
      <p:sp>
        <p:nvSpPr>
          <p:cNvPr id="5"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URL Rewriting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7"/>
          <p:cNvSpPr>
            <a:spLocks noChangeArrowheads="1"/>
          </p:cNvSpPr>
          <p:nvPr/>
        </p:nvSpPr>
        <p:spPr bwMode="auto">
          <a:xfrm>
            <a:off x="609600" y="1244451"/>
            <a:ext cx="8153400" cy="822325"/>
          </a:xfrm>
          <a:prstGeom prst="rect">
            <a:avLst/>
          </a:prstGeom>
          <a:noFill/>
          <a:ln w="9525">
            <a:noFill/>
            <a:miter lim="800000"/>
            <a:headEnd/>
            <a:tailEnd/>
          </a:ln>
        </p:spPr>
        <p:txBody>
          <a:bodyPr>
            <a:spAutoFit/>
          </a:bodyPr>
          <a:lstStyle/>
          <a:p>
            <a:r>
              <a:rPr lang="en-US" dirty="0"/>
              <a:t>The session ID is encoded in the URLs that are created by the JSP pages</a:t>
            </a:r>
          </a:p>
        </p:txBody>
      </p:sp>
      <p:pic>
        <p:nvPicPr>
          <p:cNvPr id="51204" name="Picture 8" descr="fig 1"/>
          <p:cNvPicPr>
            <a:picLocks noChangeAspect="1" noChangeArrowheads="1"/>
          </p:cNvPicPr>
          <p:nvPr/>
        </p:nvPicPr>
        <p:blipFill>
          <a:blip r:embed="rId2" cstate="print"/>
          <a:srcRect/>
          <a:stretch>
            <a:fillRect/>
          </a:stretch>
        </p:blipFill>
        <p:spPr bwMode="auto">
          <a:xfrm>
            <a:off x="914400" y="2330301"/>
            <a:ext cx="7162800" cy="2682875"/>
          </a:xfrm>
          <a:prstGeom prst="rect">
            <a:avLst/>
          </a:prstGeom>
          <a:noFill/>
          <a:ln w="9525">
            <a:noFill/>
            <a:miter lim="800000"/>
            <a:headEnd/>
            <a:tailEnd/>
          </a:ln>
        </p:spPr>
      </p:pic>
      <p:sp>
        <p:nvSpPr>
          <p:cNvPr id="6"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URL Rewriting (cont.)</a:t>
            </a:r>
            <a:endParaRPr lang="en-US" sz="2400" dirty="0">
              <a:latin typeface="Arial" charset="0"/>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6"/>
          <p:cNvSpPr>
            <a:spLocks noChangeArrowheads="1"/>
          </p:cNvSpPr>
          <p:nvPr/>
        </p:nvSpPr>
        <p:spPr bwMode="auto">
          <a:xfrm>
            <a:off x="533400" y="1295400"/>
            <a:ext cx="5638800" cy="3293209"/>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dirty="0"/>
              <a:t>&lt;b&gt;Search results for books&lt;/b&gt;</a:t>
            </a:r>
            <a:br>
              <a:rPr lang="en-US" dirty="0"/>
            </a:br>
            <a:r>
              <a:rPr lang="en-US" dirty="0"/>
              <a:t>&lt;form method="post" action="serverprogram.jsp"&gt;</a:t>
            </a:r>
            <a:br>
              <a:rPr lang="en-US" dirty="0"/>
            </a:br>
            <a:r>
              <a:rPr lang="en-US" dirty="0"/>
              <a:t>&lt;input type="checkbox" name="</a:t>
            </a:r>
            <a:r>
              <a:rPr lang="en-US" dirty="0" err="1"/>
              <a:t>productID</a:t>
            </a:r>
            <a:r>
              <a:rPr lang="en-US" dirty="0"/>
              <a:t>" value="100"&gt;CD MP3 Converter Kit For Your CAR&lt;</a:t>
            </a:r>
            <a:r>
              <a:rPr lang="en-US" dirty="0" err="1"/>
              <a:t>br</a:t>
            </a:r>
            <a:r>
              <a:rPr lang="en-US" dirty="0"/>
              <a:t>&gt;</a:t>
            </a:r>
            <a:br>
              <a:rPr lang="en-US" dirty="0"/>
            </a:br>
            <a:r>
              <a:rPr lang="en-US" dirty="0"/>
              <a:t>&lt;input type="checkbox" name="</a:t>
            </a:r>
            <a:r>
              <a:rPr lang="en-US" dirty="0" err="1"/>
              <a:t>productID</a:t>
            </a:r>
            <a:r>
              <a:rPr lang="en-US" dirty="0"/>
              <a:t>" value="101"&gt;Front Loading Car MP3/CD Player With Anti Shock Memory and FM&lt;</a:t>
            </a:r>
            <a:r>
              <a:rPr lang="en-US" dirty="0" err="1"/>
              <a:t>br</a:t>
            </a:r>
            <a:r>
              <a:rPr lang="en-US" dirty="0"/>
              <a:t>&gt;</a:t>
            </a:r>
          </a:p>
          <a:p>
            <a:pPr>
              <a:spcBef>
                <a:spcPts val="0"/>
              </a:spcBef>
            </a:pPr>
            <a:r>
              <a:rPr lang="en-US" dirty="0"/>
              <a:t>&lt;input type="checkbox" name="</a:t>
            </a:r>
            <a:r>
              <a:rPr lang="en-US" dirty="0" err="1"/>
              <a:t>productID</a:t>
            </a:r>
            <a:r>
              <a:rPr lang="en-US" dirty="0"/>
              <a:t>" value="102"&gt;CAR/Home DVD/VCD/MP3 </a:t>
            </a:r>
            <a:r>
              <a:rPr lang="en-US" dirty="0" err="1"/>
              <a:t>Playerwith</a:t>
            </a:r>
            <a:r>
              <a:rPr lang="en-US" dirty="0"/>
              <a:t> anti shock for Indian Roads&lt;</a:t>
            </a:r>
            <a:r>
              <a:rPr lang="en-US" dirty="0" err="1"/>
              <a:t>br</a:t>
            </a:r>
            <a:r>
              <a:rPr lang="en-US" dirty="0"/>
              <a:t>&gt;</a:t>
            </a:r>
            <a:br>
              <a:rPr lang="en-US" dirty="0"/>
            </a:br>
            <a:r>
              <a:rPr lang="en-US" dirty="0"/>
              <a:t>&lt;input type="submit" name="Submit" value="Add to Cart"&gt;&lt;</a:t>
            </a:r>
            <a:r>
              <a:rPr lang="en-US" dirty="0" err="1"/>
              <a:t>br</a:t>
            </a:r>
            <a:r>
              <a:rPr lang="en-US" dirty="0"/>
              <a:t>&gt;</a:t>
            </a:r>
            <a:br>
              <a:rPr lang="en-US" dirty="0"/>
            </a:br>
            <a:r>
              <a:rPr lang="en-US" dirty="0"/>
              <a:t>&lt;/form&gt;</a:t>
            </a:r>
            <a:endParaRPr lang="en-GB" dirty="0"/>
          </a:p>
        </p:txBody>
      </p:sp>
      <p:sp>
        <p:nvSpPr>
          <p:cNvPr id="52228" name="Oval 14"/>
          <p:cNvSpPr>
            <a:spLocks noChangeArrowheads="1"/>
          </p:cNvSpPr>
          <p:nvPr/>
        </p:nvSpPr>
        <p:spPr bwMode="auto">
          <a:xfrm>
            <a:off x="3124200" y="1525935"/>
            <a:ext cx="2362200" cy="381000"/>
          </a:xfrm>
          <a:prstGeom prst="ellipse">
            <a:avLst/>
          </a:prstGeom>
          <a:noFill/>
          <a:ln w="9525">
            <a:solidFill>
              <a:srgbClr val="0000FF"/>
            </a:solidFill>
            <a:miter lim="800000"/>
            <a:headEnd/>
            <a:tailEnd/>
          </a:ln>
        </p:spPr>
        <p:txBody>
          <a:bodyPr wrap="none" anchor="ctr"/>
          <a:lstStyle/>
          <a:p>
            <a:endParaRPr lang="en-US"/>
          </a:p>
        </p:txBody>
      </p:sp>
      <p:sp>
        <p:nvSpPr>
          <p:cNvPr id="52229" name="Line 15"/>
          <p:cNvSpPr>
            <a:spLocks noChangeShapeType="1"/>
          </p:cNvSpPr>
          <p:nvPr/>
        </p:nvSpPr>
        <p:spPr bwMode="auto">
          <a:xfrm>
            <a:off x="5486400" y="1716435"/>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52230" name="Text Box 16"/>
          <p:cNvSpPr txBox="1">
            <a:spLocks noChangeArrowheads="1"/>
          </p:cNvSpPr>
          <p:nvPr/>
        </p:nvSpPr>
        <p:spPr bwMode="auto">
          <a:xfrm>
            <a:off x="6324600" y="1373535"/>
            <a:ext cx="1828800" cy="641350"/>
          </a:xfrm>
          <a:prstGeom prst="rect">
            <a:avLst/>
          </a:prstGeom>
          <a:noFill/>
          <a:ln w="9525">
            <a:noFill/>
            <a:miter lim="800000"/>
            <a:headEnd/>
            <a:tailEnd/>
          </a:ln>
        </p:spPr>
        <p:txBody>
          <a:bodyPr>
            <a:spAutoFit/>
          </a:bodyPr>
          <a:lstStyle/>
          <a:p>
            <a:pPr>
              <a:spcBef>
                <a:spcPct val="50000"/>
              </a:spcBef>
            </a:pPr>
            <a:r>
              <a:rPr lang="en-US"/>
              <a:t>URL of server side program</a:t>
            </a:r>
          </a:p>
        </p:txBody>
      </p:sp>
      <p:sp>
        <p:nvSpPr>
          <p:cNvPr id="52231" name="AutoShape 17"/>
          <p:cNvSpPr>
            <a:spLocks/>
          </p:cNvSpPr>
          <p:nvPr/>
        </p:nvSpPr>
        <p:spPr bwMode="auto">
          <a:xfrm>
            <a:off x="6248400" y="1983135"/>
            <a:ext cx="152400" cy="1826865"/>
          </a:xfrm>
          <a:prstGeom prst="rightBrace">
            <a:avLst>
              <a:gd name="adj1" fmla="val 125000"/>
              <a:gd name="adj2" fmla="val 50000"/>
            </a:avLst>
          </a:prstGeom>
          <a:noFill/>
          <a:ln w="9525">
            <a:solidFill>
              <a:schemeClr val="tx1"/>
            </a:solidFill>
            <a:miter lim="800000"/>
            <a:headEnd/>
            <a:tailEnd/>
          </a:ln>
        </p:spPr>
        <p:txBody>
          <a:bodyPr wrap="none" anchor="ctr"/>
          <a:lstStyle/>
          <a:p>
            <a:endParaRPr lang="en-US"/>
          </a:p>
        </p:txBody>
      </p:sp>
      <p:sp>
        <p:nvSpPr>
          <p:cNvPr id="52232" name="Line 18"/>
          <p:cNvSpPr>
            <a:spLocks noChangeShapeType="1"/>
          </p:cNvSpPr>
          <p:nvPr/>
        </p:nvSpPr>
        <p:spPr bwMode="auto">
          <a:xfrm>
            <a:off x="6400800" y="2819400"/>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52233" name="Text Box 19"/>
          <p:cNvSpPr txBox="1">
            <a:spLocks noChangeArrowheads="1"/>
          </p:cNvSpPr>
          <p:nvPr/>
        </p:nvSpPr>
        <p:spPr bwMode="auto">
          <a:xfrm>
            <a:off x="6972300" y="2362200"/>
            <a:ext cx="1905000" cy="915988"/>
          </a:xfrm>
          <a:prstGeom prst="rect">
            <a:avLst/>
          </a:prstGeom>
          <a:noFill/>
          <a:ln w="9525">
            <a:noFill/>
            <a:miter lim="800000"/>
            <a:headEnd/>
            <a:tailEnd/>
          </a:ln>
        </p:spPr>
        <p:txBody>
          <a:bodyPr>
            <a:spAutoFit/>
          </a:bodyPr>
          <a:lstStyle/>
          <a:p>
            <a:pPr>
              <a:spcBef>
                <a:spcPct val="50000"/>
              </a:spcBef>
            </a:pPr>
            <a:r>
              <a:rPr lang="en-US"/>
              <a:t>Provides check box for different products</a:t>
            </a:r>
          </a:p>
        </p:txBody>
      </p:sp>
      <p:sp>
        <p:nvSpPr>
          <p:cNvPr id="52234" name="Line 20"/>
          <p:cNvSpPr>
            <a:spLocks noChangeShapeType="1"/>
          </p:cNvSpPr>
          <p:nvPr/>
        </p:nvSpPr>
        <p:spPr bwMode="auto">
          <a:xfrm>
            <a:off x="5943600" y="3905250"/>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2235" name="Text Box 21"/>
          <p:cNvSpPr txBox="1">
            <a:spLocks noChangeArrowheads="1"/>
          </p:cNvSpPr>
          <p:nvPr/>
        </p:nvSpPr>
        <p:spPr bwMode="auto">
          <a:xfrm>
            <a:off x="6553200" y="3581400"/>
            <a:ext cx="1905000" cy="641350"/>
          </a:xfrm>
          <a:prstGeom prst="rect">
            <a:avLst/>
          </a:prstGeom>
          <a:noFill/>
          <a:ln w="9525">
            <a:noFill/>
            <a:miter lim="800000"/>
            <a:headEnd/>
            <a:tailEnd/>
          </a:ln>
        </p:spPr>
        <p:txBody>
          <a:bodyPr>
            <a:spAutoFit/>
          </a:bodyPr>
          <a:lstStyle/>
          <a:p>
            <a:pPr>
              <a:spcBef>
                <a:spcPct val="50000"/>
              </a:spcBef>
            </a:pPr>
            <a:r>
              <a:rPr lang="en-US"/>
              <a:t>Submits the user input to URL</a:t>
            </a:r>
          </a:p>
        </p:txBody>
      </p:sp>
      <p:sp>
        <p:nvSpPr>
          <p:cNvPr id="13"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URL Rewriting (cont.)</a:t>
            </a:r>
            <a:endParaRPr lang="en-US" sz="2400" dirty="0">
              <a:latin typeface="Arial"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7"/>
          <p:cNvSpPr>
            <a:spLocks noChangeArrowheads="1"/>
          </p:cNvSpPr>
          <p:nvPr/>
        </p:nvSpPr>
        <p:spPr bwMode="auto">
          <a:xfrm>
            <a:off x="467544" y="1268760"/>
            <a:ext cx="5638800" cy="4064000"/>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sz="2000" dirty="0"/>
              <a:t>&lt;b&gt;Search results for books&lt;/b&gt;</a:t>
            </a:r>
            <a:br>
              <a:rPr lang="en-US" sz="2000" dirty="0"/>
            </a:br>
            <a:r>
              <a:rPr lang="en-US" sz="2000" dirty="0"/>
              <a:t>&lt;form method="post" action="</a:t>
            </a:r>
            <a:r>
              <a:rPr lang="en-US" sz="2000" dirty="0" err="1"/>
              <a:t>serverprogram.jsp?productID</a:t>
            </a:r>
            <a:r>
              <a:rPr lang="en-US" sz="2000" dirty="0"/>
              <a:t>=102"&gt;</a:t>
            </a:r>
          </a:p>
          <a:p>
            <a:pPr>
              <a:spcBef>
                <a:spcPts val="0"/>
              </a:spcBef>
            </a:pPr>
            <a:r>
              <a:rPr lang="en-US" sz="2000" dirty="0"/>
              <a:t>&lt;input type="checkbox" name="</a:t>
            </a:r>
            <a:r>
              <a:rPr lang="en-US" sz="2000" dirty="0" err="1"/>
              <a:t>productID</a:t>
            </a:r>
            <a:r>
              <a:rPr lang="en-US" sz="2000" dirty="0"/>
              <a:t>" value="150"&gt;DVD Player with built in Amplifier </a:t>
            </a:r>
            <a:r>
              <a:rPr lang="en-US" sz="2000" dirty="0">
                <a:hlinkClick r:id="rId2"/>
              </a:rPr>
              <a:t> </a:t>
            </a:r>
            <a:r>
              <a:rPr lang="en-US" sz="2000" dirty="0"/>
              <a:t>&lt;</a:t>
            </a:r>
            <a:r>
              <a:rPr lang="en-US" sz="2000" dirty="0" err="1"/>
              <a:t>br</a:t>
            </a:r>
            <a:r>
              <a:rPr lang="en-US" sz="2000" dirty="0"/>
              <a:t>&gt;</a:t>
            </a:r>
            <a:br>
              <a:rPr lang="en-US" sz="2000" dirty="0"/>
            </a:br>
            <a:r>
              <a:rPr lang="en-US" sz="2000" dirty="0"/>
              <a:t>&lt;input type="checkbox" name="</a:t>
            </a:r>
            <a:r>
              <a:rPr lang="en-US" sz="2000" dirty="0" err="1"/>
              <a:t>productID</a:t>
            </a:r>
            <a:r>
              <a:rPr lang="en-US" sz="2000" dirty="0"/>
              <a:t>" value="160"&gt;Ultra Slim DVD Player Multi Region 5.1 Digital&lt;</a:t>
            </a:r>
            <a:r>
              <a:rPr lang="en-US" sz="2000" dirty="0" err="1"/>
              <a:t>br</a:t>
            </a:r>
            <a:r>
              <a:rPr lang="en-US" sz="2000" dirty="0"/>
              <a:t>&gt;</a:t>
            </a:r>
            <a:br>
              <a:rPr lang="en-US" sz="2000" dirty="0"/>
            </a:br>
            <a:r>
              <a:rPr lang="en-US" sz="2000" dirty="0"/>
              <a:t>&lt;input type="submit" name="Submit" value = "Add to Cart"&gt;</a:t>
            </a:r>
          </a:p>
          <a:p>
            <a:pPr>
              <a:spcBef>
                <a:spcPts val="0"/>
              </a:spcBef>
            </a:pPr>
            <a:r>
              <a:rPr lang="en-US" sz="2000" dirty="0"/>
              <a:t>&lt;</a:t>
            </a:r>
            <a:r>
              <a:rPr lang="en-US" sz="2000" dirty="0" err="1"/>
              <a:t>br</a:t>
            </a:r>
            <a:r>
              <a:rPr lang="en-US" sz="2000" dirty="0"/>
              <a:t>&gt;</a:t>
            </a:r>
            <a:br>
              <a:rPr lang="en-US" sz="2000" dirty="0"/>
            </a:br>
            <a:r>
              <a:rPr lang="en-US" sz="2000" dirty="0"/>
              <a:t>&lt;/form&gt;</a:t>
            </a:r>
            <a:endParaRPr lang="en-GB" sz="2000" dirty="0"/>
          </a:p>
        </p:txBody>
      </p:sp>
      <p:sp>
        <p:nvSpPr>
          <p:cNvPr id="53252" name="Oval 8"/>
          <p:cNvSpPr>
            <a:spLocks noChangeArrowheads="1"/>
          </p:cNvSpPr>
          <p:nvPr/>
        </p:nvSpPr>
        <p:spPr bwMode="auto">
          <a:xfrm>
            <a:off x="1343844" y="1935510"/>
            <a:ext cx="4343400" cy="342900"/>
          </a:xfrm>
          <a:prstGeom prst="ellipse">
            <a:avLst/>
          </a:prstGeom>
          <a:noFill/>
          <a:ln w="9525">
            <a:solidFill>
              <a:srgbClr val="0000FF"/>
            </a:solidFill>
            <a:miter lim="800000"/>
            <a:headEnd/>
            <a:tailEnd/>
          </a:ln>
        </p:spPr>
        <p:txBody>
          <a:bodyPr wrap="none" anchor="ctr"/>
          <a:lstStyle/>
          <a:p>
            <a:endParaRPr lang="en-US"/>
          </a:p>
        </p:txBody>
      </p:sp>
      <p:sp>
        <p:nvSpPr>
          <p:cNvPr id="53253" name="Line 9"/>
          <p:cNvSpPr>
            <a:spLocks noChangeShapeType="1"/>
          </p:cNvSpPr>
          <p:nvPr/>
        </p:nvSpPr>
        <p:spPr bwMode="auto">
          <a:xfrm>
            <a:off x="5801544" y="2106960"/>
            <a:ext cx="762000" cy="0"/>
          </a:xfrm>
          <a:prstGeom prst="line">
            <a:avLst/>
          </a:prstGeom>
          <a:noFill/>
          <a:ln w="9525">
            <a:solidFill>
              <a:schemeClr val="tx1"/>
            </a:solidFill>
            <a:miter lim="800000"/>
            <a:headEnd/>
            <a:tailEnd type="triangle" w="med" len="med"/>
          </a:ln>
        </p:spPr>
        <p:txBody>
          <a:bodyPr wrap="none"/>
          <a:lstStyle/>
          <a:p>
            <a:endParaRPr lang="vi-VN"/>
          </a:p>
        </p:txBody>
      </p:sp>
      <p:sp>
        <p:nvSpPr>
          <p:cNvPr id="53254" name="Text Box 10"/>
          <p:cNvSpPr txBox="1">
            <a:spLocks noChangeArrowheads="1"/>
          </p:cNvSpPr>
          <p:nvPr/>
        </p:nvSpPr>
        <p:spPr bwMode="auto">
          <a:xfrm>
            <a:off x="6639744" y="1344960"/>
            <a:ext cx="2343150" cy="1465263"/>
          </a:xfrm>
          <a:prstGeom prst="rect">
            <a:avLst/>
          </a:prstGeom>
          <a:noFill/>
          <a:ln w="9525">
            <a:noFill/>
            <a:miter lim="800000"/>
            <a:headEnd/>
            <a:tailEnd/>
          </a:ln>
        </p:spPr>
        <p:txBody>
          <a:bodyPr>
            <a:spAutoFit/>
          </a:bodyPr>
          <a:lstStyle/>
          <a:p>
            <a:pPr>
              <a:spcBef>
                <a:spcPct val="50000"/>
              </a:spcBef>
            </a:pPr>
            <a:r>
              <a:rPr lang="en-US"/>
              <a:t>URL for server side program after the user selects a product and goes to another page</a:t>
            </a:r>
          </a:p>
        </p:txBody>
      </p:sp>
      <p:sp>
        <p:nvSpPr>
          <p:cNvPr id="53255" name="AutoShape 11"/>
          <p:cNvSpPr>
            <a:spLocks/>
          </p:cNvSpPr>
          <p:nvPr/>
        </p:nvSpPr>
        <p:spPr bwMode="auto">
          <a:xfrm>
            <a:off x="6106344" y="2487960"/>
            <a:ext cx="228600" cy="1600200"/>
          </a:xfrm>
          <a:prstGeom prst="rightBrace">
            <a:avLst>
              <a:gd name="adj1" fmla="val 58333"/>
              <a:gd name="adj2" fmla="val 50000"/>
            </a:avLst>
          </a:prstGeom>
          <a:noFill/>
          <a:ln w="9525">
            <a:solidFill>
              <a:schemeClr val="tx1"/>
            </a:solidFill>
            <a:miter lim="800000"/>
            <a:headEnd/>
            <a:tailEnd/>
          </a:ln>
        </p:spPr>
        <p:txBody>
          <a:bodyPr wrap="none" anchor="ctr"/>
          <a:lstStyle/>
          <a:p>
            <a:endParaRPr lang="en-US"/>
          </a:p>
        </p:txBody>
      </p:sp>
      <p:sp>
        <p:nvSpPr>
          <p:cNvPr id="53256" name="Line 12"/>
          <p:cNvSpPr>
            <a:spLocks noChangeShapeType="1"/>
          </p:cNvSpPr>
          <p:nvPr/>
        </p:nvSpPr>
        <p:spPr bwMode="auto">
          <a:xfrm>
            <a:off x="6334944" y="3288060"/>
            <a:ext cx="381000" cy="0"/>
          </a:xfrm>
          <a:prstGeom prst="line">
            <a:avLst/>
          </a:prstGeom>
          <a:noFill/>
          <a:ln w="9525">
            <a:solidFill>
              <a:schemeClr val="tx1"/>
            </a:solidFill>
            <a:miter lim="800000"/>
            <a:headEnd/>
            <a:tailEnd type="triangle" w="med" len="med"/>
          </a:ln>
        </p:spPr>
        <p:txBody>
          <a:bodyPr wrap="none"/>
          <a:lstStyle/>
          <a:p>
            <a:endParaRPr lang="vi-VN"/>
          </a:p>
        </p:txBody>
      </p:sp>
      <p:sp>
        <p:nvSpPr>
          <p:cNvPr id="53257" name="Text Box 13"/>
          <p:cNvSpPr txBox="1">
            <a:spLocks noChangeArrowheads="1"/>
          </p:cNvSpPr>
          <p:nvPr/>
        </p:nvSpPr>
        <p:spPr bwMode="auto">
          <a:xfrm>
            <a:off x="6715944" y="2792760"/>
            <a:ext cx="2133600" cy="915988"/>
          </a:xfrm>
          <a:prstGeom prst="rect">
            <a:avLst/>
          </a:prstGeom>
          <a:noFill/>
          <a:ln w="9525">
            <a:noFill/>
            <a:miter lim="800000"/>
            <a:headEnd/>
            <a:tailEnd/>
          </a:ln>
        </p:spPr>
        <p:txBody>
          <a:bodyPr>
            <a:spAutoFit/>
          </a:bodyPr>
          <a:lstStyle/>
          <a:p>
            <a:pPr>
              <a:spcBef>
                <a:spcPct val="50000"/>
              </a:spcBef>
            </a:pPr>
            <a:r>
              <a:rPr lang="en-US"/>
              <a:t>Provides check box for different products</a:t>
            </a:r>
          </a:p>
        </p:txBody>
      </p:sp>
      <p:sp>
        <p:nvSpPr>
          <p:cNvPr id="53258" name="Line 17"/>
          <p:cNvSpPr>
            <a:spLocks noChangeShapeType="1"/>
          </p:cNvSpPr>
          <p:nvPr/>
        </p:nvSpPr>
        <p:spPr bwMode="auto">
          <a:xfrm>
            <a:off x="6106344" y="4240560"/>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3259" name="Text Box 18"/>
          <p:cNvSpPr txBox="1">
            <a:spLocks noChangeArrowheads="1"/>
          </p:cNvSpPr>
          <p:nvPr/>
        </p:nvSpPr>
        <p:spPr bwMode="auto">
          <a:xfrm>
            <a:off x="6715944" y="3916710"/>
            <a:ext cx="1981200" cy="641350"/>
          </a:xfrm>
          <a:prstGeom prst="rect">
            <a:avLst/>
          </a:prstGeom>
          <a:noFill/>
          <a:ln w="9525">
            <a:noFill/>
            <a:miter lim="800000"/>
            <a:headEnd/>
            <a:tailEnd/>
          </a:ln>
        </p:spPr>
        <p:txBody>
          <a:bodyPr>
            <a:spAutoFit/>
          </a:bodyPr>
          <a:lstStyle/>
          <a:p>
            <a:pPr>
              <a:spcBef>
                <a:spcPct val="50000"/>
              </a:spcBef>
            </a:pPr>
            <a:r>
              <a:rPr lang="en-US"/>
              <a:t>Submits input to the URL</a:t>
            </a:r>
          </a:p>
        </p:txBody>
      </p:sp>
      <p:sp>
        <p:nvSpPr>
          <p:cNvPr id="13"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URL Rewriting (cont.)</a:t>
            </a:r>
            <a:endParaRPr lang="en-US" sz="2400" dirty="0">
              <a:latin typeface="Arial" charset="0"/>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5"/>
          <p:cNvSpPr>
            <a:spLocks noGrp="1" noChangeArrowheads="1"/>
          </p:cNvSpPr>
          <p:nvPr>
            <p:ph type="body" idx="1"/>
          </p:nvPr>
        </p:nvSpPr>
        <p:spPr>
          <a:xfrm>
            <a:off x="593725" y="1412776"/>
            <a:ext cx="7772400" cy="4911824"/>
          </a:xfrm>
          <a:noFill/>
        </p:spPr>
        <p:txBody>
          <a:bodyPr/>
          <a:lstStyle/>
          <a:p>
            <a:r>
              <a:rPr lang="en-US" dirty="0"/>
              <a:t>Disadvantages</a:t>
            </a:r>
          </a:p>
          <a:p>
            <a:pPr lvl="1">
              <a:buFont typeface="Wingdings" pitchFamily="2" charset="2"/>
              <a:buChar char="§"/>
            </a:pPr>
            <a:r>
              <a:rPr lang="en-US" dirty="0"/>
              <a:t>Server side processing is tedious. </a:t>
            </a:r>
          </a:p>
          <a:p>
            <a:pPr lvl="1">
              <a:buSzPct val="90000"/>
              <a:buFont typeface="Wingdings" pitchFamily="2" charset="2"/>
              <a:buChar char="§"/>
            </a:pPr>
            <a:r>
              <a:rPr lang="en-US" dirty="0"/>
              <a:t>Every URL that is returned to the user should have additional information appended to it.</a:t>
            </a:r>
          </a:p>
          <a:p>
            <a:pPr lvl="1">
              <a:buSzPct val="90000"/>
              <a:buFont typeface="Wingdings" pitchFamily="2" charset="2"/>
              <a:buChar char="§"/>
            </a:pPr>
            <a:r>
              <a:rPr lang="en-US" dirty="0"/>
              <a:t>If the user leaves the session and opens the Web page using a link or bookmark then the session information is lost .</a:t>
            </a:r>
          </a:p>
        </p:txBody>
      </p:sp>
      <p:sp>
        <p:nvSpPr>
          <p:cNvPr id="5"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URL Rewriting (cont.)</a:t>
            </a:r>
            <a:endParaRPr lang="en-US" sz="2400" dirty="0">
              <a:latin typeface="Arial" charset="0"/>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1188" y="1066800"/>
            <a:ext cx="8151812" cy="5410201"/>
          </a:xfrm>
        </p:spPr>
        <p:txBody>
          <a:bodyPr/>
          <a:lstStyle/>
          <a:p>
            <a:r>
              <a:rPr lang="en-US" sz="2800" dirty="0"/>
              <a:t>Information from the Web browser is returned to the Web server in the form of HTTP parameters </a:t>
            </a:r>
          </a:p>
          <a:p>
            <a:r>
              <a:rPr lang="en-US" sz="2800" dirty="0"/>
              <a:t>Utilizes the hidden fields in an HTML page</a:t>
            </a:r>
          </a:p>
          <a:p>
            <a:r>
              <a:rPr lang="en-US" sz="2800" dirty="0"/>
              <a:t>Hidden fields in the form are used to send the information to the Web browser </a:t>
            </a:r>
          </a:p>
          <a:p>
            <a:r>
              <a:rPr lang="en-US" sz="2800" dirty="0"/>
              <a:t>Stores information about a session </a:t>
            </a:r>
          </a:p>
          <a:p>
            <a:r>
              <a:rPr lang="en-US" sz="2800" dirty="0"/>
              <a:t>Helps to carry the information from one HTML page to another </a:t>
            </a:r>
          </a:p>
        </p:txBody>
      </p:sp>
      <p:sp>
        <p:nvSpPr>
          <p:cNvPr id="5" name="Rectangle 2"/>
          <p:cNvSpPr>
            <a:spLocks noGrp="1" noChangeArrowheads="1"/>
          </p:cNvSpPr>
          <p:nvPr>
            <p:ph type="title"/>
          </p:nvPr>
        </p:nvSpPr>
        <p:spPr>
          <a:xfrm>
            <a:off x="457200" y="0"/>
            <a:ext cx="8229600" cy="914400"/>
          </a:xfrm>
        </p:spPr>
        <p:txBody>
          <a:bodyPr/>
          <a:lstStyle/>
          <a:p>
            <a:r>
              <a:rPr lang="en-US" dirty="0"/>
              <a:t>Session Tracking – </a:t>
            </a:r>
            <a:r>
              <a:rPr lang="en-US" dirty="0">
                <a:latin typeface="Arial" charset="0"/>
                <a:cs typeface="Arial" charset="0"/>
              </a:rPr>
              <a:t>Hidden Form Fields</a:t>
            </a:r>
            <a:endParaRPr lang="en-US" sz="2400" dirty="0">
              <a:latin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E16052-8CC8-4336-9502-F046CF84C3FF}" type="slidenum">
              <a:rPr lang="en-US"/>
              <a:pPr>
                <a:defRPr/>
              </a:pPr>
              <a:t>4</a:t>
            </a:fld>
            <a:endParaRPr lang="en-US"/>
          </a:p>
        </p:txBody>
      </p:sp>
      <p:sp>
        <p:nvSpPr>
          <p:cNvPr id="20483" name="Rectangle 2"/>
          <p:cNvSpPr>
            <a:spLocks noGrp="1" noChangeArrowheads="1"/>
          </p:cNvSpPr>
          <p:nvPr>
            <p:ph type="title"/>
          </p:nvPr>
        </p:nvSpPr>
        <p:spPr/>
        <p:txBody>
          <a:bodyPr/>
          <a:lstStyle/>
          <a:p>
            <a:pPr eaLnBrk="1" hangingPunct="1"/>
            <a:r>
              <a:rPr lang="en-US"/>
              <a:t>JSP Introduction (cont.)</a:t>
            </a:r>
          </a:p>
        </p:txBody>
      </p:sp>
      <p:sp>
        <p:nvSpPr>
          <p:cNvPr id="20484" name="Rectangle 3"/>
          <p:cNvSpPr>
            <a:spLocks noGrp="1" noChangeArrowheads="1"/>
          </p:cNvSpPr>
          <p:nvPr>
            <p:ph type="body" idx="1"/>
          </p:nvPr>
        </p:nvSpPr>
        <p:spPr>
          <a:xfrm>
            <a:off x="685800" y="990600"/>
            <a:ext cx="7772400" cy="5257800"/>
          </a:xfrm>
        </p:spPr>
        <p:txBody>
          <a:bodyPr/>
          <a:lstStyle/>
          <a:p>
            <a:pPr eaLnBrk="1" hangingPunct="1"/>
            <a:r>
              <a:rPr lang="en-US"/>
              <a:t>Declaration tag (&lt;%!    %&gt;)</a:t>
            </a:r>
          </a:p>
          <a:p>
            <a:pPr lvl="1" eaLnBrk="1" hangingPunct="1"/>
            <a:r>
              <a:rPr lang="en-US"/>
              <a:t>Allow the developer to declare variables or methods</a:t>
            </a:r>
          </a:p>
          <a:p>
            <a:pPr lvl="1" eaLnBrk="1" hangingPunct="1"/>
            <a:r>
              <a:rPr lang="en-US"/>
              <a:t>For Example</a:t>
            </a:r>
          </a:p>
          <a:p>
            <a:pPr eaLnBrk="1" hangingPunct="1">
              <a:buFontTx/>
              <a:buNone/>
            </a:pPr>
            <a:r>
              <a:rPr lang="en-US" sz="2000"/>
              <a:t>           &lt;%!</a:t>
            </a:r>
          </a:p>
          <a:p>
            <a:pPr lvl="1" eaLnBrk="1" hangingPunct="1">
              <a:buFontTx/>
              <a:buNone/>
            </a:pPr>
            <a:r>
              <a:rPr lang="en-US" sz="2000"/>
              <a:t>	   private int counter = 0;</a:t>
            </a:r>
          </a:p>
          <a:p>
            <a:pPr lvl="1" eaLnBrk="1" hangingPunct="1">
              <a:buFontTx/>
              <a:buNone/>
            </a:pPr>
            <a:r>
              <a:rPr lang="en-US" sz="2000"/>
              <a:t>	   private String getAccount(int accountNo);</a:t>
            </a:r>
          </a:p>
          <a:p>
            <a:pPr lvl="1" eaLnBrk="1" hangingPunct="1">
              <a:buFontTx/>
              <a:buNone/>
            </a:pPr>
            <a:r>
              <a:rPr lang="en-US" sz="2000"/>
              <a:t>    %&gt;</a:t>
            </a:r>
          </a:p>
          <a:p>
            <a:pPr eaLnBrk="1" hangingPunct="1"/>
            <a:r>
              <a:rPr lang="en-US"/>
              <a:t>Expression tag (&lt;%=    %&gt;)</a:t>
            </a:r>
          </a:p>
          <a:p>
            <a:pPr lvl="1" eaLnBrk="1" hangingPunct="1"/>
            <a:r>
              <a:rPr lang="en-US"/>
              <a:t>Allow the developer to embed any Java expression and is short for out.println()</a:t>
            </a:r>
          </a:p>
          <a:p>
            <a:pPr lvl="1" eaLnBrk="1" hangingPunct="1"/>
            <a:r>
              <a:rPr lang="en-US"/>
              <a:t>For Example</a:t>
            </a:r>
          </a:p>
          <a:p>
            <a:pPr eaLnBrk="1" hangingPunct="1">
              <a:buFontTx/>
              <a:buNone/>
            </a:pPr>
            <a:r>
              <a:rPr lang="en-US" sz="2000"/>
              <a:t>           &lt;%= new java.util.Date()</a:t>
            </a:r>
            <a:r>
              <a:rPr lang="en-US" sz="2500"/>
              <a:t> %&gt;</a:t>
            </a:r>
          </a:p>
          <a:p>
            <a:pPr lvl="1" eaLnBrk="1" hangingPunct="1">
              <a:buFontTx/>
              <a:buNone/>
            </a:pPr>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700" dirty="0"/>
              <a:t>Session Tracking – </a:t>
            </a:r>
            <a:r>
              <a:rPr lang="en-US" sz="2700" dirty="0">
                <a:latin typeface="Arial" charset="0"/>
                <a:cs typeface="Arial" charset="0"/>
              </a:rPr>
              <a:t>Hidden Form Fields (cont.)</a:t>
            </a:r>
          </a:p>
        </p:txBody>
      </p:sp>
      <p:sp>
        <p:nvSpPr>
          <p:cNvPr id="56323" name="Rectangle 3"/>
          <p:cNvSpPr>
            <a:spLocks noGrp="1" noChangeArrowheads="1"/>
          </p:cNvSpPr>
          <p:nvPr>
            <p:ph type="body" idx="1"/>
          </p:nvPr>
        </p:nvSpPr>
        <p:spPr>
          <a:xfrm>
            <a:off x="606425" y="1268760"/>
            <a:ext cx="8077200" cy="1371600"/>
          </a:xfrm>
        </p:spPr>
        <p:txBody>
          <a:bodyPr/>
          <a:lstStyle/>
          <a:p>
            <a:pPr>
              <a:lnSpc>
                <a:spcPct val="90000"/>
              </a:lnSpc>
            </a:pPr>
            <a:r>
              <a:rPr lang="en-US" sz="2800" dirty="0"/>
              <a:t>When the user visits the next page, the server side program reads all the parameters that a user passes in the previous form </a:t>
            </a:r>
          </a:p>
        </p:txBody>
      </p:sp>
      <p:pic>
        <p:nvPicPr>
          <p:cNvPr id="56324" name="Picture 9" descr="fig 4"/>
          <p:cNvPicPr>
            <a:picLocks noChangeAspect="1" noChangeArrowheads="1"/>
          </p:cNvPicPr>
          <p:nvPr/>
        </p:nvPicPr>
        <p:blipFill>
          <a:blip r:embed="rId2" cstate="print"/>
          <a:srcRect/>
          <a:stretch>
            <a:fillRect/>
          </a:stretch>
        </p:blipFill>
        <p:spPr bwMode="auto">
          <a:xfrm>
            <a:off x="2057400" y="2716560"/>
            <a:ext cx="4953000" cy="28416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2700" dirty="0"/>
              <a:t>Session Tracking – </a:t>
            </a:r>
            <a:r>
              <a:rPr lang="en-US" sz="2700" dirty="0">
                <a:latin typeface="Arial" charset="0"/>
                <a:cs typeface="Arial" charset="0"/>
              </a:rPr>
              <a:t>Hidden Form Fields (cont.)</a:t>
            </a:r>
          </a:p>
        </p:txBody>
      </p:sp>
      <p:sp>
        <p:nvSpPr>
          <p:cNvPr id="57347" name="Rectangle 6"/>
          <p:cNvSpPr>
            <a:spLocks noChangeArrowheads="1"/>
          </p:cNvSpPr>
          <p:nvPr/>
        </p:nvSpPr>
        <p:spPr bwMode="auto">
          <a:xfrm>
            <a:off x="3048000" y="1514797"/>
            <a:ext cx="5715000" cy="3539430"/>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sz="1600" dirty="0"/>
              <a:t>&lt;b&gt;Search results for books&lt;/b&gt;</a:t>
            </a:r>
            <a:br>
              <a:rPr lang="en-US" sz="1600" dirty="0"/>
            </a:br>
            <a:endParaRPr lang="en-US" sz="1600" dirty="0"/>
          </a:p>
          <a:p>
            <a:pPr>
              <a:spcBef>
                <a:spcPts val="0"/>
              </a:spcBef>
            </a:pPr>
            <a:r>
              <a:rPr lang="en-US" sz="1600" dirty="0"/>
              <a:t>&lt;form method="post" action="serverprogram.jsp"&gt;</a:t>
            </a:r>
          </a:p>
          <a:p>
            <a:pPr>
              <a:spcBef>
                <a:spcPts val="0"/>
              </a:spcBef>
            </a:pPr>
            <a:endParaRPr lang="en-US" sz="1600" dirty="0"/>
          </a:p>
          <a:p>
            <a:pPr>
              <a:spcBef>
                <a:spcPts val="0"/>
              </a:spcBef>
            </a:pPr>
            <a:r>
              <a:rPr lang="en-US" sz="1600" dirty="0"/>
              <a:t>&lt;input type="hidden" name="</a:t>
            </a:r>
            <a:r>
              <a:rPr lang="en-US" sz="1600" dirty="0" err="1"/>
              <a:t>productID</a:t>
            </a:r>
            <a:r>
              <a:rPr lang="en-US" sz="1600" dirty="0"/>
              <a:t>" value="100"&gt;</a:t>
            </a:r>
          </a:p>
          <a:p>
            <a:pPr>
              <a:spcBef>
                <a:spcPts val="0"/>
              </a:spcBef>
            </a:pPr>
            <a:endParaRPr lang="en-US" sz="1600" dirty="0"/>
          </a:p>
          <a:p>
            <a:pPr>
              <a:spcBef>
                <a:spcPts val="0"/>
              </a:spcBef>
            </a:pPr>
            <a:r>
              <a:rPr lang="en-US" sz="1600" dirty="0"/>
              <a:t>&lt;input type="checkbox" name="</a:t>
            </a:r>
            <a:r>
              <a:rPr lang="en-US" sz="1600" dirty="0" err="1"/>
              <a:t>productID</a:t>
            </a:r>
            <a:r>
              <a:rPr lang="en-US" sz="1600" dirty="0"/>
              <a:t>" value="150"&gt;DVD Player with Built in Amplifier</a:t>
            </a:r>
            <a:r>
              <a:rPr lang="en-US" sz="1600" dirty="0">
                <a:hlinkClick r:id="rId2"/>
              </a:rPr>
              <a:t> </a:t>
            </a:r>
            <a:r>
              <a:rPr lang="en-US" sz="1600" dirty="0"/>
              <a:t>&lt;</a:t>
            </a:r>
            <a:r>
              <a:rPr lang="en-US" sz="1600" dirty="0" err="1"/>
              <a:t>br</a:t>
            </a:r>
            <a:r>
              <a:rPr lang="en-US" sz="1600" dirty="0"/>
              <a:t>&gt;</a:t>
            </a:r>
            <a:br>
              <a:rPr lang="en-US" sz="1600" dirty="0"/>
            </a:br>
            <a:r>
              <a:rPr lang="en-US" sz="1600" dirty="0"/>
              <a:t>&lt;input type="checkbox" name="</a:t>
            </a:r>
            <a:r>
              <a:rPr lang="en-US" sz="1600" dirty="0" err="1"/>
              <a:t>productID</a:t>
            </a:r>
            <a:r>
              <a:rPr lang="en-US" sz="1600" dirty="0"/>
              <a:t>" value="160"&gt;Ultra Slim DVD Player Multi Region 5.1 Digital&lt;</a:t>
            </a:r>
            <a:r>
              <a:rPr lang="en-US" sz="1600" dirty="0" err="1"/>
              <a:t>br</a:t>
            </a:r>
            <a:r>
              <a:rPr lang="en-US" sz="1600" dirty="0"/>
              <a:t>&gt;</a:t>
            </a:r>
            <a:br>
              <a:rPr lang="en-US" sz="1600" dirty="0"/>
            </a:br>
            <a:endParaRPr lang="en-US" sz="1600" dirty="0"/>
          </a:p>
          <a:p>
            <a:pPr>
              <a:spcBef>
                <a:spcPts val="0"/>
              </a:spcBef>
            </a:pPr>
            <a:r>
              <a:rPr lang="en-US" sz="1600" dirty="0"/>
              <a:t>&lt;input type="submit" name="Submit" value="Add to Cart"&gt;&lt;</a:t>
            </a:r>
            <a:r>
              <a:rPr lang="en-US" sz="1600" dirty="0" err="1"/>
              <a:t>br</a:t>
            </a:r>
            <a:r>
              <a:rPr lang="en-US" sz="1600" dirty="0"/>
              <a:t>&gt;</a:t>
            </a:r>
            <a:br>
              <a:rPr lang="en-US" sz="1600" dirty="0"/>
            </a:br>
            <a:r>
              <a:rPr lang="en-US" sz="1600" dirty="0"/>
              <a:t>&lt;/form&gt;</a:t>
            </a:r>
            <a:r>
              <a:rPr lang="en-US" dirty="0"/>
              <a:t> </a:t>
            </a:r>
          </a:p>
        </p:txBody>
      </p:sp>
      <p:sp>
        <p:nvSpPr>
          <p:cNvPr id="57348" name="Line 7"/>
          <p:cNvSpPr>
            <a:spLocks noChangeShapeType="1"/>
          </p:cNvSpPr>
          <p:nvPr/>
        </p:nvSpPr>
        <p:spPr bwMode="auto">
          <a:xfrm flipH="1">
            <a:off x="2438400" y="2508225"/>
            <a:ext cx="685800" cy="0"/>
          </a:xfrm>
          <a:prstGeom prst="line">
            <a:avLst/>
          </a:prstGeom>
          <a:noFill/>
          <a:ln w="9525">
            <a:solidFill>
              <a:schemeClr val="tx1"/>
            </a:solidFill>
            <a:miter lim="800000"/>
            <a:headEnd/>
            <a:tailEnd type="triangle" w="med" len="med"/>
          </a:ln>
        </p:spPr>
        <p:txBody>
          <a:bodyPr wrap="none"/>
          <a:lstStyle/>
          <a:p>
            <a:endParaRPr lang="vi-VN"/>
          </a:p>
        </p:txBody>
      </p:sp>
      <p:sp>
        <p:nvSpPr>
          <p:cNvPr id="57349" name="Text Box 8"/>
          <p:cNvSpPr txBox="1">
            <a:spLocks noChangeArrowheads="1"/>
          </p:cNvSpPr>
          <p:nvPr/>
        </p:nvSpPr>
        <p:spPr bwMode="auto">
          <a:xfrm>
            <a:off x="666750" y="2324075"/>
            <a:ext cx="2152650" cy="336550"/>
          </a:xfrm>
          <a:prstGeom prst="rect">
            <a:avLst/>
          </a:prstGeom>
          <a:noFill/>
          <a:ln w="9525">
            <a:noFill/>
            <a:miter lim="800000"/>
            <a:headEnd/>
            <a:tailEnd/>
          </a:ln>
        </p:spPr>
        <p:txBody>
          <a:bodyPr>
            <a:spAutoFit/>
          </a:bodyPr>
          <a:lstStyle/>
          <a:p>
            <a:pPr>
              <a:spcBef>
                <a:spcPct val="50000"/>
              </a:spcBef>
            </a:pPr>
            <a:r>
              <a:rPr lang="en-US" sz="1600"/>
              <a:t>Hidden input field </a:t>
            </a:r>
          </a:p>
        </p:txBody>
      </p:sp>
      <p:sp>
        <p:nvSpPr>
          <p:cNvPr id="57350" name="AutoShape 9"/>
          <p:cNvSpPr>
            <a:spLocks/>
          </p:cNvSpPr>
          <p:nvPr/>
        </p:nvSpPr>
        <p:spPr bwMode="auto">
          <a:xfrm>
            <a:off x="2743200" y="2965425"/>
            <a:ext cx="381000" cy="1066800"/>
          </a:xfrm>
          <a:prstGeom prst="leftBrace">
            <a:avLst>
              <a:gd name="adj1" fmla="val 23333"/>
              <a:gd name="adj2" fmla="val 48213"/>
            </a:avLst>
          </a:prstGeom>
          <a:noFill/>
          <a:ln w="9525">
            <a:solidFill>
              <a:schemeClr val="tx1"/>
            </a:solidFill>
            <a:miter lim="800000"/>
            <a:headEnd/>
            <a:tailEnd/>
          </a:ln>
        </p:spPr>
        <p:txBody>
          <a:bodyPr wrap="none" anchor="ctr"/>
          <a:lstStyle/>
          <a:p>
            <a:endParaRPr lang="en-US"/>
          </a:p>
        </p:txBody>
      </p:sp>
      <p:sp>
        <p:nvSpPr>
          <p:cNvPr id="57351" name="Line 10"/>
          <p:cNvSpPr>
            <a:spLocks noChangeShapeType="1"/>
          </p:cNvSpPr>
          <p:nvPr/>
        </p:nvSpPr>
        <p:spPr bwMode="auto">
          <a:xfrm flipH="1">
            <a:off x="2133600" y="3327375"/>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7352" name="Text Box 11"/>
          <p:cNvSpPr txBox="1">
            <a:spLocks noChangeArrowheads="1"/>
          </p:cNvSpPr>
          <p:nvPr/>
        </p:nvSpPr>
        <p:spPr bwMode="auto">
          <a:xfrm>
            <a:off x="304800" y="3117825"/>
            <a:ext cx="1943100" cy="581025"/>
          </a:xfrm>
          <a:prstGeom prst="rect">
            <a:avLst/>
          </a:prstGeom>
          <a:noFill/>
          <a:ln w="9525">
            <a:noFill/>
            <a:miter lim="800000"/>
            <a:headEnd/>
            <a:tailEnd/>
          </a:ln>
        </p:spPr>
        <p:txBody>
          <a:bodyPr>
            <a:spAutoFit/>
          </a:bodyPr>
          <a:lstStyle/>
          <a:p>
            <a:pPr>
              <a:spcBef>
                <a:spcPct val="50000"/>
              </a:spcBef>
            </a:pPr>
            <a:r>
              <a:rPr lang="en-US" sz="1600"/>
              <a:t>Provides check box for user input</a:t>
            </a:r>
          </a:p>
        </p:txBody>
      </p:sp>
      <p:sp>
        <p:nvSpPr>
          <p:cNvPr id="57353" name="Line 12"/>
          <p:cNvSpPr>
            <a:spLocks noChangeShapeType="1"/>
          </p:cNvSpPr>
          <p:nvPr/>
        </p:nvSpPr>
        <p:spPr bwMode="auto">
          <a:xfrm flipH="1">
            <a:off x="2362200" y="4413225"/>
            <a:ext cx="685800" cy="0"/>
          </a:xfrm>
          <a:prstGeom prst="line">
            <a:avLst/>
          </a:prstGeom>
          <a:noFill/>
          <a:ln w="9525">
            <a:solidFill>
              <a:schemeClr val="tx1"/>
            </a:solidFill>
            <a:miter lim="800000"/>
            <a:headEnd/>
            <a:tailEnd type="triangle" w="med" len="med"/>
          </a:ln>
        </p:spPr>
        <p:txBody>
          <a:bodyPr wrap="none"/>
          <a:lstStyle/>
          <a:p>
            <a:endParaRPr lang="vi-VN"/>
          </a:p>
        </p:txBody>
      </p:sp>
      <p:sp>
        <p:nvSpPr>
          <p:cNvPr id="57354" name="Text Box 13"/>
          <p:cNvSpPr txBox="1">
            <a:spLocks noChangeArrowheads="1"/>
          </p:cNvSpPr>
          <p:nvPr/>
        </p:nvSpPr>
        <p:spPr bwMode="auto">
          <a:xfrm>
            <a:off x="304800" y="4273525"/>
            <a:ext cx="2209800" cy="825500"/>
          </a:xfrm>
          <a:prstGeom prst="rect">
            <a:avLst/>
          </a:prstGeom>
          <a:noFill/>
          <a:ln w="9525">
            <a:noFill/>
            <a:miter lim="800000"/>
            <a:headEnd/>
            <a:tailEnd/>
          </a:ln>
        </p:spPr>
        <p:txBody>
          <a:bodyPr>
            <a:spAutoFit/>
          </a:bodyPr>
          <a:lstStyle/>
          <a:p>
            <a:pPr>
              <a:spcBef>
                <a:spcPct val="50000"/>
              </a:spcBef>
            </a:pPr>
            <a:r>
              <a:rPr lang="en-US" sz="1600"/>
              <a:t>Submits user input to the server side program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700" dirty="0"/>
              <a:t>Session Tracking – </a:t>
            </a:r>
            <a:r>
              <a:rPr lang="en-US" sz="2700" dirty="0">
                <a:latin typeface="Arial" charset="0"/>
                <a:cs typeface="Arial" charset="0"/>
              </a:rPr>
              <a:t>Hidden Form Fields (cont.)</a:t>
            </a:r>
          </a:p>
        </p:txBody>
      </p:sp>
      <p:sp>
        <p:nvSpPr>
          <p:cNvPr id="58371" name="Rectangle 3"/>
          <p:cNvSpPr>
            <a:spLocks noGrp="1" noChangeArrowheads="1"/>
          </p:cNvSpPr>
          <p:nvPr>
            <p:ph type="body" idx="1"/>
          </p:nvPr>
        </p:nvSpPr>
        <p:spPr>
          <a:xfrm>
            <a:off x="611188" y="1196753"/>
            <a:ext cx="8151812" cy="5051648"/>
          </a:xfrm>
        </p:spPr>
        <p:txBody>
          <a:bodyPr/>
          <a:lstStyle/>
          <a:p>
            <a:pPr>
              <a:lnSpc>
                <a:spcPct val="90000"/>
              </a:lnSpc>
            </a:pPr>
            <a:r>
              <a:rPr lang="en-US" sz="2800" dirty="0"/>
              <a:t>The advantages of hidden form fields are:</a:t>
            </a:r>
          </a:p>
          <a:p>
            <a:pPr lvl="1">
              <a:lnSpc>
                <a:spcPct val="90000"/>
              </a:lnSpc>
              <a:buSzPct val="90000"/>
              <a:buFont typeface="Wingdings" pitchFamily="2" charset="2"/>
              <a:buChar char="§"/>
            </a:pPr>
            <a:r>
              <a:rPr lang="en-US" sz="2400" dirty="0"/>
              <a:t>Simplest way to implement session tracking</a:t>
            </a:r>
          </a:p>
          <a:p>
            <a:pPr lvl="1">
              <a:lnSpc>
                <a:spcPct val="90000"/>
              </a:lnSpc>
              <a:buSzPct val="90000"/>
              <a:buFont typeface="Wingdings" pitchFamily="2" charset="2"/>
              <a:buChar char="§"/>
            </a:pPr>
            <a:r>
              <a:rPr lang="en-US" sz="2400" dirty="0"/>
              <a:t>Displays nothing on the HTML page but can be used to hold any kind of data</a:t>
            </a:r>
          </a:p>
          <a:p>
            <a:pPr lvl="1">
              <a:lnSpc>
                <a:spcPct val="90000"/>
              </a:lnSpc>
              <a:buSzPct val="90000"/>
              <a:buFont typeface="Wingdings" pitchFamily="2" charset="2"/>
              <a:buChar char="§"/>
            </a:pPr>
            <a:r>
              <a:rPr lang="en-US" sz="2400" dirty="0"/>
              <a:t>Helps to maintain a connection between two pages</a:t>
            </a:r>
          </a:p>
          <a:p>
            <a:pPr>
              <a:lnSpc>
                <a:spcPct val="90000"/>
              </a:lnSpc>
            </a:pPr>
            <a:r>
              <a:rPr lang="en-US" sz="2800" dirty="0"/>
              <a:t>The disadvantage of hidden form fields is that this method of session tracking displays sensitive information to the user.</a:t>
            </a:r>
          </a:p>
          <a:p>
            <a:pPr>
              <a:lnSpc>
                <a:spcPct val="90000"/>
              </a:lnSpc>
            </a:pPr>
            <a:r>
              <a:rPr lang="en-US" sz="2800" dirty="0"/>
              <a:t>The information includes the data passed around to maintain a session.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atin typeface="Arial" charset="0"/>
                <a:cs typeface="Arial" charset="0"/>
              </a:rPr>
              <a:t>Exception Handling</a:t>
            </a:r>
            <a:endParaRPr lang="vi-VN"/>
          </a:p>
        </p:txBody>
      </p:sp>
      <p:sp>
        <p:nvSpPr>
          <p:cNvPr id="4" name="Slide Number Placeholder 3"/>
          <p:cNvSpPr>
            <a:spLocks noGrp="1"/>
          </p:cNvSpPr>
          <p:nvPr>
            <p:ph type="sldNum" sz="quarter" idx="10"/>
          </p:nvPr>
        </p:nvSpPr>
        <p:spPr/>
        <p:txBody>
          <a:bodyPr/>
          <a:lstStyle/>
          <a:p>
            <a:pPr>
              <a:defRPr/>
            </a:pPr>
            <a:fld id="{23965442-EAA2-473C-A960-35572FF06D2F}" type="slidenum">
              <a:rPr lang="en-US" smtClean="0"/>
              <a:pPr>
                <a:defRPr/>
              </a:pPr>
              <a:t>43</a:t>
            </a:fld>
            <a:endParaRPr lang="en-US"/>
          </a:p>
        </p:txBody>
      </p:sp>
      <p:sp>
        <p:nvSpPr>
          <p:cNvPr id="98308" name="Text Box 21"/>
          <p:cNvSpPr txBox="1">
            <a:spLocks noChangeArrowheads="1"/>
          </p:cNvSpPr>
          <p:nvPr/>
        </p:nvSpPr>
        <p:spPr bwMode="auto">
          <a:xfrm>
            <a:off x="609600" y="1143000"/>
            <a:ext cx="7924800" cy="1858963"/>
          </a:xfrm>
          <a:prstGeom prst="rect">
            <a:avLst/>
          </a:prstGeom>
          <a:noFill/>
          <a:ln w="9525">
            <a:noFill/>
            <a:miter lim="800000"/>
            <a:headEnd/>
            <a:tailEnd/>
          </a:ln>
        </p:spPr>
        <p:txBody>
          <a:bodyPr>
            <a:spAutoFit/>
          </a:bodyPr>
          <a:lstStyle/>
          <a:p>
            <a:pPr marL="401638" indent="-401638">
              <a:buClr>
                <a:schemeClr val="folHlink"/>
              </a:buClr>
              <a:buSzPct val="110000"/>
              <a:buFont typeface="Wingdings" pitchFamily="2" charset="2"/>
              <a:buChar char="§"/>
            </a:pPr>
            <a:r>
              <a:rPr lang="en-US" sz="2000"/>
              <a:t>Exceptions are errors that can occur in a JSP page </a:t>
            </a:r>
          </a:p>
          <a:p>
            <a:pPr marL="401638" indent="-401638">
              <a:buClr>
                <a:schemeClr val="folHlink"/>
              </a:buClr>
              <a:buSzPct val="110000"/>
              <a:buFont typeface="Wingdings" pitchFamily="2" charset="2"/>
              <a:buChar char="§"/>
            </a:pPr>
            <a:r>
              <a:rPr lang="en-US" sz="2000"/>
              <a:t>The JSP page traps and handles request time errors </a:t>
            </a:r>
          </a:p>
          <a:p>
            <a:pPr marL="401638" indent="-401638">
              <a:buClr>
                <a:schemeClr val="folHlink"/>
              </a:buClr>
              <a:buSzPct val="110000"/>
              <a:buFont typeface="Wingdings" pitchFamily="2" charset="2"/>
              <a:buChar char="§"/>
            </a:pPr>
            <a:r>
              <a:rPr lang="en-US" sz="2000"/>
              <a:t>Unhandled exceptions are forwarded to the error page</a:t>
            </a:r>
          </a:p>
          <a:p>
            <a:pPr marL="401638" indent="-401638">
              <a:buClr>
                <a:schemeClr val="folHlink"/>
              </a:buClr>
              <a:buSzPct val="110000"/>
              <a:buFont typeface="Wingdings" pitchFamily="2" charset="2"/>
              <a:buChar char="§"/>
            </a:pPr>
            <a:r>
              <a:rPr lang="en-US" sz="2000"/>
              <a:t>Syntax</a:t>
            </a:r>
            <a:r>
              <a:rPr lang="en-US"/>
              <a:t>   </a:t>
            </a:r>
          </a:p>
        </p:txBody>
      </p:sp>
      <p:sp>
        <p:nvSpPr>
          <p:cNvPr id="98309" name="Rectangle 22"/>
          <p:cNvSpPr>
            <a:spLocks noChangeArrowheads="1"/>
          </p:cNvSpPr>
          <p:nvPr/>
        </p:nvSpPr>
        <p:spPr bwMode="auto">
          <a:xfrm>
            <a:off x="1131888" y="3048000"/>
            <a:ext cx="6027737" cy="466725"/>
          </a:xfrm>
          <a:prstGeom prst="rect">
            <a:avLst/>
          </a:prstGeom>
          <a:solidFill>
            <a:srgbClr val="E0E0E0"/>
          </a:solidFill>
          <a:ln w="9525">
            <a:solidFill>
              <a:schemeClr val="tx1"/>
            </a:solidFill>
            <a:miter lim="800000"/>
            <a:headEnd/>
            <a:tailEnd/>
          </a:ln>
        </p:spPr>
        <p:txBody>
          <a:bodyPr wrap="none" anchor="ctr">
            <a:spAutoFit/>
          </a:bodyPr>
          <a:lstStyle/>
          <a:p>
            <a:r>
              <a:rPr lang="fr-FR"/>
              <a:t>&lt;%@ page errorPage=“errorpage.jsp” %&gt;</a:t>
            </a:r>
            <a:endParaRPr lang="en-GB"/>
          </a:p>
        </p:txBody>
      </p:sp>
      <p:sp>
        <p:nvSpPr>
          <p:cNvPr id="98310" name="Text Box 23"/>
          <p:cNvSpPr txBox="1">
            <a:spLocks noChangeArrowheads="1"/>
          </p:cNvSpPr>
          <p:nvPr/>
        </p:nvSpPr>
        <p:spPr bwMode="auto">
          <a:xfrm>
            <a:off x="639763" y="3581400"/>
            <a:ext cx="7924800" cy="1249363"/>
          </a:xfrm>
          <a:prstGeom prst="rect">
            <a:avLst/>
          </a:prstGeom>
          <a:noFill/>
          <a:ln w="9525">
            <a:noFill/>
            <a:miter lim="800000"/>
            <a:headEnd/>
            <a:tailEnd/>
          </a:ln>
        </p:spPr>
        <p:txBody>
          <a:bodyPr>
            <a:spAutoFit/>
          </a:bodyPr>
          <a:lstStyle/>
          <a:p>
            <a:pPr marL="401638" indent="-401638">
              <a:buClr>
                <a:schemeClr val="folHlink"/>
              </a:buClr>
              <a:buSzPct val="110000"/>
              <a:buFont typeface="Wingdings" pitchFamily="2" charset="2"/>
              <a:buChar char="§"/>
            </a:pPr>
            <a:r>
              <a:rPr lang="en-US" sz="2000"/>
              <a:t>Set the </a:t>
            </a:r>
            <a:r>
              <a:rPr lang="en-US" sz="2000">
                <a:latin typeface="Courier New" pitchFamily="49" charset="0"/>
              </a:rPr>
              <a:t>isErrorPage</a:t>
            </a:r>
            <a:r>
              <a:rPr lang="en-US" sz="2000"/>
              <a:t> attribute of </a:t>
            </a:r>
            <a:r>
              <a:rPr lang="en-US" sz="2000">
                <a:latin typeface="Courier New" pitchFamily="49" charset="0"/>
              </a:rPr>
              <a:t>page</a:t>
            </a:r>
            <a:r>
              <a:rPr lang="en-US" sz="2000"/>
              <a:t> directive to true, to make a JSP page an error handler </a:t>
            </a:r>
          </a:p>
          <a:p>
            <a:pPr marL="401638" indent="-401638">
              <a:buClr>
                <a:schemeClr val="folHlink"/>
              </a:buClr>
              <a:buSzPct val="110000"/>
              <a:buFont typeface="Wingdings" pitchFamily="2" charset="2"/>
              <a:buChar char="§"/>
            </a:pPr>
            <a:r>
              <a:rPr lang="en-US" sz="2000"/>
              <a:t>Syntax</a:t>
            </a:r>
            <a:r>
              <a:rPr lang="en-US"/>
              <a:t>   </a:t>
            </a:r>
          </a:p>
        </p:txBody>
      </p:sp>
      <p:sp>
        <p:nvSpPr>
          <p:cNvPr id="98311" name="Rectangle 24"/>
          <p:cNvSpPr>
            <a:spLocks noChangeArrowheads="1"/>
          </p:cNvSpPr>
          <p:nvPr/>
        </p:nvSpPr>
        <p:spPr bwMode="auto">
          <a:xfrm>
            <a:off x="1166813" y="4876800"/>
            <a:ext cx="4992687" cy="466725"/>
          </a:xfrm>
          <a:prstGeom prst="rect">
            <a:avLst/>
          </a:prstGeom>
          <a:solidFill>
            <a:srgbClr val="E0E0E0"/>
          </a:solidFill>
          <a:ln w="9525">
            <a:solidFill>
              <a:schemeClr val="tx1"/>
            </a:solidFill>
            <a:miter lim="800000"/>
            <a:headEnd/>
            <a:tailEnd/>
          </a:ln>
        </p:spPr>
        <p:txBody>
          <a:bodyPr wrap="none" anchor="ctr">
            <a:spAutoFit/>
          </a:bodyPr>
          <a:lstStyle/>
          <a:p>
            <a:r>
              <a:rPr lang="fr-FR"/>
              <a:t>&lt;%@ page isErrorPage=“true” %&gt;</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atin typeface="Arial" charset="0"/>
                <a:cs typeface="Arial" charset="0"/>
              </a:rPr>
              <a:t>Exception Handling - Cont…</a:t>
            </a:r>
            <a:endParaRPr lang="vi-VN"/>
          </a:p>
        </p:txBody>
      </p:sp>
      <p:sp>
        <p:nvSpPr>
          <p:cNvPr id="4" name="Slide Number Placeholder 3"/>
          <p:cNvSpPr>
            <a:spLocks noGrp="1"/>
          </p:cNvSpPr>
          <p:nvPr>
            <p:ph type="sldNum" sz="quarter" idx="10"/>
          </p:nvPr>
        </p:nvSpPr>
        <p:spPr/>
        <p:txBody>
          <a:bodyPr/>
          <a:lstStyle/>
          <a:p>
            <a:pPr>
              <a:defRPr/>
            </a:pPr>
            <a:fld id="{BE061E5F-0E59-4080-8C08-A222523AB052}" type="slidenum">
              <a:rPr lang="en-US" smtClean="0"/>
              <a:pPr>
                <a:defRPr/>
              </a:pPr>
              <a:t>44</a:t>
            </a:fld>
            <a:endParaRPr lang="en-US"/>
          </a:p>
        </p:txBody>
      </p:sp>
      <p:sp>
        <p:nvSpPr>
          <p:cNvPr id="99332" name="Text Box 3"/>
          <p:cNvSpPr txBox="1">
            <a:spLocks noChangeArrowheads="1"/>
          </p:cNvSpPr>
          <p:nvPr/>
        </p:nvSpPr>
        <p:spPr bwMode="auto">
          <a:xfrm>
            <a:off x="6154738" y="3278188"/>
            <a:ext cx="2362200" cy="581025"/>
          </a:xfrm>
          <a:prstGeom prst="rect">
            <a:avLst/>
          </a:prstGeom>
          <a:noFill/>
          <a:ln w="9525">
            <a:noFill/>
            <a:miter lim="800000"/>
            <a:headEnd/>
            <a:tailEnd/>
          </a:ln>
        </p:spPr>
        <p:txBody>
          <a:bodyPr>
            <a:spAutoFit/>
          </a:bodyPr>
          <a:lstStyle/>
          <a:p>
            <a:r>
              <a:rPr lang="en-US"/>
              <a:t>Makes JSP page an error handler</a:t>
            </a:r>
          </a:p>
        </p:txBody>
      </p:sp>
      <p:sp>
        <p:nvSpPr>
          <p:cNvPr id="99333" name="Text Box 4"/>
          <p:cNvSpPr txBox="1">
            <a:spLocks noChangeArrowheads="1"/>
          </p:cNvSpPr>
          <p:nvPr/>
        </p:nvSpPr>
        <p:spPr bwMode="auto">
          <a:xfrm>
            <a:off x="6002338" y="3979863"/>
            <a:ext cx="2233612" cy="336550"/>
          </a:xfrm>
          <a:prstGeom prst="rect">
            <a:avLst/>
          </a:prstGeom>
          <a:noFill/>
          <a:ln w="9525">
            <a:noFill/>
            <a:miter lim="800000"/>
            <a:headEnd/>
            <a:tailEnd/>
          </a:ln>
        </p:spPr>
        <p:txBody>
          <a:bodyPr>
            <a:spAutoFit/>
          </a:bodyPr>
          <a:lstStyle/>
          <a:p>
            <a:r>
              <a:rPr lang="en-US"/>
              <a:t>Returns error message</a:t>
            </a:r>
          </a:p>
        </p:txBody>
      </p:sp>
      <p:sp>
        <p:nvSpPr>
          <p:cNvPr id="99334" name="Rectangle 5"/>
          <p:cNvSpPr>
            <a:spLocks noChangeArrowheads="1"/>
          </p:cNvSpPr>
          <p:nvPr/>
        </p:nvSpPr>
        <p:spPr bwMode="auto">
          <a:xfrm>
            <a:off x="1114425" y="2743200"/>
            <a:ext cx="4343400" cy="2235200"/>
          </a:xfrm>
          <a:prstGeom prst="rect">
            <a:avLst/>
          </a:prstGeom>
          <a:solidFill>
            <a:srgbClr val="E0E0E0"/>
          </a:solidFill>
          <a:ln w="9525">
            <a:solidFill>
              <a:schemeClr val="tx1"/>
            </a:solidFill>
            <a:miter lim="800000"/>
            <a:headEnd/>
            <a:tailEnd/>
          </a:ln>
        </p:spPr>
        <p:txBody>
          <a:bodyPr anchor="ctr">
            <a:spAutoFit/>
          </a:bodyPr>
          <a:lstStyle/>
          <a:p>
            <a:pPr>
              <a:spcBef>
                <a:spcPct val="0"/>
              </a:spcBef>
            </a:pPr>
            <a:r>
              <a:rPr lang="en-US" sz="2000"/>
              <a:t>&lt;html&gt;</a:t>
            </a:r>
          </a:p>
          <a:p>
            <a:pPr>
              <a:spcBef>
                <a:spcPct val="0"/>
              </a:spcBef>
            </a:pPr>
            <a:r>
              <a:rPr lang="en-US" sz="2000"/>
              <a:t>&lt;body&gt;</a:t>
            </a:r>
          </a:p>
          <a:p>
            <a:pPr>
              <a:spcBef>
                <a:spcPct val="0"/>
              </a:spcBef>
            </a:pPr>
            <a:r>
              <a:rPr lang="en-US" sz="2000"/>
              <a:t>&lt;%@ page isErrorPage=</a:t>
            </a:r>
            <a:r>
              <a:rPr lang="en-US" sz="2000" b="1"/>
              <a:t>"</a:t>
            </a:r>
            <a:r>
              <a:rPr lang="en-US" sz="2000"/>
              <a:t>true</a:t>
            </a:r>
            <a:r>
              <a:rPr lang="en-US" sz="2000" b="1"/>
              <a:t>"</a:t>
            </a:r>
            <a:r>
              <a:rPr lang="en-US" sz="2000"/>
              <a:t> %&gt;</a:t>
            </a:r>
          </a:p>
          <a:p>
            <a:pPr>
              <a:spcBef>
                <a:spcPct val="0"/>
              </a:spcBef>
            </a:pPr>
            <a:r>
              <a:rPr lang="en-US" sz="2000"/>
              <a:t>Detected Error: &lt;br&gt;</a:t>
            </a:r>
          </a:p>
          <a:p>
            <a:pPr>
              <a:spcBef>
                <a:spcPct val="0"/>
              </a:spcBef>
            </a:pPr>
            <a:r>
              <a:rPr lang="en-US" sz="2000"/>
              <a:t>&lt;%= exception.getMessage() %&gt;</a:t>
            </a:r>
          </a:p>
          <a:p>
            <a:pPr>
              <a:spcBef>
                <a:spcPct val="0"/>
              </a:spcBef>
            </a:pPr>
            <a:r>
              <a:rPr lang="en-US" sz="2000"/>
              <a:t>&lt;/body&gt;</a:t>
            </a:r>
          </a:p>
          <a:p>
            <a:pPr>
              <a:spcBef>
                <a:spcPct val="0"/>
              </a:spcBef>
            </a:pPr>
            <a:r>
              <a:rPr lang="en-US" sz="2000"/>
              <a:t>&lt;/html&gt;</a:t>
            </a:r>
            <a:endParaRPr lang="en-GB" sz="2000"/>
          </a:p>
        </p:txBody>
      </p:sp>
      <p:sp>
        <p:nvSpPr>
          <p:cNvPr id="8" name="Rectangle 8"/>
          <p:cNvSpPr txBox="1">
            <a:spLocks noChangeArrowheads="1"/>
          </p:cNvSpPr>
          <p:nvPr/>
        </p:nvSpPr>
        <p:spPr bwMode="auto">
          <a:xfrm>
            <a:off x="609600" y="1143000"/>
            <a:ext cx="7831138" cy="2097088"/>
          </a:xfrm>
          <a:prstGeom prst="rect">
            <a:avLst/>
          </a:prstGeom>
          <a:noFill/>
          <a:ln w="9525">
            <a:noFill/>
            <a:miter lim="800000"/>
            <a:headEnd/>
            <a:tailEnd/>
          </a:ln>
        </p:spPr>
        <p:txBody>
          <a:bodyPr/>
          <a:lstStyle/>
          <a:p>
            <a:pPr marL="342900" indent="-342900">
              <a:spcBef>
                <a:spcPct val="20000"/>
              </a:spcBef>
              <a:buFontTx/>
              <a:buChar char="•"/>
              <a:defRPr/>
            </a:pPr>
            <a:r>
              <a:rPr lang="en-US" sz="2000" b="1" kern="0">
                <a:latin typeface="+mn-lt"/>
                <a:cs typeface="+mn-cs"/>
              </a:rPr>
              <a:t>Translation time</a:t>
            </a:r>
            <a:r>
              <a:rPr lang="en-US" sz="2000" kern="0">
                <a:latin typeface="+mn-lt"/>
                <a:cs typeface="+mn-cs"/>
              </a:rPr>
              <a:t> - Occurs when the JSP source file is converted to servlets class file. The JSP engine handles translation time errors.</a:t>
            </a:r>
          </a:p>
          <a:p>
            <a:pPr marL="342900" indent="-342900">
              <a:spcBef>
                <a:spcPct val="20000"/>
              </a:spcBef>
              <a:buFontTx/>
              <a:buChar char="•"/>
              <a:defRPr/>
            </a:pPr>
            <a:r>
              <a:rPr lang="en-US" sz="2000" b="1" kern="0">
                <a:latin typeface="+mn-lt"/>
                <a:cs typeface="+mn-cs"/>
              </a:rPr>
              <a:t>Request time</a:t>
            </a:r>
            <a:r>
              <a:rPr lang="en-US" sz="2000" kern="0">
                <a:latin typeface="+mn-lt"/>
                <a:cs typeface="+mn-cs"/>
              </a:rPr>
              <a:t> - Occurs during the processing of the request. Request time errors are the runtime errors that throw exceptions.</a:t>
            </a:r>
            <a:endParaRPr lang="en-US" sz="2000" kern="0" dirty="0">
              <a:latin typeface="+mn-lt"/>
              <a:cs typeface="+mn-cs"/>
            </a:endParaRPr>
          </a:p>
        </p:txBody>
      </p:sp>
      <p:sp>
        <p:nvSpPr>
          <p:cNvPr id="99336" name="Text Box 9"/>
          <p:cNvSpPr txBox="1">
            <a:spLocks noChangeArrowheads="1"/>
          </p:cNvSpPr>
          <p:nvPr/>
        </p:nvSpPr>
        <p:spPr bwMode="auto">
          <a:xfrm>
            <a:off x="896938" y="4945063"/>
            <a:ext cx="5029200" cy="396875"/>
          </a:xfrm>
          <a:prstGeom prst="rect">
            <a:avLst/>
          </a:prstGeom>
          <a:noFill/>
          <a:ln w="9525">
            <a:noFill/>
            <a:miter lim="800000"/>
            <a:headEnd/>
            <a:tailEnd/>
          </a:ln>
        </p:spPr>
        <p:txBody>
          <a:bodyPr>
            <a:spAutoFit/>
          </a:bodyPr>
          <a:lstStyle/>
          <a:p>
            <a:r>
              <a:rPr lang="en-US" sz="2000" b="1"/>
              <a:t>Code Snippet to create an error page</a:t>
            </a:r>
          </a:p>
        </p:txBody>
      </p:sp>
      <p:sp>
        <p:nvSpPr>
          <p:cNvPr id="99337" name="Line 11"/>
          <p:cNvSpPr>
            <a:spLocks noChangeShapeType="1"/>
          </p:cNvSpPr>
          <p:nvPr/>
        </p:nvSpPr>
        <p:spPr bwMode="auto">
          <a:xfrm>
            <a:off x="5275263" y="3548063"/>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99338" name="Line 12"/>
          <p:cNvSpPr>
            <a:spLocks noChangeShapeType="1"/>
          </p:cNvSpPr>
          <p:nvPr/>
        </p:nvSpPr>
        <p:spPr bwMode="auto">
          <a:xfrm>
            <a:off x="5113338" y="4171950"/>
            <a:ext cx="9144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atin typeface="Arial" charset="0"/>
                <a:cs typeface="Arial" charset="0"/>
              </a:rPr>
              <a:t>Exception Handling - Cont…</a:t>
            </a:r>
            <a:endParaRPr lang="vi-VN"/>
          </a:p>
        </p:txBody>
      </p:sp>
      <p:sp>
        <p:nvSpPr>
          <p:cNvPr id="4" name="Slide Number Placeholder 3"/>
          <p:cNvSpPr>
            <a:spLocks noGrp="1"/>
          </p:cNvSpPr>
          <p:nvPr>
            <p:ph type="sldNum" sz="quarter" idx="10"/>
          </p:nvPr>
        </p:nvSpPr>
        <p:spPr/>
        <p:txBody>
          <a:bodyPr/>
          <a:lstStyle/>
          <a:p>
            <a:pPr>
              <a:defRPr/>
            </a:pPr>
            <a:fld id="{3A68E7BC-89C3-42CC-BB49-7326F528B231}" type="slidenum">
              <a:rPr lang="en-US" smtClean="0"/>
              <a:pPr>
                <a:defRPr/>
              </a:pPr>
              <a:t>45</a:t>
            </a:fld>
            <a:endParaRPr lang="en-US"/>
          </a:p>
        </p:txBody>
      </p:sp>
      <p:sp>
        <p:nvSpPr>
          <p:cNvPr id="100356" name="Rectangle 13"/>
          <p:cNvSpPr>
            <a:spLocks noChangeArrowheads="1"/>
          </p:cNvSpPr>
          <p:nvPr/>
        </p:nvSpPr>
        <p:spPr bwMode="auto">
          <a:xfrm>
            <a:off x="609600" y="1274763"/>
            <a:ext cx="5791200" cy="3279775"/>
          </a:xfrm>
          <a:prstGeom prst="rect">
            <a:avLst/>
          </a:prstGeom>
          <a:solidFill>
            <a:srgbClr val="E0E0E0"/>
          </a:solidFill>
          <a:ln w="9525">
            <a:solidFill>
              <a:schemeClr val="tx1"/>
            </a:solidFill>
            <a:miter lim="800000"/>
            <a:headEnd/>
            <a:tailEnd/>
          </a:ln>
        </p:spPr>
        <p:txBody>
          <a:bodyPr anchor="ctr">
            <a:spAutoFit/>
          </a:bodyPr>
          <a:lstStyle/>
          <a:p>
            <a:pPr>
              <a:spcBef>
                <a:spcPct val="0"/>
              </a:spcBef>
            </a:pPr>
            <a:r>
              <a:rPr lang="en-US"/>
              <a:t>&lt;%@ page errorPage=</a:t>
            </a:r>
            <a:r>
              <a:rPr lang="en-US" b="1"/>
              <a:t>"</a:t>
            </a:r>
            <a:r>
              <a:rPr lang="en-US"/>
              <a:t>errorpage.jsp</a:t>
            </a:r>
            <a:r>
              <a:rPr lang="en-US" b="1"/>
              <a:t>"</a:t>
            </a:r>
            <a:r>
              <a:rPr lang="en-US"/>
              <a:t> %&gt;    </a:t>
            </a:r>
          </a:p>
          <a:p>
            <a:pPr>
              <a:spcBef>
                <a:spcPct val="0"/>
              </a:spcBef>
            </a:pPr>
            <a:r>
              <a:rPr lang="en-US"/>
              <a:t>&lt;%</a:t>
            </a:r>
          </a:p>
          <a:p>
            <a:pPr>
              <a:spcBef>
                <a:spcPct val="0"/>
              </a:spcBef>
            </a:pPr>
            <a:r>
              <a:rPr lang="en-US"/>
              <a:t>if (request.getParameter(</a:t>
            </a:r>
            <a:r>
              <a:rPr lang="en-US" b="1"/>
              <a:t>"</a:t>
            </a:r>
            <a:r>
              <a:rPr lang="en-US"/>
              <a:t>param</a:t>
            </a:r>
            <a:r>
              <a:rPr lang="en-US" b="1"/>
              <a:t> "</a:t>
            </a:r>
            <a:r>
              <a:rPr lang="en-US"/>
              <a:t>).equals(</a:t>
            </a:r>
            <a:r>
              <a:rPr lang="en-US" b="1"/>
              <a:t>"</a:t>
            </a:r>
            <a:r>
              <a:rPr lang="en-US"/>
              <a:t>value</a:t>
            </a:r>
            <a:r>
              <a:rPr lang="en-US" b="1"/>
              <a:t> "</a:t>
            </a:r>
            <a:r>
              <a:rPr lang="en-US"/>
              <a:t>)) </a:t>
            </a:r>
          </a:p>
          <a:p>
            <a:pPr>
              <a:spcBef>
                <a:spcPct val="0"/>
              </a:spcBef>
            </a:pPr>
            <a:r>
              <a:rPr lang="en-US"/>
              <a:t>{            </a:t>
            </a:r>
          </a:p>
          <a:p>
            <a:pPr>
              <a:spcBef>
                <a:spcPct val="0"/>
              </a:spcBef>
            </a:pPr>
            <a:r>
              <a:rPr lang="en-US"/>
              <a:t>// code</a:t>
            </a:r>
          </a:p>
          <a:p>
            <a:pPr>
              <a:spcBef>
                <a:spcPct val="0"/>
              </a:spcBef>
            </a:pPr>
            <a:r>
              <a:rPr lang="en-US"/>
              <a:t>}</a:t>
            </a:r>
          </a:p>
          <a:p>
            <a:pPr>
              <a:spcBef>
                <a:spcPct val="0"/>
              </a:spcBef>
            </a:pPr>
            <a:r>
              <a:rPr lang="en-US"/>
              <a:t>//The test above will throw a NullPointerException if param is</a:t>
            </a:r>
          </a:p>
          <a:p>
            <a:pPr>
              <a:spcBef>
                <a:spcPct val="0"/>
              </a:spcBef>
            </a:pPr>
            <a:r>
              <a:rPr lang="en-US"/>
              <a:t>// not part of the query string. A better implementation is:</a:t>
            </a:r>
          </a:p>
          <a:p>
            <a:pPr>
              <a:spcBef>
                <a:spcPct val="0"/>
              </a:spcBef>
            </a:pPr>
            <a:r>
              <a:rPr lang="en-US"/>
              <a:t>if (</a:t>
            </a:r>
            <a:r>
              <a:rPr lang="en-US" b="1"/>
              <a:t>"</a:t>
            </a:r>
            <a:r>
              <a:rPr lang="en-US"/>
              <a:t>value</a:t>
            </a:r>
            <a:r>
              <a:rPr lang="en-US" b="1"/>
              <a:t>"</a:t>
            </a:r>
            <a:r>
              <a:rPr lang="en-US"/>
              <a:t>.equals(request.getParameter(</a:t>
            </a:r>
            <a:r>
              <a:rPr lang="en-US" b="1"/>
              <a:t>"</a:t>
            </a:r>
            <a:r>
              <a:rPr lang="en-US"/>
              <a:t>param</a:t>
            </a:r>
            <a:r>
              <a:rPr lang="en-US" b="1"/>
              <a:t> "</a:t>
            </a:r>
            <a:r>
              <a:rPr lang="en-US"/>
              <a:t>))) </a:t>
            </a:r>
          </a:p>
          <a:p>
            <a:pPr>
              <a:spcBef>
                <a:spcPct val="0"/>
              </a:spcBef>
            </a:pPr>
            <a:r>
              <a:rPr lang="en-US"/>
              <a:t>{</a:t>
            </a:r>
          </a:p>
          <a:p>
            <a:pPr>
              <a:spcBef>
                <a:spcPct val="0"/>
              </a:spcBef>
            </a:pPr>
            <a:r>
              <a:rPr lang="en-US"/>
              <a:t> // code</a:t>
            </a:r>
          </a:p>
          <a:p>
            <a:pPr>
              <a:spcBef>
                <a:spcPct val="0"/>
              </a:spcBef>
            </a:pPr>
            <a:r>
              <a:rPr lang="en-US"/>
              <a:t>}</a:t>
            </a:r>
          </a:p>
          <a:p>
            <a:pPr>
              <a:spcBef>
                <a:spcPct val="0"/>
              </a:spcBef>
            </a:pPr>
            <a:r>
              <a:rPr lang="en-US"/>
              <a:t>%&gt;</a:t>
            </a:r>
            <a:endParaRPr lang="en-GB"/>
          </a:p>
        </p:txBody>
      </p:sp>
      <p:sp>
        <p:nvSpPr>
          <p:cNvPr id="100357" name="Text Box 16"/>
          <p:cNvSpPr txBox="1">
            <a:spLocks noChangeArrowheads="1"/>
          </p:cNvSpPr>
          <p:nvPr/>
        </p:nvSpPr>
        <p:spPr bwMode="auto">
          <a:xfrm>
            <a:off x="6575425" y="1219200"/>
            <a:ext cx="2438400" cy="825500"/>
          </a:xfrm>
          <a:prstGeom prst="rect">
            <a:avLst/>
          </a:prstGeom>
          <a:noFill/>
          <a:ln w="9525">
            <a:noFill/>
            <a:miter lim="800000"/>
            <a:headEnd/>
            <a:tailEnd/>
          </a:ln>
        </p:spPr>
        <p:txBody>
          <a:bodyPr>
            <a:spAutoFit/>
          </a:bodyPr>
          <a:lstStyle/>
          <a:p>
            <a:r>
              <a:rPr lang="en-US"/>
              <a:t>Forwards the unhandled exception to errorpage.jsp</a:t>
            </a:r>
          </a:p>
        </p:txBody>
      </p:sp>
      <p:sp>
        <p:nvSpPr>
          <p:cNvPr id="100358" name="Text Box 17"/>
          <p:cNvSpPr txBox="1">
            <a:spLocks noChangeArrowheads="1"/>
          </p:cNvSpPr>
          <p:nvPr/>
        </p:nvSpPr>
        <p:spPr bwMode="auto">
          <a:xfrm>
            <a:off x="1066800" y="4541838"/>
            <a:ext cx="5029200" cy="701675"/>
          </a:xfrm>
          <a:prstGeom prst="rect">
            <a:avLst/>
          </a:prstGeom>
          <a:noFill/>
          <a:ln w="9525">
            <a:noFill/>
            <a:miter lim="800000"/>
            <a:headEnd/>
            <a:tailEnd/>
          </a:ln>
        </p:spPr>
        <p:txBody>
          <a:bodyPr>
            <a:spAutoFit/>
          </a:bodyPr>
          <a:lstStyle/>
          <a:p>
            <a:r>
              <a:rPr lang="en-US" sz="2000" b="1"/>
              <a:t>Code Snippet to transfer control to the error page</a:t>
            </a:r>
          </a:p>
        </p:txBody>
      </p:sp>
      <p:sp>
        <p:nvSpPr>
          <p:cNvPr id="100359" name="Line 19"/>
          <p:cNvSpPr>
            <a:spLocks noChangeShapeType="1"/>
          </p:cNvSpPr>
          <p:nvPr/>
        </p:nvSpPr>
        <p:spPr bwMode="auto">
          <a:xfrm>
            <a:off x="4648200" y="1476375"/>
            <a:ext cx="19812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endParaRPr lang="en-US">
              <a:latin typeface="Arial" charset="0"/>
              <a:cs typeface="Arial" charset="0"/>
            </a:endParaRPr>
          </a:p>
        </p:txBody>
      </p:sp>
      <p:sp>
        <p:nvSpPr>
          <p:cNvPr id="103427" name="Content Placeholder 2"/>
          <p:cNvSpPr>
            <a:spLocks noGrp="1"/>
          </p:cNvSpPr>
          <p:nvPr>
            <p:ph idx="1"/>
          </p:nvPr>
        </p:nvSpPr>
        <p:spPr/>
        <p:txBody>
          <a:bodyPr/>
          <a:lstStyle/>
          <a:p>
            <a:pPr algn="ctr" eaLnBrk="1" hangingPunct="1">
              <a:buFont typeface="Wingdings" pitchFamily="2" charset="2"/>
              <a:buNone/>
            </a:pPr>
            <a:endParaRPr lang="vi-VN"/>
          </a:p>
          <a:p>
            <a:pPr algn="ctr" eaLnBrk="1" hangingPunct="1">
              <a:buFont typeface="Wingdings" pitchFamily="2" charset="2"/>
              <a:buNone/>
            </a:pPr>
            <a:r>
              <a:rPr lang="vi-VN" sz="4400" b="1"/>
              <a:t>Q &amp; A</a:t>
            </a:r>
            <a:endParaRPr lang="vi-VN"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899274-4732-49C0-89CA-9E90E28745F5}" type="slidenum">
              <a:rPr lang="en-US"/>
              <a:pPr>
                <a:defRPr/>
              </a:pPr>
              <a:t>5</a:t>
            </a:fld>
            <a:endParaRPr lang="en-US"/>
          </a:p>
        </p:txBody>
      </p:sp>
      <p:sp>
        <p:nvSpPr>
          <p:cNvPr id="21507" name="Rectangle 2"/>
          <p:cNvSpPr>
            <a:spLocks noGrp="1" noChangeArrowheads="1"/>
          </p:cNvSpPr>
          <p:nvPr>
            <p:ph type="title"/>
          </p:nvPr>
        </p:nvSpPr>
        <p:spPr/>
        <p:txBody>
          <a:bodyPr/>
          <a:lstStyle/>
          <a:p>
            <a:pPr eaLnBrk="1" hangingPunct="1"/>
            <a:r>
              <a:rPr lang="en-US"/>
              <a:t>JSP Introduction (cont.)</a:t>
            </a:r>
          </a:p>
        </p:txBody>
      </p:sp>
      <p:sp>
        <p:nvSpPr>
          <p:cNvPr id="21508" name="Rectangle 3"/>
          <p:cNvSpPr>
            <a:spLocks noGrp="1" noChangeArrowheads="1"/>
          </p:cNvSpPr>
          <p:nvPr>
            <p:ph type="body" idx="1"/>
          </p:nvPr>
        </p:nvSpPr>
        <p:spPr>
          <a:xfrm>
            <a:off x="685800" y="990600"/>
            <a:ext cx="7772400" cy="5486400"/>
          </a:xfrm>
        </p:spPr>
        <p:txBody>
          <a:bodyPr/>
          <a:lstStyle/>
          <a:p>
            <a:pPr eaLnBrk="1" hangingPunct="1"/>
            <a:r>
              <a:rPr lang="en-US"/>
              <a:t>Directive (&lt;%@ directive... %&gt;</a:t>
            </a:r>
          </a:p>
          <a:p>
            <a:pPr lvl="1" eaLnBrk="1" hangingPunct="1"/>
            <a:r>
              <a:rPr lang="en-US"/>
              <a:t>Give special information about the page to the JSP container</a:t>
            </a:r>
          </a:p>
          <a:p>
            <a:pPr lvl="1" eaLnBrk="1" hangingPunct="1"/>
            <a:r>
              <a:rPr lang="en-US"/>
              <a:t>Enable programmers to specify:</a:t>
            </a:r>
          </a:p>
          <a:p>
            <a:pPr lvl="2" eaLnBrk="1" hangingPunct="1"/>
            <a:r>
              <a:rPr lang="en-US"/>
              <a:t>Page settings (page directive)</a:t>
            </a:r>
          </a:p>
          <a:p>
            <a:pPr lvl="2" eaLnBrk="1" hangingPunct="1"/>
            <a:r>
              <a:rPr lang="en-US"/>
              <a:t>Content to include from other resources (Include directive)</a:t>
            </a:r>
          </a:p>
          <a:p>
            <a:pPr lvl="2" eaLnBrk="1" hangingPunct="1"/>
            <a:r>
              <a:rPr lang="en-US"/>
              <a:t>Tag libraries to be used in the page (Tag library)</a:t>
            </a:r>
          </a:p>
          <a:p>
            <a:pPr eaLnBrk="1" hangingPunct="1"/>
            <a:r>
              <a:rPr lang="en-US"/>
              <a:t>Action (&lt;%action...    %&gt;</a:t>
            </a:r>
          </a:p>
          <a:p>
            <a:pPr lvl="1" eaLnBrk="1" hangingPunct="1"/>
            <a:r>
              <a:rPr lang="en-US"/>
              <a:t>Predefined JSP tags that encapsulate functionality</a:t>
            </a:r>
          </a:p>
          <a:p>
            <a:pPr lvl="1" eaLnBrk="1" hangingPunct="1"/>
            <a:r>
              <a:rPr lang="en-US"/>
              <a:t>Often performed based on information from client request</a:t>
            </a:r>
          </a:p>
          <a:p>
            <a:pPr lvl="1" eaLnBrk="1" hangingPunct="1"/>
            <a:r>
              <a:rPr lang="en-US"/>
              <a:t>Can be used to create Java objects for use in scriptlets</a:t>
            </a:r>
          </a:p>
          <a:p>
            <a:pPr lvl="2" eaLnBrk="1" hangingPunct="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8CBA1F-4D1A-460A-8DA3-D7E955E1576F}" type="slidenum">
              <a:rPr lang="en-US"/>
              <a:pPr>
                <a:defRPr/>
              </a:pPr>
              <a:t>6</a:t>
            </a:fld>
            <a:endParaRPr lang="en-US"/>
          </a:p>
        </p:txBody>
      </p:sp>
      <p:sp>
        <p:nvSpPr>
          <p:cNvPr id="22531" name="Rectangle 2"/>
          <p:cNvSpPr>
            <a:spLocks noGrp="1" noChangeArrowheads="1"/>
          </p:cNvSpPr>
          <p:nvPr>
            <p:ph type="title"/>
          </p:nvPr>
        </p:nvSpPr>
        <p:spPr/>
        <p:txBody>
          <a:bodyPr/>
          <a:lstStyle/>
          <a:p>
            <a:pPr eaLnBrk="1" hangingPunct="1"/>
            <a:r>
              <a:rPr lang="en-US"/>
              <a:t>JSP Introduction (cont.)</a:t>
            </a:r>
          </a:p>
        </p:txBody>
      </p:sp>
      <p:sp>
        <p:nvSpPr>
          <p:cNvPr id="22532" name="Rectangle 3"/>
          <p:cNvSpPr>
            <a:spLocks noGrp="1" noChangeArrowheads="1"/>
          </p:cNvSpPr>
          <p:nvPr>
            <p:ph type="body" idx="1"/>
          </p:nvPr>
        </p:nvSpPr>
        <p:spPr>
          <a:xfrm>
            <a:off x="685800" y="1066800"/>
            <a:ext cx="7772400" cy="5257800"/>
          </a:xfrm>
        </p:spPr>
        <p:txBody>
          <a:bodyPr/>
          <a:lstStyle/>
          <a:p>
            <a:pPr eaLnBrk="1" hangingPunct="1"/>
            <a:r>
              <a:rPr lang="en-US" sz="2400" dirty="0" err="1"/>
              <a:t>Scriptlet</a:t>
            </a:r>
            <a:r>
              <a:rPr lang="en-US" sz="2400" dirty="0"/>
              <a:t> (&lt;% ... %&gt;) - </a:t>
            </a:r>
            <a:r>
              <a:rPr lang="en-US" sz="2000" dirty="0"/>
              <a:t>also called “Scripting Elements”</a:t>
            </a:r>
          </a:p>
          <a:p>
            <a:pPr lvl="1" eaLnBrk="1" hangingPunct="1"/>
            <a:r>
              <a:rPr lang="en-US" sz="2000" dirty="0"/>
              <a:t>Enable programmers to insert Java code in JSPs</a:t>
            </a:r>
          </a:p>
          <a:p>
            <a:pPr lvl="1" eaLnBrk="1" hangingPunct="1"/>
            <a:r>
              <a:rPr lang="en-US" sz="2000" dirty="0"/>
              <a:t>Performs request processing</a:t>
            </a:r>
          </a:p>
          <a:p>
            <a:pPr lvl="2" eaLnBrk="1" hangingPunct="1"/>
            <a:r>
              <a:rPr lang="en-US" sz="1800" dirty="0"/>
              <a:t>Interacts with page elements and other components to implement dynamic pages</a:t>
            </a:r>
          </a:p>
          <a:p>
            <a:pPr lvl="2" eaLnBrk="1" hangingPunct="1"/>
            <a:r>
              <a:rPr lang="en-US" sz="1800" dirty="0"/>
              <a:t>Can access any variable or bean declared.</a:t>
            </a:r>
          </a:p>
          <a:p>
            <a:pPr lvl="1" eaLnBrk="1" hangingPunct="1"/>
            <a:r>
              <a:rPr lang="en-US" sz="2000" dirty="0"/>
              <a:t>For example, to print a variable:</a:t>
            </a:r>
          </a:p>
          <a:p>
            <a:pPr lvl="2" eaLnBrk="1" hangingPunct="1">
              <a:spcBef>
                <a:spcPts val="0"/>
              </a:spcBef>
              <a:buFontTx/>
              <a:buNone/>
            </a:pPr>
            <a:r>
              <a:rPr lang="en-US" sz="1600" dirty="0"/>
              <a:t>&lt;%</a:t>
            </a:r>
          </a:p>
          <a:p>
            <a:pPr lvl="2" eaLnBrk="1" hangingPunct="1">
              <a:spcBef>
                <a:spcPts val="0"/>
              </a:spcBef>
              <a:buFontTx/>
              <a:buNone/>
            </a:pPr>
            <a:r>
              <a:rPr lang="en-US" sz="1600" dirty="0"/>
              <a:t>	String username = “</a:t>
            </a:r>
            <a:r>
              <a:rPr lang="en-US" sz="1600" dirty="0" err="1"/>
              <a:t>alliant</a:t>
            </a:r>
            <a:r>
              <a:rPr lang="en-US" sz="1600" dirty="0"/>
              <a:t>”;</a:t>
            </a:r>
          </a:p>
          <a:p>
            <a:pPr lvl="2" eaLnBrk="1" hangingPunct="1">
              <a:spcBef>
                <a:spcPts val="0"/>
              </a:spcBef>
              <a:buFontTx/>
              <a:buNone/>
            </a:pPr>
            <a:r>
              <a:rPr lang="en-US" sz="1600" dirty="0"/>
              <a:t>	</a:t>
            </a:r>
            <a:r>
              <a:rPr lang="en-US" sz="1600" dirty="0" err="1"/>
              <a:t>out.println</a:t>
            </a:r>
            <a:r>
              <a:rPr lang="en-US" sz="1600" dirty="0"/>
              <a:t>(“username”);</a:t>
            </a:r>
          </a:p>
          <a:p>
            <a:pPr lvl="2" eaLnBrk="1" hangingPunct="1">
              <a:spcBef>
                <a:spcPts val="0"/>
              </a:spcBef>
              <a:buFontTx/>
              <a:buNone/>
            </a:pPr>
            <a:r>
              <a:rPr lang="en-US" sz="1600" dirty="0"/>
              <a:t>%&gt;</a:t>
            </a:r>
          </a:p>
          <a:p>
            <a:pPr eaLnBrk="1" hangingPunct="1"/>
            <a:r>
              <a:rPr lang="en-US" sz="2400" dirty="0"/>
              <a:t>Custom Tag Library</a:t>
            </a:r>
          </a:p>
          <a:p>
            <a:pPr lvl="1" eaLnBrk="1" hangingPunct="1"/>
            <a:r>
              <a:rPr lang="en-US" sz="2000" dirty="0"/>
              <a:t>JSP’s tag extension mechanism</a:t>
            </a:r>
          </a:p>
          <a:p>
            <a:pPr lvl="1" eaLnBrk="1" hangingPunct="1"/>
            <a:r>
              <a:rPr lang="en-US" sz="2000" dirty="0"/>
              <a:t>Enables programmers to define new tags</a:t>
            </a:r>
          </a:p>
          <a:p>
            <a:pPr lvl="2" eaLnBrk="1" hangingPunct="1"/>
            <a:r>
              <a:rPr lang="en-US" sz="1800" dirty="0"/>
              <a:t>Tags encapsulate complex functionality</a:t>
            </a:r>
          </a:p>
          <a:p>
            <a:pPr lvl="1" eaLnBrk="1" hangingPunct="1"/>
            <a:r>
              <a:rPr lang="en-US" sz="2000" dirty="0"/>
              <a:t>Tags can manipulate JSP content</a:t>
            </a:r>
          </a:p>
          <a:p>
            <a:pPr lvl="2" eaLnBrk="1" hangingPunct="1">
              <a:buFontTx/>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35699AF-5571-4335-AAA1-98AFE2C8EED2}" type="slidenum">
              <a:rPr lang="en-US"/>
              <a:pPr>
                <a:defRPr/>
              </a:pPr>
              <a:t>7</a:t>
            </a:fld>
            <a:endParaRPr lang="en-US"/>
          </a:p>
        </p:txBody>
      </p:sp>
      <p:sp>
        <p:nvSpPr>
          <p:cNvPr id="24579" name="Rectangle 2"/>
          <p:cNvSpPr>
            <a:spLocks noGrp="1" noChangeArrowheads="1"/>
          </p:cNvSpPr>
          <p:nvPr>
            <p:ph type="title"/>
          </p:nvPr>
        </p:nvSpPr>
        <p:spPr/>
        <p:txBody>
          <a:bodyPr/>
          <a:lstStyle/>
          <a:p>
            <a:pPr eaLnBrk="1" hangingPunct="1"/>
            <a:r>
              <a:rPr lang="en-US" dirty="0"/>
              <a:t>A First JSP Example</a:t>
            </a:r>
          </a:p>
        </p:txBody>
      </p:sp>
      <p:sp>
        <p:nvSpPr>
          <p:cNvPr id="24580" name="Rectangle 3"/>
          <p:cNvSpPr>
            <a:spLocks noGrp="1" noChangeArrowheads="1"/>
          </p:cNvSpPr>
          <p:nvPr>
            <p:ph type="body" idx="1"/>
          </p:nvPr>
        </p:nvSpPr>
        <p:spPr>
          <a:xfrm>
            <a:off x="685800" y="990600"/>
            <a:ext cx="7772400" cy="5257800"/>
          </a:xfrm>
        </p:spPr>
        <p:txBody>
          <a:bodyPr/>
          <a:lstStyle/>
          <a:p>
            <a:pPr eaLnBrk="1" hangingPunct="1"/>
            <a:r>
              <a:rPr lang="en-US"/>
              <a:t>Simple JSP example </a:t>
            </a:r>
          </a:p>
          <a:p>
            <a:pPr lvl="1" eaLnBrk="1" hangingPunct="1"/>
            <a:r>
              <a:rPr lang="en-US"/>
              <a:t>Demonstrates </a:t>
            </a:r>
          </a:p>
          <a:p>
            <a:pPr lvl="2" eaLnBrk="1" hangingPunct="1"/>
            <a:r>
              <a:rPr lang="en-US"/>
              <a:t>Fixed-template data (XHTML markup)</a:t>
            </a:r>
          </a:p>
          <a:p>
            <a:pPr lvl="2" eaLnBrk="1" hangingPunct="1"/>
            <a:r>
              <a:rPr lang="en-US"/>
              <a:t>Creating a Java object (java.util.Date)</a:t>
            </a:r>
          </a:p>
          <a:p>
            <a:pPr lvl="2" eaLnBrk="1" hangingPunct="1"/>
            <a:r>
              <a:rPr lang="en-US"/>
              <a:t>Automatic conversion of JSP expression to a String</a:t>
            </a:r>
          </a:p>
          <a:p>
            <a:pPr lvl="2" eaLnBrk="1" hangingPunct="1">
              <a:buFontTx/>
              <a:buNone/>
            </a:pPr>
            <a:endParaRPr lang="en-US"/>
          </a:p>
          <a:p>
            <a:pPr lvl="1" eaLnBrk="1" hangingPunct="1"/>
            <a:r>
              <a:rPr lang="en-US"/>
              <a:t>First invocation of clock.jsp</a:t>
            </a:r>
          </a:p>
          <a:p>
            <a:pPr lvl="2" eaLnBrk="1" hangingPunct="1"/>
            <a:r>
              <a:rPr lang="en-US"/>
              <a:t>Notice the delay while:</a:t>
            </a:r>
          </a:p>
          <a:p>
            <a:pPr lvl="3" eaLnBrk="1" hangingPunct="1"/>
            <a:r>
              <a:rPr lang="en-US"/>
              <a:t>JSP container translates the JSP into a servlet</a:t>
            </a:r>
          </a:p>
          <a:p>
            <a:pPr lvl="3" eaLnBrk="1" hangingPunct="1"/>
            <a:r>
              <a:rPr lang="en-US"/>
              <a:t>JSP container compiles the servlet</a:t>
            </a:r>
          </a:p>
          <a:p>
            <a:pPr lvl="3" eaLnBrk="1" hangingPunct="1"/>
            <a:r>
              <a:rPr lang="en-US"/>
              <a:t>JSP container executes the servlet</a:t>
            </a:r>
          </a:p>
          <a:p>
            <a:pPr lvl="2" eaLnBrk="1" hangingPunct="1"/>
            <a:r>
              <a:rPr lang="en-US"/>
              <a:t>Subsequent invocations should not experience the same delay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057"/>
          <p:cNvSpPr>
            <a:spLocks noGrp="1" noChangeArrowheads="1"/>
          </p:cNvSpPr>
          <p:nvPr>
            <p:ph type="sldNum" sz="quarter" idx="10"/>
          </p:nvPr>
        </p:nvSpPr>
        <p:spPr/>
        <p:txBody>
          <a:bodyPr/>
          <a:lstStyle/>
          <a:p>
            <a:pPr>
              <a:defRPr/>
            </a:pPr>
            <a:fld id="{42074813-3C67-4FA4-B4AC-3EE1A2BA6120}" type="slidenum">
              <a:rPr lang="en-US"/>
              <a:pPr>
                <a:defRPr/>
              </a:pPr>
              <a:t>8</a:t>
            </a:fld>
            <a:endParaRPr lang="en-US"/>
          </a:p>
        </p:txBody>
      </p:sp>
      <p:sp>
        <p:nvSpPr>
          <p:cNvPr id="25603" name="Rectangle 2"/>
          <p:cNvSpPr>
            <a:spLocks noGrp="1" noChangeArrowheads="1"/>
          </p:cNvSpPr>
          <p:nvPr>
            <p:ph type="ctrTitle"/>
          </p:nvPr>
        </p:nvSpPr>
        <p:spPr/>
        <p:txBody>
          <a:bodyPr/>
          <a:lstStyle/>
          <a:p>
            <a:pPr eaLnBrk="1" hangingPunct="1"/>
            <a:r>
              <a:rPr lang="en-US" b="0">
                <a:latin typeface="Helvetica" pitchFamily="34" charset="0"/>
              </a:rPr>
              <a:t>Using a JSP expression to insert the date and time in a Web page (Part 1).</a:t>
            </a:r>
            <a:br>
              <a:rPr lang="en-US" b="0">
                <a:latin typeface="Helvetica" pitchFamily="34" charset="0"/>
              </a:rPr>
            </a:br>
            <a:br>
              <a:rPr lang="en-US" b="0">
                <a:latin typeface="Helvetica" pitchFamily="34" charset="0"/>
              </a:rPr>
            </a:br>
            <a:r>
              <a:rPr lang="en-US" b="0">
                <a:latin typeface="Helvetica" pitchFamily="34" charset="0"/>
              </a:rPr>
              <a:t>Line 10</a:t>
            </a:r>
            <a:br>
              <a:rPr lang="en-US" b="0">
                <a:latin typeface="Helvetica" pitchFamily="34" charset="0"/>
              </a:rPr>
            </a:br>
            <a:br>
              <a:rPr lang="en-US" b="0">
                <a:latin typeface="Helvetica" pitchFamily="34" charset="0"/>
              </a:rPr>
            </a:br>
            <a:r>
              <a:rPr lang="en-US" b="0">
                <a:latin typeface="Helvetica" pitchFamily="34" charset="0"/>
              </a:rPr>
              <a:t>Line 30</a:t>
            </a:r>
          </a:p>
        </p:txBody>
      </p:sp>
      <p:sp>
        <p:nvSpPr>
          <p:cNvPr id="25604" name="Rectangle 3"/>
          <p:cNvSpPr>
            <a:spLocks noGrp="1" noChangeArrowheads="1"/>
          </p:cNvSpPr>
          <p:nvPr>
            <p:ph type="subTitle" idx="1"/>
          </p:nvPr>
        </p:nvSpPr>
        <p:spPr/>
        <p:txBody>
          <a:bodyPr/>
          <a:lstStyle/>
          <a:p>
            <a:pPr eaLnBrk="1" hangingPunct="1"/>
            <a:r>
              <a:rPr lang="en-US" sz="1000">
                <a:solidFill>
                  <a:srgbClr val="5F5F5F"/>
                </a:solidFill>
                <a:cs typeface="Times New Roman" pitchFamily="18" charset="0"/>
              </a:rPr>
              <a:t>1    </a:t>
            </a:r>
            <a:r>
              <a:rPr lang="en-US" sz="1000">
                <a:solidFill>
                  <a:srgbClr val="0000FF"/>
                </a:solidFill>
                <a:cs typeface="Courier New" pitchFamily="49" charset="0"/>
              </a:rPr>
              <a:t>&lt;?xml version =</a:t>
            </a:r>
            <a:r>
              <a:rPr lang="en-US" sz="1000">
                <a:solidFill>
                  <a:srgbClr val="000000"/>
                </a:solidFill>
                <a:cs typeface="Courier New" pitchFamily="49" charset="0"/>
              </a:rPr>
              <a:t> </a:t>
            </a:r>
            <a:r>
              <a:rPr lang="en-US" sz="1000">
                <a:solidFill>
                  <a:srgbClr val="0099FF"/>
                </a:solidFill>
                <a:cs typeface="Courier New" pitchFamily="49" charset="0"/>
              </a:rPr>
              <a:t>"1.0"</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    </a:t>
            </a:r>
            <a:r>
              <a:rPr lang="en-US" sz="1000">
                <a:solidFill>
                  <a:srgbClr val="0000FF"/>
                </a:solidFill>
                <a:cs typeface="Courier New" pitchFamily="49" charset="0"/>
              </a:rPr>
              <a:t>&lt;!DOCTYPE html PUBLIC</a:t>
            </a:r>
            <a:r>
              <a:rPr lang="en-US" sz="1000">
                <a:solidFill>
                  <a:srgbClr val="000000"/>
                </a:solidFill>
                <a:cs typeface="Courier New" pitchFamily="49" charset="0"/>
              </a:rPr>
              <a:t> </a:t>
            </a:r>
            <a:r>
              <a:rPr lang="en-US" sz="1000">
                <a:solidFill>
                  <a:srgbClr val="0099FF"/>
                </a:solidFill>
                <a:cs typeface="Courier New" pitchFamily="49" charset="0"/>
              </a:rPr>
              <a:t>"-//W3C//DTD XHTML 1.0 Strict//EN"</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    </a:t>
            </a:r>
            <a:r>
              <a:rPr lang="en-US" sz="1000">
                <a:solidFill>
                  <a:srgbClr val="000000"/>
                </a:solidFill>
                <a:cs typeface="Courier New" pitchFamily="49" charset="0"/>
              </a:rPr>
              <a:t>   </a:t>
            </a:r>
            <a:r>
              <a:rPr lang="en-US" sz="1000">
                <a:solidFill>
                  <a:srgbClr val="0099FF"/>
                </a:solidFill>
                <a:cs typeface="Courier New" pitchFamily="49" charset="0"/>
              </a:rPr>
              <a:t>"http://www.w3.org/TR/xhtml1/DTD/xhtml1-strict.dtd"</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4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6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7    </a:t>
            </a:r>
            <a:r>
              <a:rPr lang="en-US" sz="1000">
                <a:solidFill>
                  <a:srgbClr val="0000FF"/>
                </a:solidFill>
                <a:cs typeface="Courier New" pitchFamily="49" charset="0"/>
              </a:rPr>
              <a:t>&lt;html xmlns =</a:t>
            </a:r>
            <a:r>
              <a:rPr lang="en-US" sz="1000">
                <a:solidFill>
                  <a:srgbClr val="000000"/>
                </a:solidFill>
                <a:cs typeface="Courier New" pitchFamily="49" charset="0"/>
              </a:rPr>
              <a:t> </a:t>
            </a:r>
            <a:r>
              <a:rPr lang="en-US" sz="1000">
                <a:solidFill>
                  <a:srgbClr val="0099FF"/>
                </a:solidFill>
                <a:cs typeface="Courier New" pitchFamily="49" charset="0"/>
              </a:rPr>
              <a:t>"http://www.w3.org/1999/xhtml"</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8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9    </a:t>
            </a:r>
            <a:r>
              <a:rPr lang="en-US" sz="1000">
                <a:solidFill>
                  <a:srgbClr val="0000FF"/>
                </a:solidFill>
                <a:cs typeface="Courier New" pitchFamily="49" charset="0"/>
              </a:rPr>
              <a:t>   &lt;head&gt;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10   </a:t>
            </a:r>
            <a:r>
              <a:rPr lang="en-US" sz="1000">
                <a:solidFill>
                  <a:srgbClr val="000000"/>
                </a:solidFill>
                <a:cs typeface="Courier New" pitchFamily="49" charset="0"/>
              </a:rPr>
              <a:t>  </a:t>
            </a:r>
            <a:r>
              <a:rPr lang="en-US" sz="1000">
                <a:solidFill>
                  <a:srgbClr val="0000FF"/>
                </a:solidFill>
                <a:cs typeface="Courier New" pitchFamily="49" charset="0"/>
              </a:rPr>
              <a:t>    &lt;meta http-equiv =</a:t>
            </a:r>
            <a:r>
              <a:rPr lang="en-US" sz="1000">
                <a:solidFill>
                  <a:srgbClr val="000000"/>
                </a:solidFill>
                <a:cs typeface="Courier New" pitchFamily="49" charset="0"/>
              </a:rPr>
              <a:t> </a:t>
            </a:r>
            <a:r>
              <a:rPr lang="en-US" sz="1000">
                <a:solidFill>
                  <a:srgbClr val="0099FF"/>
                </a:solidFill>
                <a:cs typeface="Courier New" pitchFamily="49" charset="0"/>
              </a:rPr>
              <a:t>"refresh"</a:t>
            </a:r>
            <a:r>
              <a:rPr lang="en-US" sz="1000">
                <a:solidFill>
                  <a:srgbClr val="000000"/>
                </a:solidFill>
                <a:cs typeface="Courier New" pitchFamily="49" charset="0"/>
              </a:rPr>
              <a:t> </a:t>
            </a:r>
            <a:r>
              <a:rPr lang="en-US" sz="1000">
                <a:solidFill>
                  <a:srgbClr val="0000FF"/>
                </a:solidFill>
                <a:cs typeface="Courier New" pitchFamily="49" charset="0"/>
              </a:rPr>
              <a:t>content =</a:t>
            </a:r>
            <a:r>
              <a:rPr lang="en-US" sz="1000">
                <a:solidFill>
                  <a:srgbClr val="000000"/>
                </a:solidFill>
                <a:cs typeface="Courier New" pitchFamily="49" charset="0"/>
              </a:rPr>
              <a:t> </a:t>
            </a:r>
            <a:r>
              <a:rPr lang="en-US" sz="1000">
                <a:solidFill>
                  <a:srgbClr val="0099FF"/>
                </a:solidFill>
                <a:cs typeface="Courier New" pitchFamily="49" charset="0"/>
              </a:rPr>
              <a:t>"60"</a:t>
            </a:r>
            <a:r>
              <a:rPr lang="en-US" sz="1000">
                <a:solidFill>
                  <a:srgbClr val="000000"/>
                </a:solidFill>
                <a:cs typeface="Courier New" pitchFamily="49" charset="0"/>
              </a:rPr>
              <a:t> </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11   </a:t>
            </a:r>
            <a:r>
              <a:rPr lang="en-US" sz="1000">
                <a:solidFill>
                  <a:srgbClr val="000000"/>
                </a:solidFill>
                <a:cs typeface="Courier New" pitchFamily="49" charset="0"/>
              </a:rPr>
              <a:t>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12   </a:t>
            </a:r>
            <a:r>
              <a:rPr lang="en-US" sz="1000">
                <a:solidFill>
                  <a:srgbClr val="000000"/>
                </a:solidFill>
                <a:cs typeface="Courier New" pitchFamily="49" charset="0"/>
              </a:rPr>
              <a:t>      </a:t>
            </a:r>
            <a:r>
              <a:rPr lang="en-US" sz="1000">
                <a:solidFill>
                  <a:srgbClr val="0000FF"/>
                </a:solidFill>
                <a:cs typeface="Courier New" pitchFamily="49" charset="0"/>
              </a:rPr>
              <a:t>&lt;title&gt;</a:t>
            </a:r>
            <a:r>
              <a:rPr lang="en-US" sz="1000">
                <a:solidFill>
                  <a:srgbClr val="000000"/>
                </a:solidFill>
                <a:cs typeface="Courier New" pitchFamily="49" charset="0"/>
              </a:rPr>
              <a:t>A Simple JSP Example</a:t>
            </a:r>
            <a:r>
              <a:rPr lang="en-US" sz="1000">
                <a:solidFill>
                  <a:srgbClr val="0000FF"/>
                </a:solidFill>
                <a:cs typeface="Courier New" pitchFamily="49" charset="0"/>
              </a:rPr>
              <a:t>&lt;/title&gt;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13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14   </a:t>
            </a:r>
            <a:r>
              <a:rPr lang="en-US" sz="1000">
                <a:solidFill>
                  <a:srgbClr val="000000"/>
                </a:solidFill>
                <a:cs typeface="Courier New" pitchFamily="49" charset="0"/>
              </a:rPr>
              <a:t>      </a:t>
            </a:r>
            <a:r>
              <a:rPr lang="en-US" sz="1000">
                <a:solidFill>
                  <a:srgbClr val="0000FF"/>
                </a:solidFill>
                <a:cs typeface="Courier New" pitchFamily="49" charset="0"/>
              </a:rPr>
              <a:t>&lt;style type =</a:t>
            </a:r>
            <a:r>
              <a:rPr lang="en-US" sz="1000">
                <a:solidFill>
                  <a:srgbClr val="000000"/>
                </a:solidFill>
                <a:cs typeface="Courier New" pitchFamily="49" charset="0"/>
              </a:rPr>
              <a:t> </a:t>
            </a:r>
            <a:r>
              <a:rPr lang="en-US" sz="1000">
                <a:solidFill>
                  <a:srgbClr val="0099FF"/>
                </a:solidFill>
                <a:cs typeface="Courier New" pitchFamily="49" charset="0"/>
              </a:rPr>
              <a:t>"text/css"</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15   </a:t>
            </a:r>
            <a:r>
              <a:rPr lang="en-US" sz="1000">
                <a:solidFill>
                  <a:srgbClr val="000000"/>
                </a:solidFill>
                <a:cs typeface="Courier New" pitchFamily="49" charset="0"/>
              </a:rPr>
              <a:t>         .big { </a:t>
            </a:r>
            <a:r>
              <a:rPr lang="en-US" sz="1000">
                <a:solidFill>
                  <a:srgbClr val="0000FF"/>
                </a:solidFill>
                <a:cs typeface="Courier New" pitchFamily="49" charset="0"/>
              </a:rPr>
              <a:t>font-family:</a:t>
            </a:r>
            <a:r>
              <a:rPr lang="en-US" sz="1000">
                <a:solidFill>
                  <a:srgbClr val="000000"/>
                </a:solidFill>
                <a:cs typeface="Courier New" pitchFamily="49" charset="0"/>
              </a:rPr>
              <a:t> </a:t>
            </a:r>
            <a:r>
              <a:rPr lang="en-US" sz="1000">
                <a:solidFill>
                  <a:srgbClr val="0099FF"/>
                </a:solidFill>
                <a:cs typeface="Courier New" pitchFamily="49" charset="0"/>
              </a:rPr>
              <a:t>helvetica</a:t>
            </a:r>
            <a:r>
              <a:rPr lang="en-US" sz="1000">
                <a:solidFill>
                  <a:srgbClr val="000000"/>
                </a:solidFill>
                <a:cs typeface="Courier New" pitchFamily="49" charset="0"/>
              </a:rPr>
              <a:t>, </a:t>
            </a:r>
            <a:r>
              <a:rPr lang="en-US" sz="1000">
                <a:solidFill>
                  <a:srgbClr val="0099FF"/>
                </a:solidFill>
                <a:cs typeface="Courier New" pitchFamily="49" charset="0"/>
              </a:rPr>
              <a:t>arial</a:t>
            </a:r>
            <a:r>
              <a:rPr lang="en-US" sz="1000">
                <a:solidFill>
                  <a:srgbClr val="000000"/>
                </a:solidFill>
                <a:cs typeface="Courier New" pitchFamily="49" charset="0"/>
              </a:rPr>
              <a:t>, </a:t>
            </a:r>
            <a:r>
              <a:rPr lang="en-US" sz="1000">
                <a:solidFill>
                  <a:srgbClr val="0099FF"/>
                </a:solidFill>
                <a:cs typeface="Courier New" pitchFamily="49" charset="0"/>
              </a:rPr>
              <a:t>sans-serif</a:t>
            </a:r>
            <a:r>
              <a:rPr lang="en-US" sz="1000">
                <a:solidFill>
                  <a:srgbClr val="000000"/>
                </a:solidFill>
                <a:cs typeface="Courier New" pitchFamily="49" charset="0"/>
              </a:rPr>
              <a: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16   </a:t>
            </a:r>
            <a:r>
              <a:rPr lang="en-US" sz="1000">
                <a:solidFill>
                  <a:srgbClr val="000000"/>
                </a:solidFill>
                <a:cs typeface="Courier New" pitchFamily="49" charset="0"/>
              </a:rPr>
              <a:t>                </a:t>
            </a:r>
            <a:r>
              <a:rPr lang="en-US" sz="1000">
                <a:solidFill>
                  <a:srgbClr val="0000FF"/>
                </a:solidFill>
                <a:cs typeface="Courier New" pitchFamily="49" charset="0"/>
              </a:rPr>
              <a:t>font-weight:</a:t>
            </a:r>
            <a:r>
              <a:rPr lang="en-US" sz="1000">
                <a:solidFill>
                  <a:srgbClr val="000000"/>
                </a:solidFill>
                <a:cs typeface="Courier New" pitchFamily="49" charset="0"/>
              </a:rPr>
              <a:t> </a:t>
            </a:r>
            <a:r>
              <a:rPr lang="en-US" sz="1000">
                <a:solidFill>
                  <a:srgbClr val="0099FF"/>
                </a:solidFill>
                <a:cs typeface="Courier New" pitchFamily="49" charset="0"/>
              </a:rPr>
              <a:t>bold</a:t>
            </a:r>
            <a:r>
              <a:rPr lang="en-US" sz="1000">
                <a:solidFill>
                  <a:srgbClr val="000000"/>
                </a:solidFill>
                <a:cs typeface="Courier New" pitchFamily="49" charset="0"/>
              </a:rPr>
              <a: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17   </a:t>
            </a:r>
            <a:r>
              <a:rPr lang="en-US" sz="1000">
                <a:solidFill>
                  <a:srgbClr val="000000"/>
                </a:solidFill>
                <a:cs typeface="Courier New" pitchFamily="49" charset="0"/>
              </a:rPr>
              <a:t>             </a:t>
            </a:r>
            <a:r>
              <a:rPr lang="en-US" sz="1000">
                <a:solidFill>
                  <a:srgbClr val="0000FF"/>
                </a:solidFill>
                <a:cs typeface="Courier New" pitchFamily="49" charset="0"/>
              </a:rPr>
              <a:t>   font-size:</a:t>
            </a:r>
            <a:r>
              <a:rPr lang="en-US" sz="1000">
                <a:solidFill>
                  <a:srgbClr val="000000"/>
                </a:solidFill>
                <a:cs typeface="Courier New" pitchFamily="49" charset="0"/>
              </a:rPr>
              <a:t> </a:t>
            </a:r>
            <a:r>
              <a:rPr lang="en-US" sz="1000">
                <a:solidFill>
                  <a:srgbClr val="0099FF"/>
                </a:solidFill>
                <a:cs typeface="Courier New" pitchFamily="49" charset="0"/>
              </a:rPr>
              <a:t>2em</a:t>
            </a:r>
            <a:r>
              <a:rPr lang="en-US" sz="1000">
                <a:solidFill>
                  <a:srgbClr val="000000"/>
                </a:solidFill>
                <a:cs typeface="Courier New" pitchFamily="49" charset="0"/>
              </a:rPr>
              <a:t>;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18   </a:t>
            </a:r>
            <a:r>
              <a:rPr lang="en-US" sz="1000">
                <a:solidFill>
                  <a:srgbClr val="0000FF"/>
                </a:solidFill>
                <a:cs typeface="Courier New" pitchFamily="49" charset="0"/>
              </a:rPr>
              <a:t>      &lt;/style&gt;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19   </a:t>
            </a:r>
            <a:r>
              <a:rPr lang="en-US" sz="1000">
                <a:solidFill>
                  <a:srgbClr val="0000FF"/>
                </a:solidFill>
                <a:cs typeface="Courier New" pitchFamily="49" charset="0"/>
              </a:rPr>
              <a:t>   &lt;/head&gt;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20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21   </a:t>
            </a:r>
            <a:r>
              <a:rPr lang="en-US" sz="1000">
                <a:solidFill>
                  <a:srgbClr val="0000FF"/>
                </a:solidFill>
                <a:cs typeface="Courier New" pitchFamily="49" charset="0"/>
              </a:rPr>
              <a:t>   &lt;body&gt;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22   </a:t>
            </a:r>
            <a:r>
              <a:rPr lang="en-US" sz="1000">
                <a:solidFill>
                  <a:srgbClr val="0000FF"/>
                </a:solidFill>
                <a:cs typeface="Courier New" pitchFamily="49" charset="0"/>
              </a:rPr>
              <a:t>      &lt;p class =</a:t>
            </a:r>
            <a:r>
              <a:rPr lang="en-US" sz="1000">
                <a:solidFill>
                  <a:srgbClr val="000000"/>
                </a:solidFill>
                <a:cs typeface="Courier New" pitchFamily="49" charset="0"/>
              </a:rPr>
              <a:t> </a:t>
            </a:r>
            <a:r>
              <a:rPr lang="en-US" sz="1000">
                <a:solidFill>
                  <a:srgbClr val="0099FF"/>
                </a:solidFill>
                <a:cs typeface="Courier New" pitchFamily="49" charset="0"/>
              </a:rPr>
              <a:t>"big"</a:t>
            </a:r>
            <a:r>
              <a:rPr lang="en-US" sz="1000">
                <a:solidFill>
                  <a:srgbClr val="0000FF"/>
                </a:solidFill>
                <a:cs typeface="Courier New" pitchFamily="49" charset="0"/>
              </a:rPr>
              <a:t>&gt;</a:t>
            </a:r>
            <a:r>
              <a:rPr lang="en-US" sz="1000">
                <a:solidFill>
                  <a:srgbClr val="000000"/>
                </a:solidFill>
                <a:cs typeface="Courier New" pitchFamily="49" charset="0"/>
              </a:rPr>
              <a:t>Simple JSP Example</a:t>
            </a:r>
            <a:r>
              <a:rPr lang="en-US" sz="1000">
                <a:solidFill>
                  <a:srgbClr val="0000FF"/>
                </a:solidFill>
                <a:cs typeface="Courier New" pitchFamily="49" charset="0"/>
              </a:rPr>
              <a:t>&lt;/p&gt;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23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24   </a:t>
            </a:r>
            <a:r>
              <a:rPr lang="en-US" sz="1000">
                <a:solidFill>
                  <a:srgbClr val="0000FF"/>
                </a:solidFill>
                <a:cs typeface="Courier New" pitchFamily="49" charset="0"/>
              </a:rPr>
              <a:t>      &lt;table style = </a:t>
            </a:r>
            <a:r>
              <a:rPr lang="en-US" sz="1000">
                <a:solidFill>
                  <a:srgbClr val="0099FF"/>
                </a:solidFill>
                <a:cs typeface="Courier New" pitchFamily="49" charset="0"/>
              </a:rPr>
              <a:t>"border: 6px outset;"</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25   </a:t>
            </a:r>
            <a:r>
              <a:rPr lang="en-US" sz="1000">
                <a:solidFill>
                  <a:srgbClr val="000000"/>
                </a:solidFill>
                <a:cs typeface="Courier New" pitchFamily="49" charset="0"/>
              </a:rPr>
              <a:t>  </a:t>
            </a:r>
            <a:r>
              <a:rPr lang="en-US" sz="1000">
                <a:solidFill>
                  <a:srgbClr val="0000FF"/>
                </a:solidFill>
                <a:cs typeface="Courier New" pitchFamily="49" charset="0"/>
              </a:rPr>
              <a:t>       &lt;tr&gt;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26   </a:t>
            </a:r>
            <a:r>
              <a:rPr lang="en-US" sz="1000">
                <a:solidFill>
                  <a:srgbClr val="000000"/>
                </a:solidFill>
                <a:cs typeface="Courier New" pitchFamily="49" charset="0"/>
              </a:rPr>
              <a:t>            </a:t>
            </a:r>
            <a:r>
              <a:rPr lang="en-US" sz="1000">
                <a:solidFill>
                  <a:srgbClr val="0000FF"/>
                </a:solidFill>
                <a:cs typeface="Courier New" pitchFamily="49" charset="0"/>
              </a:rPr>
              <a:t>&lt;td style =</a:t>
            </a:r>
            <a:r>
              <a:rPr lang="en-US" sz="1000">
                <a:solidFill>
                  <a:srgbClr val="000000"/>
                </a:solidFill>
                <a:cs typeface="Courier New" pitchFamily="49" charset="0"/>
              </a:rPr>
              <a:t> </a:t>
            </a:r>
            <a:r>
              <a:rPr lang="en-US" sz="1000">
                <a:solidFill>
                  <a:srgbClr val="0099FF"/>
                </a:solidFill>
                <a:cs typeface="Courier New" pitchFamily="49" charset="0"/>
              </a:rPr>
              <a:t>"background-color: black;"</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27   </a:t>
            </a:r>
            <a:r>
              <a:rPr lang="en-US" sz="1000">
                <a:solidFill>
                  <a:srgbClr val="000000"/>
                </a:solidFill>
                <a:cs typeface="Courier New" pitchFamily="49" charset="0"/>
              </a:rPr>
              <a:t>     </a:t>
            </a:r>
            <a:r>
              <a:rPr lang="en-US" sz="1000">
                <a:solidFill>
                  <a:srgbClr val="0000FF"/>
                </a:solidFill>
                <a:cs typeface="Courier New" pitchFamily="49" charset="0"/>
              </a:rPr>
              <a:t>          &lt;p class =</a:t>
            </a:r>
            <a:r>
              <a:rPr lang="en-US" sz="1000">
                <a:solidFill>
                  <a:srgbClr val="000000"/>
                </a:solidFill>
                <a:cs typeface="Courier New" pitchFamily="49" charset="0"/>
              </a:rPr>
              <a:t> </a:t>
            </a:r>
            <a:r>
              <a:rPr lang="en-US" sz="1000">
                <a:solidFill>
                  <a:srgbClr val="0099FF"/>
                </a:solidFill>
                <a:cs typeface="Courier New" pitchFamily="49" charset="0"/>
              </a:rPr>
              <a:t>"big"</a:t>
            </a:r>
            <a:r>
              <a:rPr lang="en-US" sz="1000">
                <a:solidFill>
                  <a:srgbClr val="000000"/>
                </a:solidFill>
                <a:cs typeface="Courier New" pitchFamily="49" charset="0"/>
              </a:rPr>
              <a:t> </a:t>
            </a:r>
            <a:r>
              <a:rPr lang="en-US" sz="1000">
                <a:solidFill>
                  <a:srgbClr val="0000FF"/>
                </a:solidFill>
                <a:cs typeface="Courier New" pitchFamily="49" charset="0"/>
              </a:rPr>
              <a:t>style =</a:t>
            </a:r>
            <a:r>
              <a:rPr lang="en-US" sz="1000">
                <a:solidFill>
                  <a:srgbClr val="000000"/>
                </a:solidFill>
                <a:cs typeface="Courier New" pitchFamily="49" charset="0"/>
              </a:rPr>
              <a:t> </a:t>
            </a:r>
            <a:r>
              <a:rPr lang="en-US" sz="1000">
                <a:solidFill>
                  <a:srgbClr val="0099FF"/>
                </a:solidFill>
                <a:cs typeface="Courier New" pitchFamily="49" charset="0"/>
              </a:rPr>
              <a:t>"color: cyan;"</a:t>
            </a:r>
            <a:r>
              <a:rPr lang="en-US" sz="1000">
                <a:solidFill>
                  <a:srgbClr val="0000FF"/>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28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29   </a:t>
            </a:r>
            <a:r>
              <a:rPr lang="en-US" sz="1000">
                <a:solidFill>
                  <a:srgbClr val="008000"/>
                </a:solidFill>
                <a:cs typeface="Courier New" pitchFamily="49" charset="0"/>
              </a:rPr>
              <a:t>                  &lt;!-- JSP expression to insert date/time --&gt;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30   </a:t>
            </a:r>
            <a:r>
              <a:rPr lang="en-US" sz="1000">
                <a:solidFill>
                  <a:srgbClr val="000000"/>
                </a:solidFill>
                <a:cs typeface="Courier New" pitchFamily="49" charset="0"/>
              </a:rPr>
              <a:t>                  </a:t>
            </a:r>
            <a:r>
              <a:rPr lang="en-US" sz="1000">
                <a:solidFill>
                  <a:srgbClr val="CC0000"/>
                </a:solidFill>
                <a:cs typeface="Courier New" pitchFamily="49" charset="0"/>
              </a:rPr>
              <a:t>&lt;%=</a:t>
            </a:r>
            <a:r>
              <a:rPr lang="en-US" sz="1000">
                <a:solidFill>
                  <a:srgbClr val="000000"/>
                </a:solidFill>
                <a:cs typeface="Courier New" pitchFamily="49" charset="0"/>
              </a:rPr>
              <a:t> </a:t>
            </a:r>
            <a:r>
              <a:rPr lang="en-US" sz="1000">
                <a:solidFill>
                  <a:srgbClr val="0000FF"/>
                </a:solidFill>
                <a:cs typeface="Courier New" pitchFamily="49" charset="0"/>
              </a:rPr>
              <a:t>new</a:t>
            </a:r>
            <a:r>
              <a:rPr lang="en-US" sz="1000">
                <a:solidFill>
                  <a:srgbClr val="000000"/>
                </a:solidFill>
                <a:cs typeface="Courier New" pitchFamily="49" charset="0"/>
              </a:rPr>
              <a:t> java.util.Date() </a:t>
            </a:r>
            <a:r>
              <a:rPr lang="en-US" sz="1000">
                <a:solidFill>
                  <a:srgbClr val="CC0000"/>
                </a:solidFill>
                <a:cs typeface="Courier New" pitchFamily="49" charset="0"/>
              </a:rPr>
              <a:t>%&gt;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31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32   </a:t>
            </a:r>
            <a:r>
              <a:rPr lang="en-US" sz="1000">
                <a:solidFill>
                  <a:srgbClr val="0000FF"/>
                </a:solidFill>
                <a:cs typeface="Courier New" pitchFamily="49" charset="0"/>
              </a:rPr>
              <a:t>               &lt;/p&gt; </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33   </a:t>
            </a:r>
            <a:r>
              <a:rPr lang="en-US" sz="1000">
                <a:solidFill>
                  <a:srgbClr val="0000FF"/>
                </a:solidFill>
                <a:cs typeface="Courier New" pitchFamily="49" charset="0"/>
              </a:rPr>
              <a:t>            &lt;/td&gt;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34   </a:t>
            </a:r>
            <a:r>
              <a:rPr lang="en-US" sz="1000">
                <a:solidFill>
                  <a:srgbClr val="0000FF"/>
                </a:solidFill>
                <a:cs typeface="Courier New" pitchFamily="49" charset="0"/>
              </a:rPr>
              <a:t>         &lt;/tr&gt;</a:t>
            </a:r>
            <a:endParaRPr lang="en-US" sz="1000">
              <a:solidFill>
                <a:srgbClr val="000000"/>
              </a:solidFill>
              <a:cs typeface="Times New Roman" pitchFamily="18" charset="0"/>
            </a:endParaRPr>
          </a:p>
          <a:p>
            <a:pPr eaLnBrk="1" hangingPunct="1"/>
            <a:r>
              <a:rPr lang="en-US" sz="1000">
                <a:solidFill>
                  <a:srgbClr val="5F5F5F"/>
                </a:solidFill>
                <a:cs typeface="Times New Roman" pitchFamily="18" charset="0"/>
              </a:rPr>
              <a:t>35   </a:t>
            </a:r>
            <a:r>
              <a:rPr lang="en-US" sz="1000">
                <a:solidFill>
                  <a:srgbClr val="0000FF"/>
                </a:solidFill>
                <a:cs typeface="Courier New" pitchFamily="49" charset="0"/>
              </a:rPr>
              <a:t>      &lt;/table&gt;</a:t>
            </a:r>
            <a:endParaRPr lang="en-US" sz="1000"/>
          </a:p>
        </p:txBody>
      </p:sp>
      <p:grpSp>
        <p:nvGrpSpPr>
          <p:cNvPr id="2" name="Group 4"/>
          <p:cNvGrpSpPr>
            <a:grpSpLocks/>
          </p:cNvGrpSpPr>
          <p:nvPr/>
        </p:nvGrpSpPr>
        <p:grpSpPr bwMode="auto">
          <a:xfrm>
            <a:off x="4800600" y="5105400"/>
            <a:ext cx="4114800" cy="1079500"/>
            <a:chOff x="3024" y="3216"/>
            <a:chExt cx="2592" cy="680"/>
          </a:xfrm>
        </p:grpSpPr>
        <p:sp>
          <p:nvSpPr>
            <p:cNvPr id="25609" name="Text Box 5"/>
            <p:cNvSpPr txBox="1">
              <a:spLocks noChangeArrowheads="1"/>
            </p:cNvSpPr>
            <p:nvPr/>
          </p:nvSpPr>
          <p:spPr bwMode="auto">
            <a:xfrm>
              <a:off x="4032" y="3216"/>
              <a:ext cx="1584" cy="680"/>
            </a:xfrm>
            <a:prstGeom prst="rect">
              <a:avLst/>
            </a:prstGeom>
            <a:solidFill>
              <a:srgbClr val="99CCFF"/>
            </a:solidFill>
            <a:ln w="9525">
              <a:solidFill>
                <a:schemeClr val="tx1"/>
              </a:solidFill>
              <a:miter lim="800000"/>
              <a:headEnd/>
              <a:tailEnd/>
            </a:ln>
          </p:spPr>
          <p:txBody>
            <a:bodyPr>
              <a:spAutoFit/>
            </a:bodyPr>
            <a:lstStyle/>
            <a:p>
              <a:pPr algn="ctr"/>
              <a:r>
                <a:rPr lang="en-US">
                  <a:latin typeface="Times New Roman" pitchFamily="18" charset="0"/>
                </a:rPr>
                <a:t>Creates </a:t>
              </a:r>
              <a:r>
                <a:rPr lang="en-US" b="1">
                  <a:latin typeface="Courier New" pitchFamily="49" charset="0"/>
                </a:rPr>
                <a:t>Date</a:t>
              </a:r>
              <a:r>
                <a:rPr lang="en-US">
                  <a:latin typeface="Times New Roman" pitchFamily="18" charset="0"/>
                </a:rPr>
                <a:t> object that is converted to a </a:t>
              </a:r>
              <a:r>
                <a:rPr lang="en-US" b="1">
                  <a:latin typeface="Courier New" pitchFamily="49" charset="0"/>
                </a:rPr>
                <a:t>String</a:t>
              </a:r>
              <a:r>
                <a:rPr lang="en-US">
                  <a:latin typeface="Times New Roman" pitchFamily="18" charset="0"/>
                </a:rPr>
                <a:t> implicitly and displayed in paragraph (</a:t>
              </a:r>
              <a:r>
                <a:rPr lang="en-US" b="1">
                  <a:latin typeface="Courier New" pitchFamily="49" charset="0"/>
                </a:rPr>
                <a:t>p</a:t>
              </a:r>
              <a:r>
                <a:rPr lang="en-US">
                  <a:latin typeface="Times New Roman" pitchFamily="18" charset="0"/>
                </a:rPr>
                <a:t>) element</a:t>
              </a:r>
              <a:endParaRPr lang="en-US" b="1">
                <a:latin typeface="Courier" pitchFamily="49" charset="0"/>
              </a:endParaRPr>
            </a:p>
          </p:txBody>
        </p:sp>
        <p:sp>
          <p:nvSpPr>
            <p:cNvPr id="25610" name="Line 6"/>
            <p:cNvSpPr>
              <a:spLocks noChangeShapeType="1"/>
            </p:cNvSpPr>
            <p:nvPr/>
          </p:nvSpPr>
          <p:spPr bwMode="auto">
            <a:xfrm flipH="1" flipV="1">
              <a:off x="3024" y="3552"/>
              <a:ext cx="1008" cy="0"/>
            </a:xfrm>
            <a:prstGeom prst="line">
              <a:avLst/>
            </a:prstGeom>
            <a:noFill/>
            <a:ln w="9525">
              <a:solidFill>
                <a:schemeClr val="tx1"/>
              </a:solidFill>
              <a:round/>
              <a:headEnd/>
              <a:tailEnd type="triangle" w="med" len="med"/>
            </a:ln>
          </p:spPr>
          <p:txBody>
            <a:bodyPr>
              <a:spAutoFit/>
            </a:bodyPr>
            <a:lstStyle/>
            <a:p>
              <a:endParaRPr lang="vi-VN"/>
            </a:p>
          </p:txBody>
        </p:sp>
      </p:grpSp>
      <p:grpSp>
        <p:nvGrpSpPr>
          <p:cNvPr id="3" name="Group 7"/>
          <p:cNvGrpSpPr>
            <a:grpSpLocks/>
          </p:cNvGrpSpPr>
          <p:nvPr/>
        </p:nvGrpSpPr>
        <p:grpSpPr bwMode="auto">
          <a:xfrm>
            <a:off x="5486400" y="2057400"/>
            <a:ext cx="3276600" cy="1047750"/>
            <a:chOff x="3456" y="1296"/>
            <a:chExt cx="2208" cy="660"/>
          </a:xfrm>
        </p:grpSpPr>
        <p:sp>
          <p:nvSpPr>
            <p:cNvPr id="25607" name="Text Box 8"/>
            <p:cNvSpPr txBox="1">
              <a:spLocks noChangeArrowheads="1"/>
            </p:cNvSpPr>
            <p:nvPr/>
          </p:nvSpPr>
          <p:spPr bwMode="auto">
            <a:xfrm>
              <a:off x="3936" y="1584"/>
              <a:ext cx="1728" cy="372"/>
            </a:xfrm>
            <a:prstGeom prst="rect">
              <a:avLst/>
            </a:prstGeom>
            <a:solidFill>
              <a:srgbClr val="99CCFF"/>
            </a:solidFill>
            <a:ln w="9525">
              <a:solidFill>
                <a:schemeClr val="tx1"/>
              </a:solidFill>
              <a:miter lim="800000"/>
              <a:headEnd/>
              <a:tailEnd/>
            </a:ln>
          </p:spPr>
          <p:txBody>
            <a:bodyPr>
              <a:spAutoFit/>
            </a:bodyPr>
            <a:lstStyle/>
            <a:p>
              <a:pPr algn="ctr"/>
              <a:r>
                <a:rPr lang="en-US" b="1">
                  <a:latin typeface="Courier New" pitchFamily="49" charset="0"/>
                </a:rPr>
                <a:t>meta</a:t>
              </a:r>
              <a:r>
                <a:rPr lang="en-US">
                  <a:latin typeface="Times New Roman" pitchFamily="18" charset="0"/>
                </a:rPr>
                <a:t> element refreshes the Web page every </a:t>
              </a:r>
              <a:r>
                <a:rPr lang="en-US" b="1">
                  <a:latin typeface="Courier" pitchFamily="49" charset="0"/>
                </a:rPr>
                <a:t>60</a:t>
              </a:r>
              <a:r>
                <a:rPr lang="en-US">
                  <a:latin typeface="Times New Roman" pitchFamily="18" charset="0"/>
                </a:rPr>
                <a:t> seconds</a:t>
              </a:r>
              <a:endParaRPr lang="en-US" b="1">
                <a:latin typeface="Courier" pitchFamily="49" charset="0"/>
              </a:endParaRPr>
            </a:p>
          </p:txBody>
        </p:sp>
        <p:sp>
          <p:nvSpPr>
            <p:cNvPr id="25608" name="Line 9"/>
            <p:cNvSpPr>
              <a:spLocks noChangeShapeType="1"/>
            </p:cNvSpPr>
            <p:nvPr/>
          </p:nvSpPr>
          <p:spPr bwMode="auto">
            <a:xfrm flipH="1" flipV="1">
              <a:off x="3456" y="1296"/>
              <a:ext cx="480" cy="480"/>
            </a:xfrm>
            <a:prstGeom prst="line">
              <a:avLst/>
            </a:prstGeom>
            <a:noFill/>
            <a:ln w="9525">
              <a:solidFill>
                <a:schemeClr val="tx1"/>
              </a:solidFill>
              <a:round/>
              <a:headEnd/>
              <a:tailEnd type="triangle" w="med" len="med"/>
            </a:ln>
          </p:spPr>
          <p:txBody>
            <a:bodyPr>
              <a:spAutoFit/>
            </a:bodyPr>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057"/>
          <p:cNvSpPr>
            <a:spLocks noGrp="1" noChangeArrowheads="1"/>
          </p:cNvSpPr>
          <p:nvPr>
            <p:ph type="sldNum" sz="quarter" idx="10"/>
          </p:nvPr>
        </p:nvSpPr>
        <p:spPr/>
        <p:txBody>
          <a:bodyPr/>
          <a:lstStyle/>
          <a:p>
            <a:pPr>
              <a:defRPr/>
            </a:pPr>
            <a:fld id="{10A8C186-035F-4333-AB3A-EB1178E4F308}" type="slidenum">
              <a:rPr lang="en-US"/>
              <a:pPr>
                <a:defRPr/>
              </a:pPr>
              <a:t>9</a:t>
            </a:fld>
            <a:endParaRPr lang="en-US"/>
          </a:p>
        </p:txBody>
      </p:sp>
      <p:sp>
        <p:nvSpPr>
          <p:cNvPr id="26627" name="Rectangle 2"/>
          <p:cNvSpPr>
            <a:spLocks noGrp="1" noChangeArrowheads="1"/>
          </p:cNvSpPr>
          <p:nvPr>
            <p:ph type="ctrTitle"/>
          </p:nvPr>
        </p:nvSpPr>
        <p:spPr/>
        <p:txBody>
          <a:bodyPr/>
          <a:lstStyle/>
          <a:p>
            <a:pPr eaLnBrk="1" hangingPunct="1"/>
            <a:r>
              <a:rPr lang="en-US" b="0">
                <a:latin typeface="Helvetica" pitchFamily="34" charset="0"/>
              </a:rPr>
              <a:t>Using a JSP expression to insert the date and time in a Web page (Part 2).</a:t>
            </a:r>
            <a:br>
              <a:rPr lang="en-US" b="0">
                <a:latin typeface="Helvetica" pitchFamily="34" charset="0"/>
              </a:rPr>
            </a:br>
            <a:br>
              <a:rPr lang="en-US" b="0">
                <a:latin typeface="Helvetica" pitchFamily="34" charset="0"/>
              </a:rPr>
            </a:br>
            <a:r>
              <a:rPr lang="en-US" b="0">
                <a:latin typeface="Helvetica" pitchFamily="34" charset="0"/>
              </a:rPr>
              <a:t>Program Output</a:t>
            </a:r>
          </a:p>
        </p:txBody>
      </p:sp>
      <p:sp>
        <p:nvSpPr>
          <p:cNvPr id="26628" name="Rectangle 3"/>
          <p:cNvSpPr>
            <a:spLocks noGrp="1" noChangeArrowheads="1"/>
          </p:cNvSpPr>
          <p:nvPr>
            <p:ph type="subTitle" idx="1"/>
          </p:nvPr>
        </p:nvSpPr>
        <p:spPr>
          <a:xfrm>
            <a:off x="73025" y="227013"/>
            <a:ext cx="6861175" cy="669925"/>
          </a:xfrm>
        </p:spPr>
        <p:txBody>
          <a:bodyPr/>
          <a:lstStyle/>
          <a:p>
            <a:pPr eaLnBrk="1" hangingPunct="1"/>
            <a:r>
              <a:rPr lang="en-US">
                <a:solidFill>
                  <a:srgbClr val="5F5F5F"/>
                </a:solidFill>
                <a:cs typeface="Times New Roman" pitchFamily="18" charset="0"/>
              </a:rPr>
              <a:t>36   </a:t>
            </a:r>
            <a:r>
              <a:rPr lang="en-US">
                <a:solidFill>
                  <a:srgbClr val="0000FF"/>
                </a:solidFill>
                <a:cs typeface="Courier New" pitchFamily="49" charset="0"/>
              </a:rPr>
              <a:t>   &lt;/body&gt;</a:t>
            </a:r>
            <a:endParaRPr lang="en-US">
              <a:solidFill>
                <a:srgbClr val="000000"/>
              </a:solidFill>
              <a:cs typeface="Times New Roman" pitchFamily="18" charset="0"/>
            </a:endParaRPr>
          </a:p>
          <a:p>
            <a:pPr eaLnBrk="1" hangingPunct="1"/>
            <a:r>
              <a:rPr lang="en-US">
                <a:solidFill>
                  <a:srgbClr val="5F5F5F"/>
                </a:solidFill>
                <a:cs typeface="Times New Roman" pitchFamily="18" charset="0"/>
              </a:rPr>
              <a:t>37   </a:t>
            </a:r>
            <a:endParaRPr lang="en-US">
              <a:solidFill>
                <a:srgbClr val="000000"/>
              </a:solidFill>
              <a:cs typeface="Times New Roman" pitchFamily="18" charset="0"/>
            </a:endParaRPr>
          </a:p>
          <a:p>
            <a:pPr eaLnBrk="1" hangingPunct="1"/>
            <a:r>
              <a:rPr lang="en-US">
                <a:solidFill>
                  <a:srgbClr val="5F5F5F"/>
                </a:solidFill>
                <a:cs typeface="Times New Roman" pitchFamily="18" charset="0"/>
              </a:rPr>
              <a:t>38   </a:t>
            </a:r>
            <a:r>
              <a:rPr lang="en-US">
                <a:solidFill>
                  <a:srgbClr val="0000FF"/>
                </a:solidFill>
                <a:cs typeface="Courier New" pitchFamily="49" charset="0"/>
              </a:rPr>
              <a:t>&lt;/html&gt;</a:t>
            </a:r>
            <a:endParaRPr lang="en-US"/>
          </a:p>
        </p:txBody>
      </p:sp>
      <p:pic>
        <p:nvPicPr>
          <p:cNvPr id="26629" name="Picture 4" descr="12_01a"/>
          <p:cNvPicPr>
            <a:picLocks noChangeAspect="1" noChangeArrowheads="1"/>
          </p:cNvPicPr>
          <p:nvPr/>
        </p:nvPicPr>
        <p:blipFill>
          <a:blip r:embed="rId2" cstate="print"/>
          <a:srcRect/>
          <a:stretch>
            <a:fillRect/>
          </a:stretch>
        </p:blipFill>
        <p:spPr bwMode="auto">
          <a:xfrm>
            <a:off x="304800" y="990600"/>
            <a:ext cx="6361113" cy="2752725"/>
          </a:xfrm>
          <a:prstGeom prst="rect">
            <a:avLst/>
          </a:prstGeom>
          <a:noFill/>
          <a:ln w="9525">
            <a:noFill/>
            <a:miter lim="800000"/>
            <a:headEnd/>
            <a:tailEnd/>
          </a:ln>
        </p:spPr>
      </p:pic>
      <p:pic>
        <p:nvPicPr>
          <p:cNvPr id="26630" name="Picture 5" descr="12_01b"/>
          <p:cNvPicPr>
            <a:picLocks noChangeAspect="1" noChangeArrowheads="1"/>
          </p:cNvPicPr>
          <p:nvPr/>
        </p:nvPicPr>
        <p:blipFill>
          <a:blip r:embed="rId3" cstate="print"/>
          <a:srcRect/>
          <a:stretch>
            <a:fillRect/>
          </a:stretch>
        </p:blipFill>
        <p:spPr bwMode="auto">
          <a:xfrm>
            <a:off x="304800" y="3886200"/>
            <a:ext cx="6361113" cy="2752725"/>
          </a:xfrm>
          <a:prstGeom prst="rect">
            <a:avLst/>
          </a:prstGeom>
          <a:noFill/>
          <a:ln w="9525">
            <a:noFill/>
            <a:miter lim="800000"/>
            <a:headEnd/>
            <a:tailEnd/>
          </a:ln>
        </p:spPr>
      </p:pic>
      <p:grpSp>
        <p:nvGrpSpPr>
          <p:cNvPr id="2" name="Group 6"/>
          <p:cNvGrpSpPr>
            <a:grpSpLocks/>
          </p:cNvGrpSpPr>
          <p:nvPr/>
        </p:nvGrpSpPr>
        <p:grpSpPr bwMode="auto">
          <a:xfrm>
            <a:off x="4800600" y="2743200"/>
            <a:ext cx="4038600" cy="2971800"/>
            <a:chOff x="3024" y="1728"/>
            <a:chExt cx="2544" cy="1872"/>
          </a:xfrm>
        </p:grpSpPr>
        <p:sp>
          <p:nvSpPr>
            <p:cNvPr id="26632" name="Text Box 7"/>
            <p:cNvSpPr txBox="1">
              <a:spLocks noChangeArrowheads="1"/>
            </p:cNvSpPr>
            <p:nvPr/>
          </p:nvSpPr>
          <p:spPr bwMode="auto">
            <a:xfrm>
              <a:off x="4032" y="1728"/>
              <a:ext cx="1536" cy="372"/>
            </a:xfrm>
            <a:prstGeom prst="rect">
              <a:avLst/>
            </a:prstGeom>
            <a:solidFill>
              <a:srgbClr val="99CCFF"/>
            </a:solidFill>
            <a:ln w="9525">
              <a:solidFill>
                <a:schemeClr val="tx1"/>
              </a:solidFill>
              <a:miter lim="800000"/>
              <a:headEnd/>
              <a:tailEnd/>
            </a:ln>
          </p:spPr>
          <p:txBody>
            <a:bodyPr>
              <a:spAutoFit/>
            </a:bodyPr>
            <a:lstStyle/>
            <a:p>
              <a:pPr algn="ctr"/>
              <a:r>
                <a:rPr lang="en-US" b="1">
                  <a:latin typeface="Courier New" pitchFamily="49" charset="0"/>
                </a:rPr>
                <a:t>String</a:t>
              </a:r>
              <a:r>
                <a:rPr lang="en-US">
                  <a:latin typeface="Times New Roman" pitchFamily="18" charset="0"/>
                </a:rPr>
                <a:t> representation of </a:t>
              </a:r>
              <a:r>
                <a:rPr lang="en-US" b="1">
                  <a:latin typeface="Courier New" pitchFamily="49" charset="0"/>
                </a:rPr>
                <a:t>Date</a:t>
              </a:r>
              <a:r>
                <a:rPr lang="en-US">
                  <a:latin typeface="Times New Roman" pitchFamily="18" charset="0"/>
                </a:rPr>
                <a:t> object appears here.</a:t>
              </a:r>
              <a:endParaRPr lang="en-US" b="1">
                <a:latin typeface="Courier" pitchFamily="49" charset="0"/>
              </a:endParaRPr>
            </a:p>
          </p:txBody>
        </p:sp>
        <p:sp>
          <p:nvSpPr>
            <p:cNvPr id="26633" name="Line 8"/>
            <p:cNvSpPr>
              <a:spLocks noChangeShapeType="1"/>
            </p:cNvSpPr>
            <p:nvPr/>
          </p:nvSpPr>
          <p:spPr bwMode="auto">
            <a:xfrm flipH="1" flipV="1">
              <a:off x="3168" y="1920"/>
              <a:ext cx="864" cy="0"/>
            </a:xfrm>
            <a:prstGeom prst="line">
              <a:avLst/>
            </a:prstGeom>
            <a:noFill/>
            <a:ln w="9525">
              <a:solidFill>
                <a:schemeClr val="tx1"/>
              </a:solidFill>
              <a:round/>
              <a:headEnd/>
              <a:tailEnd type="triangle" w="med" len="med"/>
            </a:ln>
          </p:spPr>
          <p:txBody>
            <a:bodyPr>
              <a:spAutoFit/>
            </a:bodyPr>
            <a:lstStyle/>
            <a:p>
              <a:endParaRPr lang="vi-VN"/>
            </a:p>
          </p:txBody>
        </p:sp>
        <p:sp>
          <p:nvSpPr>
            <p:cNvPr id="26634" name="Line 9"/>
            <p:cNvSpPr>
              <a:spLocks noChangeShapeType="1"/>
            </p:cNvSpPr>
            <p:nvPr/>
          </p:nvSpPr>
          <p:spPr bwMode="auto">
            <a:xfrm flipH="1">
              <a:off x="3024" y="1920"/>
              <a:ext cx="1008" cy="1680"/>
            </a:xfrm>
            <a:prstGeom prst="line">
              <a:avLst/>
            </a:prstGeom>
            <a:noFill/>
            <a:ln w="9525">
              <a:solidFill>
                <a:schemeClr val="tx1"/>
              </a:solidFill>
              <a:round/>
              <a:headEnd/>
              <a:tailEnd type="triangle" w="med" len="med"/>
            </a:ln>
          </p:spPr>
          <p:txBody>
            <a:bodyPr>
              <a:spAutoFit/>
            </a:bodyPr>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july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july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pt_template_july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july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july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july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july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july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july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emplate>G:\Deitel\powerpoint\Updated_PowerPoint_info\ppt_template_july2002.pot</Template>
  <TotalTime>1643</TotalTime>
  <Words>3471</Words>
  <Application>Microsoft Office PowerPoint</Application>
  <PresentationFormat>On-screen Show (4:3)</PresentationFormat>
  <Paragraphs>457</Paragraphs>
  <Slides>46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Arial</vt:lpstr>
      <vt:lpstr>AvantGarde</vt:lpstr>
      <vt:lpstr>Courier</vt:lpstr>
      <vt:lpstr>Courier New</vt:lpstr>
      <vt:lpstr>Helvetica</vt:lpstr>
      <vt:lpstr>Times New Roman</vt:lpstr>
      <vt:lpstr>Wingdings</vt:lpstr>
      <vt:lpstr>ppt_template_july2002</vt:lpstr>
      <vt:lpstr>Bitmap Image</vt:lpstr>
      <vt:lpstr>Document</vt:lpstr>
      <vt:lpstr>Java Server Pages</vt:lpstr>
      <vt:lpstr>JSP Introduction</vt:lpstr>
      <vt:lpstr>JSP Introduction (cont.)</vt:lpstr>
      <vt:lpstr>JSP Introduction (cont.)</vt:lpstr>
      <vt:lpstr>JSP Introduction (cont.)</vt:lpstr>
      <vt:lpstr>JSP Introduction (cont.)</vt:lpstr>
      <vt:lpstr>A First JSP Example</vt:lpstr>
      <vt:lpstr>Using a JSP expression to insert the date and time in a Web page (Part 1).  Line 10  Line 30</vt:lpstr>
      <vt:lpstr>Using a JSP expression to insert the date and time in a Web page (Part 2).  Program Output</vt:lpstr>
      <vt:lpstr>Implicit Objects</vt:lpstr>
      <vt:lpstr>Implicit Objects (cont.)</vt:lpstr>
      <vt:lpstr>Implicit Objects (cont.)</vt:lpstr>
      <vt:lpstr>Scripting</vt:lpstr>
      <vt:lpstr>Scripting – Practice 1</vt:lpstr>
      <vt:lpstr>Standard Actions 1/2</vt:lpstr>
      <vt:lpstr>Standard Actions 2/2</vt:lpstr>
      <vt:lpstr>Standard Actions – Practice 2</vt:lpstr>
      <vt:lpstr>JSP Directives</vt:lpstr>
      <vt:lpstr>Database Connectivity</vt:lpstr>
      <vt:lpstr>Database Connectivity – Sample</vt:lpstr>
      <vt:lpstr>Database Connectivity – Sample</vt:lpstr>
      <vt:lpstr>Session Tracking</vt:lpstr>
      <vt:lpstr>Session Tracking - Cookies</vt:lpstr>
      <vt:lpstr>Session Tracking – Cookies (cont.)</vt:lpstr>
      <vt:lpstr>Session Tracking - How Do We Need HTTP State?</vt:lpstr>
      <vt:lpstr>Session Tracking with HttpSession</vt:lpstr>
      <vt:lpstr>Session Tracking with HttpSession Session Life Cycle</vt:lpstr>
      <vt:lpstr>Session Tracking with HttpSession Using Session Object</vt:lpstr>
      <vt:lpstr>Session Tracking with HttpSession Using Session Object (cont.)</vt:lpstr>
      <vt:lpstr>Session Tracking with HttpSession Using Session Object (cont.)</vt:lpstr>
      <vt:lpstr>Session Tracking with HttpSession Using Session Object (cont.)</vt:lpstr>
      <vt:lpstr>Session Tracking with HttpSession Using Session Object (cont.)</vt:lpstr>
      <vt:lpstr>Session Tracking - Practice 3</vt:lpstr>
      <vt:lpstr>Session Tracking - URL Rewriting</vt:lpstr>
      <vt:lpstr>Session Tracking - URL Rewriting (cont.)</vt:lpstr>
      <vt:lpstr>Session Tracking - URL Rewriting (cont.)</vt:lpstr>
      <vt:lpstr>Session Tracking - URL Rewriting (cont.)</vt:lpstr>
      <vt:lpstr>Session Tracking - URL Rewriting (cont.)</vt:lpstr>
      <vt:lpstr>Session Tracking – Hidden Form Fields</vt:lpstr>
      <vt:lpstr>Session Tracking – Hidden Form Fields (cont.)</vt:lpstr>
      <vt:lpstr>Session Tracking – Hidden Form Fields (cont.)</vt:lpstr>
      <vt:lpstr>Session Tracking – Hidden Form Fields (cont.)</vt:lpstr>
      <vt:lpstr>Exception Handling</vt:lpstr>
      <vt:lpstr>Exception Handling - Cont…</vt:lpstr>
      <vt:lpstr>Exception Handling - Cont…</vt:lpstr>
      <vt:lpstr>PowerPoint Presentation</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 to Computers, the Internet, and the Web</dc:title>
  <dc:creator>hamm</dc:creator>
  <cp:lastModifiedBy>Nguyễn Trọng Bình</cp:lastModifiedBy>
  <cp:revision>859</cp:revision>
  <dcterms:created xsi:type="dcterms:W3CDTF">2001-08-31T12:58:20Z</dcterms:created>
  <dcterms:modified xsi:type="dcterms:W3CDTF">2023-05-12T16:04:45Z</dcterms:modified>
</cp:coreProperties>
</file>