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4" r:id="rId17"/>
    <p:sldId id="275" r:id="rId18"/>
    <p:sldId id="276" r:id="rId19"/>
    <p:sldId id="289" r:id="rId20"/>
    <p:sldId id="277" r:id="rId21"/>
    <p:sldId id="278" r:id="rId22"/>
    <p:sldId id="293" r:id="rId23"/>
    <p:sldId id="294" r:id="rId24"/>
    <p:sldId id="290" r:id="rId25"/>
    <p:sldId id="295" r:id="rId26"/>
    <p:sldId id="280" r:id="rId27"/>
    <p:sldId id="281" r:id="rId28"/>
    <p:sldId id="283" r:id="rId29"/>
    <p:sldId id="300" r:id="rId30"/>
    <p:sldId id="301" r:id="rId31"/>
    <p:sldId id="284" r:id="rId32"/>
    <p:sldId id="309" r:id="rId33"/>
    <p:sldId id="310" r:id="rId34"/>
    <p:sldId id="308" r:id="rId35"/>
    <p:sldId id="296" r:id="rId36"/>
    <p:sldId id="297" r:id="rId37"/>
    <p:sldId id="302" r:id="rId38"/>
    <p:sldId id="298" r:id="rId39"/>
    <p:sldId id="299" r:id="rId40"/>
    <p:sldId id="307" r:id="rId41"/>
    <p:sldId id="257" r:id="rId42"/>
    <p:sldId id="306" r:id="rId43"/>
    <p:sldId id="305" r:id="rId44"/>
    <p:sldId id="304" r:id="rId4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2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332" autoAdjust="0"/>
  </p:normalViewPr>
  <p:slideViewPr>
    <p:cSldViewPr snapToGrid="0">
      <p:cViewPr varScale="1">
        <p:scale>
          <a:sx n="109" d="100"/>
          <a:sy n="109" d="100"/>
        </p:scale>
        <p:origin x="691"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03CA63-C0E0-47DB-89ED-1C1EF8BA7FB3}"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n-US"/>
        </a:p>
      </dgm:t>
    </dgm:pt>
    <dgm:pt modelId="{21586AEF-53EF-4AC5-A268-EC9D0D6613B1}">
      <dgm:prSet custT="1"/>
      <dgm:spPr/>
      <dgm:t>
        <a:bodyPr/>
        <a:lstStyle/>
        <a:p>
          <a:pPr rtl="0"/>
          <a:r>
            <a:rPr lang="en-GB" sz="2000"/>
            <a:t>Describe the architecture and components of the Hibernate framework</a:t>
          </a:r>
          <a:endParaRPr lang="en-US" sz="2000"/>
        </a:p>
      </dgm:t>
    </dgm:pt>
    <dgm:pt modelId="{245CFD02-DA11-4761-B9DB-D8B9A282C6E6}" type="parTrans" cxnId="{817E6919-DF57-441E-8F32-0481D7DF7230}">
      <dgm:prSet/>
      <dgm:spPr/>
      <dgm:t>
        <a:bodyPr/>
        <a:lstStyle/>
        <a:p>
          <a:endParaRPr lang="en-US"/>
        </a:p>
      </dgm:t>
    </dgm:pt>
    <dgm:pt modelId="{A9BC832C-7C30-4DA3-B648-723E98402763}" type="sibTrans" cxnId="{817E6919-DF57-441E-8F32-0481D7DF7230}">
      <dgm:prSet/>
      <dgm:spPr/>
      <dgm:t>
        <a:bodyPr/>
        <a:lstStyle/>
        <a:p>
          <a:endParaRPr lang="en-US"/>
        </a:p>
      </dgm:t>
    </dgm:pt>
    <dgm:pt modelId="{512E443B-0E90-4C11-A4D3-63B5D60B025A}">
      <dgm:prSet custT="1"/>
      <dgm:spPr/>
      <dgm:t>
        <a:bodyPr/>
        <a:lstStyle/>
        <a:p>
          <a:pPr rtl="0"/>
          <a:r>
            <a:rPr lang="en-GB" sz="2200"/>
            <a:t>Hibernate's benefits over using a JDBC connection</a:t>
          </a:r>
          <a:endParaRPr lang="en-US" sz="2200"/>
        </a:p>
      </dgm:t>
    </dgm:pt>
    <dgm:pt modelId="{2F85912B-F5FF-464E-89C3-B0151186D578}" type="parTrans" cxnId="{082F4623-9749-49CF-A147-E88EF2D7F89F}">
      <dgm:prSet/>
      <dgm:spPr/>
      <dgm:t>
        <a:bodyPr/>
        <a:lstStyle/>
        <a:p>
          <a:endParaRPr lang="en-US"/>
        </a:p>
      </dgm:t>
    </dgm:pt>
    <dgm:pt modelId="{1D0ED497-0907-46A7-BA09-59F8CE8C2BFD}" type="sibTrans" cxnId="{082F4623-9749-49CF-A147-E88EF2D7F89F}">
      <dgm:prSet/>
      <dgm:spPr/>
      <dgm:t>
        <a:bodyPr/>
        <a:lstStyle/>
        <a:p>
          <a:endParaRPr lang="en-US"/>
        </a:p>
      </dgm:t>
    </dgm:pt>
    <dgm:pt modelId="{717917C8-1198-40E3-AED4-549F236456A9}">
      <dgm:prSet custT="1"/>
      <dgm:spPr/>
      <dgm:t>
        <a:bodyPr/>
        <a:lstStyle/>
        <a:p>
          <a:pPr rtl="0"/>
          <a:r>
            <a:rPr lang="en-GB" sz="2200"/>
            <a:t>Use properties in the Hibernate Configuration file</a:t>
          </a:r>
          <a:endParaRPr lang="en-US" sz="2200"/>
        </a:p>
      </dgm:t>
    </dgm:pt>
    <dgm:pt modelId="{0019B04F-F61B-45F0-8CF2-1529E7F348C1}" type="parTrans" cxnId="{15E315D1-CBC9-4E53-8041-47D65A5D20AD}">
      <dgm:prSet/>
      <dgm:spPr/>
      <dgm:t>
        <a:bodyPr/>
        <a:lstStyle/>
        <a:p>
          <a:endParaRPr lang="en-US"/>
        </a:p>
      </dgm:t>
    </dgm:pt>
    <dgm:pt modelId="{79C68A8F-2E38-4955-B324-3E9FF98E11C6}" type="sibTrans" cxnId="{15E315D1-CBC9-4E53-8041-47D65A5D20AD}">
      <dgm:prSet/>
      <dgm:spPr/>
      <dgm:t>
        <a:bodyPr/>
        <a:lstStyle/>
        <a:p>
          <a:endParaRPr lang="en-US"/>
        </a:p>
      </dgm:t>
    </dgm:pt>
    <dgm:pt modelId="{E4BFF8ED-8ED1-4345-A5D3-5CFDF315E9C8}">
      <dgm:prSet custT="1"/>
      <dgm:spPr/>
      <dgm:t>
        <a:bodyPr/>
        <a:lstStyle/>
        <a:p>
          <a:pPr rtl="0"/>
          <a:r>
            <a:rPr lang="en-GB" sz="2200"/>
            <a:t>Use Session, SessionFactory and Transaction</a:t>
          </a:r>
          <a:endParaRPr lang="en-US" sz="2200"/>
        </a:p>
      </dgm:t>
    </dgm:pt>
    <dgm:pt modelId="{C9B09AC9-146A-4EA5-9D19-987BC859AF43}" type="parTrans" cxnId="{86C9293D-463D-40FE-8810-09F8988C1CC4}">
      <dgm:prSet/>
      <dgm:spPr/>
      <dgm:t>
        <a:bodyPr/>
        <a:lstStyle/>
        <a:p>
          <a:endParaRPr lang="en-US"/>
        </a:p>
      </dgm:t>
    </dgm:pt>
    <dgm:pt modelId="{BD2E669A-0B92-4490-8B62-BB9DFFE60842}" type="sibTrans" cxnId="{86C9293D-463D-40FE-8810-09F8988C1CC4}">
      <dgm:prSet/>
      <dgm:spPr/>
      <dgm:t>
        <a:bodyPr/>
        <a:lstStyle/>
        <a:p>
          <a:endParaRPr lang="en-US"/>
        </a:p>
      </dgm:t>
    </dgm:pt>
    <dgm:pt modelId="{4D157E2E-05EF-4E4B-86FA-C88E0CF6B47D}">
      <dgm:prSet custT="1"/>
      <dgm:spPr/>
      <dgm:t>
        <a:bodyPr/>
        <a:lstStyle/>
        <a:p>
          <a:pPr rtl="0"/>
          <a:r>
            <a:rPr lang="en-GB" sz="2400"/>
            <a:t>1</a:t>
          </a:r>
          <a:endParaRPr lang="en-US" sz="2400"/>
        </a:p>
      </dgm:t>
    </dgm:pt>
    <dgm:pt modelId="{401D22BC-464E-4F1E-AA7D-94293CFF6807}" type="parTrans" cxnId="{948B690C-C4DD-487B-B996-5FDDB8C2296D}">
      <dgm:prSet/>
      <dgm:spPr/>
      <dgm:t>
        <a:bodyPr/>
        <a:lstStyle/>
        <a:p>
          <a:endParaRPr lang="en-US"/>
        </a:p>
      </dgm:t>
    </dgm:pt>
    <dgm:pt modelId="{58E91AF5-567D-4AFA-BE28-0C5B4F517818}" type="sibTrans" cxnId="{948B690C-C4DD-487B-B996-5FDDB8C2296D}">
      <dgm:prSet/>
      <dgm:spPr/>
      <dgm:t>
        <a:bodyPr/>
        <a:lstStyle/>
        <a:p>
          <a:endParaRPr lang="en-US"/>
        </a:p>
      </dgm:t>
    </dgm:pt>
    <dgm:pt modelId="{8AF37F3F-6AD3-4B39-ACF6-088FB9E16A54}">
      <dgm:prSet custT="1"/>
      <dgm:spPr/>
      <dgm:t>
        <a:bodyPr/>
        <a:lstStyle/>
        <a:p>
          <a:pPr rtl="0"/>
          <a:r>
            <a:rPr lang="en-GB" sz="2400"/>
            <a:t>3</a:t>
          </a:r>
          <a:endParaRPr lang="en-US" sz="2400"/>
        </a:p>
      </dgm:t>
    </dgm:pt>
    <dgm:pt modelId="{2926D785-1766-4D10-89A4-E46D0CF9896C}" type="parTrans" cxnId="{BE815920-07BD-4938-BA3C-DA7398EEF89B}">
      <dgm:prSet/>
      <dgm:spPr/>
      <dgm:t>
        <a:bodyPr/>
        <a:lstStyle/>
        <a:p>
          <a:endParaRPr lang="en-US"/>
        </a:p>
      </dgm:t>
    </dgm:pt>
    <dgm:pt modelId="{96DB2C08-2D2E-485E-B2BB-75FA6D1EFA9B}" type="sibTrans" cxnId="{BE815920-07BD-4938-BA3C-DA7398EEF89B}">
      <dgm:prSet/>
      <dgm:spPr/>
      <dgm:t>
        <a:bodyPr/>
        <a:lstStyle/>
        <a:p>
          <a:endParaRPr lang="en-US"/>
        </a:p>
      </dgm:t>
    </dgm:pt>
    <dgm:pt modelId="{95BFD383-2AA9-4681-AA92-7B1949BB4897}">
      <dgm:prSet custT="1"/>
      <dgm:spPr/>
      <dgm:t>
        <a:bodyPr/>
        <a:lstStyle/>
        <a:p>
          <a:pPr rtl="0"/>
          <a:r>
            <a:rPr lang="en-GB" sz="2400"/>
            <a:t>4</a:t>
          </a:r>
          <a:endParaRPr lang="en-US" sz="2400"/>
        </a:p>
      </dgm:t>
    </dgm:pt>
    <dgm:pt modelId="{AE386C61-EAE8-4D59-A66C-715732982F06}" type="parTrans" cxnId="{7886F9F2-B2FB-4253-8A32-9E4ED5CA72EF}">
      <dgm:prSet/>
      <dgm:spPr/>
      <dgm:t>
        <a:bodyPr/>
        <a:lstStyle/>
        <a:p>
          <a:endParaRPr lang="en-US"/>
        </a:p>
      </dgm:t>
    </dgm:pt>
    <dgm:pt modelId="{5BF8FA2E-F0F8-465F-955A-AFC38FCBF25F}" type="sibTrans" cxnId="{7886F9F2-B2FB-4253-8A32-9E4ED5CA72EF}">
      <dgm:prSet/>
      <dgm:spPr/>
      <dgm:t>
        <a:bodyPr/>
        <a:lstStyle/>
        <a:p>
          <a:endParaRPr lang="en-US"/>
        </a:p>
      </dgm:t>
    </dgm:pt>
    <dgm:pt modelId="{3ED4EC93-FF77-4B81-83A0-D73089364432}">
      <dgm:prSet custT="1"/>
      <dgm:spPr/>
      <dgm:t>
        <a:bodyPr/>
        <a:lstStyle/>
        <a:p>
          <a:pPr rtl="0"/>
          <a:r>
            <a:rPr lang="en-GB" sz="2400"/>
            <a:t>5</a:t>
          </a:r>
          <a:endParaRPr lang="en-US" sz="2400"/>
        </a:p>
      </dgm:t>
    </dgm:pt>
    <dgm:pt modelId="{7FE6581C-C004-4088-82BE-58EC1A770662}" type="parTrans" cxnId="{5D7F630A-2DDC-4BBD-8FCF-E2B575CDD76C}">
      <dgm:prSet/>
      <dgm:spPr/>
      <dgm:t>
        <a:bodyPr/>
        <a:lstStyle/>
        <a:p>
          <a:endParaRPr lang="en-US"/>
        </a:p>
      </dgm:t>
    </dgm:pt>
    <dgm:pt modelId="{AFAD32DE-F8E3-4DF8-A86F-F2EF4F019439}" type="sibTrans" cxnId="{5D7F630A-2DDC-4BBD-8FCF-E2B575CDD76C}">
      <dgm:prSet/>
      <dgm:spPr/>
      <dgm:t>
        <a:bodyPr/>
        <a:lstStyle/>
        <a:p>
          <a:endParaRPr lang="en-US"/>
        </a:p>
      </dgm:t>
    </dgm:pt>
    <dgm:pt modelId="{19E91010-7A05-43A4-AAE7-79697A4A47B8}">
      <dgm:prSet custT="1"/>
      <dgm:spPr/>
      <dgm:t>
        <a:bodyPr/>
        <a:lstStyle/>
        <a:p>
          <a:pPr rtl="0"/>
          <a:r>
            <a:rPr lang="en-GB" sz="2400"/>
            <a:t>2</a:t>
          </a:r>
          <a:endParaRPr lang="en-US" sz="2400"/>
        </a:p>
      </dgm:t>
    </dgm:pt>
    <dgm:pt modelId="{4DF55B9E-968F-4FC4-BF4C-44273BA06A62}" type="parTrans" cxnId="{BC7A0E00-04A2-4043-9163-2CAF2503E88C}">
      <dgm:prSet/>
      <dgm:spPr/>
      <dgm:t>
        <a:bodyPr/>
        <a:lstStyle/>
        <a:p>
          <a:endParaRPr lang="en-US"/>
        </a:p>
      </dgm:t>
    </dgm:pt>
    <dgm:pt modelId="{097FD383-DE33-487F-88E2-F2BDABAFA431}" type="sibTrans" cxnId="{BC7A0E00-04A2-4043-9163-2CAF2503E88C}">
      <dgm:prSet/>
      <dgm:spPr/>
      <dgm:t>
        <a:bodyPr/>
        <a:lstStyle/>
        <a:p>
          <a:endParaRPr lang="en-US"/>
        </a:p>
      </dgm:t>
    </dgm:pt>
    <dgm:pt modelId="{935CA88D-6785-4032-8B2E-8C7DC74AA8DD}">
      <dgm:prSet custT="1"/>
      <dgm:spPr/>
      <dgm:t>
        <a:bodyPr/>
        <a:lstStyle/>
        <a:p>
          <a:pPr rtl="0"/>
          <a:r>
            <a:rPr lang="en-GB" sz="2200"/>
            <a:t>Understand what is Hibernate and when to used it?</a:t>
          </a:r>
          <a:endParaRPr lang="en-US" sz="2200"/>
        </a:p>
      </dgm:t>
    </dgm:pt>
    <dgm:pt modelId="{1ABDE3E3-FB14-46EE-B8B7-4E284BAEF71A}" type="parTrans" cxnId="{4A127417-C823-4D7E-9F49-C2413C40022B}">
      <dgm:prSet/>
      <dgm:spPr/>
      <dgm:t>
        <a:bodyPr/>
        <a:lstStyle/>
        <a:p>
          <a:endParaRPr lang="en-US"/>
        </a:p>
      </dgm:t>
    </dgm:pt>
    <dgm:pt modelId="{57463387-5DCE-4BAE-B52B-4FF0FD67D38F}" type="sibTrans" cxnId="{4A127417-C823-4D7E-9F49-C2413C40022B}">
      <dgm:prSet/>
      <dgm:spPr/>
      <dgm:t>
        <a:bodyPr/>
        <a:lstStyle/>
        <a:p>
          <a:endParaRPr lang="en-US"/>
        </a:p>
      </dgm:t>
    </dgm:pt>
    <dgm:pt modelId="{354FED98-9161-46EA-A990-F508D23C5740}" type="pres">
      <dgm:prSet presAssocID="{E303CA63-C0E0-47DB-89ED-1C1EF8BA7FB3}" presName="linearFlow" presStyleCnt="0">
        <dgm:presLayoutVars>
          <dgm:dir/>
          <dgm:animLvl val="lvl"/>
          <dgm:resizeHandles val="exact"/>
        </dgm:presLayoutVars>
      </dgm:prSet>
      <dgm:spPr/>
    </dgm:pt>
    <dgm:pt modelId="{60AF135C-707C-4DBD-81C8-61230BEB6DAC}" type="pres">
      <dgm:prSet presAssocID="{4D157E2E-05EF-4E4B-86FA-C88E0CF6B47D}" presName="composite" presStyleCnt="0"/>
      <dgm:spPr/>
    </dgm:pt>
    <dgm:pt modelId="{8D772F5D-7EB0-46F8-BB8F-761BB02EE436}" type="pres">
      <dgm:prSet presAssocID="{4D157E2E-05EF-4E4B-86FA-C88E0CF6B47D}" presName="parentText" presStyleLbl="alignNode1" presStyleIdx="0" presStyleCnt="5">
        <dgm:presLayoutVars>
          <dgm:chMax val="1"/>
          <dgm:bulletEnabled val="1"/>
        </dgm:presLayoutVars>
      </dgm:prSet>
      <dgm:spPr/>
    </dgm:pt>
    <dgm:pt modelId="{AC947E05-BEF1-4163-90B5-C4BCD4C9940C}" type="pres">
      <dgm:prSet presAssocID="{4D157E2E-05EF-4E4B-86FA-C88E0CF6B47D}" presName="descendantText" presStyleLbl="alignAcc1" presStyleIdx="0" presStyleCnt="5">
        <dgm:presLayoutVars>
          <dgm:bulletEnabled val="1"/>
        </dgm:presLayoutVars>
      </dgm:prSet>
      <dgm:spPr/>
    </dgm:pt>
    <dgm:pt modelId="{0F8A83D8-76D8-481A-A604-6D71CC197287}" type="pres">
      <dgm:prSet presAssocID="{58E91AF5-567D-4AFA-BE28-0C5B4F517818}" presName="sp" presStyleCnt="0"/>
      <dgm:spPr/>
    </dgm:pt>
    <dgm:pt modelId="{F84B728F-FA09-466E-9815-DB245A254A42}" type="pres">
      <dgm:prSet presAssocID="{19E91010-7A05-43A4-AAE7-79697A4A47B8}" presName="composite" presStyleCnt="0"/>
      <dgm:spPr/>
    </dgm:pt>
    <dgm:pt modelId="{2E077B78-13A3-4FFB-A16F-300CE5053F59}" type="pres">
      <dgm:prSet presAssocID="{19E91010-7A05-43A4-AAE7-79697A4A47B8}" presName="parentText" presStyleLbl="alignNode1" presStyleIdx="1" presStyleCnt="5">
        <dgm:presLayoutVars>
          <dgm:chMax val="1"/>
          <dgm:bulletEnabled val="1"/>
        </dgm:presLayoutVars>
      </dgm:prSet>
      <dgm:spPr/>
    </dgm:pt>
    <dgm:pt modelId="{7E6FF1BD-361D-4FA8-B19A-A9A48E39D49C}" type="pres">
      <dgm:prSet presAssocID="{19E91010-7A05-43A4-AAE7-79697A4A47B8}" presName="descendantText" presStyleLbl="alignAcc1" presStyleIdx="1" presStyleCnt="5">
        <dgm:presLayoutVars>
          <dgm:bulletEnabled val="1"/>
        </dgm:presLayoutVars>
      </dgm:prSet>
      <dgm:spPr/>
    </dgm:pt>
    <dgm:pt modelId="{66102AAD-F6DB-40B8-8411-71CBC39A95E8}" type="pres">
      <dgm:prSet presAssocID="{097FD383-DE33-487F-88E2-F2BDABAFA431}" presName="sp" presStyleCnt="0"/>
      <dgm:spPr/>
    </dgm:pt>
    <dgm:pt modelId="{C6D2872E-A3AD-420C-9AA6-64DA756EF5B8}" type="pres">
      <dgm:prSet presAssocID="{8AF37F3F-6AD3-4B39-ACF6-088FB9E16A54}" presName="composite" presStyleCnt="0"/>
      <dgm:spPr/>
    </dgm:pt>
    <dgm:pt modelId="{92EDCFFE-8F35-464E-B205-351CF0F62DC1}" type="pres">
      <dgm:prSet presAssocID="{8AF37F3F-6AD3-4B39-ACF6-088FB9E16A54}" presName="parentText" presStyleLbl="alignNode1" presStyleIdx="2" presStyleCnt="5">
        <dgm:presLayoutVars>
          <dgm:chMax val="1"/>
          <dgm:bulletEnabled val="1"/>
        </dgm:presLayoutVars>
      </dgm:prSet>
      <dgm:spPr/>
    </dgm:pt>
    <dgm:pt modelId="{CE813CE7-2B86-4314-B679-09509CAF77A7}" type="pres">
      <dgm:prSet presAssocID="{8AF37F3F-6AD3-4B39-ACF6-088FB9E16A54}" presName="descendantText" presStyleLbl="alignAcc1" presStyleIdx="2" presStyleCnt="5">
        <dgm:presLayoutVars>
          <dgm:bulletEnabled val="1"/>
        </dgm:presLayoutVars>
      </dgm:prSet>
      <dgm:spPr/>
    </dgm:pt>
    <dgm:pt modelId="{AEAB4C69-BE35-4C99-970C-055E62F255CA}" type="pres">
      <dgm:prSet presAssocID="{96DB2C08-2D2E-485E-B2BB-75FA6D1EFA9B}" presName="sp" presStyleCnt="0"/>
      <dgm:spPr/>
    </dgm:pt>
    <dgm:pt modelId="{B8C8F0E2-1579-4B65-A7F6-B86344DAF671}" type="pres">
      <dgm:prSet presAssocID="{95BFD383-2AA9-4681-AA92-7B1949BB4897}" presName="composite" presStyleCnt="0"/>
      <dgm:spPr/>
    </dgm:pt>
    <dgm:pt modelId="{8E59578D-247F-44DD-B423-F1175B62A42A}" type="pres">
      <dgm:prSet presAssocID="{95BFD383-2AA9-4681-AA92-7B1949BB4897}" presName="parentText" presStyleLbl="alignNode1" presStyleIdx="3" presStyleCnt="5">
        <dgm:presLayoutVars>
          <dgm:chMax val="1"/>
          <dgm:bulletEnabled val="1"/>
        </dgm:presLayoutVars>
      </dgm:prSet>
      <dgm:spPr/>
    </dgm:pt>
    <dgm:pt modelId="{38D6D179-1660-4B94-BF0F-D52A7BCEAC41}" type="pres">
      <dgm:prSet presAssocID="{95BFD383-2AA9-4681-AA92-7B1949BB4897}" presName="descendantText" presStyleLbl="alignAcc1" presStyleIdx="3" presStyleCnt="5">
        <dgm:presLayoutVars>
          <dgm:bulletEnabled val="1"/>
        </dgm:presLayoutVars>
      </dgm:prSet>
      <dgm:spPr/>
    </dgm:pt>
    <dgm:pt modelId="{75CE8CE0-63C4-46C0-B3B6-11D47A3D9D5F}" type="pres">
      <dgm:prSet presAssocID="{5BF8FA2E-F0F8-465F-955A-AFC38FCBF25F}" presName="sp" presStyleCnt="0"/>
      <dgm:spPr/>
    </dgm:pt>
    <dgm:pt modelId="{5A0D538C-1DDF-410D-847D-1D0D182D1777}" type="pres">
      <dgm:prSet presAssocID="{3ED4EC93-FF77-4B81-83A0-D73089364432}" presName="composite" presStyleCnt="0"/>
      <dgm:spPr/>
    </dgm:pt>
    <dgm:pt modelId="{95DCFBAF-684A-4C87-B236-10C4BD19500E}" type="pres">
      <dgm:prSet presAssocID="{3ED4EC93-FF77-4B81-83A0-D73089364432}" presName="parentText" presStyleLbl="alignNode1" presStyleIdx="4" presStyleCnt="5">
        <dgm:presLayoutVars>
          <dgm:chMax val="1"/>
          <dgm:bulletEnabled val="1"/>
        </dgm:presLayoutVars>
      </dgm:prSet>
      <dgm:spPr/>
    </dgm:pt>
    <dgm:pt modelId="{66C29989-0E7C-4BAD-9E05-D269D5B727D7}" type="pres">
      <dgm:prSet presAssocID="{3ED4EC93-FF77-4B81-83A0-D73089364432}" presName="descendantText" presStyleLbl="alignAcc1" presStyleIdx="4" presStyleCnt="5">
        <dgm:presLayoutVars>
          <dgm:bulletEnabled val="1"/>
        </dgm:presLayoutVars>
      </dgm:prSet>
      <dgm:spPr/>
    </dgm:pt>
  </dgm:ptLst>
  <dgm:cxnLst>
    <dgm:cxn modelId="{BC7A0E00-04A2-4043-9163-2CAF2503E88C}" srcId="{E303CA63-C0E0-47DB-89ED-1C1EF8BA7FB3}" destId="{19E91010-7A05-43A4-AAE7-79697A4A47B8}" srcOrd="1" destOrd="0" parTransId="{4DF55B9E-968F-4FC4-BF4C-44273BA06A62}" sibTransId="{097FD383-DE33-487F-88E2-F2BDABAFA431}"/>
    <dgm:cxn modelId="{36513801-4E3E-42C2-954C-668DA6D36C8E}" type="presOf" srcId="{717917C8-1198-40E3-AED4-549F236456A9}" destId="{38D6D179-1660-4B94-BF0F-D52A7BCEAC41}" srcOrd="0" destOrd="0" presId="urn:microsoft.com/office/officeart/2005/8/layout/chevron2"/>
    <dgm:cxn modelId="{5C5F9E05-A293-436B-B7F5-52D346ECC0A5}" type="presOf" srcId="{E303CA63-C0E0-47DB-89ED-1C1EF8BA7FB3}" destId="{354FED98-9161-46EA-A990-F508D23C5740}" srcOrd="0" destOrd="0" presId="urn:microsoft.com/office/officeart/2005/8/layout/chevron2"/>
    <dgm:cxn modelId="{5D7F630A-2DDC-4BBD-8FCF-E2B575CDD76C}" srcId="{E303CA63-C0E0-47DB-89ED-1C1EF8BA7FB3}" destId="{3ED4EC93-FF77-4B81-83A0-D73089364432}" srcOrd="4" destOrd="0" parTransId="{7FE6581C-C004-4088-82BE-58EC1A770662}" sibTransId="{AFAD32DE-F8E3-4DF8-A86F-F2EF4F019439}"/>
    <dgm:cxn modelId="{948B690C-C4DD-487B-B996-5FDDB8C2296D}" srcId="{E303CA63-C0E0-47DB-89ED-1C1EF8BA7FB3}" destId="{4D157E2E-05EF-4E4B-86FA-C88E0CF6B47D}" srcOrd="0" destOrd="0" parTransId="{401D22BC-464E-4F1E-AA7D-94293CFF6807}" sibTransId="{58E91AF5-567D-4AFA-BE28-0C5B4F517818}"/>
    <dgm:cxn modelId="{4A127417-C823-4D7E-9F49-C2413C40022B}" srcId="{4D157E2E-05EF-4E4B-86FA-C88E0CF6B47D}" destId="{935CA88D-6785-4032-8B2E-8C7DC74AA8DD}" srcOrd="0" destOrd="0" parTransId="{1ABDE3E3-FB14-46EE-B8B7-4E284BAEF71A}" sibTransId="{57463387-5DCE-4BAE-B52B-4FF0FD67D38F}"/>
    <dgm:cxn modelId="{817E6919-DF57-441E-8F32-0481D7DF7230}" srcId="{19E91010-7A05-43A4-AAE7-79697A4A47B8}" destId="{21586AEF-53EF-4AC5-A268-EC9D0D6613B1}" srcOrd="0" destOrd="0" parTransId="{245CFD02-DA11-4761-B9DB-D8B9A282C6E6}" sibTransId="{A9BC832C-7C30-4DA3-B648-723E98402763}"/>
    <dgm:cxn modelId="{BE815920-07BD-4938-BA3C-DA7398EEF89B}" srcId="{E303CA63-C0E0-47DB-89ED-1C1EF8BA7FB3}" destId="{8AF37F3F-6AD3-4B39-ACF6-088FB9E16A54}" srcOrd="2" destOrd="0" parTransId="{2926D785-1766-4D10-89A4-E46D0CF9896C}" sibTransId="{96DB2C08-2D2E-485E-B2BB-75FA6D1EFA9B}"/>
    <dgm:cxn modelId="{082F4623-9749-49CF-A147-E88EF2D7F89F}" srcId="{8AF37F3F-6AD3-4B39-ACF6-088FB9E16A54}" destId="{512E443B-0E90-4C11-A4D3-63B5D60B025A}" srcOrd="0" destOrd="0" parTransId="{2F85912B-F5FF-464E-89C3-B0151186D578}" sibTransId="{1D0ED497-0907-46A7-BA09-59F8CE8C2BFD}"/>
    <dgm:cxn modelId="{55E85523-381F-46BD-92AD-A8C14B84D50E}" type="presOf" srcId="{3ED4EC93-FF77-4B81-83A0-D73089364432}" destId="{95DCFBAF-684A-4C87-B236-10C4BD19500E}" srcOrd="0" destOrd="0" presId="urn:microsoft.com/office/officeart/2005/8/layout/chevron2"/>
    <dgm:cxn modelId="{AEC8F329-5AD3-44A3-8D99-07EFB609987B}" type="presOf" srcId="{19E91010-7A05-43A4-AAE7-79697A4A47B8}" destId="{2E077B78-13A3-4FFB-A16F-300CE5053F59}" srcOrd="0" destOrd="0" presId="urn:microsoft.com/office/officeart/2005/8/layout/chevron2"/>
    <dgm:cxn modelId="{86C9293D-463D-40FE-8810-09F8988C1CC4}" srcId="{3ED4EC93-FF77-4B81-83A0-D73089364432}" destId="{E4BFF8ED-8ED1-4345-A5D3-5CFDF315E9C8}" srcOrd="0" destOrd="0" parTransId="{C9B09AC9-146A-4EA5-9D19-987BC859AF43}" sibTransId="{BD2E669A-0B92-4490-8B62-BB9DFFE60842}"/>
    <dgm:cxn modelId="{A7C4AB3F-319F-4134-80C4-99F66E4304ED}" type="presOf" srcId="{512E443B-0E90-4C11-A4D3-63B5D60B025A}" destId="{CE813CE7-2B86-4314-B679-09509CAF77A7}" srcOrd="0" destOrd="0" presId="urn:microsoft.com/office/officeart/2005/8/layout/chevron2"/>
    <dgm:cxn modelId="{6BABD240-2CA5-4695-91DE-56ADCD409EE0}" type="presOf" srcId="{95BFD383-2AA9-4681-AA92-7B1949BB4897}" destId="{8E59578D-247F-44DD-B423-F1175B62A42A}" srcOrd="0" destOrd="0" presId="urn:microsoft.com/office/officeart/2005/8/layout/chevron2"/>
    <dgm:cxn modelId="{FD79866A-3ED8-41D2-998E-D98980425841}" type="presOf" srcId="{E4BFF8ED-8ED1-4345-A5D3-5CFDF315E9C8}" destId="{66C29989-0E7C-4BAD-9E05-D269D5B727D7}" srcOrd="0" destOrd="0" presId="urn:microsoft.com/office/officeart/2005/8/layout/chevron2"/>
    <dgm:cxn modelId="{8401484E-45EB-4579-AE70-680E97BA5E65}" type="presOf" srcId="{21586AEF-53EF-4AC5-A268-EC9D0D6613B1}" destId="{7E6FF1BD-361D-4FA8-B19A-A9A48E39D49C}" srcOrd="0" destOrd="0" presId="urn:microsoft.com/office/officeart/2005/8/layout/chevron2"/>
    <dgm:cxn modelId="{ED04BB86-5506-4EBC-94A3-D9EBE410B1C3}" type="presOf" srcId="{4D157E2E-05EF-4E4B-86FA-C88E0CF6B47D}" destId="{8D772F5D-7EB0-46F8-BB8F-761BB02EE436}" srcOrd="0" destOrd="0" presId="urn:microsoft.com/office/officeart/2005/8/layout/chevron2"/>
    <dgm:cxn modelId="{45C1719E-B1FA-4232-94C5-101082C5656A}" type="presOf" srcId="{935CA88D-6785-4032-8B2E-8C7DC74AA8DD}" destId="{AC947E05-BEF1-4163-90B5-C4BCD4C9940C}" srcOrd="0" destOrd="0" presId="urn:microsoft.com/office/officeart/2005/8/layout/chevron2"/>
    <dgm:cxn modelId="{0AD34ECC-2F59-4237-925F-BD8C88592618}" type="presOf" srcId="{8AF37F3F-6AD3-4B39-ACF6-088FB9E16A54}" destId="{92EDCFFE-8F35-464E-B205-351CF0F62DC1}" srcOrd="0" destOrd="0" presId="urn:microsoft.com/office/officeart/2005/8/layout/chevron2"/>
    <dgm:cxn modelId="{15E315D1-CBC9-4E53-8041-47D65A5D20AD}" srcId="{95BFD383-2AA9-4681-AA92-7B1949BB4897}" destId="{717917C8-1198-40E3-AED4-549F236456A9}" srcOrd="0" destOrd="0" parTransId="{0019B04F-F61B-45F0-8CF2-1529E7F348C1}" sibTransId="{79C68A8F-2E38-4955-B324-3E9FF98E11C6}"/>
    <dgm:cxn modelId="{7886F9F2-B2FB-4253-8A32-9E4ED5CA72EF}" srcId="{E303CA63-C0E0-47DB-89ED-1C1EF8BA7FB3}" destId="{95BFD383-2AA9-4681-AA92-7B1949BB4897}" srcOrd="3" destOrd="0" parTransId="{AE386C61-EAE8-4D59-A66C-715732982F06}" sibTransId="{5BF8FA2E-F0F8-465F-955A-AFC38FCBF25F}"/>
    <dgm:cxn modelId="{169F3ACE-E15E-4285-BE60-C2090B595625}" type="presParOf" srcId="{354FED98-9161-46EA-A990-F508D23C5740}" destId="{60AF135C-707C-4DBD-81C8-61230BEB6DAC}" srcOrd="0" destOrd="0" presId="urn:microsoft.com/office/officeart/2005/8/layout/chevron2"/>
    <dgm:cxn modelId="{EA147AD0-ABF0-4329-86F2-B2FA805F4F08}" type="presParOf" srcId="{60AF135C-707C-4DBD-81C8-61230BEB6DAC}" destId="{8D772F5D-7EB0-46F8-BB8F-761BB02EE436}" srcOrd="0" destOrd="0" presId="urn:microsoft.com/office/officeart/2005/8/layout/chevron2"/>
    <dgm:cxn modelId="{849F0522-AC88-4DAC-9A38-B9CCECC11C17}" type="presParOf" srcId="{60AF135C-707C-4DBD-81C8-61230BEB6DAC}" destId="{AC947E05-BEF1-4163-90B5-C4BCD4C9940C}" srcOrd="1" destOrd="0" presId="urn:microsoft.com/office/officeart/2005/8/layout/chevron2"/>
    <dgm:cxn modelId="{F06FE9E1-91E8-4F31-B13C-43EFF3F6C1E0}" type="presParOf" srcId="{354FED98-9161-46EA-A990-F508D23C5740}" destId="{0F8A83D8-76D8-481A-A604-6D71CC197287}" srcOrd="1" destOrd="0" presId="urn:microsoft.com/office/officeart/2005/8/layout/chevron2"/>
    <dgm:cxn modelId="{74CB4B4C-E198-4A2A-9257-C05E4655BB8C}" type="presParOf" srcId="{354FED98-9161-46EA-A990-F508D23C5740}" destId="{F84B728F-FA09-466E-9815-DB245A254A42}" srcOrd="2" destOrd="0" presId="urn:microsoft.com/office/officeart/2005/8/layout/chevron2"/>
    <dgm:cxn modelId="{EDC296E7-7A28-4D90-A8DF-F06B30B15B66}" type="presParOf" srcId="{F84B728F-FA09-466E-9815-DB245A254A42}" destId="{2E077B78-13A3-4FFB-A16F-300CE5053F59}" srcOrd="0" destOrd="0" presId="urn:microsoft.com/office/officeart/2005/8/layout/chevron2"/>
    <dgm:cxn modelId="{156C30DA-13F8-482E-A188-60F1A996AEA4}" type="presParOf" srcId="{F84B728F-FA09-466E-9815-DB245A254A42}" destId="{7E6FF1BD-361D-4FA8-B19A-A9A48E39D49C}" srcOrd="1" destOrd="0" presId="urn:microsoft.com/office/officeart/2005/8/layout/chevron2"/>
    <dgm:cxn modelId="{63CE2A23-2CA4-4875-AF49-C645A1A0B5CA}" type="presParOf" srcId="{354FED98-9161-46EA-A990-F508D23C5740}" destId="{66102AAD-F6DB-40B8-8411-71CBC39A95E8}" srcOrd="3" destOrd="0" presId="urn:microsoft.com/office/officeart/2005/8/layout/chevron2"/>
    <dgm:cxn modelId="{1CB17EA9-1946-47A1-911F-93813F081034}" type="presParOf" srcId="{354FED98-9161-46EA-A990-F508D23C5740}" destId="{C6D2872E-A3AD-420C-9AA6-64DA756EF5B8}" srcOrd="4" destOrd="0" presId="urn:microsoft.com/office/officeart/2005/8/layout/chevron2"/>
    <dgm:cxn modelId="{FD3CE7D0-868E-414D-9607-DE8DF34F9F54}" type="presParOf" srcId="{C6D2872E-A3AD-420C-9AA6-64DA756EF5B8}" destId="{92EDCFFE-8F35-464E-B205-351CF0F62DC1}" srcOrd="0" destOrd="0" presId="urn:microsoft.com/office/officeart/2005/8/layout/chevron2"/>
    <dgm:cxn modelId="{DE160BB3-867A-4769-9FB0-3955D1B6AFE6}" type="presParOf" srcId="{C6D2872E-A3AD-420C-9AA6-64DA756EF5B8}" destId="{CE813CE7-2B86-4314-B679-09509CAF77A7}" srcOrd="1" destOrd="0" presId="urn:microsoft.com/office/officeart/2005/8/layout/chevron2"/>
    <dgm:cxn modelId="{103A9D3C-E447-4819-A01B-6DEC7A7AD804}" type="presParOf" srcId="{354FED98-9161-46EA-A990-F508D23C5740}" destId="{AEAB4C69-BE35-4C99-970C-055E62F255CA}" srcOrd="5" destOrd="0" presId="urn:microsoft.com/office/officeart/2005/8/layout/chevron2"/>
    <dgm:cxn modelId="{E6B6AD26-124D-4D7D-8C6A-DE042636EBE5}" type="presParOf" srcId="{354FED98-9161-46EA-A990-F508D23C5740}" destId="{B8C8F0E2-1579-4B65-A7F6-B86344DAF671}" srcOrd="6" destOrd="0" presId="urn:microsoft.com/office/officeart/2005/8/layout/chevron2"/>
    <dgm:cxn modelId="{BCC0E37D-1A11-4E5F-801C-C59E16DA00DC}" type="presParOf" srcId="{B8C8F0E2-1579-4B65-A7F6-B86344DAF671}" destId="{8E59578D-247F-44DD-B423-F1175B62A42A}" srcOrd="0" destOrd="0" presId="urn:microsoft.com/office/officeart/2005/8/layout/chevron2"/>
    <dgm:cxn modelId="{9E9599CD-159A-46BA-9716-4B3E496E17D1}" type="presParOf" srcId="{B8C8F0E2-1579-4B65-A7F6-B86344DAF671}" destId="{38D6D179-1660-4B94-BF0F-D52A7BCEAC41}" srcOrd="1" destOrd="0" presId="urn:microsoft.com/office/officeart/2005/8/layout/chevron2"/>
    <dgm:cxn modelId="{546E93A7-DC0B-43B2-85CD-D505D1A3DC5C}" type="presParOf" srcId="{354FED98-9161-46EA-A990-F508D23C5740}" destId="{75CE8CE0-63C4-46C0-B3B6-11D47A3D9D5F}" srcOrd="7" destOrd="0" presId="urn:microsoft.com/office/officeart/2005/8/layout/chevron2"/>
    <dgm:cxn modelId="{37DB1C5B-AE32-44A9-B186-CEE9C7F376DA}" type="presParOf" srcId="{354FED98-9161-46EA-A990-F508D23C5740}" destId="{5A0D538C-1DDF-410D-847D-1D0D182D1777}" srcOrd="8" destOrd="0" presId="urn:microsoft.com/office/officeart/2005/8/layout/chevron2"/>
    <dgm:cxn modelId="{002B1FE8-4202-4220-9C4A-7FAD7BDD106E}" type="presParOf" srcId="{5A0D538C-1DDF-410D-847D-1D0D182D1777}" destId="{95DCFBAF-684A-4C87-B236-10C4BD19500E}" srcOrd="0" destOrd="0" presId="urn:microsoft.com/office/officeart/2005/8/layout/chevron2"/>
    <dgm:cxn modelId="{A9599C0E-FDE0-40B7-BABE-41E9E1007525}" type="presParOf" srcId="{5A0D538C-1DDF-410D-847D-1D0D182D1777}" destId="{66C29989-0E7C-4BAD-9E05-D269D5B727D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772F5D-7EB0-46F8-BB8F-761BB02EE436}">
      <dsp:nvSpPr>
        <dsp:cNvPr id="0" name=""/>
        <dsp:cNvSpPr/>
      </dsp:nvSpPr>
      <dsp:spPr>
        <a:xfrm rot="5400000">
          <a:off x="-126733" y="128678"/>
          <a:ext cx="844887" cy="591421"/>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en-GB" sz="2400" kern="1200"/>
            <a:t>1</a:t>
          </a:r>
          <a:endParaRPr lang="en-US" sz="2400" kern="1200"/>
        </a:p>
      </dsp:txBody>
      <dsp:txXfrm rot="-5400000">
        <a:off x="1" y="297656"/>
        <a:ext cx="591421" cy="253466"/>
      </dsp:txXfrm>
    </dsp:sp>
    <dsp:sp modelId="{AC947E05-BEF1-4163-90B5-C4BCD4C9940C}">
      <dsp:nvSpPr>
        <dsp:cNvPr id="0" name=""/>
        <dsp:cNvSpPr/>
      </dsp:nvSpPr>
      <dsp:spPr>
        <a:xfrm rot="5400000">
          <a:off x="4332627" y="-3739260"/>
          <a:ext cx="549465" cy="8031878"/>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GB" sz="2200" kern="1200"/>
            <a:t>Understand what is Hibernate and when to used it?</a:t>
          </a:r>
          <a:endParaRPr lang="en-US" sz="2200" kern="1200"/>
        </a:p>
      </dsp:txBody>
      <dsp:txXfrm rot="-5400000">
        <a:off x="591421" y="28769"/>
        <a:ext cx="8005055" cy="495819"/>
      </dsp:txXfrm>
    </dsp:sp>
    <dsp:sp modelId="{2E077B78-13A3-4FFB-A16F-300CE5053F59}">
      <dsp:nvSpPr>
        <dsp:cNvPr id="0" name=""/>
        <dsp:cNvSpPr/>
      </dsp:nvSpPr>
      <dsp:spPr>
        <a:xfrm rot="5400000">
          <a:off x="-126733" y="852711"/>
          <a:ext cx="844887" cy="591421"/>
        </a:xfrm>
        <a:prstGeom prst="chevron">
          <a:avLst/>
        </a:prstGeom>
        <a:solidFill>
          <a:schemeClr val="accent5">
            <a:hueOff val="-2483469"/>
            <a:satOff val="9953"/>
            <a:lumOff val="2157"/>
            <a:alphaOff val="0"/>
          </a:schemeClr>
        </a:solidFill>
        <a:ln w="25400" cap="flat" cmpd="sng" algn="ctr">
          <a:solidFill>
            <a:schemeClr val="accent5">
              <a:hueOff val="-2483469"/>
              <a:satOff val="9953"/>
              <a:lumOff val="215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en-GB" sz="2400" kern="1200"/>
            <a:t>2</a:t>
          </a:r>
          <a:endParaRPr lang="en-US" sz="2400" kern="1200"/>
        </a:p>
      </dsp:txBody>
      <dsp:txXfrm rot="-5400000">
        <a:off x="1" y="1021689"/>
        <a:ext cx="591421" cy="253466"/>
      </dsp:txXfrm>
    </dsp:sp>
    <dsp:sp modelId="{7E6FF1BD-361D-4FA8-B19A-A9A48E39D49C}">
      <dsp:nvSpPr>
        <dsp:cNvPr id="0" name=""/>
        <dsp:cNvSpPr/>
      </dsp:nvSpPr>
      <dsp:spPr>
        <a:xfrm rot="5400000">
          <a:off x="4332772" y="-3015371"/>
          <a:ext cx="549177" cy="8031878"/>
        </a:xfrm>
        <a:prstGeom prst="round2SameRect">
          <a:avLst/>
        </a:prstGeom>
        <a:solidFill>
          <a:schemeClr val="lt1">
            <a:alpha val="90000"/>
            <a:hueOff val="0"/>
            <a:satOff val="0"/>
            <a:lumOff val="0"/>
            <a:alphaOff val="0"/>
          </a:schemeClr>
        </a:solidFill>
        <a:ln w="25400" cap="flat" cmpd="sng" algn="ctr">
          <a:solidFill>
            <a:schemeClr val="accent5">
              <a:hueOff val="-2483469"/>
              <a:satOff val="9953"/>
              <a:lumOff val="215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rtl="0">
            <a:lnSpc>
              <a:spcPct val="90000"/>
            </a:lnSpc>
            <a:spcBef>
              <a:spcPct val="0"/>
            </a:spcBef>
            <a:spcAft>
              <a:spcPct val="15000"/>
            </a:spcAft>
            <a:buChar char="•"/>
          </a:pPr>
          <a:r>
            <a:rPr lang="en-GB" sz="2000" kern="1200"/>
            <a:t>Describe the architecture and components of the Hibernate framework</a:t>
          </a:r>
          <a:endParaRPr lang="en-US" sz="2000" kern="1200"/>
        </a:p>
      </dsp:txBody>
      <dsp:txXfrm rot="-5400000">
        <a:off x="591422" y="752788"/>
        <a:ext cx="8005069" cy="495559"/>
      </dsp:txXfrm>
    </dsp:sp>
    <dsp:sp modelId="{92EDCFFE-8F35-464E-B205-351CF0F62DC1}">
      <dsp:nvSpPr>
        <dsp:cNvPr id="0" name=""/>
        <dsp:cNvSpPr/>
      </dsp:nvSpPr>
      <dsp:spPr>
        <a:xfrm rot="5400000">
          <a:off x="-126733" y="1576745"/>
          <a:ext cx="844887" cy="591421"/>
        </a:xfrm>
        <a:prstGeom prst="chevron">
          <a:avLst/>
        </a:prstGeom>
        <a:solidFill>
          <a:schemeClr val="accent5">
            <a:hueOff val="-4966938"/>
            <a:satOff val="19906"/>
            <a:lumOff val="4314"/>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en-GB" sz="2400" kern="1200"/>
            <a:t>3</a:t>
          </a:r>
          <a:endParaRPr lang="en-US" sz="2400" kern="1200"/>
        </a:p>
      </dsp:txBody>
      <dsp:txXfrm rot="-5400000">
        <a:off x="1" y="1745723"/>
        <a:ext cx="591421" cy="253466"/>
      </dsp:txXfrm>
    </dsp:sp>
    <dsp:sp modelId="{CE813CE7-2B86-4314-B679-09509CAF77A7}">
      <dsp:nvSpPr>
        <dsp:cNvPr id="0" name=""/>
        <dsp:cNvSpPr/>
      </dsp:nvSpPr>
      <dsp:spPr>
        <a:xfrm rot="5400000">
          <a:off x="4332772" y="-2291338"/>
          <a:ext cx="549177" cy="8031878"/>
        </a:xfrm>
        <a:prstGeom prst="round2SameRect">
          <a:avLst/>
        </a:prstGeom>
        <a:solidFill>
          <a:schemeClr val="lt1">
            <a:alpha val="90000"/>
            <a:hueOff val="0"/>
            <a:satOff val="0"/>
            <a:lumOff val="0"/>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GB" sz="2200" kern="1200"/>
            <a:t>Hibernate's benefits over using a JDBC connection</a:t>
          </a:r>
          <a:endParaRPr lang="en-US" sz="2200" kern="1200"/>
        </a:p>
      </dsp:txBody>
      <dsp:txXfrm rot="-5400000">
        <a:off x="591422" y="1476821"/>
        <a:ext cx="8005069" cy="495559"/>
      </dsp:txXfrm>
    </dsp:sp>
    <dsp:sp modelId="{8E59578D-247F-44DD-B423-F1175B62A42A}">
      <dsp:nvSpPr>
        <dsp:cNvPr id="0" name=""/>
        <dsp:cNvSpPr/>
      </dsp:nvSpPr>
      <dsp:spPr>
        <a:xfrm rot="5400000">
          <a:off x="-126733" y="2300778"/>
          <a:ext cx="844887" cy="591421"/>
        </a:xfrm>
        <a:prstGeom prst="chevron">
          <a:avLst/>
        </a:prstGeom>
        <a:solidFill>
          <a:schemeClr val="accent5">
            <a:hueOff val="-7450407"/>
            <a:satOff val="29858"/>
            <a:lumOff val="6471"/>
            <a:alphaOff val="0"/>
          </a:schemeClr>
        </a:solidFill>
        <a:ln w="25400" cap="flat" cmpd="sng" algn="ctr">
          <a:solidFill>
            <a:schemeClr val="accent5">
              <a:hueOff val="-7450407"/>
              <a:satOff val="29858"/>
              <a:lumOff val="647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en-GB" sz="2400" kern="1200"/>
            <a:t>4</a:t>
          </a:r>
          <a:endParaRPr lang="en-US" sz="2400" kern="1200"/>
        </a:p>
      </dsp:txBody>
      <dsp:txXfrm rot="-5400000">
        <a:off x="1" y="2469756"/>
        <a:ext cx="591421" cy="253466"/>
      </dsp:txXfrm>
    </dsp:sp>
    <dsp:sp modelId="{38D6D179-1660-4B94-BF0F-D52A7BCEAC41}">
      <dsp:nvSpPr>
        <dsp:cNvPr id="0" name=""/>
        <dsp:cNvSpPr/>
      </dsp:nvSpPr>
      <dsp:spPr>
        <a:xfrm rot="5400000">
          <a:off x="4332772" y="-1567305"/>
          <a:ext cx="549177" cy="8031878"/>
        </a:xfrm>
        <a:prstGeom prst="round2SameRect">
          <a:avLst/>
        </a:prstGeom>
        <a:solidFill>
          <a:schemeClr val="lt1">
            <a:alpha val="90000"/>
            <a:hueOff val="0"/>
            <a:satOff val="0"/>
            <a:lumOff val="0"/>
            <a:alphaOff val="0"/>
          </a:schemeClr>
        </a:solidFill>
        <a:ln w="25400" cap="flat" cmpd="sng" algn="ctr">
          <a:solidFill>
            <a:schemeClr val="accent5">
              <a:hueOff val="-7450407"/>
              <a:satOff val="29858"/>
              <a:lumOff val="647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GB" sz="2200" kern="1200"/>
            <a:t>Use properties in the Hibernate Configuration file</a:t>
          </a:r>
          <a:endParaRPr lang="en-US" sz="2200" kern="1200"/>
        </a:p>
      </dsp:txBody>
      <dsp:txXfrm rot="-5400000">
        <a:off x="591422" y="2200854"/>
        <a:ext cx="8005069" cy="495559"/>
      </dsp:txXfrm>
    </dsp:sp>
    <dsp:sp modelId="{95DCFBAF-684A-4C87-B236-10C4BD19500E}">
      <dsp:nvSpPr>
        <dsp:cNvPr id="0" name=""/>
        <dsp:cNvSpPr/>
      </dsp:nvSpPr>
      <dsp:spPr>
        <a:xfrm rot="5400000">
          <a:off x="-126733" y="3024811"/>
          <a:ext cx="844887" cy="591421"/>
        </a:xfrm>
        <a:prstGeom prst="chevron">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en-GB" sz="2400" kern="1200"/>
            <a:t>5</a:t>
          </a:r>
          <a:endParaRPr lang="en-US" sz="2400" kern="1200"/>
        </a:p>
      </dsp:txBody>
      <dsp:txXfrm rot="-5400000">
        <a:off x="1" y="3193789"/>
        <a:ext cx="591421" cy="253466"/>
      </dsp:txXfrm>
    </dsp:sp>
    <dsp:sp modelId="{66C29989-0E7C-4BAD-9E05-D269D5B727D7}">
      <dsp:nvSpPr>
        <dsp:cNvPr id="0" name=""/>
        <dsp:cNvSpPr/>
      </dsp:nvSpPr>
      <dsp:spPr>
        <a:xfrm rot="5400000">
          <a:off x="4332772" y="-843271"/>
          <a:ext cx="549177" cy="8031878"/>
        </a:xfrm>
        <a:prstGeom prst="round2SameRect">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GB" sz="2200" kern="1200"/>
            <a:t>Use Session, SessionFactory and Transaction</a:t>
          </a:r>
          <a:endParaRPr lang="en-US" sz="2200" kern="1200"/>
        </a:p>
      </dsp:txBody>
      <dsp:txXfrm rot="-5400000">
        <a:off x="591422" y="2924888"/>
        <a:ext cx="8005069" cy="49555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4E3D48-F7DD-4FBC-95B7-BA31EB2DB1BA}" type="datetimeFigureOut">
              <a:rPr lang="en-US" smtClean="0"/>
              <a:t>5/26/2023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E87808-B808-4BE1-8BE1-8609A6EF6A31}" type="slidenum">
              <a:rPr lang="en-US" smtClean="0"/>
              <a:t>‹#›</a:t>
            </a:fld>
            <a:endParaRPr lang="en-US"/>
          </a:p>
        </p:txBody>
      </p:sp>
    </p:spTree>
    <p:extLst>
      <p:ext uri="{BB962C8B-B14F-4D97-AF65-F5344CB8AC3E}">
        <p14:creationId xmlns:p14="http://schemas.microsoft.com/office/powerpoint/2010/main" val="4259119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1</a:t>
            </a:fld>
            <a:endParaRPr lang="en-US"/>
          </a:p>
        </p:txBody>
      </p:sp>
    </p:spTree>
    <p:extLst>
      <p:ext uri="{BB962C8B-B14F-4D97-AF65-F5344CB8AC3E}">
        <p14:creationId xmlns:p14="http://schemas.microsoft.com/office/powerpoint/2010/main" val="36879665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However, stateless session can be a good fit in certain situations. For example where we are loading bulk data into database and we don’t want hibernate session to hold huge data in first-level cache memory.</a:t>
            </a:r>
          </a:p>
          <a:p>
            <a:r>
              <a:rPr lang="en-US" sz="1200" b="0" i="0" kern="1200">
                <a:solidFill>
                  <a:schemeClr val="tx1"/>
                </a:solidFill>
                <a:effectLst/>
                <a:latin typeface="+mn-lt"/>
                <a:ea typeface="+mn-ea"/>
                <a:cs typeface="+mn-cs"/>
              </a:rPr>
              <a:t>A simple program showing Hibernate SessionFactory methods usage is given below.</a:t>
            </a:r>
          </a:p>
          <a:p>
            <a:r>
              <a:rPr lang="en-US" sz="1200" b="0" i="0" kern="1200">
                <a:solidFill>
                  <a:schemeClr val="tx1"/>
                </a:solidFill>
                <a:effectLst/>
                <a:latin typeface="+mn-lt"/>
                <a:ea typeface="+mn-ea"/>
                <a:cs typeface="+mn-cs"/>
              </a:rPr>
              <a:t>That’s all for SessionFactory in Hibernate and it’s different methods to obtain session object.</a:t>
            </a:r>
          </a:p>
        </p:txBody>
      </p:sp>
      <p:sp>
        <p:nvSpPr>
          <p:cNvPr id="4" name="Slide Number Placeholder 3"/>
          <p:cNvSpPr>
            <a:spLocks noGrp="1"/>
          </p:cNvSpPr>
          <p:nvPr>
            <p:ph type="sldNum" sz="quarter" idx="10"/>
          </p:nvPr>
        </p:nvSpPr>
        <p:spPr/>
        <p:txBody>
          <a:bodyPr/>
          <a:lstStyle/>
          <a:p>
            <a:fld id="{2EBD4566-C949-D649-90FE-6ADEEDE0F876}" type="slidenum">
              <a:rPr lang="en-US" smtClean="0"/>
              <a:t>23</a:t>
            </a:fld>
            <a:endParaRPr lang="en-US"/>
          </a:p>
        </p:txBody>
      </p:sp>
    </p:spTree>
    <p:extLst>
      <p:ext uri="{BB962C8B-B14F-4D97-AF65-F5344CB8AC3E}">
        <p14:creationId xmlns:p14="http://schemas.microsoft.com/office/powerpoint/2010/main" val="703640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SessionFactory là đối tượng chứa các thông tin quan trọng để thực hiện tạo kết nối đến database như: mapping, data source, các connection information khác... Do đó việc tạo đối tượng này rất tốn công. Đây chính là lý do chỉ có một session factory cho một application.</a:t>
            </a:r>
            <a:endParaRPr lang="en-US"/>
          </a:p>
        </p:txBody>
      </p:sp>
      <p:sp>
        <p:nvSpPr>
          <p:cNvPr id="4" name="Slide Number Placeholder 3"/>
          <p:cNvSpPr>
            <a:spLocks noGrp="1"/>
          </p:cNvSpPr>
          <p:nvPr>
            <p:ph type="sldNum" sz="quarter" idx="10"/>
          </p:nvPr>
        </p:nvSpPr>
        <p:spPr/>
        <p:txBody>
          <a:bodyPr/>
          <a:lstStyle/>
          <a:p>
            <a:fld id="{2DFE7464-DC84-4E16-BC22-A57505912962}" type="slidenum">
              <a:rPr lang="en-US" smtClean="0"/>
              <a:pPr/>
              <a:t>24</a:t>
            </a:fld>
            <a:endParaRPr lang="en-US"/>
          </a:p>
        </p:txBody>
      </p:sp>
    </p:spTree>
    <p:extLst>
      <p:ext uri="{BB962C8B-B14F-4D97-AF65-F5344CB8AC3E}">
        <p14:creationId xmlns:p14="http://schemas.microsoft.com/office/powerpoint/2010/main" val="2449911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a:t>Atomicity tức là tính Nguyên tố</a:t>
            </a:r>
            <a:r>
              <a:rPr lang="en-US"/>
              <a:t>: Thuộc tính này đảm bảo mỗi transaction là một khối duy nhất, được thực hiện trọn vẹn hoặc hoàn toàn không được thực hiện. Nếu có một lỗi nào đó xảy ra trong transaction, nó sẽ được quay trở lại (rollback) trạng thái ban đầu. Khi bạn gom nhiều lệnh vào một transaction (bao giữa BEGIN TRAN và COMMIT), sẽ chỉ có hai khả năng được phép xảy ra là, tất cả các lệnh này sẽ được thực hiện hoặc không có lệnh nào được thực hiện. Ở mức từng lệnh, SQL Server cũng đảm bảo tính atomicity, ví dụ một lệnh INSERT cho 10 bản ghi, nếu đang thêm được 5 bản ghi thì gặp lỗi, hệ thống sẽ hủy bỏ và không bản ghi nào được thêm. Nếu lệnh có kèm theo trigger, lỗi ở trigger cũng kéo theo lệnh bị hủy bỏ. Khi bạn phát ra lệnh ROLLBACK, tất cả các lệnh đã thực hiện cũng bị quay lui và transaction trở lại trạng thái như trước khi thực hiện. </a:t>
            </a:r>
          </a:p>
        </p:txBody>
      </p:sp>
      <p:sp>
        <p:nvSpPr>
          <p:cNvPr id="4" name="Slide Number Placeholder 3"/>
          <p:cNvSpPr>
            <a:spLocks noGrp="1"/>
          </p:cNvSpPr>
          <p:nvPr>
            <p:ph type="sldNum" sz="quarter" idx="10"/>
          </p:nvPr>
        </p:nvSpPr>
        <p:spPr/>
        <p:txBody>
          <a:bodyPr/>
          <a:lstStyle/>
          <a:p>
            <a:fld id="{2DFE7464-DC84-4E16-BC22-A57505912962}" type="slidenum">
              <a:rPr lang="en-US" smtClean="0"/>
              <a:pPr/>
              <a:t>25</a:t>
            </a:fld>
            <a:endParaRPr lang="en-US"/>
          </a:p>
        </p:txBody>
      </p:sp>
    </p:spTree>
    <p:extLst>
      <p:ext uri="{BB962C8B-B14F-4D97-AF65-F5344CB8AC3E}">
        <p14:creationId xmlns:p14="http://schemas.microsoft.com/office/powerpoint/2010/main" val="69686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a:t>driver_class:</a:t>
            </a:r>
            <a:r>
              <a:rPr lang="en-US" sz="1200"/>
              <a:t> com.microsoft.sqlserver.jdbc.SQLServerDriver</a:t>
            </a:r>
          </a:p>
          <a:p>
            <a:r>
              <a:rPr lang="en-GB" sz="1200" b="1"/>
              <a:t>url</a:t>
            </a:r>
            <a:r>
              <a:rPr lang="en-GB" sz="1200"/>
              <a:t>:</a:t>
            </a:r>
            <a:r>
              <a:rPr lang="en-GB" sz="1200" baseline="0"/>
              <a:t> </a:t>
            </a:r>
            <a:r>
              <a:rPr lang="en-US" sz="1200"/>
              <a:t>jdbc:sqlserver://localhost:1433;databaseName=SMS</a:t>
            </a:r>
          </a:p>
          <a:p>
            <a:r>
              <a:rPr lang="en-GB" b="1"/>
              <a:t>username</a:t>
            </a:r>
            <a:r>
              <a:rPr lang="en-GB"/>
              <a:t>: sa</a:t>
            </a:r>
          </a:p>
          <a:p>
            <a:r>
              <a:rPr lang="en-GB" b="1"/>
              <a:t>password</a:t>
            </a:r>
            <a:r>
              <a:rPr lang="en-GB"/>
              <a:t>: 12345678</a:t>
            </a:r>
          </a:p>
          <a:p>
            <a:r>
              <a:rPr lang="en-US" altLang="en-US" sz="1200" b="1">
                <a:solidFill>
                  <a:srgbClr val="2A00FF"/>
                </a:solidFill>
                <a:latin typeface="Monaco"/>
                <a:cs typeface="Arial" pitchFamily="34" charset="0"/>
              </a:rPr>
              <a:t>dialect</a:t>
            </a:r>
            <a:r>
              <a:rPr lang="en-US" altLang="en-US" sz="1200">
                <a:solidFill>
                  <a:srgbClr val="2A00FF"/>
                </a:solidFill>
                <a:latin typeface="Monaco"/>
                <a:cs typeface="Arial" pitchFamily="34" charset="0"/>
              </a:rPr>
              <a:t>: </a:t>
            </a:r>
            <a:r>
              <a:rPr lang="en-US" sz="1200"/>
              <a:t>org. dialect.SQLServerDialect</a:t>
            </a:r>
          </a:p>
          <a:p>
            <a:endParaRPr lang="en-GB" sz="1200"/>
          </a:p>
          <a:p>
            <a:pPr fontAlgn="base"/>
            <a:r>
              <a:rPr lang="en-GB" sz="1200" b="0" i="0" kern="1200">
                <a:solidFill>
                  <a:schemeClr val="tx1"/>
                </a:solidFill>
                <a:effectLst/>
                <a:latin typeface="+mn-lt"/>
                <a:ea typeface="+mn-ea"/>
                <a:cs typeface="+mn-cs"/>
              </a:rPr>
              <a:t>M</a:t>
            </a:r>
            <a:r>
              <a:rPr lang="vi-VN" sz="1200" b="0" i="0" kern="1200">
                <a:solidFill>
                  <a:schemeClr val="tx1"/>
                </a:solidFill>
                <a:effectLst/>
                <a:latin typeface="+mn-lt"/>
                <a:ea typeface="+mn-ea"/>
                <a:cs typeface="+mn-cs"/>
              </a:rPr>
              <a:t>ỗi loại database lại có những cú pháp, extensions riêng.</a:t>
            </a:r>
            <a:r>
              <a:rPr lang="en-GB"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Để làm việc với các loại database khác nhau như thế, hibernate sử dụng tham</a:t>
            </a:r>
            <a:r>
              <a:rPr lang="en-GB" sz="1200" b="0" i="0" kern="1200">
                <a:solidFill>
                  <a:schemeClr val="tx1"/>
                </a:solidFill>
                <a:effectLst/>
                <a:latin typeface="+mn-lt"/>
                <a:ea typeface="+mn-ea"/>
                <a:cs typeface="+mn-cs"/>
              </a:rPr>
              <a:t> số</a:t>
            </a:r>
            <a:r>
              <a:rPr lang="vi-VN" sz="1200" b="0"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Dialect</a:t>
            </a:r>
            <a:r>
              <a:rPr lang="vi-VN" sz="1200" b="0" i="0" kern="1200">
                <a:solidFill>
                  <a:schemeClr val="tx1"/>
                </a:solidFill>
                <a:effectLst/>
                <a:latin typeface="+mn-lt"/>
                <a:ea typeface="+mn-ea"/>
                <a:cs typeface="+mn-cs"/>
              </a:rPr>
              <a:t>” để biết được loại database nào đang được sử dụng, như thế các câu lệnh SQL được sinh ra sẽ phù hợp với database.</a:t>
            </a:r>
          </a:p>
          <a:p>
            <a:endParaRPr lang="en-US"/>
          </a:p>
        </p:txBody>
      </p:sp>
      <p:sp>
        <p:nvSpPr>
          <p:cNvPr id="4" name="Slide Number Placeholder 3"/>
          <p:cNvSpPr>
            <a:spLocks noGrp="1"/>
          </p:cNvSpPr>
          <p:nvPr>
            <p:ph type="sldNum" sz="quarter" idx="10"/>
          </p:nvPr>
        </p:nvSpPr>
        <p:spPr/>
        <p:txBody>
          <a:bodyPr/>
          <a:lstStyle/>
          <a:p>
            <a:fld id="{1CE87808-B808-4BE1-8BE1-8609A6EF6A31}" type="slidenum">
              <a:rPr lang="en-US" smtClean="0"/>
              <a:t>28</a:t>
            </a:fld>
            <a:endParaRPr lang="en-US"/>
          </a:p>
        </p:txBody>
      </p:sp>
    </p:spTree>
    <p:extLst>
      <p:ext uri="{BB962C8B-B14F-4D97-AF65-F5344CB8AC3E}">
        <p14:creationId xmlns:p14="http://schemas.microsoft.com/office/powerpoint/2010/main" val="1510311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4433" eaLnBrk="0" fontAlgn="base" hangingPunct="0">
              <a:spcBef>
                <a:spcPct val="30000"/>
              </a:spcBef>
              <a:spcAft>
                <a:spcPct val="0"/>
              </a:spcAft>
              <a:defRPr/>
            </a:pPr>
            <a:r>
              <a:rPr lang="en-US" dirty="0"/>
              <a:t>Overview: What</a:t>
            </a:r>
            <a:r>
              <a:rPr lang="en-US" baseline="0" dirty="0"/>
              <a:t> </a:t>
            </a:r>
            <a:r>
              <a:rPr lang="en-US" baseline="0"/>
              <a:t>is hibernate </a:t>
            </a:r>
            <a:r>
              <a:rPr lang="en-US" baseline="0" dirty="0"/>
              <a:t>&amp; high level architecture</a:t>
            </a: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43</a:t>
            </a:fld>
            <a:endParaRPr lang="en-US"/>
          </a:p>
        </p:txBody>
      </p:sp>
    </p:spTree>
    <p:extLst>
      <p:ext uri="{BB962C8B-B14F-4D97-AF65-F5344CB8AC3E}">
        <p14:creationId xmlns:p14="http://schemas.microsoft.com/office/powerpoint/2010/main" val="1356501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4433" eaLnBrk="0" fontAlgn="base" hangingPunct="0">
              <a:spcBef>
                <a:spcPct val="30000"/>
              </a:spcBef>
              <a:spcAft>
                <a:spcPct val="0"/>
              </a:spcAft>
              <a:defRPr/>
            </a:pPr>
            <a:r>
              <a:rPr lang="en-US" dirty="0"/>
              <a:t>Overview: What</a:t>
            </a:r>
            <a:r>
              <a:rPr lang="en-US" baseline="0" dirty="0"/>
              <a:t> </a:t>
            </a:r>
            <a:r>
              <a:rPr lang="en-US" baseline="0"/>
              <a:t>is hibernate </a:t>
            </a:r>
            <a:r>
              <a:rPr lang="en-US" baseline="0" dirty="0"/>
              <a:t>&amp; high level architecture</a:t>
            </a: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3</a:t>
            </a:fld>
            <a:endParaRPr lang="en-US"/>
          </a:p>
        </p:txBody>
      </p:sp>
    </p:spTree>
    <p:extLst>
      <p:ext uri="{BB962C8B-B14F-4D97-AF65-F5344CB8AC3E}">
        <p14:creationId xmlns:p14="http://schemas.microsoft.com/office/powerpoint/2010/main" val="641625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4433" eaLnBrk="0" fontAlgn="base" hangingPunct="0">
              <a:spcBef>
                <a:spcPct val="30000"/>
              </a:spcBef>
              <a:spcAft>
                <a:spcPct val="0"/>
              </a:spcAft>
              <a:defRPr/>
            </a:pPr>
            <a:r>
              <a:rPr lang="en-US" dirty="0"/>
              <a:t>Object - Relational mapping: Map object-oriented domain model to relational database </a:t>
            </a:r>
          </a:p>
          <a:p>
            <a:pPr defTabSz="904433" eaLnBrk="0" fontAlgn="base" hangingPunct="0">
              <a:spcBef>
                <a:spcPct val="30000"/>
              </a:spcBef>
              <a:spcAft>
                <a:spcPct val="0"/>
              </a:spcAft>
              <a:defRPr/>
            </a:pPr>
            <a:r>
              <a:rPr lang="en-US" dirty="0"/>
              <a:t>Persistence of associations and collections</a:t>
            </a:r>
          </a:p>
          <a:p>
            <a:pPr defTabSz="904433" eaLnBrk="0" fontAlgn="base" hangingPunct="0">
              <a:spcBef>
                <a:spcPct val="30000"/>
              </a:spcBef>
              <a:spcAft>
                <a:spcPct val="0"/>
              </a:spcAft>
              <a:defRPr/>
            </a:pPr>
            <a:r>
              <a:rPr lang="en-US"/>
              <a:t>Hibernate, </a:t>
            </a:r>
            <a:r>
              <a:rPr lang="en-US" dirty="0"/>
              <a:t>open source ORM framework, widely used</a:t>
            </a:r>
          </a:p>
          <a:p>
            <a:pPr defTabSz="904433" eaLnBrk="0" fontAlgn="base" hangingPunct="0">
              <a:spcBef>
                <a:spcPct val="30000"/>
              </a:spcBef>
              <a:spcAft>
                <a:spcPct val="0"/>
              </a:spcAft>
              <a:defRPr/>
            </a:pPr>
            <a:r>
              <a:rPr lang="en-US" dirty="0"/>
              <a:t>Open JPA, Apache, open source, supports JPA API</a:t>
            </a:r>
          </a:p>
          <a:p>
            <a:pPr defTabSz="904433" eaLnBrk="0" fontAlgn="base" hangingPunct="0">
              <a:spcBef>
                <a:spcPct val="30000"/>
              </a:spcBef>
              <a:spcAft>
                <a:spcPct val="0"/>
              </a:spcAft>
              <a:defRPr/>
            </a:pPr>
            <a:r>
              <a:rPr lang="en-US" dirty="0" err="1"/>
              <a:t>Mybatis</a:t>
            </a:r>
            <a:r>
              <a:rPr lang="en-US" dirty="0"/>
              <a:t>, free open source, formerly named </a:t>
            </a:r>
            <a:r>
              <a:rPr lang="en-US" dirty="0" err="1"/>
              <a:t>iBATIS</a:t>
            </a:r>
            <a:endParaRPr lang="en-US" dirty="0"/>
          </a:p>
          <a:p>
            <a:pPr defTabSz="904433" eaLnBrk="0" fontAlgn="base" hangingPunct="0">
              <a:spcBef>
                <a:spcPct val="30000"/>
              </a:spcBef>
              <a:spcAft>
                <a:spcPct val="0"/>
              </a:spcAft>
              <a:defRPr/>
            </a:pPr>
            <a:r>
              <a:rPr lang="en-US" dirty="0" err="1"/>
              <a:t>Toplink</a:t>
            </a:r>
            <a:r>
              <a:rPr lang="en-US" dirty="0"/>
              <a:t> by Oracle</a:t>
            </a:r>
          </a:p>
          <a:p>
            <a:pPr defTabSz="904433" eaLnBrk="0" fontAlgn="base" hangingPunct="0">
              <a:spcBef>
                <a:spcPct val="30000"/>
              </a:spcBef>
              <a:spcAft>
                <a:spcPct val="0"/>
              </a:spcAft>
              <a:defRPr/>
            </a:pPr>
            <a:endParaRPr lang="en-US"/>
          </a:p>
          <a:p>
            <a:pPr algn="just"/>
            <a:r>
              <a:rPr lang="en-US"/>
              <a:t>ORM (Object Relational Mapping) framework là một cơ chế cho phép lập trình viên thao tác với database thông qua các đối tượng (không cần quan tâm loại database)</a:t>
            </a:r>
          </a:p>
          <a:p>
            <a:pPr algn="just"/>
            <a:endParaRPr lang="en-US"/>
          </a:p>
          <a:p>
            <a:pPr algn="just"/>
            <a:endParaRPr lang="en-US"/>
          </a:p>
          <a:p>
            <a:pPr defTabSz="904433" eaLnBrk="0" fontAlgn="base" hangingPunct="0">
              <a:spcBef>
                <a:spcPct val="30000"/>
              </a:spcBef>
              <a:spcAft>
                <a:spcPct val="0"/>
              </a:spcAft>
              <a:defRPr/>
            </a:pP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5</a:t>
            </a:fld>
            <a:endParaRPr lang="en-US"/>
          </a:p>
        </p:txBody>
      </p:sp>
    </p:spTree>
    <p:extLst>
      <p:ext uri="{BB962C8B-B14F-4D97-AF65-F5344CB8AC3E}">
        <p14:creationId xmlns:p14="http://schemas.microsoft.com/office/powerpoint/2010/main" val="473101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4433" eaLnBrk="0" fontAlgn="base" hangingPunct="0">
              <a:spcBef>
                <a:spcPct val="30000"/>
              </a:spcBef>
              <a:spcAft>
                <a:spcPct val="0"/>
              </a:spcAft>
              <a:defRPr/>
            </a:pPr>
            <a:r>
              <a:rPr lang="en-US" dirty="0"/>
              <a:t>Object - Relational mapping: Map object-oriented domain model to relational database </a:t>
            </a:r>
          </a:p>
          <a:p>
            <a:pPr defTabSz="904433" eaLnBrk="0" fontAlgn="base" hangingPunct="0">
              <a:spcBef>
                <a:spcPct val="30000"/>
              </a:spcBef>
              <a:spcAft>
                <a:spcPct val="0"/>
              </a:spcAft>
              <a:defRPr/>
            </a:pPr>
            <a:r>
              <a:rPr lang="en-US" dirty="0"/>
              <a:t>Persistence of associations and collections</a:t>
            </a:r>
          </a:p>
        </p:txBody>
      </p:sp>
      <p:sp>
        <p:nvSpPr>
          <p:cNvPr id="4" name="Slide Number Placeholder 3"/>
          <p:cNvSpPr>
            <a:spLocks noGrp="1"/>
          </p:cNvSpPr>
          <p:nvPr>
            <p:ph type="sldNum" sz="quarter" idx="10"/>
          </p:nvPr>
        </p:nvSpPr>
        <p:spPr/>
        <p:txBody>
          <a:bodyPr/>
          <a:lstStyle/>
          <a:p>
            <a:fld id="{2DFE7464-DC84-4E16-BC22-A57505912962}" type="slidenum">
              <a:rPr lang="en-US" smtClean="0"/>
              <a:pPr/>
              <a:t>6</a:t>
            </a:fld>
            <a:endParaRPr lang="en-US"/>
          </a:p>
        </p:txBody>
      </p:sp>
    </p:spTree>
    <p:extLst>
      <p:ext uri="{BB962C8B-B14F-4D97-AF65-F5344CB8AC3E}">
        <p14:creationId xmlns:p14="http://schemas.microsoft.com/office/powerpoint/2010/main" val="155238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a:solidFill>
                  <a:schemeClr val="tx1"/>
                </a:solidFill>
                <a:effectLst/>
                <a:latin typeface="+mn-lt"/>
                <a:ea typeface="+mn-ea"/>
                <a:cs typeface="+mn-cs"/>
              </a:rPr>
              <a:t>Theo thời gian, JDBC bộc lộ nhiều điểm yếu như:</a:t>
            </a:r>
          </a:p>
          <a:p>
            <a:pPr marL="171450" indent="-171450">
              <a:buFont typeface="Arial" panose="020B0604020202020204" pitchFamily="34" charset="0"/>
              <a:buChar char="•"/>
            </a:pPr>
            <a:r>
              <a:rPr lang="vi-VN" sz="1200" b="0" i="0" kern="1200">
                <a:solidFill>
                  <a:schemeClr val="tx1"/>
                </a:solidFill>
                <a:effectLst/>
                <a:latin typeface="+mn-lt"/>
                <a:ea typeface="+mn-ea"/>
                <a:cs typeface="+mn-cs"/>
              </a:rPr>
              <a:t>Có nhiều code thừa mà chỉ phục vụ mục đích là lấy dữ liệu.</a:t>
            </a:r>
          </a:p>
          <a:p>
            <a:pPr marL="171450" indent="-171450">
              <a:buFont typeface="Arial" panose="020B0604020202020204" pitchFamily="34" charset="0"/>
              <a:buChar char="•"/>
            </a:pPr>
            <a:r>
              <a:rPr lang="vi-VN" sz="1200" b="0" i="0" kern="1200">
                <a:solidFill>
                  <a:schemeClr val="tx1"/>
                </a:solidFill>
                <a:effectLst/>
                <a:latin typeface="+mn-lt"/>
                <a:ea typeface="+mn-ea"/>
                <a:cs typeface="+mn-cs"/>
              </a:rPr>
              <a:t>Mất nhiều thời gian map dữ liệu vào object Java.</a:t>
            </a:r>
          </a:p>
          <a:p>
            <a:pPr marL="171450" indent="-171450">
              <a:buFont typeface="Arial" panose="020B0604020202020204" pitchFamily="34" charset="0"/>
              <a:buChar char="•"/>
            </a:pPr>
            <a:r>
              <a:rPr lang="vi-VN" sz="1200" b="0" i="0" kern="1200">
                <a:solidFill>
                  <a:schemeClr val="tx1"/>
                </a:solidFill>
                <a:effectLst/>
                <a:latin typeface="+mn-lt"/>
                <a:ea typeface="+mn-ea"/>
                <a:cs typeface="+mn-cs"/>
              </a:rPr>
              <a:t>Sẽ tốn nhiều công sức khi hệ thống thay đổi CSDL (yêu cầu jdbc mới, code mới)</a:t>
            </a:r>
          </a:p>
          <a:p>
            <a:pPr marL="171450" indent="-171450">
              <a:buFont typeface="Arial" panose="020B0604020202020204" pitchFamily="34" charset="0"/>
              <a:buChar char="•"/>
            </a:pPr>
            <a:r>
              <a:rPr lang="vi-VN" sz="1200" b="0" i="0" kern="1200">
                <a:solidFill>
                  <a:schemeClr val="tx1"/>
                </a:solidFill>
                <a:effectLst/>
                <a:latin typeface="+mn-lt"/>
                <a:ea typeface="+mn-ea"/>
                <a:cs typeface="+mn-cs"/>
              </a:rPr>
              <a:t>Giao tiếp giữa các bảng thường khó, thiếu tính OOP trong đó.</a:t>
            </a:r>
          </a:p>
          <a:p>
            <a:endParaRPr lang="en-US"/>
          </a:p>
        </p:txBody>
      </p:sp>
      <p:sp>
        <p:nvSpPr>
          <p:cNvPr id="4" name="Slide Number Placeholder 3"/>
          <p:cNvSpPr>
            <a:spLocks noGrp="1"/>
          </p:cNvSpPr>
          <p:nvPr>
            <p:ph type="sldNum" sz="quarter" idx="10"/>
          </p:nvPr>
        </p:nvSpPr>
        <p:spPr/>
        <p:txBody>
          <a:bodyPr/>
          <a:lstStyle/>
          <a:p>
            <a:fld id="{1CE87808-B808-4BE1-8BE1-8609A6EF6A31}" type="slidenum">
              <a:rPr lang="en-US" smtClean="0"/>
              <a:t>9</a:t>
            </a:fld>
            <a:endParaRPr lang="en-US"/>
          </a:p>
        </p:txBody>
      </p:sp>
    </p:spTree>
    <p:extLst>
      <p:ext uri="{BB962C8B-B14F-4D97-AF65-F5344CB8AC3E}">
        <p14:creationId xmlns:p14="http://schemas.microsoft.com/office/powerpoint/2010/main" val="4082898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04433" eaLnBrk="0" fontAlgn="base" hangingPunct="0">
              <a:spcBef>
                <a:spcPct val="30000"/>
              </a:spcBef>
              <a:spcAft>
                <a:spcPct val="0"/>
              </a:spcAft>
              <a:defRPr/>
            </a:pPr>
            <a:r>
              <a:rPr lang="en-US" dirty="0"/>
              <a:t>Persistent objects are the classes that in your program that has a representation in the database</a:t>
            </a:r>
          </a:p>
        </p:txBody>
      </p:sp>
      <p:sp>
        <p:nvSpPr>
          <p:cNvPr id="4" name="Slide Number Placeholder 3"/>
          <p:cNvSpPr>
            <a:spLocks noGrp="1"/>
          </p:cNvSpPr>
          <p:nvPr>
            <p:ph type="sldNum" sz="quarter" idx="10"/>
          </p:nvPr>
        </p:nvSpPr>
        <p:spPr/>
        <p:txBody>
          <a:bodyPr/>
          <a:lstStyle/>
          <a:p>
            <a:fld id="{2DFE7464-DC84-4E16-BC22-A57505912962}" type="slidenum">
              <a:rPr lang="en-US" smtClean="0"/>
              <a:pPr/>
              <a:t>17</a:t>
            </a:fld>
            <a:endParaRPr lang="en-US"/>
          </a:p>
        </p:txBody>
      </p:sp>
    </p:spTree>
    <p:extLst>
      <p:ext uri="{BB962C8B-B14F-4D97-AF65-F5344CB8AC3E}">
        <p14:creationId xmlns:p14="http://schemas.microsoft.com/office/powerpoint/2010/main" val="1659290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a:t>Câu</a:t>
            </a:r>
            <a:r>
              <a:rPr lang="en-GB" sz="1600" baseline="0"/>
              <a:t> hỏi: đối tượng configuration được tạo khi nào</a:t>
            </a:r>
            <a:endParaRPr lang="en-GB" sz="1600"/>
          </a:p>
          <a:p>
            <a:pPr marL="0" marR="0" lvl="0" indent="0" algn="l" defTabSz="457200" rtl="0" eaLnBrk="1" fontAlgn="auto" latinLnBrk="0" hangingPunct="1">
              <a:lnSpc>
                <a:spcPct val="100000"/>
              </a:lnSpc>
              <a:spcBef>
                <a:spcPts val="0"/>
              </a:spcBef>
              <a:spcAft>
                <a:spcPts val="0"/>
              </a:spcAft>
              <a:buClrTx/>
              <a:buSzTx/>
              <a:buFontTx/>
              <a:buNone/>
              <a:tabLst/>
              <a:defRPr/>
            </a:pPr>
            <a:r>
              <a:rPr lang="en-GB" sz="1600">
                <a:solidFill>
                  <a:srgbClr val="1125E5"/>
                </a:solidFill>
                <a:sym typeface="Wingdings" panose="05000000000000000000" pitchFamily="2" charset="2"/>
              </a:rPr>
              <a:t> </a:t>
            </a:r>
            <a:r>
              <a:rPr lang="en-GB" sz="1600">
                <a:solidFill>
                  <a:srgbClr val="1125E5"/>
                </a:solidFill>
              </a:rPr>
              <a:t>The configuration object is created </a:t>
            </a:r>
            <a:r>
              <a:rPr lang="en-GB" sz="1600" b="1">
                <a:solidFill>
                  <a:srgbClr val="1125E5"/>
                </a:solidFill>
              </a:rPr>
              <a:t>only once during the application initialization.</a:t>
            </a:r>
          </a:p>
          <a:p>
            <a:endParaRPr lang="en-US" sz="1600"/>
          </a:p>
        </p:txBody>
      </p:sp>
      <p:sp>
        <p:nvSpPr>
          <p:cNvPr id="4" name="Slide Number Placeholder 3"/>
          <p:cNvSpPr>
            <a:spLocks noGrp="1"/>
          </p:cNvSpPr>
          <p:nvPr>
            <p:ph type="sldNum" sz="quarter" idx="10"/>
          </p:nvPr>
        </p:nvSpPr>
        <p:spPr/>
        <p:txBody>
          <a:bodyPr/>
          <a:lstStyle/>
          <a:p>
            <a:fld id="{2EBD4566-C949-D649-90FE-6ADEEDE0F876}" type="slidenum">
              <a:rPr lang="en-US" smtClean="0"/>
              <a:t>20</a:t>
            </a:fld>
            <a:endParaRPr lang="en-US"/>
          </a:p>
        </p:txBody>
      </p:sp>
    </p:spTree>
    <p:extLst>
      <p:ext uri="{BB962C8B-B14F-4D97-AF65-F5344CB8AC3E}">
        <p14:creationId xmlns:p14="http://schemas.microsoft.com/office/powerpoint/2010/main" val="2290055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SessionFactory là đối tượng chứa các thông tin quan trọng để thực hiện tạo kết nối đến database như: mapping, data source, các connection information khác... Do đó việc tạo đối tượng này rất tốn công. Đây chính là lý do chỉ có một session factory cho một application.</a:t>
            </a:r>
            <a:endParaRPr lang="en-US"/>
          </a:p>
        </p:txBody>
      </p:sp>
      <p:sp>
        <p:nvSpPr>
          <p:cNvPr id="4" name="Slide Number Placeholder 3"/>
          <p:cNvSpPr>
            <a:spLocks noGrp="1"/>
          </p:cNvSpPr>
          <p:nvPr>
            <p:ph type="sldNum" sz="quarter" idx="10"/>
          </p:nvPr>
        </p:nvSpPr>
        <p:spPr/>
        <p:txBody>
          <a:bodyPr/>
          <a:lstStyle/>
          <a:p>
            <a:fld id="{2DFE7464-DC84-4E16-BC22-A57505912962}" type="slidenum">
              <a:rPr lang="en-US" smtClean="0"/>
              <a:pPr/>
              <a:t>21</a:t>
            </a:fld>
            <a:endParaRPr lang="en-US"/>
          </a:p>
        </p:txBody>
      </p:sp>
    </p:spTree>
    <p:extLst>
      <p:ext uri="{BB962C8B-B14F-4D97-AF65-F5344CB8AC3E}">
        <p14:creationId xmlns:p14="http://schemas.microsoft.com/office/powerpoint/2010/main" val="2021025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For web application frameworks, we can choose to open a new session for each request or for each session based on the requirement.</a:t>
            </a:r>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22</a:t>
            </a:fld>
            <a:endParaRPr lang="en-US"/>
          </a:p>
        </p:txBody>
      </p:sp>
    </p:spTree>
    <p:extLst>
      <p:ext uri="{BB962C8B-B14F-4D97-AF65-F5344CB8AC3E}">
        <p14:creationId xmlns:p14="http://schemas.microsoft.com/office/powerpoint/2010/main" val="27421041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171450" y="1743789"/>
            <a:ext cx="6179344" cy="678021"/>
          </a:xfrm>
        </p:spPr>
        <p:txBody>
          <a:bodyPr>
            <a:noAutofit/>
          </a:bodyPr>
          <a:lstStyle>
            <a:lvl1pPr algn="l">
              <a:defRPr sz="3200">
                <a:solidFill>
                  <a:srgbClr val="FF6600"/>
                </a:solidFill>
              </a:defRPr>
            </a:lvl1pPr>
          </a:lstStyle>
          <a:p>
            <a:r>
              <a:rPr lang="en-US"/>
              <a:t>Click to edit Master title style</a:t>
            </a:r>
            <a:endParaRPr lang="en-US" dirty="0"/>
          </a:p>
        </p:txBody>
      </p:sp>
      <p:sp>
        <p:nvSpPr>
          <p:cNvPr id="3" name="Subtitle 2"/>
          <p:cNvSpPr>
            <a:spLocks noGrp="1"/>
          </p:cNvSpPr>
          <p:nvPr>
            <p:ph type="subTitle" idx="1"/>
          </p:nvPr>
        </p:nvSpPr>
        <p:spPr>
          <a:xfrm>
            <a:off x="171450" y="2571750"/>
            <a:ext cx="6179344" cy="434975"/>
          </a:xfrm>
        </p:spPr>
        <p:txBody>
          <a:bodyPr>
            <a:normAutofit/>
          </a:bodyPr>
          <a:lstStyle>
            <a:lvl1pPr marL="0" indent="0" algn="l">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171450" y="4767263"/>
            <a:ext cx="1367315" cy="273844"/>
          </a:xfrm>
        </p:spPr>
        <p:txBody>
          <a:bodyPr/>
          <a:lstStyle/>
          <a:p>
            <a:r>
              <a:rPr lang="en-US"/>
              <a:t>9/29/2022</a:t>
            </a:r>
          </a:p>
        </p:txBody>
      </p:sp>
      <p:sp>
        <p:nvSpPr>
          <p:cNvPr id="5" name="Footer Placeholder 4"/>
          <p:cNvSpPr>
            <a:spLocks noGrp="1"/>
          </p:cNvSpPr>
          <p:nvPr>
            <p:ph type="ftr" sz="quarter" idx="11"/>
          </p:nvPr>
        </p:nvSpPr>
        <p:spPr>
          <a:xfrm>
            <a:off x="1868557" y="4767263"/>
            <a:ext cx="6139587" cy="273844"/>
          </a:xfrm>
        </p:spPr>
        <p:txBody>
          <a:bodyPr/>
          <a:lstStyle/>
          <a:p>
            <a:endParaRPr lang="en-US" dirty="0"/>
          </a:p>
        </p:txBody>
      </p:sp>
      <p:sp>
        <p:nvSpPr>
          <p:cNvPr id="6" name="Slide Number Placeholder 5"/>
          <p:cNvSpPr>
            <a:spLocks noGrp="1"/>
          </p:cNvSpPr>
          <p:nvPr>
            <p:ph type="sldNum" sz="quarter" idx="12"/>
          </p:nvPr>
        </p:nvSpPr>
        <p:spPr>
          <a:xfrm>
            <a:off x="8122444" y="4767263"/>
            <a:ext cx="564356" cy="273844"/>
          </a:xfrm>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20" cy="644057"/>
          </a:xfrm>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a:xfrm>
            <a:off x="278605" y="762000"/>
            <a:ext cx="8622507" cy="38326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9/29/2022</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9/29/2022</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454171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42912" y="3305176"/>
            <a:ext cx="8458199" cy="1021556"/>
          </a:xfrm>
        </p:spPr>
        <p:txBody>
          <a:bodyPr anchor="t"/>
          <a:lstStyle>
            <a:lvl1pPr algn="l">
              <a:defRPr sz="3200" b="1" cap="all">
                <a:solidFill>
                  <a:schemeClr val="accent6">
                    <a:lumMod val="75000"/>
                  </a:schemeClr>
                </a:solidFill>
              </a:defRPr>
            </a:lvl1pPr>
          </a:lstStyle>
          <a:p>
            <a:r>
              <a:rPr lang="en-US"/>
              <a:t>Click to edit Master title style</a:t>
            </a:r>
          </a:p>
        </p:txBody>
      </p:sp>
      <p:sp>
        <p:nvSpPr>
          <p:cNvPr id="3" name="Text Placeholder 2"/>
          <p:cNvSpPr>
            <a:spLocks noGrp="1"/>
          </p:cNvSpPr>
          <p:nvPr>
            <p:ph type="body" idx="1"/>
          </p:nvPr>
        </p:nvSpPr>
        <p:spPr>
          <a:xfrm>
            <a:off x="442912" y="2180035"/>
            <a:ext cx="8458199"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442913" y="4767263"/>
            <a:ext cx="1203007" cy="273844"/>
          </a:xfrm>
        </p:spPr>
        <p:txBody>
          <a:bodyPr/>
          <a:lstStyle/>
          <a:p>
            <a:r>
              <a:rPr lang="en-US"/>
              <a:t>9/29/2022</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78606" y="900113"/>
            <a:ext cx="4217194" cy="37719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252912" cy="37719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9/29/2022</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9/29/2022</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
        <p:nvSpPr>
          <p:cNvPr id="6" name="Content Placeholder 2"/>
          <p:cNvSpPr>
            <a:spLocks noGrp="1"/>
          </p:cNvSpPr>
          <p:nvPr>
            <p:ph sz="half" idx="1"/>
          </p:nvPr>
        </p:nvSpPr>
        <p:spPr>
          <a:xfrm>
            <a:off x="278606" y="900113"/>
            <a:ext cx="4217194" cy="2221706"/>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p:cNvSpPr>
            <a:spLocks noGrp="1"/>
          </p:cNvSpPr>
          <p:nvPr>
            <p:ph sz="half" idx="2"/>
          </p:nvPr>
        </p:nvSpPr>
        <p:spPr>
          <a:xfrm>
            <a:off x="4648200" y="900113"/>
            <a:ext cx="4252912" cy="2221706"/>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3"/>
          </p:nvPr>
        </p:nvSpPr>
        <p:spPr>
          <a:xfrm>
            <a:off x="278606" y="3258343"/>
            <a:ext cx="8622506" cy="1349375"/>
          </a:xfrm>
        </p:spPr>
        <p:txBody>
          <a:bodyPr>
            <a:noAutofit/>
          </a:bodyPr>
          <a:lstStyle>
            <a:lvl1pPr>
              <a:defRPr sz="2000"/>
            </a:lvl1pPr>
            <a:lvl2pPr marL="457200" indent="0">
              <a:buNone/>
              <a:defRPr sz="1800"/>
            </a:lvl2pPr>
            <a:lvl3pPr>
              <a:defRPr sz="1600"/>
            </a:lvl3pPr>
            <a:lvl4pPr>
              <a:defRPr sz="1400"/>
            </a:lvl4pPr>
            <a:lvl5pPr>
              <a:defRPr sz="1400"/>
            </a:lvl5pPr>
          </a:lstStyle>
          <a:p>
            <a:pPr lvl="0"/>
            <a:r>
              <a:rPr lang="en-US"/>
              <a:t>Edit Master text styles</a:t>
            </a:r>
          </a:p>
        </p:txBody>
      </p:sp>
    </p:spTree>
    <p:extLst>
      <p:ext uri="{BB962C8B-B14F-4D97-AF65-F5344CB8AC3E}">
        <p14:creationId xmlns:p14="http://schemas.microsoft.com/office/powerpoint/2010/main" val="1847149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7162" y="55784"/>
            <a:ext cx="7100888" cy="54068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7161" y="858441"/>
            <a:ext cx="4271963"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7161" y="1338261"/>
            <a:ext cx="4271963" cy="3276601"/>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00575" y="845344"/>
            <a:ext cx="4300537"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00575" y="1325165"/>
            <a:ext cx="4300537" cy="328969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57163" y="4767263"/>
            <a:ext cx="1488758" cy="273844"/>
          </a:xfrm>
        </p:spPr>
        <p:txBody>
          <a:bodyPr/>
          <a:lstStyle/>
          <a:p>
            <a:r>
              <a:rPr lang="en-US"/>
              <a:t>9/29/2022</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9/29/2022</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8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278606" y="0"/>
            <a:ext cx="6885519" cy="6440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278605" y="850106"/>
            <a:ext cx="8622507" cy="374451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78605" y="4767263"/>
            <a:ext cx="1367315" cy="273844"/>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9/29/2022</a:t>
            </a:r>
          </a:p>
        </p:txBody>
      </p:sp>
      <p:sp>
        <p:nvSpPr>
          <p:cNvPr id="5" name="Footer Placeholder 4"/>
          <p:cNvSpPr>
            <a:spLocks noGrp="1"/>
          </p:cNvSpPr>
          <p:nvPr>
            <p:ph type="ftr" sz="quarter" idx="3"/>
          </p:nvPr>
        </p:nvSpPr>
        <p:spPr>
          <a:xfrm>
            <a:off x="1764506" y="4767263"/>
            <a:ext cx="637222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229600" y="4767263"/>
            <a:ext cx="671512"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1" r:id="rId4"/>
    <p:sldLayoutId id="2147483652" r:id="rId5"/>
    <p:sldLayoutId id="2147483660" r:id="rId6"/>
    <p:sldLayoutId id="2147483653" r:id="rId7"/>
    <p:sldLayoutId id="2147483658" r:id="rId8"/>
  </p:sldLayoutIdLst>
  <p:hf hdr="0" ftr="0"/>
  <p:txStyles>
    <p:titleStyle>
      <a:lvl1pPr algn="l" defTabSz="457200" rtl="0" eaLnBrk="1" latinLnBrk="0" hangingPunct="1">
        <a:spcBef>
          <a:spcPct val="0"/>
        </a:spcBef>
        <a:buNone/>
        <a:defRPr sz="3200" b="1" kern="1200">
          <a:solidFill>
            <a:schemeClr val="bg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anose="05000000000000000000" pitchFamily="2" charset="2"/>
        <a:buChar char="ü"/>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hibernate.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normAutofit/>
          </a:bodyPr>
          <a:lstStyle/>
          <a:p>
            <a:pPr fontAlgn="base"/>
            <a:r>
              <a:rPr lang="en-US" sz="3300">
                <a:solidFill>
                  <a:schemeClr val="accent6">
                    <a:lumMod val="75000"/>
                  </a:schemeClr>
                </a:solidFill>
              </a:rPr>
              <a:t>Hibernate </a:t>
            </a:r>
            <a:r>
              <a:rPr lang="en-US" sz="3300" dirty="0">
                <a:solidFill>
                  <a:schemeClr val="accent6">
                    <a:lumMod val="75000"/>
                  </a:schemeClr>
                </a:solidFill>
              </a:rPr>
              <a:t>Introduction</a:t>
            </a:r>
          </a:p>
        </p:txBody>
      </p:sp>
      <p:sp>
        <p:nvSpPr>
          <p:cNvPr id="3" name="Subtitle 2"/>
          <p:cNvSpPr>
            <a:spLocks noGrp="1"/>
          </p:cNvSpPr>
          <p:nvPr>
            <p:ph type="subTitle" idx="1"/>
          </p:nvPr>
        </p:nvSpPr>
        <p:spPr/>
        <p:txBody>
          <a:bodyPr>
            <a:normAutofit/>
          </a:bodyPr>
          <a:lstStyle/>
          <a:p>
            <a:r>
              <a:rPr lang="en-US" sz="2100"/>
              <a:t>Dessign by: DieuNT1 </a:t>
            </a:r>
            <a:endParaRPr lang="en-US" sz="1500"/>
          </a:p>
        </p:txBody>
      </p:sp>
      <p:sp>
        <p:nvSpPr>
          <p:cNvPr id="5" name="Slide Number Placeholder 4"/>
          <p:cNvSpPr>
            <a:spLocks noGrp="1"/>
          </p:cNvSpPr>
          <p:nvPr>
            <p:ph type="sldNum" sz="quarter" idx="12"/>
          </p:nvPr>
        </p:nvSpPr>
        <p:spPr/>
        <p:txBody>
          <a:bodyPr/>
          <a:lstStyle/>
          <a:p>
            <a:fld id="{AB4FB0DF-9300-7D4B-B157-CBD30D15743F}" type="slidenum">
              <a:rPr lang="en-US" smtClean="0"/>
              <a:t>1</a:t>
            </a:fld>
            <a:endParaRPr lang="en-US"/>
          </a:p>
        </p:txBody>
      </p:sp>
      <p:sp>
        <p:nvSpPr>
          <p:cNvPr id="2" name="Date Placeholder 1"/>
          <p:cNvSpPr>
            <a:spLocks noGrp="1"/>
          </p:cNvSpPr>
          <p:nvPr>
            <p:ph type="dt" sz="half" idx="10"/>
          </p:nvPr>
        </p:nvSpPr>
        <p:spPr/>
        <p:txBody>
          <a:bodyPr/>
          <a:lstStyle/>
          <a:p>
            <a:r>
              <a:rPr lang="en-US"/>
              <a:t>9/29/2022</a:t>
            </a:r>
          </a:p>
        </p:txBody>
      </p:sp>
    </p:spTree>
    <p:extLst>
      <p:ext uri="{BB962C8B-B14F-4D97-AF65-F5344CB8AC3E}">
        <p14:creationId xmlns:p14="http://schemas.microsoft.com/office/powerpoint/2010/main" val="808522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Features of Hibernate</a:t>
            </a:r>
          </a:p>
        </p:txBody>
      </p:sp>
      <p:sp>
        <p:nvSpPr>
          <p:cNvPr id="3" name="Content Placeholder 2"/>
          <p:cNvSpPr>
            <a:spLocks noGrp="1"/>
          </p:cNvSpPr>
          <p:nvPr>
            <p:ph idx="1"/>
          </p:nvPr>
        </p:nvSpPr>
        <p:spPr/>
        <p:txBody>
          <a:bodyPr/>
          <a:lstStyle/>
          <a:p>
            <a:pPr marL="385763" indent="-385763">
              <a:spcBef>
                <a:spcPts val="450"/>
              </a:spcBef>
              <a:spcAft>
                <a:spcPts val="450"/>
              </a:spcAft>
              <a:buFont typeface="+mj-lt"/>
              <a:buAutoNum type="arabicPeriod"/>
            </a:pPr>
            <a:r>
              <a:rPr lang="en-GB" sz="1800" b="1"/>
              <a:t>Lightweight</a:t>
            </a:r>
            <a:endParaRPr lang="en-GB" sz="1800"/>
          </a:p>
          <a:p>
            <a:pPr lvl="1" algn="just">
              <a:spcBef>
                <a:spcPts val="450"/>
              </a:spcBef>
              <a:spcAft>
                <a:spcPts val="450"/>
              </a:spcAft>
            </a:pPr>
            <a:r>
              <a:rPr lang="en-GB" sz="1650"/>
              <a:t>Hibernate is a lightweight framework as it does </a:t>
            </a:r>
            <a:r>
              <a:rPr lang="en-GB" sz="1650">
                <a:solidFill>
                  <a:srgbClr val="1125E5"/>
                </a:solidFill>
              </a:rPr>
              <a:t>not contains additional functionalities</a:t>
            </a:r>
            <a:r>
              <a:rPr lang="en-GB" sz="1650"/>
              <a:t>; it uses only those functionalities required for object-relational mapping.</a:t>
            </a:r>
          </a:p>
          <a:p>
            <a:pPr lvl="1" algn="just">
              <a:spcBef>
                <a:spcPts val="450"/>
              </a:spcBef>
              <a:spcAft>
                <a:spcPts val="450"/>
              </a:spcAft>
            </a:pPr>
            <a:r>
              <a:rPr lang="en-GB" sz="1650"/>
              <a:t>It is a lightweight framework because it uses persistent classes for data transfer between java application and databases.</a:t>
            </a:r>
          </a:p>
          <a:p>
            <a:pPr marL="385763" indent="-385763">
              <a:spcBef>
                <a:spcPts val="450"/>
              </a:spcBef>
              <a:spcAft>
                <a:spcPts val="450"/>
              </a:spcAft>
              <a:buFont typeface="+mj-lt"/>
              <a:buAutoNum type="arabicPeriod"/>
            </a:pPr>
            <a:r>
              <a:rPr lang="en-GB" sz="1800" b="1"/>
              <a:t>Open Source</a:t>
            </a:r>
          </a:p>
          <a:p>
            <a:pPr lvl="1" algn="just">
              <a:spcBef>
                <a:spcPts val="450"/>
              </a:spcBef>
              <a:spcAft>
                <a:spcPts val="450"/>
              </a:spcAft>
            </a:pPr>
            <a:r>
              <a:rPr lang="en-GB" sz="1650"/>
              <a:t>Hibernate is open-source software that means </a:t>
            </a:r>
            <a:r>
              <a:rPr lang="en-GB" sz="1650">
                <a:solidFill>
                  <a:srgbClr val="1125E5"/>
                </a:solidFill>
              </a:rPr>
              <a:t>it is available for everyone without any cost</a:t>
            </a:r>
            <a:r>
              <a:rPr lang="en-GB" sz="1650"/>
              <a:t>. </a:t>
            </a:r>
          </a:p>
          <a:p>
            <a:pPr lvl="1" algn="just">
              <a:spcBef>
                <a:spcPts val="450"/>
              </a:spcBef>
              <a:spcAft>
                <a:spcPts val="450"/>
              </a:spcAft>
            </a:pPr>
            <a:r>
              <a:rPr lang="en-GB" sz="1650"/>
              <a:t>It can be downloaded from its official website, </a:t>
            </a:r>
            <a:r>
              <a:rPr lang="en-GB" sz="1650">
                <a:hlinkClick r:id="rId2"/>
              </a:rPr>
              <a:t>http:// org/</a:t>
            </a:r>
            <a:r>
              <a:rPr lang="en-GB" sz="1650"/>
              <a:t> . The latest version a user can download is Hibernate 5.4.</a:t>
            </a:r>
          </a:p>
          <a:p>
            <a:pPr>
              <a:spcBef>
                <a:spcPts val="450"/>
              </a:spcBef>
              <a:spcAft>
                <a:spcPts val="450"/>
              </a:spcAft>
            </a:pPr>
            <a:endParaRPr lang="en-US"/>
          </a:p>
        </p:txBody>
      </p:sp>
      <p:sp>
        <p:nvSpPr>
          <p:cNvPr id="5" name="Slide Number Placeholder 4"/>
          <p:cNvSpPr>
            <a:spLocks noGrp="1"/>
          </p:cNvSpPr>
          <p:nvPr>
            <p:ph type="sldNum" sz="quarter" idx="12"/>
          </p:nvPr>
        </p:nvSpPr>
        <p:spPr/>
        <p:txBody>
          <a:bodyPr/>
          <a:lstStyle/>
          <a:p>
            <a:fld id="{AB4FB0DF-9300-7D4B-B157-CBD30D15743F}" type="slidenum">
              <a:rPr lang="en-US" smtClean="0"/>
              <a:t>10</a:t>
            </a:fld>
            <a:endParaRPr lang="en-US"/>
          </a:p>
        </p:txBody>
      </p:sp>
      <p:sp>
        <p:nvSpPr>
          <p:cNvPr id="6" name="Date Placeholder 5"/>
          <p:cNvSpPr>
            <a:spLocks noGrp="1"/>
          </p:cNvSpPr>
          <p:nvPr>
            <p:ph type="dt" sz="half" idx="10"/>
          </p:nvPr>
        </p:nvSpPr>
        <p:spPr/>
        <p:txBody>
          <a:bodyPr/>
          <a:lstStyle/>
          <a:p>
            <a:r>
              <a:rPr lang="en-US"/>
              <a:t>9/29/2022</a:t>
            </a:r>
          </a:p>
        </p:txBody>
      </p:sp>
    </p:spTree>
    <p:extLst>
      <p:ext uri="{BB962C8B-B14F-4D97-AF65-F5344CB8AC3E}">
        <p14:creationId xmlns:p14="http://schemas.microsoft.com/office/powerpoint/2010/main" val="2271852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Features of Hibernate</a:t>
            </a:r>
          </a:p>
        </p:txBody>
      </p:sp>
      <p:sp>
        <p:nvSpPr>
          <p:cNvPr id="3" name="Content Placeholder 2"/>
          <p:cNvSpPr>
            <a:spLocks noGrp="1"/>
          </p:cNvSpPr>
          <p:nvPr>
            <p:ph idx="1"/>
          </p:nvPr>
        </p:nvSpPr>
        <p:spPr/>
        <p:txBody>
          <a:bodyPr/>
          <a:lstStyle/>
          <a:p>
            <a:pPr marL="385763" indent="-385763">
              <a:spcBef>
                <a:spcPts val="450"/>
              </a:spcBef>
              <a:spcAft>
                <a:spcPts val="450"/>
              </a:spcAft>
              <a:buFont typeface="+mj-lt"/>
              <a:buAutoNum type="arabicPeriod" startAt="3"/>
            </a:pPr>
            <a:r>
              <a:rPr lang="en-GB" sz="1800" b="1"/>
              <a:t>ORM (Object Relation Mapping)</a:t>
            </a:r>
            <a:endParaRPr lang="en-GB"/>
          </a:p>
          <a:p>
            <a:pPr lvl="1" algn="just">
              <a:spcBef>
                <a:spcPts val="450"/>
              </a:spcBef>
              <a:spcAft>
                <a:spcPts val="450"/>
              </a:spcAft>
            </a:pPr>
            <a:r>
              <a:rPr lang="en-GB" sz="1650"/>
              <a:t>Hibernate is an ORM tool which helps in the interaction between </a:t>
            </a:r>
            <a:r>
              <a:rPr lang="en-GB" sz="1650">
                <a:solidFill>
                  <a:srgbClr val="1125E5"/>
                </a:solidFill>
              </a:rPr>
              <a:t>the java classes </a:t>
            </a:r>
            <a:r>
              <a:rPr lang="en-GB" sz="1650"/>
              <a:t>and </a:t>
            </a:r>
            <a:r>
              <a:rPr lang="en-GB" sz="1650">
                <a:solidFill>
                  <a:srgbClr val="1125E5"/>
                </a:solidFill>
              </a:rPr>
              <a:t>relational database</a:t>
            </a:r>
            <a:r>
              <a:rPr lang="en-GB" sz="1650"/>
              <a:t>.</a:t>
            </a:r>
          </a:p>
        </p:txBody>
      </p:sp>
      <p:sp>
        <p:nvSpPr>
          <p:cNvPr id="5" name="Slide Number Placeholder 4"/>
          <p:cNvSpPr>
            <a:spLocks noGrp="1"/>
          </p:cNvSpPr>
          <p:nvPr>
            <p:ph type="sldNum" sz="quarter" idx="12"/>
          </p:nvPr>
        </p:nvSpPr>
        <p:spPr/>
        <p:txBody>
          <a:bodyPr/>
          <a:lstStyle/>
          <a:p>
            <a:fld id="{AB4FB0DF-9300-7D4B-B157-CBD30D15743F}" type="slidenum">
              <a:rPr lang="en-US" smtClean="0"/>
              <a:t>11</a:t>
            </a:fld>
            <a:endParaRPr lang="en-US"/>
          </a:p>
        </p:txBody>
      </p:sp>
      <p:pic>
        <p:nvPicPr>
          <p:cNvPr id="7" name="Picture 6"/>
          <p:cNvPicPr>
            <a:picLocks noChangeAspect="1"/>
          </p:cNvPicPr>
          <p:nvPr/>
        </p:nvPicPr>
        <p:blipFill>
          <a:blip r:embed="rId2"/>
          <a:stretch>
            <a:fillRect/>
          </a:stretch>
        </p:blipFill>
        <p:spPr>
          <a:xfrm>
            <a:off x="1847064" y="1602762"/>
            <a:ext cx="5639587" cy="2938107"/>
          </a:xfrm>
          <a:prstGeom prst="rect">
            <a:avLst/>
          </a:prstGeom>
        </p:spPr>
      </p:pic>
      <p:sp>
        <p:nvSpPr>
          <p:cNvPr id="6" name="Date Placeholder 5"/>
          <p:cNvSpPr>
            <a:spLocks noGrp="1"/>
          </p:cNvSpPr>
          <p:nvPr>
            <p:ph type="dt" sz="half" idx="10"/>
          </p:nvPr>
        </p:nvSpPr>
        <p:spPr/>
        <p:txBody>
          <a:bodyPr/>
          <a:lstStyle/>
          <a:p>
            <a:r>
              <a:rPr lang="en-US"/>
              <a:t>9/29/2022</a:t>
            </a:r>
          </a:p>
        </p:txBody>
      </p:sp>
    </p:spTree>
    <p:extLst>
      <p:ext uri="{BB962C8B-B14F-4D97-AF65-F5344CB8AC3E}">
        <p14:creationId xmlns:p14="http://schemas.microsoft.com/office/powerpoint/2010/main" val="2084336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Features of Hibernate</a:t>
            </a:r>
          </a:p>
        </p:txBody>
      </p:sp>
      <p:sp>
        <p:nvSpPr>
          <p:cNvPr id="3" name="Content Placeholder 2"/>
          <p:cNvSpPr>
            <a:spLocks noGrp="1"/>
          </p:cNvSpPr>
          <p:nvPr>
            <p:ph idx="1"/>
          </p:nvPr>
        </p:nvSpPr>
        <p:spPr/>
        <p:txBody>
          <a:bodyPr/>
          <a:lstStyle/>
          <a:p>
            <a:pPr marL="385763" indent="-385763">
              <a:spcBef>
                <a:spcPts val="450"/>
              </a:spcBef>
              <a:spcAft>
                <a:spcPts val="450"/>
              </a:spcAft>
              <a:buFont typeface="+mj-lt"/>
              <a:buAutoNum type="arabicPeriod" startAt="4"/>
            </a:pPr>
            <a:r>
              <a:rPr lang="en-GB" sz="1800" b="1"/>
              <a:t>High Performance</a:t>
            </a:r>
          </a:p>
          <a:p>
            <a:pPr lvl="1" algn="just">
              <a:spcBef>
                <a:spcPts val="450"/>
              </a:spcBef>
              <a:spcAft>
                <a:spcPts val="450"/>
              </a:spcAft>
            </a:pPr>
            <a:r>
              <a:rPr lang="en-GB" sz="1650"/>
              <a:t>Hibernate supports many different fetching techniques such as, </a:t>
            </a:r>
            <a:r>
              <a:rPr lang="en-GB" sz="1650">
                <a:solidFill>
                  <a:srgbClr val="1125E5"/>
                </a:solidFill>
              </a:rPr>
              <a:t>caching</a:t>
            </a:r>
            <a:r>
              <a:rPr lang="en-GB" sz="1650"/>
              <a:t>, </a:t>
            </a:r>
            <a:r>
              <a:rPr lang="en-GB" sz="1650">
                <a:solidFill>
                  <a:srgbClr val="1125E5"/>
                </a:solidFill>
              </a:rPr>
              <a:t>lazy initialization</a:t>
            </a:r>
            <a:r>
              <a:rPr lang="en-GB" sz="1650"/>
              <a:t>, and </a:t>
            </a:r>
            <a:r>
              <a:rPr lang="en-GB" sz="1650">
                <a:solidFill>
                  <a:srgbClr val="1125E5"/>
                </a:solidFill>
              </a:rPr>
              <a:t>many more </a:t>
            </a:r>
            <a:r>
              <a:rPr lang="en-GB" sz="1650"/>
              <a:t>to achieve high performance.</a:t>
            </a:r>
          </a:p>
        </p:txBody>
      </p:sp>
      <p:sp>
        <p:nvSpPr>
          <p:cNvPr id="5" name="Slide Number Placeholder 4"/>
          <p:cNvSpPr>
            <a:spLocks noGrp="1"/>
          </p:cNvSpPr>
          <p:nvPr>
            <p:ph type="sldNum" sz="quarter" idx="12"/>
          </p:nvPr>
        </p:nvSpPr>
        <p:spPr/>
        <p:txBody>
          <a:bodyPr/>
          <a:lstStyle/>
          <a:p>
            <a:fld id="{AB4FB0DF-9300-7D4B-B157-CBD30D15743F}" type="slidenum">
              <a:rPr lang="en-US" smtClean="0"/>
              <a:t>12</a:t>
            </a:fld>
            <a:endParaRPr lang="en-US"/>
          </a:p>
        </p:txBody>
      </p:sp>
      <p:pic>
        <p:nvPicPr>
          <p:cNvPr id="1026" name="Picture 2" descr="Why you should avoid EXTRA Lazy Collections with Hibernate - Vlad Mihalce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8097" y="1987726"/>
            <a:ext cx="4300712" cy="229233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583356" y="4280059"/>
            <a:ext cx="5970070" cy="507831"/>
          </a:xfrm>
          <a:prstGeom prst="rect">
            <a:avLst/>
          </a:prstGeom>
          <a:noFill/>
        </p:spPr>
        <p:txBody>
          <a:bodyPr wrap="square" rtlCol="0">
            <a:spAutoFit/>
          </a:bodyPr>
          <a:lstStyle/>
          <a:p>
            <a:pPr algn="ctr"/>
            <a:r>
              <a:rPr lang="en-GB" sz="1350" i="1">
                <a:solidFill>
                  <a:srgbClr val="FF0000"/>
                </a:solidFill>
              </a:rPr>
              <a:t>Can not load children (associated data)</a:t>
            </a:r>
          </a:p>
          <a:p>
            <a:pPr algn="ctr"/>
            <a:r>
              <a:rPr lang="en-GB" sz="1350" i="1">
                <a:solidFill>
                  <a:srgbClr val="1125E5"/>
                </a:solidFill>
              </a:rPr>
              <a:t>(Associated data loads only when we explicitly call getter or size method.)</a:t>
            </a:r>
            <a:endParaRPr lang="en-US" sz="1350" i="1">
              <a:solidFill>
                <a:srgbClr val="1125E5"/>
              </a:solidFill>
            </a:endParaRPr>
          </a:p>
        </p:txBody>
      </p:sp>
      <p:sp>
        <p:nvSpPr>
          <p:cNvPr id="7" name="Date Placeholder 6"/>
          <p:cNvSpPr>
            <a:spLocks noGrp="1"/>
          </p:cNvSpPr>
          <p:nvPr>
            <p:ph type="dt" sz="half" idx="10"/>
          </p:nvPr>
        </p:nvSpPr>
        <p:spPr/>
        <p:txBody>
          <a:bodyPr/>
          <a:lstStyle/>
          <a:p>
            <a:r>
              <a:rPr lang="en-US"/>
              <a:t>9/29/2022</a:t>
            </a:r>
          </a:p>
        </p:txBody>
      </p:sp>
    </p:spTree>
    <p:extLst>
      <p:ext uri="{BB962C8B-B14F-4D97-AF65-F5344CB8AC3E}">
        <p14:creationId xmlns:p14="http://schemas.microsoft.com/office/powerpoint/2010/main" val="1230186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Features of Hibernate</a:t>
            </a:r>
          </a:p>
        </p:txBody>
      </p:sp>
      <p:sp>
        <p:nvSpPr>
          <p:cNvPr id="3" name="Content Placeholder 2"/>
          <p:cNvSpPr>
            <a:spLocks noGrp="1"/>
          </p:cNvSpPr>
          <p:nvPr>
            <p:ph idx="1"/>
          </p:nvPr>
        </p:nvSpPr>
        <p:spPr/>
        <p:txBody>
          <a:bodyPr/>
          <a:lstStyle/>
          <a:p>
            <a:pPr marL="385763" indent="-385763">
              <a:spcBef>
                <a:spcPts val="450"/>
              </a:spcBef>
              <a:spcAft>
                <a:spcPts val="450"/>
              </a:spcAft>
              <a:buFont typeface="+mj-lt"/>
              <a:buAutoNum type="arabicPeriod" startAt="5"/>
            </a:pPr>
            <a:r>
              <a:rPr lang="en-GB" sz="1800" b="1"/>
              <a:t>HQL (Hibernate Query Language)</a:t>
            </a:r>
          </a:p>
          <a:p>
            <a:pPr lvl="1" algn="just">
              <a:spcBef>
                <a:spcPts val="450"/>
              </a:spcBef>
              <a:spcAft>
                <a:spcPts val="450"/>
              </a:spcAft>
            </a:pPr>
            <a:r>
              <a:rPr lang="en-GB" sz="1650"/>
              <a:t>Hibernate has its query language, i.e., </a:t>
            </a:r>
            <a:r>
              <a:rPr lang="en-GB" sz="1650">
                <a:solidFill>
                  <a:srgbClr val="1125E5"/>
                </a:solidFill>
              </a:rPr>
              <a:t>HQL</a:t>
            </a:r>
            <a:r>
              <a:rPr lang="en-GB" sz="1650"/>
              <a:t> (Hibernate Query Language) which is </a:t>
            </a:r>
            <a:r>
              <a:rPr lang="en-GB" sz="1650">
                <a:solidFill>
                  <a:srgbClr val="1125E5"/>
                </a:solidFill>
              </a:rPr>
              <a:t>independent of the database</a:t>
            </a:r>
            <a:r>
              <a:rPr lang="en-GB" sz="1650"/>
              <a:t>.</a:t>
            </a:r>
          </a:p>
          <a:p>
            <a:pPr lvl="1" algn="just">
              <a:spcBef>
                <a:spcPts val="450"/>
              </a:spcBef>
              <a:spcAft>
                <a:spcPts val="450"/>
              </a:spcAft>
            </a:pPr>
            <a:r>
              <a:rPr lang="en-GB" sz="1650"/>
              <a:t>HQL is an object-oriented language similar to SQL, but </a:t>
            </a:r>
            <a:r>
              <a:rPr lang="en-GB" sz="1650">
                <a:solidFill>
                  <a:srgbClr val="1125E5"/>
                </a:solidFill>
              </a:rPr>
              <a:t>it works with the persistent object and its properties</a:t>
            </a:r>
            <a:r>
              <a:rPr lang="en-GB" sz="1650"/>
              <a:t>.</a:t>
            </a:r>
          </a:p>
        </p:txBody>
      </p:sp>
      <p:sp>
        <p:nvSpPr>
          <p:cNvPr id="5" name="Slide Number Placeholder 4"/>
          <p:cNvSpPr>
            <a:spLocks noGrp="1"/>
          </p:cNvSpPr>
          <p:nvPr>
            <p:ph type="sldNum" sz="quarter" idx="12"/>
          </p:nvPr>
        </p:nvSpPr>
        <p:spPr/>
        <p:txBody>
          <a:bodyPr/>
          <a:lstStyle/>
          <a:p>
            <a:fld id="{AB4FB0DF-9300-7D4B-B157-CBD30D15743F}" type="slidenum">
              <a:rPr lang="en-US" smtClean="0"/>
              <a:t>13</a:t>
            </a:fld>
            <a:endParaRPr lang="en-US"/>
          </a:p>
        </p:txBody>
      </p:sp>
      <p:sp>
        <p:nvSpPr>
          <p:cNvPr id="8" name="Rectangle 7"/>
          <p:cNvSpPr/>
          <p:nvPr/>
        </p:nvSpPr>
        <p:spPr>
          <a:xfrm>
            <a:off x="1952573" y="2563178"/>
            <a:ext cx="5203508" cy="972061"/>
          </a:xfrm>
          <a:prstGeom prst="rect">
            <a:avLst/>
          </a:prstGeom>
          <a:solidFill>
            <a:schemeClr val="bg1">
              <a:lumMod val="95000"/>
            </a:schemeClr>
          </a:solidFill>
        </p:spPr>
        <p:txBody>
          <a:bodyPr wrap="square">
            <a:spAutoFit/>
          </a:bodyPr>
          <a:lstStyle/>
          <a:p>
            <a:pPr>
              <a:spcBef>
                <a:spcPts val="450"/>
              </a:spcBef>
              <a:spcAft>
                <a:spcPts val="450"/>
              </a:spcAft>
            </a:pPr>
            <a:r>
              <a:rPr lang="en-US" sz="1350">
                <a:solidFill>
                  <a:srgbClr val="000000"/>
                </a:solidFill>
                <a:latin typeface="Consolas" panose="020B0609020204030204" pitchFamily="49" charset="0"/>
              </a:rPr>
              <a:t> Query&lt;User&gt; </a:t>
            </a:r>
            <a:r>
              <a:rPr lang="en-US" sz="1350">
                <a:solidFill>
                  <a:srgbClr val="6A3E3E"/>
                </a:solidFill>
                <a:latin typeface="Consolas" panose="020B0609020204030204" pitchFamily="49" charset="0"/>
              </a:rPr>
              <a:t>query</a:t>
            </a:r>
            <a:r>
              <a:rPr lang="en-US" sz="1350">
                <a:solidFill>
                  <a:srgbClr val="000000"/>
                </a:solidFill>
                <a:latin typeface="Consolas" panose="020B0609020204030204" pitchFamily="49" charset="0"/>
              </a:rPr>
              <a:t> = </a:t>
            </a:r>
            <a:r>
              <a:rPr lang="en-US" sz="1350">
                <a:solidFill>
                  <a:srgbClr val="6A3E3E"/>
                </a:solidFill>
                <a:latin typeface="Consolas" panose="020B0609020204030204" pitchFamily="49" charset="0"/>
              </a:rPr>
              <a:t>session</a:t>
            </a:r>
            <a:r>
              <a:rPr lang="en-US" sz="1350">
                <a:solidFill>
                  <a:srgbClr val="000000"/>
                </a:solidFill>
                <a:latin typeface="Consolas" panose="020B0609020204030204" pitchFamily="49" charset="0"/>
              </a:rPr>
              <a:t>.createQuery(</a:t>
            </a:r>
          </a:p>
          <a:p>
            <a:pPr>
              <a:spcBef>
                <a:spcPts val="450"/>
              </a:spcBef>
              <a:spcAft>
                <a:spcPts val="450"/>
              </a:spcAft>
            </a:pPr>
            <a:r>
              <a:rPr lang="en-GB" sz="1350">
                <a:solidFill>
                  <a:srgbClr val="000000"/>
                </a:solidFill>
                <a:latin typeface="Consolas" panose="020B0609020204030204" pitchFamily="49" charset="0"/>
              </a:rPr>
              <a:t>          </a:t>
            </a:r>
            <a:r>
              <a:rPr lang="en-GB" sz="1350">
                <a:solidFill>
                  <a:srgbClr val="2A00FF"/>
                </a:solidFill>
                <a:latin typeface="Consolas" panose="020B0609020204030204" pitchFamily="49" charset="0"/>
              </a:rPr>
              <a:t>"FROM User u WHERE u.userName = :userName "</a:t>
            </a:r>
          </a:p>
          <a:p>
            <a:pPr>
              <a:spcBef>
                <a:spcPts val="450"/>
              </a:spcBef>
              <a:spcAft>
                <a:spcPts val="450"/>
              </a:spcAft>
            </a:pPr>
            <a:r>
              <a:rPr lang="en-US" sz="1350">
                <a:solidFill>
                  <a:srgbClr val="000000"/>
                </a:solidFill>
                <a:latin typeface="Consolas" panose="020B0609020204030204" pitchFamily="49" charset="0"/>
              </a:rPr>
              <a:t>          + </a:t>
            </a:r>
            <a:r>
              <a:rPr lang="en-US" sz="1350">
                <a:solidFill>
                  <a:srgbClr val="2A00FF"/>
                </a:solidFill>
                <a:latin typeface="Consolas" panose="020B0609020204030204" pitchFamily="49" charset="0"/>
              </a:rPr>
              <a:t>"AND u.password = :password"</a:t>
            </a:r>
            <a:r>
              <a:rPr lang="en-US" sz="1350">
                <a:solidFill>
                  <a:srgbClr val="000000"/>
                </a:solidFill>
                <a:latin typeface="Consolas" panose="020B0609020204030204" pitchFamily="49" charset="0"/>
              </a:rPr>
              <a:t>);</a:t>
            </a:r>
            <a:endParaRPr lang="en-US" sz="1350"/>
          </a:p>
        </p:txBody>
      </p:sp>
      <p:sp>
        <p:nvSpPr>
          <p:cNvPr id="9" name="Rounded Rectangle 8"/>
          <p:cNvSpPr/>
          <p:nvPr/>
        </p:nvSpPr>
        <p:spPr>
          <a:xfrm>
            <a:off x="3449003" y="2871787"/>
            <a:ext cx="531495" cy="282893"/>
          </a:xfrm>
          <a:prstGeom prst="round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0" name="Rounded Rectangle 9"/>
          <p:cNvSpPr/>
          <p:nvPr/>
        </p:nvSpPr>
        <p:spPr>
          <a:xfrm>
            <a:off x="4717732" y="2871787"/>
            <a:ext cx="1037273" cy="282893"/>
          </a:xfrm>
          <a:prstGeom prst="round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1" name="Rounded Rectangle 10"/>
          <p:cNvSpPr/>
          <p:nvPr/>
        </p:nvSpPr>
        <p:spPr>
          <a:xfrm>
            <a:off x="3586163" y="3248977"/>
            <a:ext cx="1060350" cy="237530"/>
          </a:xfrm>
          <a:prstGeom prst="round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4" name="Cloud Callout 13"/>
          <p:cNvSpPr/>
          <p:nvPr/>
        </p:nvSpPr>
        <p:spPr>
          <a:xfrm>
            <a:off x="1143000" y="3704570"/>
            <a:ext cx="2038350" cy="1062693"/>
          </a:xfrm>
          <a:prstGeom prst="cloudCallout">
            <a:avLst>
              <a:gd name="adj1" fmla="val 60907"/>
              <a:gd name="adj2" fmla="val -100601"/>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b="1">
                <a:solidFill>
                  <a:schemeClr val="accent6">
                    <a:lumMod val="75000"/>
                  </a:schemeClr>
                </a:solidFill>
              </a:rPr>
              <a:t>Enity name</a:t>
            </a:r>
          </a:p>
          <a:p>
            <a:pPr algn="ctr"/>
            <a:r>
              <a:rPr lang="en-GB" b="1">
                <a:solidFill>
                  <a:schemeClr val="accent6">
                    <a:lumMod val="75000"/>
                  </a:schemeClr>
                </a:solidFill>
              </a:rPr>
              <a:t>(</a:t>
            </a:r>
            <a:r>
              <a:rPr lang="en-GB">
                <a:solidFill>
                  <a:srgbClr val="1125E5"/>
                </a:solidFill>
              </a:rPr>
              <a:t>persistent object </a:t>
            </a:r>
            <a:r>
              <a:rPr lang="en-GB" b="1">
                <a:solidFill>
                  <a:schemeClr val="accent6">
                    <a:lumMod val="75000"/>
                  </a:schemeClr>
                </a:solidFill>
              </a:rPr>
              <a:t>)</a:t>
            </a:r>
            <a:endParaRPr lang="en-US" b="1">
              <a:solidFill>
                <a:schemeClr val="accent6">
                  <a:lumMod val="75000"/>
                </a:schemeClr>
              </a:solidFill>
            </a:endParaRPr>
          </a:p>
        </p:txBody>
      </p:sp>
      <p:sp>
        <p:nvSpPr>
          <p:cNvPr id="15" name="Cloud Callout 14"/>
          <p:cNvSpPr/>
          <p:nvPr/>
        </p:nvSpPr>
        <p:spPr>
          <a:xfrm>
            <a:off x="3586162" y="3840480"/>
            <a:ext cx="4235933" cy="1007745"/>
          </a:xfrm>
          <a:prstGeom prst="cloudCallout">
            <a:avLst>
              <a:gd name="adj1" fmla="val -13991"/>
              <a:gd name="adj2" fmla="val -113194"/>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b="1">
                <a:solidFill>
                  <a:schemeClr val="accent6">
                    <a:lumMod val="75000"/>
                  </a:schemeClr>
                </a:solidFill>
              </a:rPr>
              <a:t>Properties</a:t>
            </a:r>
          </a:p>
          <a:p>
            <a:pPr algn="ctr"/>
            <a:r>
              <a:rPr lang="en-GB" b="1">
                <a:solidFill>
                  <a:schemeClr val="accent6">
                    <a:lumMod val="75000"/>
                  </a:schemeClr>
                </a:solidFill>
              </a:rPr>
              <a:t>(</a:t>
            </a:r>
            <a:r>
              <a:rPr lang="en-GB">
                <a:solidFill>
                  <a:srgbClr val="1125E5"/>
                </a:solidFill>
              </a:rPr>
              <a:t>persistent object properties</a:t>
            </a:r>
            <a:r>
              <a:rPr lang="en-GB" b="1">
                <a:solidFill>
                  <a:schemeClr val="accent6">
                    <a:lumMod val="75000"/>
                  </a:schemeClr>
                </a:solidFill>
              </a:rPr>
              <a:t>)</a:t>
            </a:r>
            <a:endParaRPr lang="en-US" b="1">
              <a:solidFill>
                <a:schemeClr val="accent6">
                  <a:lumMod val="75000"/>
                </a:schemeClr>
              </a:solidFill>
            </a:endParaRPr>
          </a:p>
        </p:txBody>
      </p:sp>
      <p:sp>
        <p:nvSpPr>
          <p:cNvPr id="6" name="Date Placeholder 5"/>
          <p:cNvSpPr>
            <a:spLocks noGrp="1"/>
          </p:cNvSpPr>
          <p:nvPr>
            <p:ph type="dt" sz="half" idx="10"/>
          </p:nvPr>
        </p:nvSpPr>
        <p:spPr/>
        <p:txBody>
          <a:bodyPr/>
          <a:lstStyle/>
          <a:p>
            <a:r>
              <a:rPr lang="en-US"/>
              <a:t>9/29/2022</a:t>
            </a:r>
          </a:p>
        </p:txBody>
      </p:sp>
    </p:spTree>
    <p:extLst>
      <p:ext uri="{BB962C8B-B14F-4D97-AF65-F5344CB8AC3E}">
        <p14:creationId xmlns:p14="http://schemas.microsoft.com/office/powerpoint/2010/main" val="618937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Features of Hibernate</a:t>
            </a:r>
          </a:p>
        </p:txBody>
      </p:sp>
      <p:sp>
        <p:nvSpPr>
          <p:cNvPr id="3" name="Content Placeholder 2"/>
          <p:cNvSpPr>
            <a:spLocks noGrp="1"/>
          </p:cNvSpPr>
          <p:nvPr>
            <p:ph idx="1"/>
          </p:nvPr>
        </p:nvSpPr>
        <p:spPr/>
        <p:txBody>
          <a:bodyPr/>
          <a:lstStyle/>
          <a:p>
            <a:pPr marL="385763" indent="-385763">
              <a:spcBef>
                <a:spcPts val="450"/>
              </a:spcBef>
              <a:spcAft>
                <a:spcPts val="450"/>
              </a:spcAft>
              <a:buFont typeface="+mj-lt"/>
              <a:buAutoNum type="arabicPeriod" startAt="6"/>
            </a:pPr>
            <a:r>
              <a:rPr lang="en-GB" sz="1800" b="1"/>
              <a:t>Caching</a:t>
            </a:r>
            <a:endParaRPr lang="en-GB" sz="1800"/>
          </a:p>
          <a:p>
            <a:pPr lvl="1" algn="just">
              <a:spcBef>
                <a:spcPts val="450"/>
              </a:spcBef>
              <a:spcAft>
                <a:spcPts val="450"/>
              </a:spcAft>
            </a:pPr>
            <a:r>
              <a:rPr lang="en-GB" sz="1650"/>
              <a:t>Hibernate supports </a:t>
            </a:r>
            <a:r>
              <a:rPr lang="en-GB" sz="1650" b="1"/>
              <a:t>two levels of caching</a:t>
            </a:r>
            <a:r>
              <a:rPr lang="en-GB" sz="1650"/>
              <a:t>, </a:t>
            </a:r>
            <a:r>
              <a:rPr lang="en-GB" sz="1650">
                <a:solidFill>
                  <a:srgbClr val="1125E5"/>
                </a:solidFill>
              </a:rPr>
              <a:t>first-level</a:t>
            </a:r>
            <a:r>
              <a:rPr lang="en-GB" sz="1650"/>
              <a:t> and </a:t>
            </a:r>
            <a:r>
              <a:rPr lang="en-GB" sz="1650">
                <a:solidFill>
                  <a:srgbClr val="1125E5"/>
                </a:solidFill>
              </a:rPr>
              <a:t>second-level caching</a:t>
            </a:r>
            <a:r>
              <a:rPr lang="en-GB" sz="1650"/>
              <a:t>.</a:t>
            </a:r>
          </a:p>
          <a:p>
            <a:pPr lvl="1" algn="just">
              <a:spcBef>
                <a:spcPts val="450"/>
              </a:spcBef>
              <a:spcAft>
                <a:spcPts val="450"/>
              </a:spcAft>
            </a:pPr>
            <a:r>
              <a:rPr lang="en-GB" sz="1650"/>
              <a:t>Caching is the process of storing data into </a:t>
            </a:r>
            <a:r>
              <a:rPr lang="en-GB" sz="1650">
                <a:solidFill>
                  <a:srgbClr val="1125E5"/>
                </a:solidFill>
              </a:rPr>
              <a:t>cache memory </a:t>
            </a:r>
            <a:r>
              <a:rPr lang="en-GB" sz="1650"/>
              <a:t>and </a:t>
            </a:r>
            <a:r>
              <a:rPr lang="en-GB" sz="1650">
                <a:solidFill>
                  <a:srgbClr val="1125E5"/>
                </a:solidFill>
              </a:rPr>
              <a:t>improves the speed of data access</a:t>
            </a:r>
            <a:r>
              <a:rPr lang="en-GB" sz="1650"/>
              <a:t>.</a:t>
            </a:r>
          </a:p>
          <a:p>
            <a:pPr marL="385763" indent="-385763">
              <a:spcBef>
                <a:spcPts val="450"/>
              </a:spcBef>
              <a:spcAft>
                <a:spcPts val="450"/>
              </a:spcAft>
              <a:buFont typeface="+mj-lt"/>
              <a:buAutoNum type="arabicPeriod" startAt="6"/>
            </a:pPr>
            <a:r>
              <a:rPr lang="en-GB" sz="1800" b="1"/>
              <a:t>Auto-Generation</a:t>
            </a:r>
          </a:p>
          <a:p>
            <a:pPr lvl="1" algn="just">
              <a:spcBef>
                <a:spcPts val="450"/>
              </a:spcBef>
              <a:spcAft>
                <a:spcPts val="450"/>
              </a:spcAft>
            </a:pPr>
            <a:r>
              <a:rPr lang="en-GB" sz="1650"/>
              <a:t>Hibernate provides a feature of </a:t>
            </a:r>
            <a:r>
              <a:rPr lang="en-GB" sz="1650">
                <a:solidFill>
                  <a:srgbClr val="1125E5"/>
                </a:solidFill>
              </a:rPr>
              <a:t>automatic table generation</a:t>
            </a:r>
            <a:r>
              <a:rPr lang="en-GB" sz="1650"/>
              <a:t>.</a:t>
            </a:r>
          </a:p>
          <a:p>
            <a:pPr marL="385763" indent="-385763">
              <a:spcBef>
                <a:spcPts val="450"/>
              </a:spcBef>
              <a:spcAft>
                <a:spcPts val="450"/>
              </a:spcAft>
              <a:buFont typeface="+mj-lt"/>
              <a:buAutoNum type="arabicPeriod" startAt="6"/>
            </a:pPr>
            <a:r>
              <a:rPr lang="en-GB" sz="1800" b="1"/>
              <a:t>Scalability</a:t>
            </a:r>
          </a:p>
          <a:p>
            <a:pPr lvl="1" algn="just">
              <a:spcBef>
                <a:spcPts val="450"/>
              </a:spcBef>
              <a:spcAft>
                <a:spcPts val="450"/>
              </a:spcAft>
            </a:pPr>
            <a:r>
              <a:rPr lang="en-GB" sz="1650"/>
              <a:t>Hibernate is highly scalable as it can be </a:t>
            </a:r>
            <a:r>
              <a:rPr lang="en-GB" sz="1650">
                <a:solidFill>
                  <a:srgbClr val="1125E5"/>
                </a:solidFill>
              </a:rPr>
              <a:t>fit in any environment</a:t>
            </a:r>
            <a:r>
              <a:rPr lang="en-GB" sz="1650"/>
              <a:t>. Hibernate can be used for both </a:t>
            </a:r>
            <a:r>
              <a:rPr lang="en-GB" sz="1650">
                <a:solidFill>
                  <a:srgbClr val="1125E5"/>
                </a:solidFill>
              </a:rPr>
              <a:t>small scale </a:t>
            </a:r>
            <a:r>
              <a:rPr lang="en-GB" sz="1650"/>
              <a:t>and </a:t>
            </a:r>
            <a:r>
              <a:rPr lang="en-GB" sz="1650">
                <a:solidFill>
                  <a:srgbClr val="1125E5"/>
                </a:solidFill>
              </a:rPr>
              <a:t>large scale </a:t>
            </a:r>
            <a:r>
              <a:rPr lang="en-GB" sz="1650"/>
              <a:t>applications.</a:t>
            </a:r>
          </a:p>
        </p:txBody>
      </p:sp>
      <p:sp>
        <p:nvSpPr>
          <p:cNvPr id="5" name="Slide Number Placeholder 4"/>
          <p:cNvSpPr>
            <a:spLocks noGrp="1"/>
          </p:cNvSpPr>
          <p:nvPr>
            <p:ph type="sldNum" sz="quarter" idx="12"/>
          </p:nvPr>
        </p:nvSpPr>
        <p:spPr/>
        <p:txBody>
          <a:bodyPr/>
          <a:lstStyle/>
          <a:p>
            <a:fld id="{AB4FB0DF-9300-7D4B-B157-CBD30D15743F}" type="slidenum">
              <a:rPr lang="en-US" smtClean="0"/>
              <a:t>14</a:t>
            </a:fld>
            <a:endParaRPr lang="en-US"/>
          </a:p>
        </p:txBody>
      </p:sp>
      <p:sp>
        <p:nvSpPr>
          <p:cNvPr id="6" name="Date Placeholder 5"/>
          <p:cNvSpPr>
            <a:spLocks noGrp="1"/>
          </p:cNvSpPr>
          <p:nvPr>
            <p:ph type="dt" sz="half" idx="10"/>
          </p:nvPr>
        </p:nvSpPr>
        <p:spPr/>
        <p:txBody>
          <a:bodyPr/>
          <a:lstStyle/>
          <a:p>
            <a:r>
              <a:rPr lang="en-US"/>
              <a:t>9/29/2022</a:t>
            </a:r>
          </a:p>
        </p:txBody>
      </p:sp>
    </p:spTree>
    <p:extLst>
      <p:ext uri="{BB962C8B-B14F-4D97-AF65-F5344CB8AC3E}">
        <p14:creationId xmlns:p14="http://schemas.microsoft.com/office/powerpoint/2010/main" val="1121836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Features of Hibernate</a:t>
            </a:r>
          </a:p>
        </p:txBody>
      </p:sp>
      <p:sp>
        <p:nvSpPr>
          <p:cNvPr id="3" name="Content Placeholder 2"/>
          <p:cNvSpPr>
            <a:spLocks noGrp="1"/>
          </p:cNvSpPr>
          <p:nvPr>
            <p:ph idx="1"/>
          </p:nvPr>
        </p:nvSpPr>
        <p:spPr/>
        <p:txBody>
          <a:bodyPr/>
          <a:lstStyle/>
          <a:p>
            <a:pPr>
              <a:spcBef>
                <a:spcPts val="450"/>
              </a:spcBef>
              <a:spcAft>
                <a:spcPts val="450"/>
              </a:spcAft>
              <a:buFont typeface="+mj-lt"/>
              <a:buAutoNum type="arabicPeriod" startAt="9"/>
            </a:pPr>
            <a:r>
              <a:rPr lang="en-GB" sz="1800" b="1"/>
              <a:t>Lazy Loading</a:t>
            </a:r>
            <a:endParaRPr lang="en-GB" sz="1800"/>
          </a:p>
          <a:p>
            <a:pPr lvl="1" algn="just">
              <a:spcBef>
                <a:spcPts val="450"/>
              </a:spcBef>
              <a:spcAft>
                <a:spcPts val="450"/>
              </a:spcAft>
            </a:pPr>
            <a:r>
              <a:rPr lang="en-GB" sz="1650"/>
              <a:t>Hibernate supports a new concept called </a:t>
            </a:r>
            <a:r>
              <a:rPr lang="en-GB" sz="1650">
                <a:solidFill>
                  <a:srgbClr val="1125E5"/>
                </a:solidFill>
              </a:rPr>
              <a:t>lazy loading</a:t>
            </a:r>
            <a:r>
              <a:rPr lang="en-GB" sz="1650"/>
              <a:t>. Lazy loading concept retrieves the only necessary object for execution.</a:t>
            </a:r>
          </a:p>
          <a:p>
            <a:pPr>
              <a:spcBef>
                <a:spcPts val="450"/>
              </a:spcBef>
              <a:spcAft>
                <a:spcPts val="450"/>
              </a:spcAft>
              <a:buFont typeface="+mj-lt"/>
              <a:buAutoNum type="arabicPeriod" startAt="9"/>
            </a:pPr>
            <a:r>
              <a:rPr lang="en-GB" sz="1800" b="1"/>
              <a:t> Easy to learn</a:t>
            </a:r>
          </a:p>
          <a:p>
            <a:pPr lvl="1" algn="just">
              <a:spcBef>
                <a:spcPts val="450"/>
              </a:spcBef>
              <a:spcAft>
                <a:spcPts val="450"/>
              </a:spcAft>
            </a:pPr>
            <a:r>
              <a:rPr lang="en-GB" sz="1650"/>
              <a:t>Hibernate is easy to </a:t>
            </a:r>
            <a:r>
              <a:rPr lang="en-GB" sz="1650">
                <a:solidFill>
                  <a:srgbClr val="1125E5"/>
                </a:solidFill>
              </a:rPr>
              <a:t>learn</a:t>
            </a:r>
            <a:r>
              <a:rPr lang="en-GB" sz="1650"/>
              <a:t> and </a:t>
            </a:r>
            <a:r>
              <a:rPr lang="en-GB" sz="1650">
                <a:solidFill>
                  <a:srgbClr val="1125E5"/>
                </a:solidFill>
              </a:rPr>
              <a:t>implement</a:t>
            </a:r>
            <a:r>
              <a:rPr lang="en-GB" sz="1650"/>
              <a:t>. </a:t>
            </a:r>
          </a:p>
          <a:p>
            <a:pPr>
              <a:spcBef>
                <a:spcPts val="450"/>
              </a:spcBef>
              <a:spcAft>
                <a:spcPts val="450"/>
              </a:spcAft>
              <a:buFont typeface="+mj-lt"/>
              <a:buAutoNum type="arabicPeriod" startAt="9"/>
            </a:pPr>
            <a:r>
              <a:rPr lang="en-GB" sz="1800" b="1"/>
              <a:t> Database Independent</a:t>
            </a:r>
          </a:p>
          <a:p>
            <a:pPr lvl="1" algn="just">
              <a:spcBef>
                <a:spcPts val="450"/>
              </a:spcBef>
              <a:spcAft>
                <a:spcPts val="450"/>
              </a:spcAft>
            </a:pPr>
            <a:r>
              <a:rPr lang="en-GB" sz="1650"/>
              <a:t>Hibernate is </a:t>
            </a:r>
            <a:r>
              <a:rPr lang="en-GB" sz="1650">
                <a:solidFill>
                  <a:srgbClr val="1125E5"/>
                </a:solidFill>
              </a:rPr>
              <a:t>database-independent</a:t>
            </a:r>
            <a:r>
              <a:rPr lang="en-GB" sz="1650"/>
              <a:t> as it provides ‘</a:t>
            </a:r>
            <a:r>
              <a:rPr lang="en-GB" sz="1650">
                <a:solidFill>
                  <a:srgbClr val="1125E5"/>
                </a:solidFill>
              </a:rPr>
              <a:t>Database Dialect</a:t>
            </a:r>
            <a:r>
              <a:rPr lang="en-GB" sz="1650"/>
              <a:t>’ so we need </a:t>
            </a:r>
            <a:r>
              <a:rPr lang="en-GB" sz="1650">
                <a:solidFill>
                  <a:srgbClr val="1125E5"/>
                </a:solidFill>
              </a:rPr>
              <a:t>not write SQL queries</a:t>
            </a:r>
            <a:r>
              <a:rPr lang="en-GB" sz="1650"/>
              <a:t>.</a:t>
            </a:r>
          </a:p>
          <a:p>
            <a:pPr lvl="1" algn="just">
              <a:spcBef>
                <a:spcPts val="450"/>
              </a:spcBef>
              <a:spcAft>
                <a:spcPts val="450"/>
              </a:spcAft>
            </a:pPr>
            <a:r>
              <a:rPr lang="en-GB" sz="1650"/>
              <a:t>It supports many databases such as </a:t>
            </a:r>
            <a:r>
              <a:rPr lang="en-GB" sz="1650" b="1"/>
              <a:t>Oracle</a:t>
            </a:r>
            <a:r>
              <a:rPr lang="en-GB" sz="1650"/>
              <a:t>, </a:t>
            </a:r>
            <a:r>
              <a:rPr lang="en-GB" sz="1650" b="1"/>
              <a:t>MySql</a:t>
            </a:r>
            <a:r>
              <a:rPr lang="en-GB" sz="1650"/>
              <a:t>, </a:t>
            </a:r>
            <a:r>
              <a:rPr lang="en-GB" sz="1650" b="1"/>
              <a:t>Sybase</a:t>
            </a:r>
            <a:r>
              <a:rPr lang="en-GB" sz="1650"/>
              <a:t>, </a:t>
            </a:r>
            <a:r>
              <a:rPr lang="en-GB" sz="1650" b="1"/>
              <a:t>SQL Server</a:t>
            </a:r>
            <a:r>
              <a:rPr lang="en-GB" sz="1650"/>
              <a:t>, etc.</a:t>
            </a:r>
          </a:p>
        </p:txBody>
      </p:sp>
      <p:sp>
        <p:nvSpPr>
          <p:cNvPr id="5" name="Slide Number Placeholder 4"/>
          <p:cNvSpPr>
            <a:spLocks noGrp="1"/>
          </p:cNvSpPr>
          <p:nvPr>
            <p:ph type="sldNum" sz="quarter" idx="12"/>
          </p:nvPr>
        </p:nvSpPr>
        <p:spPr/>
        <p:txBody>
          <a:bodyPr/>
          <a:lstStyle/>
          <a:p>
            <a:fld id="{AB4FB0DF-9300-7D4B-B157-CBD30D15743F}" type="slidenum">
              <a:rPr lang="en-US" smtClean="0"/>
              <a:t>15</a:t>
            </a:fld>
            <a:endParaRPr lang="en-US"/>
          </a:p>
        </p:txBody>
      </p:sp>
      <p:sp>
        <p:nvSpPr>
          <p:cNvPr id="6" name="Date Placeholder 5"/>
          <p:cNvSpPr>
            <a:spLocks noGrp="1"/>
          </p:cNvSpPr>
          <p:nvPr>
            <p:ph type="dt" sz="half" idx="10"/>
          </p:nvPr>
        </p:nvSpPr>
        <p:spPr/>
        <p:txBody>
          <a:bodyPr/>
          <a:lstStyle/>
          <a:p>
            <a:r>
              <a:rPr lang="en-US"/>
              <a:t>9/29/2022</a:t>
            </a:r>
          </a:p>
        </p:txBody>
      </p:sp>
    </p:spTree>
    <p:extLst>
      <p:ext uri="{BB962C8B-B14F-4D97-AF65-F5344CB8AC3E}">
        <p14:creationId xmlns:p14="http://schemas.microsoft.com/office/powerpoint/2010/main" val="3877359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a:t>Hibernate </a:t>
            </a:r>
            <a:r>
              <a:rPr lang="en-US" sz="2400" dirty="0"/>
              <a:t>Architecture</a:t>
            </a:r>
          </a:p>
        </p:txBody>
      </p:sp>
      <p:sp>
        <p:nvSpPr>
          <p:cNvPr id="3" name="Text Placeholder 2"/>
          <p:cNvSpPr>
            <a:spLocks noGrp="1"/>
          </p:cNvSpPr>
          <p:nvPr>
            <p:ph type="body" idx="1"/>
          </p:nvPr>
        </p:nvSpPr>
        <p:spPr/>
        <p:txBody>
          <a:bodyPr/>
          <a:lstStyle/>
          <a:p>
            <a:r>
              <a:rPr lang="en-US"/>
              <a:t>Section </a:t>
            </a:r>
            <a:r>
              <a:rPr lang="en-US" dirty="0"/>
              <a:t>03</a:t>
            </a:r>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16</a:t>
            </a:fld>
            <a:endParaRPr lang="en-US" altLang="ja-JP" dirty="0"/>
          </a:p>
        </p:txBody>
      </p:sp>
      <p:sp>
        <p:nvSpPr>
          <p:cNvPr id="2" name="Date Placeholder 1"/>
          <p:cNvSpPr>
            <a:spLocks noGrp="1"/>
          </p:cNvSpPr>
          <p:nvPr>
            <p:ph type="dt" sz="half" idx="10"/>
          </p:nvPr>
        </p:nvSpPr>
        <p:spPr/>
        <p:txBody>
          <a:bodyPr/>
          <a:lstStyle/>
          <a:p>
            <a:r>
              <a:rPr lang="en-US"/>
              <a:t>9/29/2022</a:t>
            </a:r>
          </a:p>
        </p:txBody>
      </p:sp>
    </p:spTree>
    <p:extLst>
      <p:ext uri="{BB962C8B-B14F-4D97-AF65-F5344CB8AC3E}">
        <p14:creationId xmlns:p14="http://schemas.microsoft.com/office/powerpoint/2010/main" val="3749082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400" dirty="0"/>
              <a:t>High Level Architecture</a:t>
            </a:r>
            <a:endParaRPr sz="2400" dirty="0"/>
          </a:p>
        </p:txBody>
      </p:sp>
      <p:sp>
        <p:nvSpPr>
          <p:cNvPr id="4" name="Content Placeholder 3"/>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pPr>
              <a:defRPr/>
            </a:pPr>
            <a:fld id="{573F15EC-E95E-4468-87C4-3E082D252491}" type="slidenum">
              <a:rPr lang="en-US" altLang="ja-JP" smtClean="0">
                <a:latin typeface="+mn-lt"/>
              </a:rPr>
              <a:pPr>
                <a:defRPr/>
              </a:pPr>
              <a:t>17</a:t>
            </a:fld>
            <a:endParaRPr lang="en-US" altLang="ja-JP" dirty="0">
              <a:latin typeface="+mn-lt"/>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6100" y="856903"/>
            <a:ext cx="2343150" cy="3818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r>
              <a:rPr lang="en-US"/>
              <a:t>9/29/2022</a:t>
            </a:r>
          </a:p>
        </p:txBody>
      </p:sp>
    </p:spTree>
    <p:extLst>
      <p:ext uri="{BB962C8B-B14F-4D97-AF65-F5344CB8AC3E}">
        <p14:creationId xmlns:p14="http://schemas.microsoft.com/office/powerpoint/2010/main" val="3804956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Core Components of Hibernate</a:t>
            </a:r>
          </a:p>
        </p:txBody>
      </p:sp>
      <p:sp>
        <p:nvSpPr>
          <p:cNvPr id="3" name="Content Placeholder 2"/>
          <p:cNvSpPr>
            <a:spLocks noGrp="1"/>
          </p:cNvSpPr>
          <p:nvPr>
            <p:ph idx="1"/>
          </p:nvPr>
        </p:nvSpPr>
        <p:spPr/>
        <p:txBody>
          <a:bodyPr/>
          <a:lstStyle/>
          <a:p>
            <a:pPr algn="just"/>
            <a:r>
              <a:rPr lang="en-US" sz="1650"/>
              <a:t>Hibernate framework uses many objects </a:t>
            </a:r>
            <a:r>
              <a:rPr lang="en-US" sz="1650" b="1"/>
              <a:t>session factory</a:t>
            </a:r>
            <a:r>
              <a:rPr lang="en-US" sz="1650"/>
              <a:t>, </a:t>
            </a:r>
            <a:r>
              <a:rPr lang="en-US" sz="1650" b="1"/>
              <a:t>session</a:t>
            </a:r>
            <a:r>
              <a:rPr lang="en-US" sz="1650"/>
              <a:t>, </a:t>
            </a:r>
            <a:r>
              <a:rPr lang="en-US" sz="1650" b="1"/>
              <a:t>transaction</a:t>
            </a:r>
            <a:r>
              <a:rPr lang="en-US" sz="1650"/>
              <a:t> etc. along with existing Java API such as </a:t>
            </a:r>
            <a:r>
              <a:rPr lang="en-US" sz="1650" b="1"/>
              <a:t>JDBC</a:t>
            </a:r>
            <a:r>
              <a:rPr lang="en-US" sz="1650"/>
              <a:t> (Java Database Connectivity), </a:t>
            </a:r>
            <a:r>
              <a:rPr lang="en-US" sz="1650" b="1"/>
              <a:t>JTA</a:t>
            </a:r>
            <a:r>
              <a:rPr lang="en-US" sz="1650"/>
              <a:t> (Java Transaction API) and </a:t>
            </a:r>
            <a:r>
              <a:rPr lang="en-US" sz="1650" b="1"/>
              <a:t>JNDI</a:t>
            </a:r>
            <a:r>
              <a:rPr lang="en-US" sz="1650"/>
              <a:t> (Java Naming Directory Interface).</a:t>
            </a:r>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18</a:t>
            </a:fld>
            <a:endParaRPr lang="en-US" altLang="ja-JP"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0324" y="1835688"/>
            <a:ext cx="4888006" cy="3068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Date Placeholder 5"/>
          <p:cNvSpPr>
            <a:spLocks noGrp="1"/>
          </p:cNvSpPr>
          <p:nvPr>
            <p:ph type="dt" sz="half" idx="10"/>
          </p:nvPr>
        </p:nvSpPr>
        <p:spPr/>
        <p:txBody>
          <a:bodyPr/>
          <a:lstStyle/>
          <a:p>
            <a:r>
              <a:rPr lang="en-US"/>
              <a:t>9/29/2022</a:t>
            </a:r>
          </a:p>
        </p:txBody>
      </p:sp>
    </p:spTree>
    <p:extLst>
      <p:ext uri="{BB962C8B-B14F-4D97-AF65-F5344CB8AC3E}">
        <p14:creationId xmlns:p14="http://schemas.microsoft.com/office/powerpoint/2010/main" val="1464376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Core Components of Hibernate</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a:t>9/29/2022</a:t>
            </a:r>
          </a:p>
        </p:txBody>
      </p:sp>
      <p:sp>
        <p:nvSpPr>
          <p:cNvPr id="6" name="Slide Number Placeholder 5"/>
          <p:cNvSpPr>
            <a:spLocks noGrp="1"/>
          </p:cNvSpPr>
          <p:nvPr>
            <p:ph type="sldNum" sz="quarter" idx="12"/>
          </p:nvPr>
        </p:nvSpPr>
        <p:spPr/>
        <p:txBody>
          <a:bodyPr/>
          <a:lstStyle/>
          <a:p>
            <a:fld id="{E3B08AF7-4237-6949-8335-F63F47C2C8CC}" type="slidenum">
              <a:rPr lang="en-US" smtClean="0"/>
              <a:t>19</a:t>
            </a:fld>
            <a:endParaRPr lang="en-US"/>
          </a:p>
        </p:txBody>
      </p:sp>
      <p:pic>
        <p:nvPicPr>
          <p:cNvPr id="1026" name="Picture 2" descr="one-to-many"/>
          <p:cNvPicPr>
            <a:picLocks noChangeAspect="1" noChangeArrowheads="1"/>
          </p:cNvPicPr>
          <p:nvPr/>
        </p:nvPicPr>
        <p:blipFill rotWithShape="1">
          <a:blip r:embed="rId2">
            <a:extLst>
              <a:ext uri="{28A0092B-C50C-407E-A947-70E740481C1C}">
                <a14:useLocalDpi xmlns:a14="http://schemas.microsoft.com/office/drawing/2010/main" val="0"/>
              </a:ext>
            </a:extLst>
          </a:blip>
          <a:srcRect l="3050" t="14853" r="3103" b="5014"/>
          <a:stretch/>
        </p:blipFill>
        <p:spPr bwMode="auto">
          <a:xfrm>
            <a:off x="1550726" y="889000"/>
            <a:ext cx="5891474" cy="3237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193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Lesson Objectives</a:t>
            </a:r>
            <a:endParaRPr lang="en-US" cap="all"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188375831"/>
              </p:ext>
            </p:extLst>
          </p:nvPr>
        </p:nvGraphicFramePr>
        <p:xfrm>
          <a:off x="277813" y="849313"/>
          <a:ext cx="8623300" cy="3744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2</a:t>
            </a:fld>
            <a:endParaRPr lang="en-US" altLang="ja-JP" dirty="0"/>
          </a:p>
        </p:txBody>
      </p:sp>
      <p:sp>
        <p:nvSpPr>
          <p:cNvPr id="2" name="Date Placeholder 1"/>
          <p:cNvSpPr>
            <a:spLocks noGrp="1"/>
          </p:cNvSpPr>
          <p:nvPr>
            <p:ph type="dt" sz="half" idx="10"/>
          </p:nvPr>
        </p:nvSpPr>
        <p:spPr/>
        <p:txBody>
          <a:bodyPr/>
          <a:lstStyle/>
          <a:p>
            <a:r>
              <a:rPr lang="en-US"/>
              <a:t>9/29/2022</a:t>
            </a:r>
          </a:p>
        </p:txBody>
      </p:sp>
    </p:spTree>
    <p:extLst>
      <p:ext uri="{BB962C8B-B14F-4D97-AF65-F5344CB8AC3E}">
        <p14:creationId xmlns:p14="http://schemas.microsoft.com/office/powerpoint/2010/main" val="417374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Core Components of Hibernate</a:t>
            </a:r>
          </a:p>
        </p:txBody>
      </p:sp>
      <p:sp>
        <p:nvSpPr>
          <p:cNvPr id="3" name="Content Placeholder 2"/>
          <p:cNvSpPr>
            <a:spLocks noGrp="1"/>
          </p:cNvSpPr>
          <p:nvPr>
            <p:ph idx="1"/>
          </p:nvPr>
        </p:nvSpPr>
        <p:spPr>
          <a:xfrm>
            <a:off x="278605" y="723900"/>
            <a:ext cx="8622507" cy="3870723"/>
          </a:xfrm>
        </p:spPr>
        <p:txBody>
          <a:bodyPr>
            <a:normAutofit/>
          </a:bodyPr>
          <a:lstStyle/>
          <a:p>
            <a:r>
              <a:rPr lang="en-GB" b="1"/>
              <a:t>Configuration</a:t>
            </a:r>
            <a:endParaRPr lang="en-GB"/>
          </a:p>
          <a:p>
            <a:pPr lvl="1" algn="just"/>
            <a:r>
              <a:rPr lang="en-GB" sz="1800"/>
              <a:t>In package: </a:t>
            </a:r>
            <a:r>
              <a:rPr lang="en-GB" sz="1800">
                <a:solidFill>
                  <a:srgbClr val="1125E5"/>
                </a:solidFill>
              </a:rPr>
              <a:t>org. cfg</a:t>
            </a:r>
            <a:endParaRPr lang="en-GB" sz="1800"/>
          </a:p>
          <a:p>
            <a:pPr lvl="1" algn="just"/>
            <a:r>
              <a:rPr lang="en-GB" sz="1800"/>
              <a:t>The Configuration class </a:t>
            </a:r>
            <a:r>
              <a:rPr lang="en-GB" sz="1800">
                <a:solidFill>
                  <a:srgbClr val="1125E5"/>
                </a:solidFill>
              </a:rPr>
              <a:t>consists of the properties and function files of </a:t>
            </a:r>
            <a:r>
              <a:rPr lang="en-GB" sz="1800"/>
              <a:t> </a:t>
            </a:r>
          </a:p>
          <a:p>
            <a:pPr lvl="1" algn="just"/>
            <a:r>
              <a:rPr lang="en-GB" sz="1800"/>
              <a:t>It reads both mapping and configuration file.</a:t>
            </a:r>
          </a:p>
          <a:p>
            <a:pPr lvl="1" algn="just"/>
            <a:r>
              <a:rPr lang="en-GB" sz="1800" b="1"/>
              <a:t>Syntax:</a:t>
            </a:r>
          </a:p>
        </p:txBody>
      </p:sp>
      <p:sp>
        <p:nvSpPr>
          <p:cNvPr id="7" name="Date Placeholder 6"/>
          <p:cNvSpPr>
            <a:spLocks noGrp="1"/>
          </p:cNvSpPr>
          <p:nvPr>
            <p:ph type="dt" sz="half" idx="10"/>
          </p:nvPr>
        </p:nvSpPr>
        <p:spPr/>
        <p:txBody>
          <a:bodyPr/>
          <a:lstStyle/>
          <a:p>
            <a:r>
              <a:rPr lang="en-US"/>
              <a:t>9/29/2022</a:t>
            </a:r>
          </a:p>
        </p:txBody>
      </p:sp>
      <p:sp>
        <p:nvSpPr>
          <p:cNvPr id="5" name="Slide Number Placeholder 4"/>
          <p:cNvSpPr>
            <a:spLocks noGrp="1"/>
          </p:cNvSpPr>
          <p:nvPr>
            <p:ph type="sldNum" sz="quarter" idx="12"/>
          </p:nvPr>
        </p:nvSpPr>
        <p:spPr/>
        <p:txBody>
          <a:bodyPr/>
          <a:lstStyle/>
          <a:p>
            <a:fld id="{AB4FB0DF-9300-7D4B-B157-CBD30D15743F}" type="slidenum">
              <a:rPr lang="en-US" smtClean="0"/>
              <a:t>20</a:t>
            </a:fld>
            <a:endParaRPr lang="en-US"/>
          </a:p>
        </p:txBody>
      </p:sp>
      <p:sp>
        <p:nvSpPr>
          <p:cNvPr id="6" name="Rectangle 5"/>
          <p:cNvSpPr/>
          <p:nvPr/>
        </p:nvSpPr>
        <p:spPr>
          <a:xfrm>
            <a:off x="1112627" y="2842525"/>
            <a:ext cx="4138823" cy="636072"/>
          </a:xfrm>
          <a:prstGeom prst="rect">
            <a:avLst/>
          </a:prstGeom>
          <a:solidFill>
            <a:schemeClr val="bg1">
              <a:lumMod val="95000"/>
            </a:schemeClr>
          </a:solidFill>
        </p:spPr>
        <p:txBody>
          <a:bodyPr wrap="square">
            <a:spAutoFit/>
          </a:bodyPr>
          <a:lstStyle/>
          <a:p>
            <a:pPr>
              <a:spcBef>
                <a:spcPts val="450"/>
              </a:spcBef>
              <a:spcAft>
                <a:spcPts val="450"/>
              </a:spcAft>
            </a:pPr>
            <a:r>
              <a:rPr lang="en-US" sz="1350">
                <a:solidFill>
                  <a:srgbClr val="000000"/>
                </a:solidFill>
                <a:latin typeface="Consolas" panose="020B0609020204030204" pitchFamily="49" charset="0"/>
              </a:rPr>
              <a:t> Configuration </a:t>
            </a:r>
            <a:r>
              <a:rPr lang="en-US" sz="1350">
                <a:solidFill>
                  <a:srgbClr val="6A3E3E"/>
                </a:solidFill>
                <a:latin typeface="Consolas" panose="020B0609020204030204" pitchFamily="49" charset="0"/>
              </a:rPr>
              <a:t>cfg</a:t>
            </a:r>
            <a:r>
              <a:rPr lang="en-US" sz="1350">
                <a:solidFill>
                  <a:srgbClr val="000000"/>
                </a:solidFill>
                <a:latin typeface="Consolas" panose="020B0609020204030204" pitchFamily="49" charset="0"/>
              </a:rPr>
              <a:t> = </a:t>
            </a:r>
            <a:r>
              <a:rPr lang="en-US" sz="1350" b="1">
                <a:solidFill>
                  <a:srgbClr val="7F0055"/>
                </a:solidFill>
                <a:latin typeface="Consolas" panose="020B0609020204030204" pitchFamily="49" charset="0"/>
              </a:rPr>
              <a:t>new</a:t>
            </a:r>
            <a:r>
              <a:rPr lang="en-US" sz="1350" b="1">
                <a:solidFill>
                  <a:srgbClr val="000000"/>
                </a:solidFill>
                <a:latin typeface="Consolas" panose="020B0609020204030204" pitchFamily="49" charset="0"/>
              </a:rPr>
              <a:t> Configuration();</a:t>
            </a:r>
          </a:p>
          <a:p>
            <a:pPr>
              <a:spcBef>
                <a:spcPts val="450"/>
              </a:spcBef>
              <a:spcAft>
                <a:spcPts val="450"/>
              </a:spcAft>
            </a:pPr>
            <a:r>
              <a:rPr lang="en-US" sz="1350">
                <a:solidFill>
                  <a:srgbClr val="6A3E3E"/>
                </a:solidFill>
                <a:latin typeface="Consolas" panose="020B0609020204030204" pitchFamily="49" charset="0"/>
              </a:rPr>
              <a:t> cfg</a:t>
            </a:r>
            <a:r>
              <a:rPr lang="en-US" sz="1350">
                <a:solidFill>
                  <a:srgbClr val="000000"/>
                </a:solidFill>
                <a:latin typeface="Consolas" panose="020B0609020204030204" pitchFamily="49" charset="0"/>
              </a:rPr>
              <a:t>.configure();</a:t>
            </a:r>
            <a:endParaRPr lang="en-US" sz="1350"/>
          </a:p>
        </p:txBody>
      </p:sp>
      <p:pic>
        <p:nvPicPr>
          <p:cNvPr id="8" name="Picture 7"/>
          <p:cNvPicPr>
            <a:picLocks noChangeAspect="1"/>
          </p:cNvPicPr>
          <p:nvPr/>
        </p:nvPicPr>
        <p:blipFill>
          <a:blip r:embed="rId3"/>
          <a:stretch>
            <a:fillRect/>
          </a:stretch>
        </p:blipFill>
        <p:spPr>
          <a:xfrm>
            <a:off x="5416551" y="2980160"/>
            <a:ext cx="3484562" cy="1787103"/>
          </a:xfrm>
          <a:prstGeom prst="rect">
            <a:avLst/>
          </a:prstGeom>
        </p:spPr>
      </p:pic>
      <p:sp>
        <p:nvSpPr>
          <p:cNvPr id="13" name="Curved Down Arrow 12"/>
          <p:cNvSpPr/>
          <p:nvPr/>
        </p:nvSpPr>
        <p:spPr>
          <a:xfrm rot="966750">
            <a:off x="5143977" y="2604290"/>
            <a:ext cx="914400" cy="324680"/>
          </a:xfrm>
          <a:prstGeom prst="curvedDownArrow">
            <a:avLst>
              <a:gd name="adj1" fmla="val 39559"/>
              <a:gd name="adj2" fmla="val 118033"/>
              <a:gd name="adj3" fmla="val 6762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72154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t>Core Components of Hibernate</a:t>
            </a:r>
          </a:p>
        </p:txBody>
      </p:sp>
      <p:sp>
        <p:nvSpPr>
          <p:cNvPr id="3" name="Content Placeholder 2"/>
          <p:cNvSpPr>
            <a:spLocks noGrp="1"/>
          </p:cNvSpPr>
          <p:nvPr>
            <p:ph idx="1"/>
          </p:nvPr>
        </p:nvSpPr>
        <p:spPr/>
        <p:txBody>
          <a:bodyPr>
            <a:noAutofit/>
          </a:bodyPr>
          <a:lstStyle/>
          <a:p>
            <a:pPr>
              <a:spcBef>
                <a:spcPts val="450"/>
              </a:spcBef>
              <a:spcAft>
                <a:spcPts val="450"/>
              </a:spcAft>
              <a:buFont typeface="Wingdings" panose="05000000000000000000" pitchFamily="2" charset="2"/>
              <a:buChar char="v"/>
            </a:pPr>
            <a:r>
              <a:rPr lang="en-US" sz="1800" b="1"/>
              <a:t>SessionFactory</a:t>
            </a:r>
          </a:p>
          <a:p>
            <a:pPr lvl="1" algn="just"/>
            <a:r>
              <a:rPr lang="en-GB" sz="1500"/>
              <a:t>The </a:t>
            </a:r>
            <a:r>
              <a:rPr lang="en-GB" sz="1500" b="1"/>
              <a:t>org. sessionFactory</a:t>
            </a:r>
            <a:r>
              <a:rPr lang="en-GB" sz="1500"/>
              <a:t> package contains the </a:t>
            </a:r>
            <a:r>
              <a:rPr lang="en-GB" sz="1500" b="1"/>
              <a:t>SessionFactory</a:t>
            </a:r>
            <a:r>
              <a:rPr lang="en-GB" sz="1500"/>
              <a:t> interface whose object can be </a:t>
            </a:r>
            <a:r>
              <a:rPr lang="en-GB" sz="1500">
                <a:solidFill>
                  <a:srgbClr val="1125E5"/>
                </a:solidFill>
              </a:rPr>
              <a:t>obtained by the object </a:t>
            </a:r>
            <a:r>
              <a:rPr lang="en-GB" sz="1500"/>
              <a:t>of </a:t>
            </a:r>
            <a:r>
              <a:rPr lang="en-GB" sz="1500" b="1">
                <a:solidFill>
                  <a:srgbClr val="1125E5"/>
                </a:solidFill>
              </a:rPr>
              <a:t>Configuration</a:t>
            </a:r>
            <a:r>
              <a:rPr lang="en-GB" sz="1500"/>
              <a:t> class. </a:t>
            </a:r>
          </a:p>
          <a:p>
            <a:pPr lvl="1" algn="just"/>
            <a:r>
              <a:rPr lang="en-GB" sz="1500"/>
              <a:t>It is a </a:t>
            </a:r>
            <a:r>
              <a:rPr lang="en-GB" sz="1500">
                <a:solidFill>
                  <a:schemeClr val="accent6">
                    <a:lumMod val="75000"/>
                  </a:schemeClr>
                </a:solidFill>
              </a:rPr>
              <a:t>threadsafe object </a:t>
            </a:r>
            <a:r>
              <a:rPr lang="en-GB" sz="1500"/>
              <a:t>and </a:t>
            </a:r>
            <a:r>
              <a:rPr lang="en-GB" sz="1500">
                <a:solidFill>
                  <a:srgbClr val="1125E5"/>
                </a:solidFill>
              </a:rPr>
              <a:t>used by all the threads </a:t>
            </a:r>
            <a:r>
              <a:rPr lang="en-GB" sz="1500"/>
              <a:t>in the application.</a:t>
            </a:r>
          </a:p>
          <a:p>
            <a:pPr lvl="1" algn="just"/>
            <a:r>
              <a:rPr lang="en-GB" sz="1500" b="1"/>
              <a:t>Syntax:</a:t>
            </a:r>
          </a:p>
          <a:p>
            <a:pPr lvl="1" algn="just"/>
            <a:endParaRPr lang="en-GB" sz="2400" b="1"/>
          </a:p>
          <a:p>
            <a:pPr marL="457200" lvl="1" indent="0" algn="just">
              <a:buNone/>
            </a:pPr>
            <a:r>
              <a:rPr lang="en-GB" sz="1400">
                <a:solidFill>
                  <a:schemeClr val="accent6">
                    <a:lumMod val="75000"/>
                  </a:schemeClr>
                </a:solidFill>
              </a:rPr>
              <a:t>     </a:t>
            </a:r>
            <a:r>
              <a:rPr lang="en-GB" sz="1400" i="1">
                <a:solidFill>
                  <a:schemeClr val="accent6">
                    <a:lumMod val="75000"/>
                  </a:schemeClr>
                </a:solidFill>
              </a:rPr>
              <a:t>Or</a:t>
            </a:r>
          </a:p>
          <a:p>
            <a:pPr lvl="1" algn="just"/>
            <a:endParaRPr lang="en-GB" sz="1600" b="1"/>
          </a:p>
          <a:p>
            <a:pPr lvl="1" algn="just"/>
            <a:endParaRPr lang="en-GB" sz="1600" b="1"/>
          </a:p>
          <a:p>
            <a:pPr lvl="1" algn="just"/>
            <a:endParaRPr lang="en-GB" sz="1600" b="1"/>
          </a:p>
          <a:p>
            <a:pPr marL="0" indent="0">
              <a:buNone/>
            </a:pPr>
            <a:endParaRPr lang="en-GB" sz="1100"/>
          </a:p>
          <a:p>
            <a:pPr lvl="1"/>
            <a:r>
              <a:rPr lang="en-GB" sz="1400" i="1"/>
              <a:t>It takes the JDBC information from cfg object and creates a JDBC connection. </a:t>
            </a:r>
            <a:r>
              <a:rPr lang="en-US" sz="1400"/>
              <a:t>It provides factory method to </a:t>
            </a:r>
            <a:r>
              <a:rPr lang="en-US" sz="1400" b="1"/>
              <a:t>get the object of Session</a:t>
            </a:r>
            <a:r>
              <a:rPr lang="en-US" sz="1400"/>
              <a:t>.</a:t>
            </a:r>
            <a:endParaRPr lang="en-GB" sz="1400" i="1"/>
          </a:p>
          <a:p>
            <a:pPr lvl="1" algn="just">
              <a:spcBef>
                <a:spcPts val="450"/>
              </a:spcBef>
              <a:spcAft>
                <a:spcPts val="450"/>
              </a:spcAft>
            </a:pPr>
            <a:endParaRPr lang="en-US" sz="135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21</a:t>
            </a:fld>
            <a:endParaRPr lang="en-US" altLang="ja-JP" dirty="0"/>
          </a:p>
        </p:txBody>
      </p:sp>
      <p:sp>
        <p:nvSpPr>
          <p:cNvPr id="6" name="Date Placeholder 5"/>
          <p:cNvSpPr>
            <a:spLocks noGrp="1"/>
          </p:cNvSpPr>
          <p:nvPr>
            <p:ph type="dt" sz="half" idx="10"/>
          </p:nvPr>
        </p:nvSpPr>
        <p:spPr/>
        <p:txBody>
          <a:bodyPr/>
          <a:lstStyle/>
          <a:p>
            <a:r>
              <a:rPr lang="en-US"/>
              <a:t>9/29/2022</a:t>
            </a:r>
          </a:p>
        </p:txBody>
      </p:sp>
      <p:sp>
        <p:nvSpPr>
          <p:cNvPr id="9" name="Rectangle 8"/>
          <p:cNvSpPr/>
          <p:nvPr/>
        </p:nvSpPr>
        <p:spPr>
          <a:xfrm>
            <a:off x="1170383" y="2230770"/>
            <a:ext cx="7433868" cy="307777"/>
          </a:xfrm>
          <a:prstGeom prst="rect">
            <a:avLst/>
          </a:prstGeom>
          <a:solidFill>
            <a:schemeClr val="bg1">
              <a:lumMod val="95000"/>
            </a:schemeClr>
          </a:solidFill>
        </p:spPr>
        <p:txBody>
          <a:bodyPr wrap="square">
            <a:spAutoFit/>
          </a:bodyPr>
          <a:lstStyle/>
          <a:p>
            <a:r>
              <a:rPr lang="en-US" sz="1400">
                <a:solidFill>
                  <a:srgbClr val="000000"/>
                </a:solidFill>
                <a:highlight>
                  <a:srgbClr val="D4D4D4"/>
                </a:highlight>
                <a:latin typeface="Consolas" panose="020B0609020204030204" pitchFamily="49" charset="0"/>
              </a:rPr>
              <a:t>SessionFactory </a:t>
            </a:r>
            <a:r>
              <a:rPr lang="en-US" sz="1400" i="1">
                <a:solidFill>
                  <a:srgbClr val="0000C0"/>
                </a:solidFill>
                <a:highlight>
                  <a:srgbClr val="E8F2FE"/>
                </a:highlight>
                <a:latin typeface="Consolas" panose="020B0609020204030204" pitchFamily="49" charset="0"/>
              </a:rPr>
              <a:t>sessionFactory</a:t>
            </a:r>
            <a:r>
              <a:rPr lang="en-US" sz="1400" i="1">
                <a:solidFill>
                  <a:srgbClr val="000000"/>
                </a:solidFill>
                <a:highlight>
                  <a:srgbClr val="E8F2FE"/>
                </a:highlight>
                <a:latin typeface="Consolas" panose="020B0609020204030204" pitchFamily="49" charset="0"/>
              </a:rPr>
              <a:t> = </a:t>
            </a:r>
            <a:r>
              <a:rPr lang="en-US" sz="1400" i="1">
                <a:solidFill>
                  <a:srgbClr val="6A3E3E"/>
                </a:solidFill>
                <a:highlight>
                  <a:srgbClr val="E8F2FE"/>
                </a:highlight>
                <a:latin typeface="Consolas" panose="020B0609020204030204" pitchFamily="49" charset="0"/>
              </a:rPr>
              <a:t>cfg</a:t>
            </a:r>
            <a:r>
              <a:rPr lang="en-US" sz="1400" i="1">
                <a:solidFill>
                  <a:srgbClr val="000000"/>
                </a:solidFill>
                <a:highlight>
                  <a:srgbClr val="E8F2FE"/>
                </a:highlight>
                <a:latin typeface="Consolas" panose="020B0609020204030204" pitchFamily="49" charset="0"/>
              </a:rPr>
              <a:t>.buildSessionFactory();</a:t>
            </a:r>
            <a:endParaRPr lang="en-US" sz="1400"/>
          </a:p>
        </p:txBody>
      </p:sp>
      <p:sp>
        <p:nvSpPr>
          <p:cNvPr id="11" name="Rectangle 10"/>
          <p:cNvSpPr/>
          <p:nvPr/>
        </p:nvSpPr>
        <p:spPr>
          <a:xfrm>
            <a:off x="1170383" y="2864548"/>
            <a:ext cx="7433868" cy="523220"/>
          </a:xfrm>
          <a:prstGeom prst="rect">
            <a:avLst/>
          </a:prstGeom>
          <a:solidFill>
            <a:schemeClr val="bg1">
              <a:lumMod val="95000"/>
            </a:schemeClr>
          </a:solidFill>
        </p:spPr>
        <p:txBody>
          <a:bodyPr wrap="square">
            <a:spAutoFit/>
          </a:bodyPr>
          <a:lstStyle/>
          <a:p>
            <a:r>
              <a:rPr lang="en-US" sz="1400">
                <a:solidFill>
                  <a:srgbClr val="000000"/>
                </a:solidFill>
                <a:latin typeface="Consolas" panose="020B0609020204030204" pitchFamily="49" charset="0"/>
              </a:rPr>
              <a:t>ServiceRegistry </a:t>
            </a:r>
            <a:r>
              <a:rPr lang="en-US" sz="1400">
                <a:solidFill>
                  <a:srgbClr val="6A3E3E"/>
                </a:solidFill>
                <a:latin typeface="Consolas" panose="020B0609020204030204" pitchFamily="49" charset="0"/>
              </a:rPr>
              <a:t>serviceRegistry</a:t>
            </a:r>
            <a:r>
              <a:rPr lang="en-US" sz="1400">
                <a:solidFill>
                  <a:srgbClr val="000000"/>
                </a:solidFill>
                <a:latin typeface="Consolas" panose="020B0609020204030204" pitchFamily="49" charset="0"/>
              </a:rPr>
              <a:t> = </a:t>
            </a:r>
            <a:r>
              <a:rPr lang="en-US" sz="1400" b="1">
                <a:solidFill>
                  <a:srgbClr val="7F0055"/>
                </a:solidFill>
                <a:latin typeface="Consolas" panose="020B0609020204030204" pitchFamily="49" charset="0"/>
              </a:rPr>
              <a:t>new </a:t>
            </a:r>
            <a:r>
              <a:rPr lang="en-US" sz="1400">
                <a:solidFill>
                  <a:srgbClr val="000000"/>
                </a:solidFill>
                <a:latin typeface="Consolas" panose="020B0609020204030204" pitchFamily="49" charset="0"/>
              </a:rPr>
              <a:t>StandardServiceRegistryBuilder().</a:t>
            </a:r>
          </a:p>
          <a:p>
            <a:r>
              <a:rPr lang="en-US" sz="1400">
                <a:solidFill>
                  <a:srgbClr val="000000"/>
                </a:solidFill>
                <a:latin typeface="Consolas" panose="020B0609020204030204" pitchFamily="49" charset="0"/>
              </a:rPr>
              <a:t>						applySettings(</a:t>
            </a:r>
            <a:r>
              <a:rPr lang="en-US" sz="1400">
                <a:solidFill>
                  <a:srgbClr val="6A3E3E"/>
                </a:solidFill>
                <a:latin typeface="Consolas" panose="020B0609020204030204" pitchFamily="49" charset="0"/>
              </a:rPr>
              <a:t>cfg</a:t>
            </a:r>
            <a:r>
              <a:rPr lang="en-US" sz="1400">
                <a:solidFill>
                  <a:srgbClr val="000000"/>
                </a:solidFill>
                <a:latin typeface="Consolas" panose="020B0609020204030204" pitchFamily="49" charset="0"/>
              </a:rPr>
              <a:t>.getProperties()).build();</a:t>
            </a:r>
            <a:endParaRPr lang="en-US" sz="1400"/>
          </a:p>
        </p:txBody>
      </p:sp>
      <p:sp>
        <p:nvSpPr>
          <p:cNvPr id="12" name="Rectangle 11"/>
          <p:cNvSpPr/>
          <p:nvPr/>
        </p:nvSpPr>
        <p:spPr>
          <a:xfrm>
            <a:off x="1170383" y="3529530"/>
            <a:ext cx="7433868" cy="307777"/>
          </a:xfrm>
          <a:prstGeom prst="rect">
            <a:avLst/>
          </a:prstGeom>
          <a:solidFill>
            <a:schemeClr val="bg1">
              <a:lumMod val="95000"/>
            </a:schemeClr>
          </a:solidFill>
        </p:spPr>
        <p:txBody>
          <a:bodyPr wrap="square">
            <a:spAutoFit/>
          </a:bodyPr>
          <a:lstStyle/>
          <a:p>
            <a:r>
              <a:rPr lang="en-US" sz="1400">
                <a:solidFill>
                  <a:srgbClr val="000000"/>
                </a:solidFill>
                <a:highlight>
                  <a:srgbClr val="D4D4D4"/>
                </a:highlight>
                <a:latin typeface="Consolas" panose="020B0609020204030204" pitchFamily="49" charset="0"/>
              </a:rPr>
              <a:t>SessionFactory </a:t>
            </a:r>
            <a:r>
              <a:rPr lang="en-US" sz="1400" i="1">
                <a:solidFill>
                  <a:srgbClr val="0000C0"/>
                </a:solidFill>
                <a:highlight>
                  <a:srgbClr val="E8F2FE"/>
                </a:highlight>
                <a:latin typeface="Consolas" panose="020B0609020204030204" pitchFamily="49" charset="0"/>
              </a:rPr>
              <a:t>sessionFactory</a:t>
            </a:r>
            <a:r>
              <a:rPr lang="en-US" sz="1400" i="1">
                <a:solidFill>
                  <a:srgbClr val="000000"/>
                </a:solidFill>
                <a:highlight>
                  <a:srgbClr val="E8F2FE"/>
                </a:highlight>
                <a:latin typeface="Consolas" panose="020B0609020204030204" pitchFamily="49" charset="0"/>
              </a:rPr>
              <a:t> = </a:t>
            </a:r>
            <a:r>
              <a:rPr lang="en-US" sz="1400" i="1">
                <a:solidFill>
                  <a:srgbClr val="6A3E3E"/>
                </a:solidFill>
                <a:highlight>
                  <a:srgbClr val="E8F2FE"/>
                </a:highlight>
                <a:latin typeface="Consolas" panose="020B0609020204030204" pitchFamily="49" charset="0"/>
              </a:rPr>
              <a:t>cfg</a:t>
            </a:r>
            <a:r>
              <a:rPr lang="en-US" sz="1400" i="1">
                <a:solidFill>
                  <a:srgbClr val="000000"/>
                </a:solidFill>
                <a:highlight>
                  <a:srgbClr val="E8F2FE"/>
                </a:highlight>
                <a:latin typeface="Consolas" panose="020B0609020204030204" pitchFamily="49" charset="0"/>
              </a:rPr>
              <a:t>.buildSessionFactory(</a:t>
            </a:r>
            <a:r>
              <a:rPr lang="en-US" sz="1400">
                <a:solidFill>
                  <a:srgbClr val="6A3E3E"/>
                </a:solidFill>
                <a:latin typeface="Consolas" panose="020B0609020204030204" pitchFamily="49" charset="0"/>
              </a:rPr>
              <a:t>serviceRegistry</a:t>
            </a:r>
            <a:r>
              <a:rPr lang="en-US" sz="1400" i="1">
                <a:solidFill>
                  <a:srgbClr val="000000"/>
                </a:solidFill>
                <a:highlight>
                  <a:srgbClr val="E8F2FE"/>
                </a:highlight>
                <a:latin typeface="Consolas" panose="020B0609020204030204" pitchFamily="49" charset="0"/>
              </a:rPr>
              <a:t>);</a:t>
            </a:r>
            <a:endParaRPr lang="en-US" sz="1400"/>
          </a:p>
        </p:txBody>
      </p:sp>
    </p:spTree>
    <p:extLst>
      <p:ext uri="{BB962C8B-B14F-4D97-AF65-F5344CB8AC3E}">
        <p14:creationId xmlns:p14="http://schemas.microsoft.com/office/powerpoint/2010/main" val="2145158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Core Components of Hibernate</a:t>
            </a:r>
          </a:p>
        </p:txBody>
      </p:sp>
      <p:sp>
        <p:nvSpPr>
          <p:cNvPr id="3" name="Content Placeholder 2"/>
          <p:cNvSpPr>
            <a:spLocks noGrp="1"/>
          </p:cNvSpPr>
          <p:nvPr>
            <p:ph idx="1"/>
          </p:nvPr>
        </p:nvSpPr>
        <p:spPr/>
        <p:txBody>
          <a:bodyPr>
            <a:noAutofit/>
          </a:bodyPr>
          <a:lstStyle/>
          <a:p>
            <a:pPr algn="just">
              <a:spcBef>
                <a:spcPts val="600"/>
              </a:spcBef>
              <a:spcAft>
                <a:spcPts val="600"/>
              </a:spcAft>
              <a:buFont typeface="Wingdings" panose="05000000000000000000" pitchFamily="2" charset="2"/>
              <a:buChar char="v"/>
            </a:pPr>
            <a:r>
              <a:rPr lang="en-US" b="1"/>
              <a:t>SessionFactory methods:</a:t>
            </a:r>
          </a:p>
          <a:p>
            <a:pPr marL="341313" indent="0" algn="just">
              <a:spcBef>
                <a:spcPts val="600"/>
              </a:spcBef>
              <a:spcAft>
                <a:spcPts val="600"/>
              </a:spcAft>
              <a:buNone/>
            </a:pPr>
            <a:r>
              <a:rPr lang="en-US" sz="2000" b="1"/>
              <a:t>SessionFactory </a:t>
            </a:r>
            <a:r>
              <a:rPr lang="en-US" sz="2000"/>
              <a:t>provides </a:t>
            </a:r>
            <a:r>
              <a:rPr lang="en-US" sz="2000" b="1"/>
              <a:t>three</a:t>
            </a:r>
            <a:r>
              <a:rPr lang="en-US" sz="2000"/>
              <a:t> </a:t>
            </a:r>
            <a:r>
              <a:rPr lang="en-US" sz="2000" b="1"/>
              <a:t>methods</a:t>
            </a:r>
            <a:r>
              <a:rPr lang="en-US" sz="2000"/>
              <a:t> through which we can get Session object:</a:t>
            </a:r>
          </a:p>
          <a:p>
            <a:pPr lvl="1" algn="just">
              <a:spcBef>
                <a:spcPts val="600"/>
              </a:spcBef>
              <a:spcAft>
                <a:spcPts val="600"/>
              </a:spcAft>
            </a:pPr>
            <a:r>
              <a:rPr lang="en-US" sz="1800" b="1">
                <a:solidFill>
                  <a:srgbClr val="1125E5"/>
                </a:solidFill>
              </a:rPr>
              <a:t>openSession()</a:t>
            </a:r>
            <a:r>
              <a:rPr lang="en-US" sz="1800"/>
              <a:t>: method always </a:t>
            </a:r>
            <a:r>
              <a:rPr lang="en-US" sz="1800" b="1"/>
              <a:t>opens a new session</a:t>
            </a:r>
            <a:r>
              <a:rPr lang="en-US" sz="1800"/>
              <a:t>. We should close this session object once we are done with all the database operations.</a:t>
            </a:r>
          </a:p>
          <a:p>
            <a:pPr lvl="1" algn="just">
              <a:spcBef>
                <a:spcPts val="600"/>
              </a:spcBef>
              <a:spcAft>
                <a:spcPts val="600"/>
              </a:spcAft>
            </a:pPr>
            <a:r>
              <a:rPr lang="en-US" sz="1800" b="1">
                <a:solidFill>
                  <a:srgbClr val="1125E5"/>
                </a:solidFill>
              </a:rPr>
              <a:t>getCurrentSession()</a:t>
            </a:r>
            <a:r>
              <a:rPr lang="en-US" sz="1800"/>
              <a:t>: method returns the session </a:t>
            </a:r>
            <a:r>
              <a:rPr lang="en-US" sz="1800" b="1"/>
              <a:t>bound to the context</a:t>
            </a:r>
            <a:r>
              <a:rPr lang="en-US" sz="1800"/>
              <a:t>. Need to have configured in hibernate configuration file like following:</a:t>
            </a:r>
          </a:p>
          <a:p>
            <a:pPr marL="42863" indent="0" algn="ctr">
              <a:spcBef>
                <a:spcPts val="600"/>
              </a:spcBef>
              <a:spcAft>
                <a:spcPts val="600"/>
              </a:spcAft>
              <a:buNone/>
            </a:pPr>
            <a:r>
              <a:rPr lang="en-US" altLang="en-US" sz="1600">
                <a:solidFill>
                  <a:srgbClr val="008080"/>
                </a:solidFill>
                <a:latin typeface="Monaco"/>
              </a:rPr>
              <a:t>&lt;</a:t>
            </a:r>
            <a:r>
              <a:rPr lang="en-US" altLang="en-US" sz="1600">
                <a:solidFill>
                  <a:srgbClr val="3F7F7F"/>
                </a:solidFill>
                <a:latin typeface="Monaco"/>
              </a:rPr>
              <a:t>property</a:t>
            </a:r>
            <a:r>
              <a:rPr lang="en-US" altLang="en-US" sz="1600">
                <a:solidFill>
                  <a:srgbClr val="000000"/>
                </a:solidFill>
                <a:latin typeface="Monaco"/>
              </a:rPr>
              <a:t> </a:t>
            </a:r>
            <a:r>
              <a:rPr lang="en-US" altLang="en-US" sz="1600" b="1">
                <a:solidFill>
                  <a:srgbClr val="7F007F"/>
                </a:solidFill>
                <a:latin typeface="Monaco"/>
              </a:rPr>
              <a:t>name</a:t>
            </a:r>
            <a:r>
              <a:rPr lang="en-US" altLang="en-US" sz="1600">
                <a:solidFill>
                  <a:srgbClr val="008080"/>
                </a:solidFill>
                <a:latin typeface="Monaco"/>
              </a:rPr>
              <a:t>=</a:t>
            </a:r>
            <a:r>
              <a:rPr lang="en-US" altLang="en-US" sz="1600">
                <a:solidFill>
                  <a:srgbClr val="2A00FF"/>
                </a:solidFill>
                <a:latin typeface="Monaco"/>
              </a:rPr>
              <a:t>"current_session_context_class"</a:t>
            </a:r>
            <a:r>
              <a:rPr lang="en-US" altLang="en-US" sz="1600">
                <a:solidFill>
                  <a:srgbClr val="008080"/>
                </a:solidFill>
                <a:latin typeface="Monaco"/>
              </a:rPr>
              <a:t>&gt;</a:t>
            </a:r>
            <a:r>
              <a:rPr lang="en-US" altLang="en-US" sz="1600">
                <a:solidFill>
                  <a:srgbClr val="000000"/>
                </a:solidFill>
                <a:latin typeface="Monaco"/>
              </a:rPr>
              <a:t>thread</a:t>
            </a:r>
            <a:r>
              <a:rPr lang="en-US" altLang="en-US" sz="1600">
                <a:solidFill>
                  <a:srgbClr val="008080"/>
                </a:solidFill>
                <a:latin typeface="Monaco"/>
              </a:rPr>
              <a:t>&lt;/</a:t>
            </a:r>
            <a:r>
              <a:rPr lang="en-US" altLang="en-US" sz="1600">
                <a:solidFill>
                  <a:srgbClr val="3F7F7F"/>
                </a:solidFill>
                <a:latin typeface="Monaco"/>
              </a:rPr>
              <a:t>property</a:t>
            </a:r>
            <a:r>
              <a:rPr lang="en-US" altLang="en-US" sz="1600">
                <a:solidFill>
                  <a:srgbClr val="008080"/>
                </a:solidFill>
                <a:latin typeface="Monaco"/>
              </a:rPr>
              <a:t>&gt;</a:t>
            </a:r>
            <a:r>
              <a:rPr lang="en-US" altLang="en-US" sz="1600">
                <a:solidFill>
                  <a:srgbClr val="333333"/>
                </a:solidFill>
                <a:latin typeface="Monaco"/>
              </a:rPr>
              <a:t> </a:t>
            </a:r>
            <a:r>
              <a:rPr lang="en-US" altLang="en-US" sz="1600">
                <a:solidFill>
                  <a:srgbClr val="000000"/>
                </a:solidFill>
                <a:latin typeface="Monaco"/>
              </a:rPr>
              <a:t>   </a:t>
            </a:r>
            <a:endParaRPr lang="en-US" sz="3200"/>
          </a:p>
          <a:p>
            <a:pPr marL="342900" lvl="1" indent="0" algn="just">
              <a:spcBef>
                <a:spcPts val="600"/>
              </a:spcBef>
              <a:spcAft>
                <a:spcPts val="600"/>
              </a:spcAft>
              <a:buNone/>
            </a:pPr>
            <a:r>
              <a:rPr lang="en-US" sz="1800" i="1"/>
              <a:t>      It’s faster than opening a new session</a:t>
            </a:r>
            <a:endParaRPr lang="en-US" sz="1500"/>
          </a:p>
        </p:txBody>
      </p:sp>
      <p:sp>
        <p:nvSpPr>
          <p:cNvPr id="6" name="Date Placeholder 5"/>
          <p:cNvSpPr>
            <a:spLocks noGrp="1"/>
          </p:cNvSpPr>
          <p:nvPr>
            <p:ph type="dt" sz="half" idx="10"/>
          </p:nvPr>
        </p:nvSpPr>
        <p:spPr/>
        <p:txBody>
          <a:bodyPr/>
          <a:lstStyle/>
          <a:p>
            <a:r>
              <a:rPr lang="en-US"/>
              <a:t>9/29/2022</a:t>
            </a:r>
          </a:p>
        </p:txBody>
      </p:sp>
      <p:sp>
        <p:nvSpPr>
          <p:cNvPr id="5" name="Slide Number Placeholder 4"/>
          <p:cNvSpPr>
            <a:spLocks noGrp="1"/>
          </p:cNvSpPr>
          <p:nvPr>
            <p:ph type="sldNum" sz="quarter" idx="12"/>
          </p:nvPr>
        </p:nvSpPr>
        <p:spPr/>
        <p:txBody>
          <a:bodyPr/>
          <a:lstStyle/>
          <a:p>
            <a:fld id="{AB4FB0DF-9300-7D4B-B157-CBD30D15743F}" type="slidenum">
              <a:rPr lang="en-US" smtClean="0"/>
              <a:t>22</a:t>
            </a:fld>
            <a:endParaRPr lang="en-US"/>
          </a:p>
        </p:txBody>
      </p:sp>
    </p:spTree>
    <p:extLst>
      <p:ext uri="{BB962C8B-B14F-4D97-AF65-F5344CB8AC3E}">
        <p14:creationId xmlns:p14="http://schemas.microsoft.com/office/powerpoint/2010/main" val="3659458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SessionFactory class</a:t>
            </a:r>
          </a:p>
        </p:txBody>
      </p:sp>
      <p:sp>
        <p:nvSpPr>
          <p:cNvPr id="3" name="Content Placeholder 2"/>
          <p:cNvSpPr>
            <a:spLocks noGrp="1"/>
          </p:cNvSpPr>
          <p:nvPr>
            <p:ph idx="1"/>
          </p:nvPr>
        </p:nvSpPr>
        <p:spPr/>
        <p:txBody>
          <a:bodyPr/>
          <a:lstStyle/>
          <a:p>
            <a:pPr lvl="0" algn="just">
              <a:spcBef>
                <a:spcPts val="600"/>
              </a:spcBef>
              <a:spcAft>
                <a:spcPts val="600"/>
              </a:spcAft>
              <a:buFont typeface="Wingdings" panose="05000000000000000000" pitchFamily="2" charset="2"/>
              <a:buChar char="v"/>
            </a:pPr>
            <a:r>
              <a:rPr lang="en-US" b="1">
                <a:solidFill>
                  <a:prstClr val="black"/>
                </a:solidFill>
              </a:rPr>
              <a:t>SessionFactory methods:</a:t>
            </a:r>
          </a:p>
          <a:p>
            <a:pPr lvl="1">
              <a:spcBef>
                <a:spcPts val="450"/>
              </a:spcBef>
              <a:spcAft>
                <a:spcPts val="450"/>
              </a:spcAft>
            </a:pPr>
            <a:r>
              <a:rPr lang="en-US">
                <a:solidFill>
                  <a:srgbClr val="1125E5"/>
                </a:solidFill>
              </a:rPr>
              <a:t>openStatelessSession()</a:t>
            </a:r>
            <a:r>
              <a:rPr lang="en-US"/>
              <a:t>: </a:t>
            </a:r>
            <a:r>
              <a:rPr lang="en-US" sz="1800"/>
              <a:t>method returns instance of </a:t>
            </a:r>
            <a:r>
              <a:rPr lang="en-US" sz="1800" b="1"/>
              <a:t>StatelessSession</a:t>
            </a:r>
            <a:r>
              <a:rPr lang="en-US" sz="1800"/>
              <a:t>. </a:t>
            </a:r>
          </a:p>
          <a:p>
            <a:pPr lvl="1" algn="just">
              <a:spcBef>
                <a:spcPts val="450"/>
              </a:spcBef>
              <a:spcAft>
                <a:spcPts val="450"/>
              </a:spcAft>
            </a:pPr>
            <a:r>
              <a:rPr lang="en-US"/>
              <a:t>StatelessSession in Hibernate does </a:t>
            </a:r>
            <a:r>
              <a:rPr lang="en-US" b="1"/>
              <a:t>not implement first-level cache</a:t>
            </a:r>
            <a:r>
              <a:rPr lang="en-US"/>
              <a:t> and it </a:t>
            </a:r>
            <a:r>
              <a:rPr lang="en-US" b="1"/>
              <a:t>doesn’t interact with any second-level cache</a:t>
            </a:r>
            <a:r>
              <a:rPr lang="en-US"/>
              <a:t>.</a:t>
            </a:r>
          </a:p>
          <a:p>
            <a:pPr lvl="1" algn="just">
              <a:spcBef>
                <a:spcPts val="450"/>
              </a:spcBef>
              <a:spcAft>
                <a:spcPts val="450"/>
              </a:spcAft>
            </a:pPr>
            <a:r>
              <a:rPr lang="en-US" b="1"/>
              <a:t>Collections are also ignored </a:t>
            </a:r>
            <a:r>
              <a:rPr lang="en-US"/>
              <a:t>by a stateless session.</a:t>
            </a:r>
          </a:p>
          <a:p>
            <a:pPr lvl="1" algn="just">
              <a:spcBef>
                <a:spcPts val="450"/>
              </a:spcBef>
              <a:spcAft>
                <a:spcPts val="450"/>
              </a:spcAft>
            </a:pPr>
            <a:r>
              <a:rPr lang="en-US"/>
              <a:t>It’s more like a normal JDBC connection and doesn’t provide any benefits that come from using hibernate framework.</a:t>
            </a:r>
          </a:p>
        </p:txBody>
      </p:sp>
      <p:sp>
        <p:nvSpPr>
          <p:cNvPr id="6" name="Date Placeholder 5"/>
          <p:cNvSpPr>
            <a:spLocks noGrp="1"/>
          </p:cNvSpPr>
          <p:nvPr>
            <p:ph type="dt" sz="half" idx="10"/>
          </p:nvPr>
        </p:nvSpPr>
        <p:spPr/>
        <p:txBody>
          <a:bodyPr/>
          <a:lstStyle/>
          <a:p>
            <a:r>
              <a:rPr lang="en-US"/>
              <a:t>9/29/2022</a:t>
            </a:r>
          </a:p>
        </p:txBody>
      </p:sp>
      <p:sp>
        <p:nvSpPr>
          <p:cNvPr id="5" name="Slide Number Placeholder 4"/>
          <p:cNvSpPr>
            <a:spLocks noGrp="1"/>
          </p:cNvSpPr>
          <p:nvPr>
            <p:ph type="sldNum" sz="quarter" idx="12"/>
          </p:nvPr>
        </p:nvSpPr>
        <p:spPr/>
        <p:txBody>
          <a:bodyPr/>
          <a:lstStyle/>
          <a:p>
            <a:fld id="{AB4FB0DF-9300-7D4B-B157-CBD30D15743F}" type="slidenum">
              <a:rPr lang="en-US" smtClean="0"/>
              <a:t>23</a:t>
            </a:fld>
            <a:endParaRPr lang="en-US"/>
          </a:p>
        </p:txBody>
      </p:sp>
    </p:spTree>
    <p:extLst>
      <p:ext uri="{BB962C8B-B14F-4D97-AF65-F5344CB8AC3E}">
        <p14:creationId xmlns:p14="http://schemas.microsoft.com/office/powerpoint/2010/main" val="2620097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t>Core Components of Hibernate</a:t>
            </a:r>
          </a:p>
        </p:txBody>
      </p:sp>
      <p:sp>
        <p:nvSpPr>
          <p:cNvPr id="3" name="Content Placeholder 2"/>
          <p:cNvSpPr>
            <a:spLocks noGrp="1"/>
          </p:cNvSpPr>
          <p:nvPr>
            <p:ph idx="1"/>
          </p:nvPr>
        </p:nvSpPr>
        <p:spPr>
          <a:xfrm>
            <a:off x="278605" y="736600"/>
            <a:ext cx="8622507" cy="3858023"/>
          </a:xfrm>
        </p:spPr>
        <p:txBody>
          <a:bodyPr/>
          <a:lstStyle/>
          <a:p>
            <a:pPr>
              <a:lnSpc>
                <a:spcPct val="110000"/>
              </a:lnSpc>
              <a:spcBef>
                <a:spcPts val="600"/>
              </a:spcBef>
              <a:buFont typeface="Wingdings" panose="05000000000000000000" pitchFamily="2" charset="2"/>
              <a:buChar char="v"/>
            </a:pPr>
            <a:r>
              <a:rPr lang="en-US" b="1"/>
              <a:t>Session</a:t>
            </a:r>
          </a:p>
          <a:p>
            <a:pPr lvl="1" algn="just">
              <a:lnSpc>
                <a:spcPct val="110000"/>
              </a:lnSpc>
              <a:spcBef>
                <a:spcPts val="600"/>
              </a:spcBef>
            </a:pPr>
            <a:r>
              <a:rPr lang="en-US" sz="1500"/>
              <a:t>The session object provides an interface between the </a:t>
            </a:r>
            <a:r>
              <a:rPr lang="en-US" sz="1500" b="1" i="1"/>
              <a:t>application</a:t>
            </a:r>
            <a:r>
              <a:rPr lang="en-US" sz="1500"/>
              <a:t> and </a:t>
            </a:r>
            <a:r>
              <a:rPr lang="en-US" sz="1500" b="1" i="1"/>
              <a:t>data stored</a:t>
            </a:r>
            <a:r>
              <a:rPr lang="en-US" sz="1500" i="1"/>
              <a:t> </a:t>
            </a:r>
            <a:r>
              <a:rPr lang="en-US" sz="1500"/>
              <a:t>in the database. A Session is used to get a </a:t>
            </a:r>
            <a:r>
              <a:rPr lang="en-US" sz="1500" b="1"/>
              <a:t>physical connection with a database.</a:t>
            </a:r>
          </a:p>
          <a:p>
            <a:pPr lvl="1" algn="just">
              <a:lnSpc>
                <a:spcPct val="110000"/>
              </a:lnSpc>
              <a:spcBef>
                <a:spcPts val="600"/>
              </a:spcBef>
            </a:pPr>
            <a:r>
              <a:rPr lang="en-US" sz="1500"/>
              <a:t>Persistent objects are </a:t>
            </a:r>
            <a:r>
              <a:rPr lang="en-US" sz="1500" b="1"/>
              <a:t>saved</a:t>
            </a:r>
            <a:r>
              <a:rPr lang="en-US" sz="1500"/>
              <a:t> and </a:t>
            </a:r>
            <a:r>
              <a:rPr lang="en-US" sz="1500" b="1"/>
              <a:t>retrieved</a:t>
            </a:r>
            <a:r>
              <a:rPr lang="en-US" sz="1500"/>
              <a:t> through a Session object.</a:t>
            </a:r>
          </a:p>
          <a:p>
            <a:pPr lvl="1" algn="just">
              <a:lnSpc>
                <a:spcPct val="110000"/>
              </a:lnSpc>
              <a:spcBef>
                <a:spcPts val="600"/>
              </a:spcBef>
            </a:pPr>
            <a:r>
              <a:rPr lang="en-US" sz="1500"/>
              <a:t>The session objects should </a:t>
            </a:r>
            <a:r>
              <a:rPr lang="en-US" sz="1500" b="1"/>
              <a:t>not be kept open for a long time </a:t>
            </a:r>
            <a:r>
              <a:rPr lang="en-US" sz="1500"/>
              <a:t>because they are </a:t>
            </a:r>
            <a:r>
              <a:rPr lang="en-US" sz="1500" b="1"/>
              <a:t>not usually thread safe </a:t>
            </a:r>
            <a:r>
              <a:rPr lang="en-US" sz="1500"/>
              <a:t>and they should be </a:t>
            </a:r>
            <a:r>
              <a:rPr lang="en-US" sz="1500" b="1"/>
              <a:t>created</a:t>
            </a:r>
            <a:r>
              <a:rPr lang="en-US" sz="1500"/>
              <a:t> and </a:t>
            </a:r>
            <a:r>
              <a:rPr lang="en-US" sz="1500" b="1"/>
              <a:t>destroyed</a:t>
            </a:r>
            <a:r>
              <a:rPr lang="en-US" sz="1500"/>
              <a:t> them as needed. </a:t>
            </a:r>
          </a:p>
          <a:p>
            <a:pPr lvl="1" algn="just">
              <a:lnSpc>
                <a:spcPct val="110000"/>
              </a:lnSpc>
              <a:spcBef>
                <a:spcPts val="600"/>
              </a:spcBef>
            </a:pPr>
            <a:r>
              <a:rPr lang="en-US" sz="1500"/>
              <a:t>It is factory of Transaction, Query and Criteria. </a:t>
            </a:r>
          </a:p>
          <a:p>
            <a:pPr lvl="1" algn="just">
              <a:lnSpc>
                <a:spcPct val="110000"/>
              </a:lnSpc>
              <a:spcBef>
                <a:spcPts val="600"/>
              </a:spcBef>
            </a:pPr>
            <a:r>
              <a:rPr lang="en-US" sz="1500"/>
              <a:t>It holds a first-level cache (mandatory) of data. </a:t>
            </a:r>
          </a:p>
          <a:p>
            <a:pPr lvl="1" algn="just">
              <a:lnSpc>
                <a:spcPct val="110000"/>
              </a:lnSpc>
              <a:spcBef>
                <a:spcPts val="600"/>
              </a:spcBef>
            </a:pPr>
            <a:r>
              <a:rPr lang="en-US" sz="1500"/>
              <a:t>The </a:t>
            </a:r>
            <a:r>
              <a:rPr lang="en-US" sz="1500" b="1" i="1"/>
              <a:t>org. Session</a:t>
            </a:r>
            <a:r>
              <a:rPr lang="en-GB" sz="1500"/>
              <a:t> object is </a:t>
            </a:r>
            <a:r>
              <a:rPr lang="en-GB" sz="1500">
                <a:solidFill>
                  <a:schemeClr val="accent6">
                    <a:lumMod val="75000"/>
                  </a:schemeClr>
                </a:solidFill>
              </a:rPr>
              <a:t>not threadsafe</a:t>
            </a:r>
            <a:r>
              <a:rPr lang="en-GB" sz="1500"/>
              <a:t>. It is used to execute CRUD operations (insert, delete, update, edit). </a:t>
            </a:r>
          </a:p>
          <a:p>
            <a:pPr lvl="1" algn="just">
              <a:lnSpc>
                <a:spcPct val="110000"/>
              </a:lnSpc>
              <a:spcBef>
                <a:spcPts val="600"/>
              </a:spcBef>
            </a:pPr>
            <a:r>
              <a:rPr lang="en-GB" sz="1500" b="1"/>
              <a:t>Syntax</a:t>
            </a:r>
            <a:r>
              <a:rPr lang="en-GB" sz="1500"/>
              <a:t>:</a:t>
            </a:r>
            <a:endParaRPr lang="en-US" sz="150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24</a:t>
            </a:fld>
            <a:endParaRPr lang="en-US" altLang="ja-JP" dirty="0"/>
          </a:p>
        </p:txBody>
      </p:sp>
      <p:sp>
        <p:nvSpPr>
          <p:cNvPr id="6" name="Date Placeholder 5"/>
          <p:cNvSpPr>
            <a:spLocks noGrp="1"/>
          </p:cNvSpPr>
          <p:nvPr>
            <p:ph type="dt" sz="half" idx="10"/>
          </p:nvPr>
        </p:nvSpPr>
        <p:spPr/>
        <p:txBody>
          <a:bodyPr/>
          <a:lstStyle/>
          <a:p>
            <a:r>
              <a:rPr lang="en-US"/>
              <a:t>9/29/2022</a:t>
            </a:r>
          </a:p>
        </p:txBody>
      </p:sp>
      <p:sp>
        <p:nvSpPr>
          <p:cNvPr id="7" name="Rectangle 6"/>
          <p:cNvSpPr/>
          <p:nvPr/>
        </p:nvSpPr>
        <p:spPr>
          <a:xfrm>
            <a:off x="2084841" y="4219278"/>
            <a:ext cx="5010033" cy="307777"/>
          </a:xfrm>
          <a:prstGeom prst="rect">
            <a:avLst/>
          </a:prstGeom>
        </p:spPr>
        <p:txBody>
          <a:bodyPr wrap="square">
            <a:spAutoFit/>
          </a:bodyPr>
          <a:lstStyle/>
          <a:p>
            <a:pPr algn="ctr"/>
            <a:r>
              <a:rPr lang="en-US" sz="1400">
                <a:solidFill>
                  <a:srgbClr val="000000"/>
                </a:solidFill>
                <a:highlight>
                  <a:srgbClr val="E8F2FE"/>
                </a:highlight>
                <a:latin typeface="Consolas" panose="020B0609020204030204" pitchFamily="49" charset="0"/>
              </a:rPr>
              <a:t>Session </a:t>
            </a:r>
            <a:r>
              <a:rPr lang="en-US" sz="1400">
                <a:solidFill>
                  <a:srgbClr val="6A3E3E"/>
                </a:solidFill>
                <a:highlight>
                  <a:srgbClr val="E8F2FE"/>
                </a:highlight>
                <a:latin typeface="Consolas" panose="020B0609020204030204" pitchFamily="49" charset="0"/>
              </a:rPr>
              <a:t>session</a:t>
            </a:r>
            <a:r>
              <a:rPr lang="en-US" sz="1400">
                <a:solidFill>
                  <a:srgbClr val="000000"/>
                </a:solidFill>
                <a:highlight>
                  <a:srgbClr val="E8F2FE"/>
                </a:highlight>
                <a:latin typeface="Consolas" panose="020B0609020204030204" pitchFamily="49" charset="0"/>
              </a:rPr>
              <a:t> = sessionFactory</a:t>
            </a:r>
            <a:r>
              <a:rPr lang="en-US" sz="1400" i="1">
                <a:solidFill>
                  <a:srgbClr val="000000"/>
                </a:solidFill>
                <a:highlight>
                  <a:srgbClr val="E8F2FE"/>
                </a:highlight>
                <a:latin typeface="Consolas" panose="020B0609020204030204" pitchFamily="49" charset="0"/>
              </a:rPr>
              <a:t>.openSession();</a:t>
            </a:r>
            <a:endParaRPr lang="en-US" sz="1400"/>
          </a:p>
        </p:txBody>
      </p:sp>
    </p:spTree>
    <p:extLst>
      <p:ext uri="{BB962C8B-B14F-4D97-AF65-F5344CB8AC3E}">
        <p14:creationId xmlns:p14="http://schemas.microsoft.com/office/powerpoint/2010/main" val="3700498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solidFill>
                  <a:prstClr val="white"/>
                </a:solidFill>
              </a:rPr>
              <a:t>Core Components of Hibernate</a:t>
            </a:r>
            <a:endParaRPr lang="en-US" sz="2400"/>
          </a:p>
        </p:txBody>
      </p:sp>
      <p:sp>
        <p:nvSpPr>
          <p:cNvPr id="3" name="Content Placeholder 2"/>
          <p:cNvSpPr>
            <a:spLocks noGrp="1"/>
          </p:cNvSpPr>
          <p:nvPr>
            <p:ph idx="1"/>
          </p:nvPr>
        </p:nvSpPr>
        <p:spPr/>
        <p:txBody>
          <a:bodyPr/>
          <a:lstStyle/>
          <a:p>
            <a:pPr algn="just">
              <a:lnSpc>
                <a:spcPct val="110000"/>
              </a:lnSpc>
              <a:buFont typeface="Wingdings" panose="05000000000000000000" pitchFamily="2" charset="2"/>
              <a:buChar char="v"/>
            </a:pPr>
            <a:r>
              <a:rPr lang="en-US" b="1"/>
              <a:t>Transaction</a:t>
            </a:r>
          </a:p>
          <a:p>
            <a:pPr lvl="1" algn="just">
              <a:lnSpc>
                <a:spcPct val="110000"/>
              </a:lnSpc>
            </a:pPr>
            <a:r>
              <a:rPr lang="en-GB" sz="1600"/>
              <a:t>The </a:t>
            </a:r>
            <a:r>
              <a:rPr lang="en-GB" sz="1600" b="1">
                <a:solidFill>
                  <a:srgbClr val="1125E5"/>
                </a:solidFill>
              </a:rPr>
              <a:t>org.hibernate</a:t>
            </a:r>
            <a:r>
              <a:rPr lang="en-GB" sz="1600"/>
              <a:t> package contains a </a:t>
            </a:r>
            <a:r>
              <a:rPr lang="en-GB" sz="1600" b="1">
                <a:solidFill>
                  <a:srgbClr val="1125E5"/>
                </a:solidFill>
              </a:rPr>
              <a:t>Transaction</a:t>
            </a:r>
            <a:r>
              <a:rPr lang="en-GB" sz="1600"/>
              <a:t> interface. </a:t>
            </a:r>
          </a:p>
          <a:p>
            <a:pPr lvl="1" algn="just">
              <a:lnSpc>
                <a:spcPct val="110000"/>
              </a:lnSpc>
            </a:pPr>
            <a:r>
              <a:rPr lang="en-GB" sz="1600"/>
              <a:t>The object of the session creates a Transaction object. </a:t>
            </a:r>
          </a:p>
          <a:p>
            <a:pPr lvl="1" algn="just">
              <a:lnSpc>
                <a:spcPct val="110000"/>
              </a:lnSpc>
            </a:pPr>
            <a:r>
              <a:rPr lang="en-GB" sz="1600"/>
              <a:t>It provides the instruction to the database for </a:t>
            </a:r>
            <a:r>
              <a:rPr lang="en-GB" sz="1600">
                <a:solidFill>
                  <a:srgbClr val="1125E5"/>
                </a:solidFill>
              </a:rPr>
              <a:t>transaction management</a:t>
            </a:r>
            <a:r>
              <a:rPr lang="en-GB" sz="1600"/>
              <a:t>. </a:t>
            </a:r>
          </a:p>
          <a:p>
            <a:pPr lvl="1" algn="just">
              <a:lnSpc>
                <a:spcPct val="110000"/>
              </a:lnSpc>
            </a:pPr>
            <a:r>
              <a:rPr lang="en-GB" sz="1600"/>
              <a:t>It is a short-lived single-threaded object.</a:t>
            </a:r>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25</a:t>
            </a:fld>
            <a:endParaRPr lang="en-US" altLang="ja-JP" dirty="0"/>
          </a:p>
        </p:txBody>
      </p:sp>
      <p:sp>
        <p:nvSpPr>
          <p:cNvPr id="6" name="Date Placeholder 5"/>
          <p:cNvSpPr>
            <a:spLocks noGrp="1"/>
          </p:cNvSpPr>
          <p:nvPr>
            <p:ph type="dt" sz="half" idx="10"/>
          </p:nvPr>
        </p:nvSpPr>
        <p:spPr/>
        <p:txBody>
          <a:bodyPr/>
          <a:lstStyle/>
          <a:p>
            <a:r>
              <a:rPr lang="en-US"/>
              <a:t>9/29/2022</a:t>
            </a:r>
          </a:p>
        </p:txBody>
      </p:sp>
      <p:sp>
        <p:nvSpPr>
          <p:cNvPr id="7" name="Rectangle 6"/>
          <p:cNvSpPr/>
          <p:nvPr/>
        </p:nvSpPr>
        <p:spPr>
          <a:xfrm>
            <a:off x="1088734" y="2678311"/>
            <a:ext cx="7438030" cy="1077218"/>
          </a:xfrm>
          <a:prstGeom prst="rect">
            <a:avLst/>
          </a:prstGeom>
          <a:solidFill>
            <a:schemeClr val="bg1">
              <a:lumMod val="95000"/>
            </a:schemeClr>
          </a:solidFill>
        </p:spPr>
        <p:txBody>
          <a:bodyPr wrap="square">
            <a:spAutoFit/>
          </a:bodyPr>
          <a:lstStyle/>
          <a:p>
            <a:pPr>
              <a:spcBef>
                <a:spcPts val="600"/>
              </a:spcBef>
            </a:pPr>
            <a:r>
              <a:rPr lang="en-US">
                <a:solidFill>
                  <a:srgbClr val="000000"/>
                </a:solidFill>
                <a:latin typeface="Consolas" panose="020B0609020204030204" pitchFamily="49" charset="0"/>
              </a:rPr>
              <a:t>Transaction </a:t>
            </a:r>
            <a:r>
              <a:rPr lang="en-US">
                <a:solidFill>
                  <a:srgbClr val="6A3E3E"/>
                </a:solidFill>
                <a:latin typeface="Consolas" panose="020B0609020204030204" pitchFamily="49" charset="0"/>
              </a:rPr>
              <a:t>transaction</a:t>
            </a:r>
            <a:r>
              <a:rPr lang="en-US">
                <a:solidFill>
                  <a:srgbClr val="000000"/>
                </a:solidFill>
                <a:latin typeface="Consolas" panose="020B0609020204030204" pitchFamily="49" charset="0"/>
              </a:rPr>
              <a:t> = </a:t>
            </a:r>
            <a:r>
              <a:rPr lang="en-US">
                <a:solidFill>
                  <a:srgbClr val="6A3E3E"/>
                </a:solidFill>
                <a:latin typeface="Consolas" panose="020B0609020204030204" pitchFamily="49" charset="0"/>
              </a:rPr>
              <a:t>session</a:t>
            </a:r>
            <a:r>
              <a:rPr lang="en-US">
                <a:solidFill>
                  <a:srgbClr val="000000"/>
                </a:solidFill>
                <a:latin typeface="Consolas" panose="020B0609020204030204" pitchFamily="49" charset="0"/>
              </a:rPr>
              <a:t>.beginTransaction();     </a:t>
            </a:r>
          </a:p>
          <a:p>
            <a:pPr>
              <a:spcBef>
                <a:spcPts val="600"/>
              </a:spcBef>
            </a:pPr>
            <a:r>
              <a:rPr lang="en-US">
                <a:solidFill>
                  <a:srgbClr val="000000"/>
                </a:solidFill>
                <a:latin typeface="Consolas" panose="020B0609020204030204" pitchFamily="49" charset="0"/>
              </a:rPr>
              <a:t>Serializable </a:t>
            </a:r>
            <a:r>
              <a:rPr lang="en-US">
                <a:solidFill>
                  <a:srgbClr val="6A3E3E"/>
                </a:solidFill>
                <a:latin typeface="Consolas" panose="020B0609020204030204" pitchFamily="49" charset="0"/>
              </a:rPr>
              <a:t>result</a:t>
            </a:r>
            <a:r>
              <a:rPr lang="en-US">
                <a:solidFill>
                  <a:srgbClr val="000000"/>
                </a:solidFill>
                <a:latin typeface="Consolas" panose="020B0609020204030204" pitchFamily="49" charset="0"/>
              </a:rPr>
              <a:t> = </a:t>
            </a:r>
            <a:r>
              <a:rPr lang="en-US">
                <a:solidFill>
                  <a:srgbClr val="6A3E3E"/>
                </a:solidFill>
                <a:latin typeface="Consolas" panose="020B0609020204030204" pitchFamily="49" charset="0"/>
              </a:rPr>
              <a:t>session</a:t>
            </a:r>
            <a:r>
              <a:rPr lang="en-US">
                <a:solidFill>
                  <a:srgbClr val="000000"/>
                </a:solidFill>
                <a:latin typeface="Consolas" panose="020B0609020204030204" pitchFamily="49" charset="0"/>
              </a:rPr>
              <a:t>.save(</a:t>
            </a:r>
            <a:r>
              <a:rPr lang="en-US">
                <a:solidFill>
                  <a:srgbClr val="6A3E3E"/>
                </a:solidFill>
                <a:latin typeface="Consolas" panose="020B0609020204030204" pitchFamily="49" charset="0"/>
              </a:rPr>
              <a:t>job</a:t>
            </a:r>
            <a:r>
              <a:rPr lang="en-US">
                <a:solidFill>
                  <a:srgbClr val="000000"/>
                </a:solidFill>
                <a:latin typeface="Consolas" panose="020B0609020204030204" pitchFamily="49" charset="0"/>
              </a:rPr>
              <a:t>);      </a:t>
            </a:r>
          </a:p>
          <a:p>
            <a:pPr>
              <a:spcBef>
                <a:spcPts val="600"/>
              </a:spcBef>
            </a:pPr>
            <a:r>
              <a:rPr lang="en-US">
                <a:solidFill>
                  <a:srgbClr val="6A3E3E"/>
                </a:solidFill>
                <a:latin typeface="Consolas" panose="020B0609020204030204" pitchFamily="49" charset="0"/>
              </a:rPr>
              <a:t>transaction</a:t>
            </a:r>
            <a:r>
              <a:rPr lang="en-US">
                <a:solidFill>
                  <a:srgbClr val="000000"/>
                </a:solidFill>
                <a:latin typeface="Consolas" panose="020B0609020204030204" pitchFamily="49" charset="0"/>
              </a:rPr>
              <a:t>.commit();</a:t>
            </a:r>
            <a:endParaRPr lang="en-US"/>
          </a:p>
        </p:txBody>
      </p:sp>
    </p:spTree>
    <p:extLst>
      <p:ext uri="{BB962C8B-B14F-4D97-AF65-F5344CB8AC3E}">
        <p14:creationId xmlns:p14="http://schemas.microsoft.com/office/powerpoint/2010/main" val="3995913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Configuration </a:t>
            </a:r>
          </a:p>
        </p:txBody>
      </p:sp>
      <p:sp>
        <p:nvSpPr>
          <p:cNvPr id="7" name="Text Placeholder 6"/>
          <p:cNvSpPr>
            <a:spLocks noGrp="1"/>
          </p:cNvSpPr>
          <p:nvPr>
            <p:ph type="body" idx="1"/>
          </p:nvPr>
        </p:nvSpPr>
        <p:spPr/>
        <p:txBody>
          <a:bodyPr/>
          <a:lstStyle/>
          <a:p>
            <a:r>
              <a:rPr lang="en-US"/>
              <a:t>Section 04</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26</a:t>
            </a:fld>
            <a:endParaRPr lang="en-US"/>
          </a:p>
        </p:txBody>
      </p:sp>
      <p:sp>
        <p:nvSpPr>
          <p:cNvPr id="2" name="Date Placeholder 1"/>
          <p:cNvSpPr>
            <a:spLocks noGrp="1"/>
          </p:cNvSpPr>
          <p:nvPr>
            <p:ph type="dt" sz="half" idx="10"/>
          </p:nvPr>
        </p:nvSpPr>
        <p:spPr/>
        <p:txBody>
          <a:bodyPr/>
          <a:lstStyle/>
          <a:p>
            <a:r>
              <a:rPr lang="en-US"/>
              <a:t>9/29/2022</a:t>
            </a:r>
          </a:p>
        </p:txBody>
      </p:sp>
    </p:spTree>
    <p:extLst>
      <p:ext uri="{BB962C8B-B14F-4D97-AF65-F5344CB8AC3E}">
        <p14:creationId xmlns:p14="http://schemas.microsoft.com/office/powerpoint/2010/main" val="1078029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p>
        </p:txBody>
      </p:sp>
      <p:sp>
        <p:nvSpPr>
          <p:cNvPr id="3" name="Content Placeholder 2"/>
          <p:cNvSpPr>
            <a:spLocks noGrp="1"/>
          </p:cNvSpPr>
          <p:nvPr>
            <p:ph idx="1"/>
          </p:nvPr>
        </p:nvSpPr>
        <p:spPr/>
        <p:txBody>
          <a:bodyPr/>
          <a:lstStyle/>
          <a:p>
            <a:pPr>
              <a:spcBef>
                <a:spcPts val="450"/>
              </a:spcBef>
              <a:spcAft>
                <a:spcPts val="450"/>
              </a:spcAft>
            </a:pPr>
            <a:r>
              <a:rPr lang="en-US" sz="1800"/>
              <a:t>How your </a:t>
            </a:r>
            <a:r>
              <a:rPr lang="en-US" sz="1800" b="1"/>
              <a:t>Java classes </a:t>
            </a:r>
            <a:r>
              <a:rPr lang="en-US" sz="1800"/>
              <a:t>relate to the </a:t>
            </a:r>
            <a:r>
              <a:rPr lang="en-US" sz="1800" b="1"/>
              <a:t>database tables</a:t>
            </a:r>
            <a:r>
              <a:rPr lang="en-US" sz="1800"/>
              <a:t>?</a:t>
            </a:r>
          </a:p>
          <a:p>
            <a:pPr algn="just">
              <a:spcBef>
                <a:spcPts val="450"/>
              </a:spcBef>
              <a:spcAft>
                <a:spcPts val="450"/>
              </a:spcAft>
            </a:pPr>
            <a:r>
              <a:rPr lang="en-US" sz="1800"/>
              <a:t>Hibernate requires a </a:t>
            </a:r>
            <a:r>
              <a:rPr lang="en-US" sz="1800" b="1"/>
              <a:t>set of configuration settings related to database </a:t>
            </a:r>
            <a:r>
              <a:rPr lang="en-US" sz="1800"/>
              <a:t>and other related </a:t>
            </a:r>
            <a:r>
              <a:rPr lang="en-US" sz="1800" b="1"/>
              <a:t>parameters</a:t>
            </a:r>
            <a:r>
              <a:rPr lang="en-US" sz="1800"/>
              <a:t>. </a:t>
            </a:r>
          </a:p>
          <a:p>
            <a:pPr algn="just">
              <a:spcBef>
                <a:spcPts val="450"/>
              </a:spcBef>
              <a:spcAft>
                <a:spcPts val="450"/>
              </a:spcAft>
            </a:pPr>
            <a:r>
              <a:rPr lang="en-US" sz="1800"/>
              <a:t>All such information is usually supplied as a standard Java properties file called </a:t>
            </a:r>
            <a:r>
              <a:rPr lang="en-US" sz="1800" b="1"/>
              <a:t> properties</a:t>
            </a:r>
            <a:r>
              <a:rPr lang="en-US" sz="1800"/>
              <a:t>, or as an XML file named </a:t>
            </a:r>
            <a:r>
              <a:rPr lang="en-US" sz="1800" b="1"/>
              <a:t> cfg.xml</a:t>
            </a:r>
            <a:r>
              <a:rPr lang="en-US" sz="1800"/>
              <a:t>.</a:t>
            </a:r>
          </a:p>
          <a:p>
            <a:pPr algn="just">
              <a:spcBef>
                <a:spcPts val="450"/>
              </a:spcBef>
              <a:spcAft>
                <a:spcPts val="450"/>
              </a:spcAft>
            </a:pPr>
            <a:r>
              <a:rPr lang="en-US" sz="1800"/>
              <a:t>We will consider XML formatted file </a:t>
            </a:r>
            <a:r>
              <a:rPr lang="en-US" sz="1800" b="1"/>
              <a:t> cfg.xml</a:t>
            </a:r>
            <a:r>
              <a:rPr lang="en-US" sz="1800"/>
              <a:t> to specify required Hibernate properties in all of examples.</a:t>
            </a:r>
          </a:p>
        </p:txBody>
      </p:sp>
      <p:sp>
        <p:nvSpPr>
          <p:cNvPr id="5" name="Slide Number Placeholder 4"/>
          <p:cNvSpPr>
            <a:spLocks noGrp="1"/>
          </p:cNvSpPr>
          <p:nvPr>
            <p:ph type="sldNum" sz="quarter" idx="12"/>
          </p:nvPr>
        </p:nvSpPr>
        <p:spPr/>
        <p:txBody>
          <a:bodyPr/>
          <a:lstStyle/>
          <a:p>
            <a:fld id="{AB4FB0DF-9300-7D4B-B157-CBD30D15743F}" type="slidenum">
              <a:rPr lang="en-US" smtClean="0"/>
              <a:t>27</a:t>
            </a:fld>
            <a:endParaRPr lang="en-US"/>
          </a:p>
        </p:txBody>
      </p:sp>
      <p:sp>
        <p:nvSpPr>
          <p:cNvPr id="6" name="Date Placeholder 5"/>
          <p:cNvSpPr>
            <a:spLocks noGrp="1"/>
          </p:cNvSpPr>
          <p:nvPr>
            <p:ph type="dt" sz="half" idx="10"/>
          </p:nvPr>
        </p:nvSpPr>
        <p:spPr/>
        <p:txBody>
          <a:bodyPr/>
          <a:lstStyle/>
          <a:p>
            <a:r>
              <a:rPr lang="en-US"/>
              <a:t>9/29/2022</a:t>
            </a:r>
          </a:p>
        </p:txBody>
      </p:sp>
    </p:spTree>
    <p:extLst>
      <p:ext uri="{BB962C8B-B14F-4D97-AF65-F5344CB8AC3E}">
        <p14:creationId xmlns:p14="http://schemas.microsoft.com/office/powerpoint/2010/main" val="4098451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cfg.xml</a:t>
            </a:r>
          </a:p>
        </p:txBody>
      </p:sp>
      <p:sp>
        <p:nvSpPr>
          <p:cNvPr id="5" name="Slide Number Placeholder 4"/>
          <p:cNvSpPr>
            <a:spLocks noGrp="1"/>
          </p:cNvSpPr>
          <p:nvPr>
            <p:ph type="sldNum" sz="quarter" idx="12"/>
          </p:nvPr>
        </p:nvSpPr>
        <p:spPr/>
        <p:txBody>
          <a:bodyPr/>
          <a:lstStyle/>
          <a:p>
            <a:fld id="{AB4FB0DF-9300-7D4B-B157-CBD30D15743F}" type="slidenum">
              <a:rPr lang="en-US" smtClean="0"/>
              <a:t>28</a:t>
            </a:fld>
            <a:endParaRPr lang="en-US"/>
          </a:p>
        </p:txBody>
      </p:sp>
      <p:sp>
        <p:nvSpPr>
          <p:cNvPr id="6" name="Date Placeholder 5"/>
          <p:cNvSpPr>
            <a:spLocks noGrp="1"/>
          </p:cNvSpPr>
          <p:nvPr>
            <p:ph type="dt" sz="half" idx="10"/>
          </p:nvPr>
        </p:nvSpPr>
        <p:spPr/>
        <p:txBody>
          <a:bodyPr/>
          <a:lstStyle/>
          <a:p>
            <a:r>
              <a:rPr lang="en-US"/>
              <a:t>9/29/2022</a:t>
            </a:r>
          </a:p>
        </p:txBody>
      </p:sp>
      <p:sp>
        <p:nvSpPr>
          <p:cNvPr id="8" name="Rectangle 7"/>
          <p:cNvSpPr/>
          <p:nvPr/>
        </p:nvSpPr>
        <p:spPr>
          <a:xfrm>
            <a:off x="278605" y="753058"/>
            <a:ext cx="6536675" cy="3740896"/>
          </a:xfrm>
          <a:prstGeom prst="rect">
            <a:avLst/>
          </a:prstGeom>
          <a:solidFill>
            <a:schemeClr val="bg1">
              <a:lumMod val="95000"/>
            </a:schemeClr>
          </a:solidFill>
        </p:spPr>
        <p:txBody>
          <a:bodyPr wrap="square">
            <a:spAutoFit/>
          </a:bodyPr>
          <a:lstStyle/>
          <a:p>
            <a:pPr>
              <a:lnSpc>
                <a:spcPct val="110000"/>
              </a:lnSpc>
            </a:pPr>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xml </a:t>
            </a:r>
            <a:r>
              <a:rPr lang="en-US" sz="900">
                <a:solidFill>
                  <a:srgbClr val="7F007F"/>
                </a:solidFill>
                <a:latin typeface="Consolas" panose="020B0609020204030204" pitchFamily="49" charset="0"/>
              </a:rPr>
              <a:t>version</a:t>
            </a:r>
            <a:r>
              <a:rPr lang="en-US" sz="900">
                <a:solidFill>
                  <a:srgbClr val="000000"/>
                </a:solidFill>
                <a:latin typeface="Consolas" panose="020B0609020204030204" pitchFamily="49" charset="0"/>
              </a:rPr>
              <a:t>=</a:t>
            </a:r>
            <a:r>
              <a:rPr lang="en-US" sz="900" i="1">
                <a:solidFill>
                  <a:srgbClr val="2A00FF"/>
                </a:solidFill>
                <a:latin typeface="Consolas" panose="020B0609020204030204" pitchFamily="49" charset="0"/>
              </a:rPr>
              <a:t>'1.0' </a:t>
            </a:r>
            <a:r>
              <a:rPr lang="en-US" sz="900" i="1">
                <a:solidFill>
                  <a:srgbClr val="7F007F"/>
                </a:solidFill>
                <a:latin typeface="Consolas" panose="020B0609020204030204" pitchFamily="49" charset="0"/>
              </a:rPr>
              <a:t>encoding</a:t>
            </a:r>
            <a:r>
              <a:rPr lang="en-US" sz="900" i="1">
                <a:solidFill>
                  <a:srgbClr val="000000"/>
                </a:solidFill>
                <a:latin typeface="Consolas" panose="020B0609020204030204" pitchFamily="49" charset="0"/>
              </a:rPr>
              <a:t>=</a:t>
            </a:r>
            <a:r>
              <a:rPr lang="en-US" sz="900" i="1">
                <a:solidFill>
                  <a:srgbClr val="2A00FF"/>
                </a:solidFill>
                <a:latin typeface="Consolas" panose="020B0609020204030204" pitchFamily="49" charset="0"/>
              </a:rPr>
              <a:t>'utf-8'</a:t>
            </a:r>
            <a:r>
              <a:rPr lang="en-US" sz="900" i="1">
                <a:solidFill>
                  <a:srgbClr val="008080"/>
                </a:solidFill>
                <a:latin typeface="Consolas" panose="020B0609020204030204" pitchFamily="49" charset="0"/>
              </a:rPr>
              <a:t>?&gt;</a:t>
            </a:r>
          </a:p>
          <a:p>
            <a:pPr>
              <a:lnSpc>
                <a:spcPct val="110000"/>
              </a:lnSpc>
            </a:pPr>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DOCTYPE 	</a:t>
            </a:r>
            <a:r>
              <a:rPr lang="en-US" sz="900">
                <a:solidFill>
                  <a:srgbClr val="008080"/>
                </a:solidFill>
                <a:latin typeface="Consolas" panose="020B0609020204030204" pitchFamily="49" charset="0"/>
              </a:rPr>
              <a:t>hibernate-configuration </a:t>
            </a:r>
            <a:r>
              <a:rPr lang="en-US" sz="900">
                <a:solidFill>
                  <a:srgbClr val="808080"/>
                </a:solidFill>
                <a:latin typeface="Consolas" panose="020B0609020204030204" pitchFamily="49" charset="0"/>
              </a:rPr>
              <a:t>PUBLIC </a:t>
            </a:r>
            <a:r>
              <a:rPr lang="en-US" sz="900">
                <a:solidFill>
                  <a:srgbClr val="008080"/>
                </a:solidFill>
                <a:latin typeface="Consolas" panose="020B0609020204030204" pitchFamily="49" charset="0"/>
              </a:rPr>
              <a:t>"-//Hibernate/Hibernate Configuration DTD 3.0//EN“</a:t>
            </a:r>
          </a:p>
          <a:p>
            <a:pPr>
              <a:lnSpc>
                <a:spcPct val="110000"/>
              </a:lnSpc>
            </a:pPr>
            <a:r>
              <a:rPr lang="en-US" sz="900">
                <a:solidFill>
                  <a:srgbClr val="3F7F5F"/>
                </a:solidFill>
                <a:latin typeface="Consolas" panose="020B0609020204030204" pitchFamily="49" charset="0"/>
              </a:rPr>
              <a:t>		"http:// sourceforge.net/hibernate-configuration-3.0.dtd"</a:t>
            </a:r>
            <a:r>
              <a:rPr lang="en-US" sz="900">
                <a:solidFill>
                  <a:srgbClr val="008080"/>
                </a:solidFill>
                <a:latin typeface="Consolas" panose="020B0609020204030204" pitchFamily="49" charset="0"/>
              </a:rPr>
              <a:t>&gt;</a:t>
            </a:r>
          </a:p>
          <a:p>
            <a:pPr>
              <a:lnSpc>
                <a:spcPct val="110000"/>
              </a:lnSpc>
            </a:pPr>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hibernate-configuration</a:t>
            </a:r>
            <a:r>
              <a:rPr lang="en-US" sz="900">
                <a:solidFill>
                  <a:srgbClr val="008080"/>
                </a:solidFill>
                <a:latin typeface="Consolas" panose="020B0609020204030204" pitchFamily="49" charset="0"/>
              </a:rPr>
              <a:t>&gt;</a:t>
            </a:r>
          </a:p>
          <a:p>
            <a:pPr>
              <a:lnSpc>
                <a:spcPct val="110000"/>
              </a:lnSpc>
            </a:pPr>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session-factory</a:t>
            </a:r>
            <a:r>
              <a:rPr lang="en-US" sz="900">
                <a:solidFill>
                  <a:srgbClr val="008080"/>
                </a:solidFill>
                <a:latin typeface="Consolas" panose="020B0609020204030204" pitchFamily="49" charset="0"/>
              </a:rPr>
              <a:t>&gt;</a:t>
            </a:r>
          </a:p>
          <a:p>
            <a:pPr marL="169863" lvl="1">
              <a:lnSpc>
                <a:spcPct val="110000"/>
              </a:lnSpc>
            </a:pPr>
            <a:r>
              <a:rPr lang="en-US" sz="900">
                <a:solidFill>
                  <a:srgbClr val="3F5FBF"/>
                </a:solidFill>
                <a:latin typeface="Consolas" panose="020B0609020204030204" pitchFamily="49" charset="0"/>
              </a:rPr>
              <a:t>&lt;!-- Database connection settings --&gt;</a:t>
            </a:r>
          </a:p>
          <a:p>
            <a:pPr marL="169863" lvl="1">
              <a:lnSpc>
                <a:spcPct val="110000"/>
              </a:lnSpc>
            </a:pPr>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property </a:t>
            </a:r>
            <a:r>
              <a:rPr lang="en-US" sz="900">
                <a:solidFill>
                  <a:srgbClr val="7F007F"/>
                </a:solidFill>
                <a:latin typeface="Consolas" panose="020B0609020204030204" pitchFamily="49" charset="0"/>
              </a:rPr>
              <a:t>name</a:t>
            </a:r>
            <a:r>
              <a:rPr lang="en-US" sz="900">
                <a:solidFill>
                  <a:srgbClr val="000000"/>
                </a:solidFill>
                <a:latin typeface="Consolas" panose="020B0609020204030204" pitchFamily="49" charset="0"/>
              </a:rPr>
              <a:t>=</a:t>
            </a:r>
            <a:r>
              <a:rPr lang="en-US" sz="900" i="1">
                <a:solidFill>
                  <a:srgbClr val="2A00FF"/>
                </a:solidFill>
                <a:latin typeface="Consolas" panose="020B0609020204030204" pitchFamily="49" charset="0"/>
              </a:rPr>
              <a:t>"connection.driver_class"</a:t>
            </a:r>
            <a:r>
              <a:rPr lang="en-US" sz="900" i="1">
                <a:solidFill>
                  <a:srgbClr val="008080"/>
                </a:solidFill>
                <a:latin typeface="Consolas" panose="020B0609020204030204" pitchFamily="49" charset="0"/>
              </a:rPr>
              <a:t>&gt;</a:t>
            </a:r>
            <a:r>
              <a:rPr lang="en-US" sz="900" i="1">
                <a:solidFill>
                  <a:srgbClr val="000000"/>
                </a:solidFill>
                <a:latin typeface="Consolas" panose="020B0609020204030204" pitchFamily="49" charset="0"/>
              </a:rPr>
              <a:t>com.microsoft.sqlserver.jdbc.SQLServerDriver</a:t>
            </a:r>
            <a:r>
              <a:rPr lang="en-US" sz="900" i="1">
                <a:solidFill>
                  <a:srgbClr val="008080"/>
                </a:solidFill>
                <a:latin typeface="Consolas" panose="020B0609020204030204" pitchFamily="49" charset="0"/>
              </a:rPr>
              <a:t>&lt;/</a:t>
            </a:r>
            <a:r>
              <a:rPr lang="en-US" sz="900" i="1">
                <a:solidFill>
                  <a:srgbClr val="3F7F7F"/>
                </a:solidFill>
                <a:latin typeface="Consolas" panose="020B0609020204030204" pitchFamily="49" charset="0"/>
              </a:rPr>
              <a:t>property</a:t>
            </a:r>
            <a:r>
              <a:rPr lang="en-US" sz="900" i="1">
                <a:solidFill>
                  <a:srgbClr val="008080"/>
                </a:solidFill>
                <a:latin typeface="Consolas" panose="020B0609020204030204" pitchFamily="49" charset="0"/>
              </a:rPr>
              <a:t>&gt;</a:t>
            </a:r>
          </a:p>
          <a:p>
            <a:pPr marL="169863" lvl="1">
              <a:lnSpc>
                <a:spcPct val="110000"/>
              </a:lnSpc>
            </a:pPr>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property </a:t>
            </a:r>
            <a:r>
              <a:rPr lang="en-US" sz="900">
                <a:solidFill>
                  <a:srgbClr val="7F007F"/>
                </a:solidFill>
                <a:latin typeface="Consolas" panose="020B0609020204030204" pitchFamily="49" charset="0"/>
              </a:rPr>
              <a:t>name</a:t>
            </a:r>
            <a:r>
              <a:rPr lang="en-US" sz="900">
                <a:solidFill>
                  <a:srgbClr val="000000"/>
                </a:solidFill>
                <a:latin typeface="Consolas" panose="020B0609020204030204" pitchFamily="49" charset="0"/>
              </a:rPr>
              <a:t>=</a:t>
            </a:r>
            <a:r>
              <a:rPr lang="en-US" sz="900" i="1">
                <a:solidFill>
                  <a:srgbClr val="2A00FF"/>
                </a:solidFill>
                <a:latin typeface="Consolas" panose="020B0609020204030204" pitchFamily="49" charset="0"/>
              </a:rPr>
              <a:t>"connection.url"</a:t>
            </a:r>
            <a:r>
              <a:rPr lang="en-US" sz="900" i="1">
                <a:solidFill>
                  <a:srgbClr val="008080"/>
                </a:solidFill>
                <a:latin typeface="Consolas" panose="020B0609020204030204" pitchFamily="49" charset="0"/>
              </a:rPr>
              <a:t>&gt;</a:t>
            </a:r>
            <a:r>
              <a:rPr lang="en-US" sz="900" i="1">
                <a:solidFill>
                  <a:srgbClr val="000000"/>
                </a:solidFill>
                <a:latin typeface="Consolas" panose="020B0609020204030204" pitchFamily="49" charset="0"/>
              </a:rPr>
              <a:t>jdbc:sqlserver://localhost:1433;databaseName=hrms</a:t>
            </a:r>
            <a:r>
              <a:rPr lang="en-US" sz="900" i="1">
                <a:solidFill>
                  <a:srgbClr val="008080"/>
                </a:solidFill>
                <a:latin typeface="Consolas" panose="020B0609020204030204" pitchFamily="49" charset="0"/>
              </a:rPr>
              <a:t>&lt;/</a:t>
            </a:r>
            <a:r>
              <a:rPr lang="en-US" sz="900" i="1">
                <a:solidFill>
                  <a:srgbClr val="3F7F7F"/>
                </a:solidFill>
                <a:latin typeface="Consolas" panose="020B0609020204030204" pitchFamily="49" charset="0"/>
              </a:rPr>
              <a:t>property</a:t>
            </a:r>
            <a:r>
              <a:rPr lang="en-US" sz="900" i="1">
                <a:solidFill>
                  <a:srgbClr val="008080"/>
                </a:solidFill>
                <a:latin typeface="Consolas" panose="020B0609020204030204" pitchFamily="49" charset="0"/>
              </a:rPr>
              <a:t>&gt;</a:t>
            </a:r>
          </a:p>
          <a:p>
            <a:pPr marL="169863" lvl="1">
              <a:lnSpc>
                <a:spcPct val="110000"/>
              </a:lnSpc>
            </a:pPr>
            <a:r>
              <a:rPr lang="en-GB" sz="900">
                <a:solidFill>
                  <a:srgbClr val="008080"/>
                </a:solidFill>
                <a:latin typeface="Consolas" panose="020B0609020204030204" pitchFamily="49" charset="0"/>
              </a:rPr>
              <a:t>&lt;</a:t>
            </a:r>
            <a:r>
              <a:rPr lang="en-GB" sz="900">
                <a:solidFill>
                  <a:srgbClr val="3F7F7F"/>
                </a:solidFill>
                <a:latin typeface="Consolas" panose="020B0609020204030204" pitchFamily="49" charset="0"/>
              </a:rPr>
              <a:t>property </a:t>
            </a:r>
            <a:r>
              <a:rPr lang="en-GB" sz="900">
                <a:solidFill>
                  <a:srgbClr val="7F007F"/>
                </a:solidFill>
                <a:latin typeface="Consolas" panose="020B0609020204030204" pitchFamily="49" charset="0"/>
              </a:rPr>
              <a:t>name</a:t>
            </a:r>
            <a:r>
              <a:rPr lang="en-GB" sz="900">
                <a:solidFill>
                  <a:srgbClr val="000000"/>
                </a:solidFill>
                <a:latin typeface="Consolas" panose="020B0609020204030204" pitchFamily="49" charset="0"/>
              </a:rPr>
              <a:t>=</a:t>
            </a:r>
            <a:r>
              <a:rPr lang="en-GB" sz="900" i="1">
                <a:solidFill>
                  <a:srgbClr val="2A00FF"/>
                </a:solidFill>
                <a:latin typeface="Consolas" panose="020B0609020204030204" pitchFamily="49" charset="0"/>
              </a:rPr>
              <a:t>"connection.username"</a:t>
            </a:r>
            <a:r>
              <a:rPr lang="en-GB" sz="900" i="1">
                <a:solidFill>
                  <a:srgbClr val="008080"/>
                </a:solidFill>
                <a:latin typeface="Consolas" panose="020B0609020204030204" pitchFamily="49" charset="0"/>
              </a:rPr>
              <a:t>&gt;</a:t>
            </a:r>
            <a:r>
              <a:rPr lang="en-GB" sz="900" i="1">
                <a:solidFill>
                  <a:srgbClr val="000000"/>
                </a:solidFill>
                <a:latin typeface="Consolas" panose="020B0609020204030204" pitchFamily="49" charset="0"/>
              </a:rPr>
              <a:t>sa</a:t>
            </a:r>
            <a:r>
              <a:rPr lang="en-GB" sz="900" i="1">
                <a:solidFill>
                  <a:srgbClr val="008080"/>
                </a:solidFill>
                <a:latin typeface="Consolas" panose="020B0609020204030204" pitchFamily="49" charset="0"/>
              </a:rPr>
              <a:t>&lt;/</a:t>
            </a:r>
            <a:r>
              <a:rPr lang="en-GB" sz="900" i="1">
                <a:solidFill>
                  <a:srgbClr val="3F7F7F"/>
                </a:solidFill>
                <a:latin typeface="Consolas" panose="020B0609020204030204" pitchFamily="49" charset="0"/>
              </a:rPr>
              <a:t>property</a:t>
            </a:r>
            <a:r>
              <a:rPr lang="en-GB" sz="900" i="1">
                <a:solidFill>
                  <a:srgbClr val="008080"/>
                </a:solidFill>
                <a:latin typeface="Consolas" panose="020B0609020204030204" pitchFamily="49" charset="0"/>
              </a:rPr>
              <a:t>&gt;</a:t>
            </a:r>
          </a:p>
          <a:p>
            <a:pPr marL="169863" lvl="1">
              <a:lnSpc>
                <a:spcPct val="110000"/>
              </a:lnSpc>
            </a:pPr>
            <a:r>
              <a:rPr lang="en-GB" sz="900">
                <a:solidFill>
                  <a:srgbClr val="008080"/>
                </a:solidFill>
                <a:latin typeface="Consolas" panose="020B0609020204030204" pitchFamily="49" charset="0"/>
              </a:rPr>
              <a:t>&lt;</a:t>
            </a:r>
            <a:r>
              <a:rPr lang="en-GB" sz="900">
                <a:solidFill>
                  <a:srgbClr val="3F7F7F"/>
                </a:solidFill>
                <a:latin typeface="Consolas" panose="020B0609020204030204" pitchFamily="49" charset="0"/>
              </a:rPr>
              <a:t>property </a:t>
            </a:r>
            <a:r>
              <a:rPr lang="en-GB" sz="900">
                <a:solidFill>
                  <a:srgbClr val="7F007F"/>
                </a:solidFill>
                <a:latin typeface="Consolas" panose="020B0609020204030204" pitchFamily="49" charset="0"/>
              </a:rPr>
              <a:t>name</a:t>
            </a:r>
            <a:r>
              <a:rPr lang="en-GB" sz="900">
                <a:solidFill>
                  <a:srgbClr val="000000"/>
                </a:solidFill>
                <a:latin typeface="Consolas" panose="020B0609020204030204" pitchFamily="49" charset="0"/>
              </a:rPr>
              <a:t>=</a:t>
            </a:r>
            <a:r>
              <a:rPr lang="en-GB" sz="900" i="1">
                <a:solidFill>
                  <a:srgbClr val="2A00FF"/>
                </a:solidFill>
                <a:latin typeface="Consolas" panose="020B0609020204030204" pitchFamily="49" charset="0"/>
              </a:rPr>
              <a:t>"connection.password"</a:t>
            </a:r>
            <a:r>
              <a:rPr lang="en-GB" sz="900" i="1">
                <a:solidFill>
                  <a:srgbClr val="008080"/>
                </a:solidFill>
                <a:latin typeface="Consolas" panose="020B0609020204030204" pitchFamily="49" charset="0"/>
              </a:rPr>
              <a:t>&gt;</a:t>
            </a:r>
            <a:r>
              <a:rPr lang="en-GB" sz="900" i="1">
                <a:solidFill>
                  <a:srgbClr val="000000"/>
                </a:solidFill>
                <a:latin typeface="Consolas" panose="020B0609020204030204" pitchFamily="49" charset="0"/>
              </a:rPr>
              <a:t>12345678</a:t>
            </a:r>
            <a:r>
              <a:rPr lang="en-GB" sz="900" i="1">
                <a:solidFill>
                  <a:srgbClr val="008080"/>
                </a:solidFill>
                <a:latin typeface="Consolas" panose="020B0609020204030204" pitchFamily="49" charset="0"/>
              </a:rPr>
              <a:t>&lt;/</a:t>
            </a:r>
            <a:r>
              <a:rPr lang="en-GB" sz="900" i="1">
                <a:solidFill>
                  <a:srgbClr val="3F7F7F"/>
                </a:solidFill>
                <a:latin typeface="Consolas" panose="020B0609020204030204" pitchFamily="49" charset="0"/>
              </a:rPr>
              <a:t>property</a:t>
            </a:r>
            <a:r>
              <a:rPr lang="en-GB" sz="900" i="1">
                <a:solidFill>
                  <a:srgbClr val="008080"/>
                </a:solidFill>
                <a:latin typeface="Consolas" panose="020B0609020204030204" pitchFamily="49" charset="0"/>
              </a:rPr>
              <a:t>&gt;</a:t>
            </a:r>
          </a:p>
          <a:p>
            <a:pPr marL="169863" lvl="1">
              <a:lnSpc>
                <a:spcPct val="110000"/>
              </a:lnSpc>
            </a:pPr>
            <a:endParaRPr lang="en-US" sz="900">
              <a:latin typeface="Consolas" panose="020B0609020204030204" pitchFamily="49" charset="0"/>
            </a:endParaRPr>
          </a:p>
          <a:p>
            <a:pPr marL="169863" lvl="1">
              <a:lnSpc>
                <a:spcPct val="110000"/>
              </a:lnSpc>
            </a:pPr>
            <a:r>
              <a:rPr lang="en-GB" sz="900">
                <a:solidFill>
                  <a:srgbClr val="3F5FBF"/>
                </a:solidFill>
                <a:latin typeface="Consolas" panose="020B0609020204030204" pitchFamily="49" charset="0"/>
              </a:rPr>
              <a:t>&lt;!-- JDBC connection pool (use the built-in) --&gt;</a:t>
            </a:r>
          </a:p>
          <a:p>
            <a:pPr marL="169863" lvl="1">
              <a:lnSpc>
                <a:spcPct val="110000"/>
              </a:lnSpc>
            </a:pPr>
            <a:r>
              <a:rPr lang="en-GB" sz="900">
                <a:solidFill>
                  <a:srgbClr val="008080"/>
                </a:solidFill>
                <a:latin typeface="Consolas" panose="020B0609020204030204" pitchFamily="49" charset="0"/>
              </a:rPr>
              <a:t>&lt;</a:t>
            </a:r>
            <a:r>
              <a:rPr lang="en-GB" sz="900">
                <a:solidFill>
                  <a:srgbClr val="3F7F7F"/>
                </a:solidFill>
                <a:latin typeface="Consolas" panose="020B0609020204030204" pitchFamily="49" charset="0"/>
              </a:rPr>
              <a:t>property </a:t>
            </a:r>
            <a:r>
              <a:rPr lang="en-GB" sz="900">
                <a:solidFill>
                  <a:srgbClr val="7F007F"/>
                </a:solidFill>
                <a:latin typeface="Consolas" panose="020B0609020204030204" pitchFamily="49" charset="0"/>
              </a:rPr>
              <a:t>name</a:t>
            </a:r>
            <a:r>
              <a:rPr lang="en-GB" sz="900">
                <a:solidFill>
                  <a:srgbClr val="000000"/>
                </a:solidFill>
                <a:latin typeface="Consolas" panose="020B0609020204030204" pitchFamily="49" charset="0"/>
              </a:rPr>
              <a:t>=</a:t>
            </a:r>
            <a:r>
              <a:rPr lang="en-GB" sz="900" i="1">
                <a:solidFill>
                  <a:srgbClr val="2A00FF"/>
                </a:solidFill>
                <a:latin typeface="Consolas" panose="020B0609020204030204" pitchFamily="49" charset="0"/>
              </a:rPr>
              <a:t>"connection.pool_size"</a:t>
            </a:r>
            <a:r>
              <a:rPr lang="en-GB" sz="900" i="1">
                <a:solidFill>
                  <a:srgbClr val="008080"/>
                </a:solidFill>
                <a:latin typeface="Consolas" panose="020B0609020204030204" pitchFamily="49" charset="0"/>
              </a:rPr>
              <a:t>&gt;</a:t>
            </a:r>
            <a:r>
              <a:rPr lang="en-GB" sz="900" i="1">
                <a:solidFill>
                  <a:srgbClr val="000000"/>
                </a:solidFill>
                <a:latin typeface="Consolas" panose="020B0609020204030204" pitchFamily="49" charset="0"/>
              </a:rPr>
              <a:t>1</a:t>
            </a:r>
            <a:r>
              <a:rPr lang="en-GB" sz="900" i="1">
                <a:solidFill>
                  <a:srgbClr val="008080"/>
                </a:solidFill>
                <a:latin typeface="Consolas" panose="020B0609020204030204" pitchFamily="49" charset="0"/>
              </a:rPr>
              <a:t>&lt;/</a:t>
            </a:r>
            <a:r>
              <a:rPr lang="en-GB" sz="900" i="1">
                <a:solidFill>
                  <a:srgbClr val="3F7F7F"/>
                </a:solidFill>
                <a:latin typeface="Consolas" panose="020B0609020204030204" pitchFamily="49" charset="0"/>
              </a:rPr>
              <a:t>property</a:t>
            </a:r>
            <a:r>
              <a:rPr lang="en-GB" sz="900" i="1">
                <a:solidFill>
                  <a:srgbClr val="008080"/>
                </a:solidFill>
                <a:latin typeface="Consolas" panose="020B0609020204030204" pitchFamily="49" charset="0"/>
              </a:rPr>
              <a:t>&gt;</a:t>
            </a:r>
          </a:p>
          <a:p>
            <a:pPr marL="169863" lvl="1">
              <a:lnSpc>
                <a:spcPct val="110000"/>
              </a:lnSpc>
            </a:pPr>
            <a:endParaRPr lang="en-US" sz="900">
              <a:latin typeface="Consolas" panose="020B0609020204030204" pitchFamily="49" charset="0"/>
            </a:endParaRPr>
          </a:p>
          <a:p>
            <a:pPr marL="169863" lvl="1">
              <a:lnSpc>
                <a:spcPct val="110000"/>
              </a:lnSpc>
            </a:pPr>
            <a:r>
              <a:rPr lang="en-US" sz="900">
                <a:solidFill>
                  <a:srgbClr val="3F5FBF"/>
                </a:solidFill>
                <a:latin typeface="Consolas" panose="020B0609020204030204" pitchFamily="49" charset="0"/>
              </a:rPr>
              <a:t>&lt;!-- SQL dialect --&gt;</a:t>
            </a:r>
          </a:p>
          <a:p>
            <a:pPr marL="169863" lvl="1">
              <a:lnSpc>
                <a:spcPct val="110000"/>
              </a:lnSpc>
            </a:pPr>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property </a:t>
            </a:r>
            <a:r>
              <a:rPr lang="en-US" sz="900">
                <a:solidFill>
                  <a:srgbClr val="7F007F"/>
                </a:solidFill>
                <a:latin typeface="Consolas" panose="020B0609020204030204" pitchFamily="49" charset="0"/>
              </a:rPr>
              <a:t>name</a:t>
            </a:r>
            <a:r>
              <a:rPr lang="en-US" sz="900">
                <a:solidFill>
                  <a:srgbClr val="000000"/>
                </a:solidFill>
                <a:latin typeface="Consolas" panose="020B0609020204030204" pitchFamily="49" charset="0"/>
              </a:rPr>
              <a:t>=</a:t>
            </a:r>
            <a:r>
              <a:rPr lang="en-US" sz="900" i="1">
                <a:solidFill>
                  <a:srgbClr val="2A00FF"/>
                </a:solidFill>
                <a:latin typeface="Consolas" panose="020B0609020204030204" pitchFamily="49" charset="0"/>
              </a:rPr>
              <a:t>"dialect"</a:t>
            </a:r>
            <a:r>
              <a:rPr lang="en-US" sz="900" i="1">
                <a:solidFill>
                  <a:srgbClr val="008080"/>
                </a:solidFill>
                <a:latin typeface="Consolas" panose="020B0609020204030204" pitchFamily="49" charset="0"/>
              </a:rPr>
              <a:t>&gt;</a:t>
            </a:r>
            <a:r>
              <a:rPr lang="en-US" sz="900" i="1">
                <a:solidFill>
                  <a:srgbClr val="000000"/>
                </a:solidFill>
                <a:latin typeface="Consolas" panose="020B0609020204030204" pitchFamily="49" charset="0"/>
              </a:rPr>
              <a:t>org. dialect.SQLServerDialect</a:t>
            </a:r>
            <a:r>
              <a:rPr lang="en-US" sz="900" i="1">
                <a:solidFill>
                  <a:srgbClr val="008080"/>
                </a:solidFill>
                <a:latin typeface="Consolas" panose="020B0609020204030204" pitchFamily="49" charset="0"/>
              </a:rPr>
              <a:t>&lt;/</a:t>
            </a:r>
            <a:r>
              <a:rPr lang="en-US" sz="900" i="1">
                <a:solidFill>
                  <a:srgbClr val="3F7F7F"/>
                </a:solidFill>
                <a:latin typeface="Consolas" panose="020B0609020204030204" pitchFamily="49" charset="0"/>
              </a:rPr>
              <a:t>property</a:t>
            </a:r>
            <a:r>
              <a:rPr lang="en-US" sz="900" i="1">
                <a:solidFill>
                  <a:srgbClr val="008080"/>
                </a:solidFill>
                <a:latin typeface="Consolas" panose="020B0609020204030204" pitchFamily="49" charset="0"/>
              </a:rPr>
              <a:t>&gt;</a:t>
            </a:r>
          </a:p>
          <a:p>
            <a:pPr marL="169863" lvl="1">
              <a:lnSpc>
                <a:spcPct val="110000"/>
              </a:lnSpc>
            </a:pPr>
            <a:endParaRPr lang="en-US" sz="900">
              <a:latin typeface="Consolas" panose="020B0609020204030204" pitchFamily="49" charset="0"/>
            </a:endParaRPr>
          </a:p>
          <a:p>
            <a:pPr marL="169863" lvl="1">
              <a:lnSpc>
                <a:spcPct val="110000"/>
              </a:lnSpc>
            </a:pPr>
            <a:r>
              <a:rPr lang="en-GB" sz="900">
                <a:solidFill>
                  <a:srgbClr val="3F5FBF"/>
                </a:solidFill>
                <a:latin typeface="Consolas" panose="020B0609020204030204" pitchFamily="49" charset="0"/>
              </a:rPr>
              <a:t>&lt;!-- Echo all executed SQL to stdout --&gt;</a:t>
            </a:r>
          </a:p>
          <a:p>
            <a:pPr marL="169863" lvl="1">
              <a:lnSpc>
                <a:spcPct val="110000"/>
              </a:lnSpc>
            </a:pPr>
            <a:r>
              <a:rPr lang="en-GB" sz="900">
                <a:solidFill>
                  <a:srgbClr val="008080"/>
                </a:solidFill>
                <a:latin typeface="Consolas" panose="020B0609020204030204" pitchFamily="49" charset="0"/>
              </a:rPr>
              <a:t>&lt;</a:t>
            </a:r>
            <a:r>
              <a:rPr lang="en-GB" sz="900">
                <a:solidFill>
                  <a:srgbClr val="3F7F7F"/>
                </a:solidFill>
                <a:latin typeface="Consolas" panose="020B0609020204030204" pitchFamily="49" charset="0"/>
              </a:rPr>
              <a:t>property </a:t>
            </a:r>
            <a:r>
              <a:rPr lang="en-GB" sz="900">
                <a:solidFill>
                  <a:srgbClr val="7F007F"/>
                </a:solidFill>
                <a:latin typeface="Consolas" panose="020B0609020204030204" pitchFamily="49" charset="0"/>
              </a:rPr>
              <a:t>name</a:t>
            </a:r>
            <a:r>
              <a:rPr lang="en-GB" sz="900">
                <a:solidFill>
                  <a:srgbClr val="000000"/>
                </a:solidFill>
                <a:latin typeface="Consolas" panose="020B0609020204030204" pitchFamily="49" charset="0"/>
              </a:rPr>
              <a:t>=</a:t>
            </a:r>
            <a:r>
              <a:rPr lang="en-GB" sz="900" i="1">
                <a:solidFill>
                  <a:srgbClr val="2A00FF"/>
                </a:solidFill>
                <a:latin typeface="Consolas" panose="020B0609020204030204" pitchFamily="49" charset="0"/>
              </a:rPr>
              <a:t>"show_sql"</a:t>
            </a:r>
            <a:r>
              <a:rPr lang="en-GB" sz="900" i="1">
                <a:solidFill>
                  <a:srgbClr val="008080"/>
                </a:solidFill>
                <a:latin typeface="Consolas" panose="020B0609020204030204" pitchFamily="49" charset="0"/>
              </a:rPr>
              <a:t>&gt;</a:t>
            </a:r>
            <a:r>
              <a:rPr lang="en-GB" sz="900" i="1">
                <a:solidFill>
                  <a:srgbClr val="000000"/>
                </a:solidFill>
                <a:latin typeface="Consolas" panose="020B0609020204030204" pitchFamily="49" charset="0"/>
              </a:rPr>
              <a:t>true</a:t>
            </a:r>
            <a:r>
              <a:rPr lang="en-GB" sz="900" i="1">
                <a:solidFill>
                  <a:srgbClr val="008080"/>
                </a:solidFill>
                <a:latin typeface="Consolas" panose="020B0609020204030204" pitchFamily="49" charset="0"/>
              </a:rPr>
              <a:t>&lt;/</a:t>
            </a:r>
            <a:r>
              <a:rPr lang="en-GB" sz="900" i="1">
                <a:solidFill>
                  <a:srgbClr val="3F7F7F"/>
                </a:solidFill>
                <a:latin typeface="Consolas" panose="020B0609020204030204" pitchFamily="49" charset="0"/>
              </a:rPr>
              <a:t>property</a:t>
            </a:r>
            <a:r>
              <a:rPr lang="en-GB" sz="900" i="1">
                <a:solidFill>
                  <a:srgbClr val="008080"/>
                </a:solidFill>
                <a:latin typeface="Consolas" panose="020B0609020204030204" pitchFamily="49" charset="0"/>
              </a:rPr>
              <a:t>&gt;</a:t>
            </a:r>
          </a:p>
          <a:p>
            <a:pPr marL="169863" lvl="1">
              <a:lnSpc>
                <a:spcPct val="110000"/>
              </a:lnSpc>
            </a:pPr>
            <a:endParaRPr lang="en-US" sz="900">
              <a:latin typeface="Consolas" panose="020B0609020204030204" pitchFamily="49" charset="0"/>
            </a:endParaRPr>
          </a:p>
          <a:p>
            <a:pPr marL="169863" lvl="1">
              <a:lnSpc>
                <a:spcPct val="110000"/>
              </a:lnSpc>
            </a:pPr>
            <a:r>
              <a:rPr lang="en-GB" sz="900">
                <a:solidFill>
                  <a:srgbClr val="3F5FBF"/>
                </a:solidFill>
                <a:latin typeface="Consolas" panose="020B0609020204030204" pitchFamily="49" charset="0"/>
              </a:rPr>
              <a:t>&lt;!-- Drop and re-create the database schema on startup --&gt;</a:t>
            </a:r>
          </a:p>
          <a:p>
            <a:pPr marL="169863" lvl="1">
              <a:lnSpc>
                <a:spcPct val="110000"/>
              </a:lnSpc>
            </a:pPr>
            <a:r>
              <a:rPr lang="en-GB" sz="900">
                <a:solidFill>
                  <a:srgbClr val="008080"/>
                </a:solidFill>
                <a:latin typeface="Consolas" panose="020B0609020204030204" pitchFamily="49" charset="0"/>
              </a:rPr>
              <a:t>&lt;</a:t>
            </a:r>
            <a:r>
              <a:rPr lang="en-GB" sz="900">
                <a:solidFill>
                  <a:srgbClr val="3F7F7F"/>
                </a:solidFill>
                <a:latin typeface="Consolas" panose="020B0609020204030204" pitchFamily="49" charset="0"/>
              </a:rPr>
              <a:t>property </a:t>
            </a:r>
            <a:r>
              <a:rPr lang="en-GB" sz="900">
                <a:solidFill>
                  <a:srgbClr val="7F007F"/>
                </a:solidFill>
                <a:latin typeface="Consolas" panose="020B0609020204030204" pitchFamily="49" charset="0"/>
              </a:rPr>
              <a:t>name</a:t>
            </a:r>
            <a:r>
              <a:rPr lang="en-GB" sz="900">
                <a:solidFill>
                  <a:srgbClr val="000000"/>
                </a:solidFill>
                <a:latin typeface="Consolas" panose="020B0609020204030204" pitchFamily="49" charset="0"/>
              </a:rPr>
              <a:t>=</a:t>
            </a:r>
            <a:r>
              <a:rPr lang="en-GB" sz="900" i="1">
                <a:solidFill>
                  <a:srgbClr val="2A00FF"/>
                </a:solidFill>
                <a:latin typeface="Consolas" panose="020B0609020204030204" pitchFamily="49" charset="0"/>
              </a:rPr>
              <a:t>"hbm2ddl.auto"</a:t>
            </a:r>
            <a:r>
              <a:rPr lang="en-GB" sz="900" i="1">
                <a:solidFill>
                  <a:srgbClr val="008080"/>
                </a:solidFill>
                <a:latin typeface="Consolas" panose="020B0609020204030204" pitchFamily="49" charset="0"/>
              </a:rPr>
              <a:t>&gt;</a:t>
            </a:r>
            <a:r>
              <a:rPr lang="en-GB" sz="900" i="1">
                <a:solidFill>
                  <a:srgbClr val="000000"/>
                </a:solidFill>
                <a:latin typeface="Consolas" panose="020B0609020204030204" pitchFamily="49" charset="0"/>
              </a:rPr>
              <a:t>update</a:t>
            </a:r>
            <a:r>
              <a:rPr lang="en-GB" sz="900" i="1">
                <a:solidFill>
                  <a:srgbClr val="008080"/>
                </a:solidFill>
                <a:latin typeface="Consolas" panose="020B0609020204030204" pitchFamily="49" charset="0"/>
              </a:rPr>
              <a:t>&lt;/</a:t>
            </a:r>
            <a:r>
              <a:rPr lang="en-GB" sz="900" i="1">
                <a:solidFill>
                  <a:srgbClr val="3F7F7F"/>
                </a:solidFill>
                <a:latin typeface="Consolas" panose="020B0609020204030204" pitchFamily="49" charset="0"/>
              </a:rPr>
              <a:t>property</a:t>
            </a:r>
            <a:r>
              <a:rPr lang="en-GB" sz="900" i="1">
                <a:solidFill>
                  <a:srgbClr val="008080"/>
                </a:solidFill>
                <a:latin typeface="Consolas" panose="020B0609020204030204" pitchFamily="49" charset="0"/>
              </a:rPr>
              <a:t>&gt;</a:t>
            </a:r>
            <a:endParaRPr lang="en-US" sz="900">
              <a:latin typeface="Consolas" panose="020B0609020204030204" pitchFamily="49" charset="0"/>
            </a:endParaRPr>
          </a:p>
          <a:p>
            <a:pPr>
              <a:lnSpc>
                <a:spcPct val="110000"/>
              </a:lnSpc>
            </a:pPr>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session-factory</a:t>
            </a:r>
            <a:r>
              <a:rPr lang="en-US" sz="900">
                <a:solidFill>
                  <a:srgbClr val="008080"/>
                </a:solidFill>
                <a:latin typeface="Consolas" panose="020B0609020204030204" pitchFamily="49" charset="0"/>
              </a:rPr>
              <a:t>&gt;</a:t>
            </a:r>
          </a:p>
          <a:p>
            <a:pPr>
              <a:lnSpc>
                <a:spcPct val="110000"/>
              </a:lnSpc>
            </a:pPr>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hibernate-configuration</a:t>
            </a:r>
            <a:r>
              <a:rPr lang="en-US" sz="900">
                <a:solidFill>
                  <a:srgbClr val="008080"/>
                </a:solidFill>
                <a:latin typeface="Consolas" panose="020B0609020204030204" pitchFamily="49" charset="0"/>
              </a:rPr>
              <a:t>&gt;</a:t>
            </a:r>
            <a:endParaRPr lang="en-US" sz="900"/>
          </a:p>
        </p:txBody>
      </p:sp>
      <p:sp>
        <p:nvSpPr>
          <p:cNvPr id="9" name="Cloud Callout 8"/>
          <p:cNvSpPr/>
          <p:nvPr/>
        </p:nvSpPr>
        <p:spPr>
          <a:xfrm>
            <a:off x="6443189" y="753058"/>
            <a:ext cx="2779535" cy="712404"/>
          </a:xfrm>
          <a:prstGeom prst="cloudCallout">
            <a:avLst>
              <a:gd name="adj1" fmla="val -43658"/>
              <a:gd name="adj2" fmla="val 86956"/>
            </a:avLst>
          </a:prstGeom>
          <a:noFill/>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GB" sz="1050">
                <a:solidFill>
                  <a:srgbClr val="FF0000"/>
                </a:solidFill>
              </a:rPr>
              <a:t>Database connection setting: </a:t>
            </a:r>
            <a:r>
              <a:rPr lang="en-GB" sz="1050" i="1">
                <a:solidFill>
                  <a:srgbClr val="FF0000"/>
                </a:solidFill>
              </a:rPr>
              <a:t>driver</a:t>
            </a:r>
            <a:r>
              <a:rPr lang="en-GB" sz="1050">
                <a:solidFill>
                  <a:srgbClr val="FF0000"/>
                </a:solidFill>
              </a:rPr>
              <a:t>, </a:t>
            </a:r>
            <a:r>
              <a:rPr lang="en-GB" sz="1050" i="1">
                <a:solidFill>
                  <a:srgbClr val="FF0000"/>
                </a:solidFill>
              </a:rPr>
              <a:t>url</a:t>
            </a:r>
            <a:r>
              <a:rPr lang="en-GB" sz="1050">
                <a:solidFill>
                  <a:srgbClr val="FF0000"/>
                </a:solidFill>
              </a:rPr>
              <a:t>, </a:t>
            </a:r>
            <a:r>
              <a:rPr lang="en-GB" sz="1050" i="1">
                <a:solidFill>
                  <a:srgbClr val="FF0000"/>
                </a:solidFill>
              </a:rPr>
              <a:t>username</a:t>
            </a:r>
            <a:r>
              <a:rPr lang="en-GB" sz="1050">
                <a:solidFill>
                  <a:srgbClr val="FF0000"/>
                </a:solidFill>
              </a:rPr>
              <a:t>, </a:t>
            </a:r>
            <a:r>
              <a:rPr lang="en-GB" sz="1050" i="1">
                <a:solidFill>
                  <a:srgbClr val="FF0000"/>
                </a:solidFill>
              </a:rPr>
              <a:t>password</a:t>
            </a:r>
            <a:endParaRPr lang="en-US" sz="1050" i="1">
              <a:solidFill>
                <a:srgbClr val="FF0000"/>
              </a:solidFill>
            </a:endParaRPr>
          </a:p>
        </p:txBody>
      </p:sp>
      <p:sp>
        <p:nvSpPr>
          <p:cNvPr id="10" name="Cloud Callout 9"/>
          <p:cNvSpPr/>
          <p:nvPr/>
        </p:nvSpPr>
        <p:spPr>
          <a:xfrm>
            <a:off x="6540079" y="2403958"/>
            <a:ext cx="2779535" cy="712404"/>
          </a:xfrm>
          <a:prstGeom prst="cloudCallout">
            <a:avLst>
              <a:gd name="adj1" fmla="val -92895"/>
              <a:gd name="adj2" fmla="val 51255"/>
            </a:avLst>
          </a:prstGeom>
          <a:noFill/>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GB" sz="1050">
                <a:solidFill>
                  <a:srgbClr val="FF0000"/>
                </a:solidFill>
              </a:rPr>
              <a:t>The </a:t>
            </a:r>
            <a:r>
              <a:rPr lang="en-GB" sz="1050" i="1">
                <a:solidFill>
                  <a:srgbClr val="FF0000"/>
                </a:solidFill>
              </a:rPr>
              <a:t>dialect</a:t>
            </a:r>
            <a:r>
              <a:rPr lang="en-GB" sz="1050">
                <a:solidFill>
                  <a:srgbClr val="FF0000"/>
                </a:solidFill>
              </a:rPr>
              <a:t> corresponding to the database vendor</a:t>
            </a:r>
            <a:endParaRPr lang="en-US" sz="1050">
              <a:solidFill>
                <a:srgbClr val="FF0000"/>
              </a:solidFill>
            </a:endParaRPr>
          </a:p>
        </p:txBody>
      </p:sp>
    </p:spTree>
    <p:extLst>
      <p:ext uri="{BB962C8B-B14F-4D97-AF65-F5344CB8AC3E}">
        <p14:creationId xmlns:p14="http://schemas.microsoft.com/office/powerpoint/2010/main" val="1968944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t>Properties of Hibernate Configuration</a:t>
            </a:r>
          </a:p>
        </p:txBody>
      </p:sp>
      <p:sp>
        <p:nvSpPr>
          <p:cNvPr id="3" name="Content Placeholder 2"/>
          <p:cNvSpPr>
            <a:spLocks noGrp="1"/>
          </p:cNvSpPr>
          <p:nvPr>
            <p:ph idx="1"/>
          </p:nvPr>
        </p:nvSpPr>
        <p:spPr/>
        <p:txBody>
          <a:bodyPr>
            <a:normAutofit/>
          </a:bodyPr>
          <a:lstStyle/>
          <a:p>
            <a:r>
              <a:rPr lang="en-US" sz="1600" b="1"/>
              <a:t>Hibernate JDBC Properties</a:t>
            </a:r>
          </a:p>
          <a:p>
            <a:endParaRPr lang="en-GB" sz="1600" b="1"/>
          </a:p>
          <a:p>
            <a:endParaRPr lang="en-GB" sz="1600" b="1"/>
          </a:p>
          <a:p>
            <a:endParaRPr lang="en-GB" sz="1600" b="1"/>
          </a:p>
          <a:p>
            <a:endParaRPr lang="en-GB" sz="1600" b="1"/>
          </a:p>
          <a:p>
            <a:endParaRPr lang="en-GB" sz="1600" b="1"/>
          </a:p>
          <a:p>
            <a:endParaRPr lang="en-GB" sz="1600" b="1"/>
          </a:p>
          <a:p>
            <a:endParaRPr lang="en-GB" sz="1600" b="1"/>
          </a:p>
          <a:p>
            <a:r>
              <a:rPr lang="en-US" sz="1600" b="1"/>
              <a:t>Hibernate Configuration Properties</a:t>
            </a:r>
          </a:p>
          <a:p>
            <a:pPr marL="0" indent="0">
              <a:buNone/>
            </a:pPr>
            <a:endParaRPr lang="en-US" sz="1600" b="1"/>
          </a:p>
        </p:txBody>
      </p:sp>
      <p:sp>
        <p:nvSpPr>
          <p:cNvPr id="4" name="Date Placeholder 3"/>
          <p:cNvSpPr>
            <a:spLocks noGrp="1"/>
          </p:cNvSpPr>
          <p:nvPr>
            <p:ph type="dt" sz="half" idx="10"/>
          </p:nvPr>
        </p:nvSpPr>
        <p:spPr/>
        <p:txBody>
          <a:bodyPr/>
          <a:lstStyle/>
          <a:p>
            <a:r>
              <a:rPr lang="en-US"/>
              <a:t>9/29/2022</a:t>
            </a:r>
          </a:p>
        </p:txBody>
      </p:sp>
      <p:sp>
        <p:nvSpPr>
          <p:cNvPr id="6" name="Slide Number Placeholder 5"/>
          <p:cNvSpPr>
            <a:spLocks noGrp="1"/>
          </p:cNvSpPr>
          <p:nvPr>
            <p:ph type="sldNum" sz="quarter" idx="12"/>
          </p:nvPr>
        </p:nvSpPr>
        <p:spPr/>
        <p:txBody>
          <a:bodyPr/>
          <a:lstStyle/>
          <a:p>
            <a:fld id="{E3B08AF7-4237-6949-8335-F63F47C2C8CC}" type="slidenum">
              <a:rPr lang="en-US" smtClean="0"/>
              <a:t>29</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943876846"/>
              </p:ext>
            </p:extLst>
          </p:nvPr>
        </p:nvGraphicFramePr>
        <p:xfrm>
          <a:off x="493516" y="1151655"/>
          <a:ext cx="8192684" cy="1851000"/>
        </p:xfrm>
        <a:graphic>
          <a:graphicData uri="http://schemas.openxmlformats.org/drawingml/2006/table">
            <a:tbl>
              <a:tblPr/>
              <a:tblGrid>
                <a:gridCol w="1723904">
                  <a:extLst>
                    <a:ext uri="{9D8B030D-6E8A-4147-A177-3AD203B41FA5}">
                      <a16:colId xmlns:a16="http://schemas.microsoft.com/office/drawing/2014/main" val="567141231"/>
                    </a:ext>
                  </a:extLst>
                </a:gridCol>
                <a:gridCol w="6468780">
                  <a:extLst>
                    <a:ext uri="{9D8B030D-6E8A-4147-A177-3AD203B41FA5}">
                      <a16:colId xmlns:a16="http://schemas.microsoft.com/office/drawing/2014/main" val="1348300077"/>
                    </a:ext>
                  </a:extLst>
                </a:gridCol>
              </a:tblGrid>
              <a:tr h="0">
                <a:tc>
                  <a:txBody>
                    <a:bodyPr/>
                    <a:lstStyle/>
                    <a:p>
                      <a:pPr algn="l" fontAlgn="t"/>
                      <a:r>
                        <a:rPr lang="en-US" sz="1100" b="1">
                          <a:solidFill>
                            <a:srgbClr val="000000"/>
                          </a:solidFill>
                          <a:effectLst/>
                          <a:latin typeface="Arial" panose="020B0604020202020204" pitchFamily="34" charset="0"/>
                          <a:cs typeface="Arial" panose="020B0604020202020204" pitchFamily="34" charset="0"/>
                        </a:rPr>
                        <a:t>Property</a:t>
                      </a:r>
                    </a:p>
                  </a:txBody>
                  <a:tcPr marL="78565" marR="78565" marT="78565" marB="78565">
                    <a:lnL w="7620" cap="flat" cmpd="sng" algn="ctr">
                      <a:solidFill>
                        <a:srgbClr val="809297"/>
                      </a:solidFill>
                      <a:prstDash val="solid"/>
                      <a:round/>
                      <a:headEnd type="none" w="med" len="med"/>
                      <a:tailEnd type="none" w="med" len="med"/>
                    </a:lnL>
                    <a:lnR w="7620" cap="flat" cmpd="sng" algn="ctr">
                      <a:solidFill>
                        <a:srgbClr val="809297"/>
                      </a:solidFill>
                      <a:prstDash val="solid"/>
                      <a:round/>
                      <a:headEnd type="none" w="med" len="med"/>
                      <a:tailEnd type="none" w="med" len="med"/>
                    </a:lnR>
                    <a:lnT w="7620" cap="flat" cmpd="sng" algn="ctr">
                      <a:solidFill>
                        <a:srgbClr val="80929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100" b="1">
                          <a:solidFill>
                            <a:srgbClr val="000000"/>
                          </a:solidFill>
                          <a:effectLst/>
                          <a:latin typeface="Arial" panose="020B0604020202020204" pitchFamily="34" charset="0"/>
                          <a:cs typeface="Arial" panose="020B0604020202020204" pitchFamily="34" charset="0"/>
                        </a:rPr>
                        <a:t>Description</a:t>
                      </a:r>
                    </a:p>
                  </a:txBody>
                  <a:tcPr marL="78565" marR="78565" marT="78565" marB="78565">
                    <a:lnL w="7620" cap="flat" cmpd="sng" algn="ctr">
                      <a:solidFill>
                        <a:srgbClr val="809297"/>
                      </a:solidFill>
                      <a:prstDash val="solid"/>
                      <a:round/>
                      <a:headEnd type="none" w="med" len="med"/>
                      <a:tailEnd type="none" w="med" len="med"/>
                    </a:lnL>
                    <a:lnR w="7620" cap="flat" cmpd="sng" algn="ctr">
                      <a:solidFill>
                        <a:srgbClr val="809297"/>
                      </a:solidFill>
                      <a:prstDash val="solid"/>
                      <a:round/>
                      <a:headEnd type="none" w="med" len="med"/>
                      <a:tailEnd type="none" w="med" len="med"/>
                    </a:lnR>
                    <a:lnT w="7620" cap="flat" cmpd="sng" algn="ctr">
                      <a:solidFill>
                        <a:srgbClr val="80929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976024502"/>
                  </a:ext>
                </a:extLst>
              </a:tr>
              <a:tr h="305246">
                <a:tc>
                  <a:txBody>
                    <a:bodyPr/>
                    <a:lstStyle/>
                    <a:p>
                      <a:pPr algn="l" fontAlgn="t"/>
                      <a:r>
                        <a:rPr lang="en-US" sz="1100">
                          <a:solidFill>
                            <a:srgbClr val="000000"/>
                          </a:solidFill>
                          <a:effectLst/>
                          <a:latin typeface="Arial" panose="020B0604020202020204" pitchFamily="34" charset="0"/>
                          <a:cs typeface="Arial" panose="020B0604020202020204" pitchFamily="34" charset="0"/>
                        </a:rPr>
                        <a:t> connection.</a:t>
                      </a:r>
                      <a:r>
                        <a:rPr lang="en-US" sz="1100">
                          <a:solidFill>
                            <a:srgbClr val="1125E5"/>
                          </a:solidFill>
                          <a:effectLst/>
                          <a:latin typeface="Arial" panose="020B0604020202020204" pitchFamily="34" charset="0"/>
                          <a:cs typeface="Arial" panose="020B0604020202020204" pitchFamily="34" charset="0"/>
                        </a:rPr>
                        <a:t>driver_class</a:t>
                      </a:r>
                    </a:p>
                  </a:txBody>
                  <a:tcPr marL="52376" marR="52376" marT="52376" marB="523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100">
                          <a:solidFill>
                            <a:srgbClr val="000000"/>
                          </a:solidFill>
                          <a:effectLst/>
                          <a:latin typeface="Arial" panose="020B0604020202020204" pitchFamily="34" charset="0"/>
                          <a:cs typeface="Arial" panose="020B0604020202020204" pitchFamily="34" charset="0"/>
                        </a:rPr>
                        <a:t>It represents the JDBC driver class.</a:t>
                      </a:r>
                    </a:p>
                  </a:txBody>
                  <a:tcPr marL="52376" marR="52376" marT="52376" marB="523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85238842"/>
                  </a:ext>
                </a:extLst>
              </a:tr>
              <a:tr h="305246">
                <a:tc>
                  <a:txBody>
                    <a:bodyPr/>
                    <a:lstStyle/>
                    <a:p>
                      <a:pPr algn="l" fontAlgn="t"/>
                      <a:r>
                        <a:rPr lang="en-US" sz="1100">
                          <a:solidFill>
                            <a:srgbClr val="000000"/>
                          </a:solidFill>
                          <a:effectLst/>
                          <a:latin typeface="Arial" panose="020B0604020202020204" pitchFamily="34" charset="0"/>
                          <a:cs typeface="Arial" panose="020B0604020202020204" pitchFamily="34" charset="0"/>
                        </a:rPr>
                        <a:t> connection.</a:t>
                      </a:r>
                      <a:r>
                        <a:rPr lang="en-US" sz="1100">
                          <a:solidFill>
                            <a:srgbClr val="1125E5"/>
                          </a:solidFill>
                          <a:effectLst/>
                          <a:latin typeface="Arial" panose="020B0604020202020204" pitchFamily="34" charset="0"/>
                          <a:cs typeface="Arial" panose="020B0604020202020204" pitchFamily="34" charset="0"/>
                        </a:rPr>
                        <a:t>url</a:t>
                      </a:r>
                    </a:p>
                  </a:txBody>
                  <a:tcPr marL="52376" marR="52376" marT="52376" marB="523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100">
                          <a:solidFill>
                            <a:srgbClr val="000000"/>
                          </a:solidFill>
                          <a:effectLst/>
                          <a:latin typeface="Arial" panose="020B0604020202020204" pitchFamily="34" charset="0"/>
                          <a:cs typeface="Arial" panose="020B0604020202020204" pitchFamily="34" charset="0"/>
                        </a:rPr>
                        <a:t>It represents the JDBC URL.</a:t>
                      </a:r>
                    </a:p>
                  </a:txBody>
                  <a:tcPr marL="52376" marR="52376" marT="52376" marB="523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46580405"/>
                  </a:ext>
                </a:extLst>
              </a:tr>
              <a:tr h="305246">
                <a:tc>
                  <a:txBody>
                    <a:bodyPr/>
                    <a:lstStyle/>
                    <a:p>
                      <a:pPr algn="l" fontAlgn="t"/>
                      <a:r>
                        <a:rPr lang="en-US" sz="1100">
                          <a:solidFill>
                            <a:srgbClr val="000000"/>
                          </a:solidFill>
                          <a:effectLst/>
                          <a:latin typeface="Arial" panose="020B0604020202020204" pitchFamily="34" charset="0"/>
                          <a:cs typeface="Arial" panose="020B0604020202020204" pitchFamily="34" charset="0"/>
                        </a:rPr>
                        <a:t> connection.</a:t>
                      </a:r>
                      <a:r>
                        <a:rPr lang="en-US" sz="1100">
                          <a:solidFill>
                            <a:srgbClr val="1125E5"/>
                          </a:solidFill>
                          <a:effectLst/>
                          <a:latin typeface="Arial" panose="020B0604020202020204" pitchFamily="34" charset="0"/>
                          <a:cs typeface="Arial" panose="020B0604020202020204" pitchFamily="34" charset="0"/>
                        </a:rPr>
                        <a:t>username</a:t>
                      </a:r>
                    </a:p>
                  </a:txBody>
                  <a:tcPr marL="52376" marR="52376" marT="52376" marB="523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100">
                          <a:solidFill>
                            <a:srgbClr val="000000"/>
                          </a:solidFill>
                          <a:effectLst/>
                          <a:latin typeface="Arial" panose="020B0604020202020204" pitchFamily="34" charset="0"/>
                          <a:cs typeface="Arial" panose="020B0604020202020204" pitchFamily="34" charset="0"/>
                        </a:rPr>
                        <a:t>It represents the database username.</a:t>
                      </a:r>
                    </a:p>
                  </a:txBody>
                  <a:tcPr marL="52376" marR="52376" marT="52376" marB="523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20076116"/>
                  </a:ext>
                </a:extLst>
              </a:tr>
              <a:tr h="305246">
                <a:tc>
                  <a:txBody>
                    <a:bodyPr/>
                    <a:lstStyle/>
                    <a:p>
                      <a:pPr algn="l" fontAlgn="t"/>
                      <a:r>
                        <a:rPr lang="en-US" sz="1100">
                          <a:solidFill>
                            <a:srgbClr val="000000"/>
                          </a:solidFill>
                          <a:effectLst/>
                          <a:latin typeface="Arial" panose="020B0604020202020204" pitchFamily="34" charset="0"/>
                          <a:cs typeface="Arial" panose="020B0604020202020204" pitchFamily="34" charset="0"/>
                        </a:rPr>
                        <a:t> connection.</a:t>
                      </a:r>
                      <a:r>
                        <a:rPr lang="en-US" sz="1100">
                          <a:solidFill>
                            <a:srgbClr val="1125E5"/>
                          </a:solidFill>
                          <a:effectLst/>
                          <a:latin typeface="Arial" panose="020B0604020202020204" pitchFamily="34" charset="0"/>
                          <a:cs typeface="Arial" panose="020B0604020202020204" pitchFamily="34" charset="0"/>
                        </a:rPr>
                        <a:t>password</a:t>
                      </a:r>
                    </a:p>
                  </a:txBody>
                  <a:tcPr marL="52376" marR="52376" marT="52376" marB="523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100">
                          <a:solidFill>
                            <a:srgbClr val="000000"/>
                          </a:solidFill>
                          <a:effectLst/>
                          <a:latin typeface="Arial" panose="020B0604020202020204" pitchFamily="34" charset="0"/>
                          <a:cs typeface="Arial" panose="020B0604020202020204" pitchFamily="34" charset="0"/>
                        </a:rPr>
                        <a:t>It represents the database password.</a:t>
                      </a:r>
                    </a:p>
                  </a:txBody>
                  <a:tcPr marL="52376" marR="52376" marT="52376" marB="523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97014916"/>
                  </a:ext>
                </a:extLst>
              </a:tr>
              <a:tr h="305246">
                <a:tc>
                  <a:txBody>
                    <a:bodyPr/>
                    <a:lstStyle/>
                    <a:p>
                      <a:pPr algn="l" fontAlgn="t"/>
                      <a:r>
                        <a:rPr lang="en-US" sz="1100">
                          <a:solidFill>
                            <a:srgbClr val="000000"/>
                          </a:solidFill>
                          <a:effectLst/>
                          <a:latin typeface="Arial" panose="020B0604020202020204" pitchFamily="34" charset="0"/>
                          <a:cs typeface="Arial" panose="020B0604020202020204" pitchFamily="34" charset="0"/>
                        </a:rPr>
                        <a:t> connection.</a:t>
                      </a:r>
                      <a:r>
                        <a:rPr lang="en-US" sz="1100">
                          <a:solidFill>
                            <a:srgbClr val="1125E5"/>
                          </a:solidFill>
                          <a:effectLst/>
                          <a:latin typeface="Arial" panose="020B0604020202020204" pitchFamily="34" charset="0"/>
                          <a:cs typeface="Arial" panose="020B0604020202020204" pitchFamily="34" charset="0"/>
                        </a:rPr>
                        <a:t>pool_size</a:t>
                      </a:r>
                    </a:p>
                  </a:txBody>
                  <a:tcPr marL="52376" marR="52376" marT="52376" marB="523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100">
                          <a:solidFill>
                            <a:srgbClr val="000000"/>
                          </a:solidFill>
                          <a:effectLst/>
                          <a:latin typeface="Arial" panose="020B0604020202020204" pitchFamily="34" charset="0"/>
                          <a:cs typeface="Arial" panose="020B0604020202020204" pitchFamily="34" charset="0"/>
                        </a:rPr>
                        <a:t>It represents the maximum number of connections available in the connection pool.</a:t>
                      </a:r>
                    </a:p>
                  </a:txBody>
                  <a:tcPr marL="52376" marR="52376" marT="52376" marB="523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4292410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98068669"/>
              </p:ext>
            </p:extLst>
          </p:nvPr>
        </p:nvGraphicFramePr>
        <p:xfrm>
          <a:off x="493516" y="3497343"/>
          <a:ext cx="8192684" cy="1097280"/>
        </p:xfrm>
        <a:graphic>
          <a:graphicData uri="http://schemas.openxmlformats.org/drawingml/2006/table">
            <a:tbl>
              <a:tblPr/>
              <a:tblGrid>
                <a:gridCol w="1731524">
                  <a:extLst>
                    <a:ext uri="{9D8B030D-6E8A-4147-A177-3AD203B41FA5}">
                      <a16:colId xmlns:a16="http://schemas.microsoft.com/office/drawing/2014/main" val="855768498"/>
                    </a:ext>
                  </a:extLst>
                </a:gridCol>
                <a:gridCol w="6461160">
                  <a:extLst>
                    <a:ext uri="{9D8B030D-6E8A-4147-A177-3AD203B41FA5}">
                      <a16:colId xmlns:a16="http://schemas.microsoft.com/office/drawing/2014/main" val="1465232311"/>
                    </a:ext>
                  </a:extLst>
                </a:gridCol>
              </a:tblGrid>
              <a:tr h="0">
                <a:tc>
                  <a:txBody>
                    <a:bodyPr/>
                    <a:lstStyle/>
                    <a:p>
                      <a:pPr algn="l" fontAlgn="t"/>
                      <a:r>
                        <a:rPr lang="en-US" sz="1100" b="1">
                          <a:solidFill>
                            <a:srgbClr val="000000"/>
                          </a:solidFill>
                          <a:effectLst/>
                          <a:latin typeface="Arial" panose="020B0604020202020204" pitchFamily="34" charset="0"/>
                          <a:cs typeface="Arial" panose="020B0604020202020204" pitchFamily="34" charset="0"/>
                        </a:rPr>
                        <a:t>Property</a:t>
                      </a:r>
                    </a:p>
                  </a:txBody>
                  <a:tcPr marT="91440" marB="91440">
                    <a:lnL w="7620" cap="flat" cmpd="sng" algn="ctr">
                      <a:solidFill>
                        <a:srgbClr val="808413"/>
                      </a:solidFill>
                      <a:prstDash val="solid"/>
                      <a:round/>
                      <a:headEnd type="none" w="med" len="med"/>
                      <a:tailEnd type="none" w="med" len="med"/>
                    </a:lnL>
                    <a:lnR w="7620" cap="flat" cmpd="sng" algn="ctr">
                      <a:solidFill>
                        <a:srgbClr val="808413"/>
                      </a:solidFill>
                      <a:prstDash val="solid"/>
                      <a:round/>
                      <a:headEnd type="none" w="med" len="med"/>
                      <a:tailEnd type="none" w="med" len="med"/>
                    </a:lnR>
                    <a:lnT w="7620" cap="flat" cmpd="sng" algn="ctr">
                      <a:solidFill>
                        <a:srgbClr val="80841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100" b="1">
                          <a:solidFill>
                            <a:srgbClr val="000000"/>
                          </a:solidFill>
                          <a:effectLst/>
                          <a:latin typeface="Arial" panose="020B0604020202020204" pitchFamily="34" charset="0"/>
                          <a:cs typeface="Arial" panose="020B0604020202020204" pitchFamily="34" charset="0"/>
                        </a:rPr>
                        <a:t>Description</a:t>
                      </a:r>
                    </a:p>
                  </a:txBody>
                  <a:tcPr marT="91440" marB="91440">
                    <a:lnL w="7620" cap="flat" cmpd="sng" algn="ctr">
                      <a:solidFill>
                        <a:srgbClr val="808413"/>
                      </a:solidFill>
                      <a:prstDash val="solid"/>
                      <a:round/>
                      <a:headEnd type="none" w="med" len="med"/>
                      <a:tailEnd type="none" w="med" len="med"/>
                    </a:lnL>
                    <a:lnR w="7620" cap="flat" cmpd="sng" algn="ctr">
                      <a:solidFill>
                        <a:srgbClr val="808413"/>
                      </a:solidFill>
                      <a:prstDash val="solid"/>
                      <a:round/>
                      <a:headEnd type="none" w="med" len="med"/>
                      <a:tailEnd type="none" w="med" len="med"/>
                    </a:lnR>
                    <a:lnT w="7620" cap="flat" cmpd="sng" algn="ctr">
                      <a:solidFill>
                        <a:srgbClr val="80841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252799910"/>
                  </a:ext>
                </a:extLst>
              </a:tr>
              <a:tr h="0">
                <a:tc>
                  <a:txBody>
                    <a:bodyPr/>
                    <a:lstStyle/>
                    <a:p>
                      <a:pPr algn="l" fontAlgn="t"/>
                      <a:r>
                        <a:rPr lang="en-US" sz="1100">
                          <a:solidFill>
                            <a:srgbClr val="000000"/>
                          </a:solidFill>
                          <a:effectLst/>
                          <a:latin typeface="Arial" panose="020B0604020202020204" pitchFamily="34" charset="0"/>
                          <a:cs typeface="Arial" panose="020B0604020202020204" pitchFamily="34" charset="0"/>
                        </a:rPr>
                        <a:t>hibernate.</a:t>
                      </a:r>
                      <a:r>
                        <a:rPr lang="en-US" sz="1100">
                          <a:solidFill>
                            <a:srgbClr val="1125E5"/>
                          </a:solidFill>
                          <a:effectLst/>
                          <a:latin typeface="Arial" panose="020B0604020202020204" pitchFamily="34" charset="0"/>
                          <a:cs typeface="Arial" panose="020B0604020202020204" pitchFamily="34" charset="0"/>
                        </a:rPr>
                        <a:t>dialect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100">
                          <a:solidFill>
                            <a:srgbClr val="000000"/>
                          </a:solidFill>
                          <a:effectLst/>
                          <a:latin typeface="Arial" panose="020B0604020202020204" pitchFamily="34" charset="0"/>
                          <a:cs typeface="Arial" panose="020B0604020202020204" pitchFamily="34" charset="0"/>
                        </a:rPr>
                        <a:t>It represents the type of database used in hibernate to generate SQL statements for a particular relational database.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92151183"/>
                  </a:ext>
                </a:extLst>
              </a:tr>
              <a:tr h="0">
                <a:tc>
                  <a:txBody>
                    <a:bodyPr/>
                    <a:lstStyle/>
                    <a:p>
                      <a:pPr algn="l" fontAlgn="t"/>
                      <a:r>
                        <a:rPr lang="en-US" sz="1100">
                          <a:solidFill>
                            <a:srgbClr val="000000"/>
                          </a:solidFill>
                          <a:effectLst/>
                          <a:latin typeface="Arial" panose="020B0604020202020204" pitchFamily="34" charset="0"/>
                          <a:cs typeface="Arial" panose="020B0604020202020204" pitchFamily="34" charset="0"/>
                        </a:rPr>
                        <a:t>hibernate.</a:t>
                      </a:r>
                      <a:r>
                        <a:rPr lang="en-US" sz="1100">
                          <a:solidFill>
                            <a:srgbClr val="1125E5"/>
                          </a:solidFill>
                          <a:effectLst/>
                          <a:latin typeface="Arial" panose="020B0604020202020204" pitchFamily="34" charset="0"/>
                          <a:cs typeface="Arial" panose="020B0604020202020204" pitchFamily="34" charset="0"/>
                        </a:rPr>
                        <a:t>show_sql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100">
                          <a:solidFill>
                            <a:srgbClr val="000000"/>
                          </a:solidFill>
                          <a:effectLst/>
                          <a:latin typeface="Arial" panose="020B0604020202020204" pitchFamily="34" charset="0"/>
                          <a:cs typeface="Arial" panose="020B0604020202020204" pitchFamily="34" charset="0"/>
                        </a:rPr>
                        <a:t>It is used to display the executed SQL statements to console.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45963355"/>
                  </a:ext>
                </a:extLst>
              </a:tr>
            </a:tbl>
          </a:graphicData>
        </a:graphic>
      </p:graphicFrame>
    </p:spTree>
    <p:extLst>
      <p:ext uri="{BB962C8B-B14F-4D97-AF65-F5344CB8AC3E}">
        <p14:creationId xmlns:p14="http://schemas.microsoft.com/office/powerpoint/2010/main" val="65831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a:xfrm>
            <a:off x="1098645" y="762000"/>
            <a:ext cx="5848065" cy="3832623"/>
          </a:xfrm>
        </p:spPr>
        <p:txBody>
          <a:bodyPr>
            <a:normAutofit/>
          </a:bodyPr>
          <a:lstStyle/>
          <a:p>
            <a:pPr>
              <a:spcBef>
                <a:spcPts val="1200"/>
              </a:spcBef>
              <a:spcAft>
                <a:spcPts val="600"/>
              </a:spcAft>
              <a:buFont typeface="Wingdings" panose="05000000000000000000" pitchFamily="2" charset="2"/>
              <a:buChar char="v"/>
            </a:pPr>
            <a:r>
              <a:rPr lang="en-US" sz="2000"/>
              <a:t>Hibernate Overview</a:t>
            </a:r>
            <a:endParaRPr lang="en-US" sz="2100" dirty="0"/>
          </a:p>
          <a:p>
            <a:pPr>
              <a:spcBef>
                <a:spcPts val="1200"/>
              </a:spcBef>
              <a:spcAft>
                <a:spcPts val="600"/>
              </a:spcAft>
              <a:buFont typeface="Wingdings" panose="05000000000000000000" pitchFamily="2" charset="2"/>
              <a:buChar char="v"/>
            </a:pPr>
            <a:r>
              <a:rPr lang="en-US" sz="2000"/>
              <a:t>Hibernate Features</a:t>
            </a:r>
            <a:r>
              <a:rPr lang="en-US" sz="2100"/>
              <a:t> </a:t>
            </a:r>
          </a:p>
          <a:p>
            <a:pPr>
              <a:spcBef>
                <a:spcPts val="1200"/>
              </a:spcBef>
              <a:spcAft>
                <a:spcPts val="600"/>
              </a:spcAft>
              <a:buFont typeface="Wingdings" panose="05000000000000000000" pitchFamily="2" charset="2"/>
              <a:buChar char="v"/>
            </a:pPr>
            <a:r>
              <a:rPr lang="en-US" sz="2100"/>
              <a:t>Hibernate Architecture</a:t>
            </a:r>
          </a:p>
          <a:p>
            <a:pPr>
              <a:spcBef>
                <a:spcPts val="1200"/>
              </a:spcBef>
              <a:spcAft>
                <a:spcPts val="600"/>
              </a:spcAft>
              <a:buFont typeface="Wingdings" panose="05000000000000000000" pitchFamily="2" charset="2"/>
              <a:buChar char="v"/>
            </a:pPr>
            <a:r>
              <a:rPr lang="en-US" sz="2000"/>
              <a:t>Configuration</a:t>
            </a:r>
          </a:p>
          <a:p>
            <a:pPr>
              <a:spcBef>
                <a:spcPts val="1200"/>
              </a:spcBef>
              <a:spcAft>
                <a:spcPts val="600"/>
              </a:spcAft>
              <a:buFont typeface="Wingdings" panose="05000000000000000000" pitchFamily="2" charset="2"/>
              <a:buChar char="v"/>
            </a:pPr>
            <a:r>
              <a:rPr lang="en-GB" sz="2000"/>
              <a:t>Hibernate First Example</a:t>
            </a:r>
            <a:endParaRPr lang="en-US" sz="2100" dirty="0"/>
          </a:p>
        </p:txBody>
      </p:sp>
      <p:sp>
        <p:nvSpPr>
          <p:cNvPr id="4" name="Slide Number Placeholder 3"/>
          <p:cNvSpPr>
            <a:spLocks noGrp="1"/>
          </p:cNvSpPr>
          <p:nvPr>
            <p:ph type="sldNum" sz="quarter" idx="12"/>
          </p:nvPr>
        </p:nvSpPr>
        <p:spPr>
          <a:prstGeom prst="rect">
            <a:avLst/>
          </a:prstGeom>
        </p:spPr>
        <p:txBody>
          <a:bodyPr/>
          <a:lstStyle/>
          <a:p>
            <a:pPr>
              <a:defRPr/>
            </a:pPr>
            <a:fld id="{573F15EC-E95E-4468-87C4-3E082D252491}" type="slidenum">
              <a:rPr lang="en-US" altLang="ja-JP" smtClean="0"/>
              <a:pPr>
                <a:defRPr/>
              </a:pPr>
              <a:t>3</a:t>
            </a:fld>
            <a:endParaRPr lang="en-US" altLang="ja-JP" dirty="0"/>
          </a:p>
        </p:txBody>
      </p:sp>
      <p:sp>
        <p:nvSpPr>
          <p:cNvPr id="6" name="Date Placeholder 5"/>
          <p:cNvSpPr>
            <a:spLocks noGrp="1"/>
          </p:cNvSpPr>
          <p:nvPr>
            <p:ph type="dt" sz="half" idx="10"/>
          </p:nvPr>
        </p:nvSpPr>
        <p:spPr/>
        <p:txBody>
          <a:bodyPr/>
          <a:lstStyle/>
          <a:p>
            <a:r>
              <a:rPr lang="en-US"/>
              <a:t>9/29/2022</a:t>
            </a:r>
          </a:p>
        </p:txBody>
      </p:sp>
    </p:spTree>
    <p:extLst>
      <p:ext uri="{BB962C8B-B14F-4D97-AF65-F5344CB8AC3E}">
        <p14:creationId xmlns:p14="http://schemas.microsoft.com/office/powerpoint/2010/main" val="23000155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t>Properties of Hibernate Configuration</a:t>
            </a:r>
          </a:p>
        </p:txBody>
      </p:sp>
      <p:sp>
        <p:nvSpPr>
          <p:cNvPr id="3" name="Content Placeholder 2"/>
          <p:cNvSpPr>
            <a:spLocks noGrp="1"/>
          </p:cNvSpPr>
          <p:nvPr>
            <p:ph idx="1"/>
          </p:nvPr>
        </p:nvSpPr>
        <p:spPr/>
        <p:txBody>
          <a:bodyPr>
            <a:normAutofit/>
          </a:bodyPr>
          <a:lstStyle/>
          <a:p>
            <a:r>
              <a:rPr lang="en-US" sz="1600" b="1"/>
              <a:t>Other Hibernate Properties</a:t>
            </a:r>
          </a:p>
          <a:p>
            <a:endParaRPr lang="en-GB" sz="1600" b="1"/>
          </a:p>
          <a:p>
            <a:endParaRPr lang="en-GB" sz="1600" b="1"/>
          </a:p>
          <a:p>
            <a:endParaRPr lang="en-GB" sz="1600" b="1"/>
          </a:p>
          <a:p>
            <a:endParaRPr lang="en-GB" sz="1600" b="1"/>
          </a:p>
          <a:p>
            <a:endParaRPr lang="en-GB" sz="1600" b="1"/>
          </a:p>
          <a:p>
            <a:endParaRPr lang="en-GB" sz="1600" b="1"/>
          </a:p>
          <a:p>
            <a:endParaRPr lang="en-GB" sz="1600" b="1"/>
          </a:p>
        </p:txBody>
      </p:sp>
      <p:sp>
        <p:nvSpPr>
          <p:cNvPr id="4" name="Date Placeholder 3"/>
          <p:cNvSpPr>
            <a:spLocks noGrp="1"/>
          </p:cNvSpPr>
          <p:nvPr>
            <p:ph type="dt" sz="half" idx="10"/>
          </p:nvPr>
        </p:nvSpPr>
        <p:spPr/>
        <p:txBody>
          <a:bodyPr/>
          <a:lstStyle/>
          <a:p>
            <a:r>
              <a:rPr lang="en-US"/>
              <a:t>9/29/2022</a:t>
            </a:r>
          </a:p>
        </p:txBody>
      </p:sp>
      <p:sp>
        <p:nvSpPr>
          <p:cNvPr id="6" name="Slide Number Placeholder 5"/>
          <p:cNvSpPr>
            <a:spLocks noGrp="1"/>
          </p:cNvSpPr>
          <p:nvPr>
            <p:ph type="sldNum" sz="quarter" idx="12"/>
          </p:nvPr>
        </p:nvSpPr>
        <p:spPr/>
        <p:txBody>
          <a:bodyPr/>
          <a:lstStyle/>
          <a:p>
            <a:fld id="{E3B08AF7-4237-6949-8335-F63F47C2C8CC}" type="slidenum">
              <a:rPr lang="en-US" smtClean="0"/>
              <a:t>30</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600223617"/>
              </p:ext>
            </p:extLst>
          </p:nvPr>
        </p:nvGraphicFramePr>
        <p:xfrm>
          <a:off x="493516" y="1151655"/>
          <a:ext cx="8192684" cy="2393958"/>
        </p:xfrm>
        <a:graphic>
          <a:graphicData uri="http://schemas.openxmlformats.org/drawingml/2006/table">
            <a:tbl>
              <a:tblPr/>
              <a:tblGrid>
                <a:gridCol w="1723904">
                  <a:extLst>
                    <a:ext uri="{9D8B030D-6E8A-4147-A177-3AD203B41FA5}">
                      <a16:colId xmlns:a16="http://schemas.microsoft.com/office/drawing/2014/main" val="567141231"/>
                    </a:ext>
                  </a:extLst>
                </a:gridCol>
                <a:gridCol w="6468780">
                  <a:extLst>
                    <a:ext uri="{9D8B030D-6E8A-4147-A177-3AD203B41FA5}">
                      <a16:colId xmlns:a16="http://schemas.microsoft.com/office/drawing/2014/main" val="1348300077"/>
                    </a:ext>
                  </a:extLst>
                </a:gridCol>
              </a:tblGrid>
              <a:tr h="0">
                <a:tc>
                  <a:txBody>
                    <a:bodyPr/>
                    <a:lstStyle/>
                    <a:p>
                      <a:pPr algn="l" fontAlgn="t"/>
                      <a:r>
                        <a:rPr lang="en-US" sz="1100" b="1">
                          <a:solidFill>
                            <a:srgbClr val="000000"/>
                          </a:solidFill>
                          <a:effectLst/>
                          <a:latin typeface="Arial" panose="020B0604020202020204" pitchFamily="34" charset="0"/>
                          <a:cs typeface="Arial" panose="020B0604020202020204" pitchFamily="34" charset="0"/>
                        </a:rPr>
                        <a:t>Property</a:t>
                      </a:r>
                    </a:p>
                  </a:txBody>
                  <a:tcPr marL="78565" marR="78565" marT="78565" marB="78565">
                    <a:lnL w="7620" cap="flat" cmpd="sng" algn="ctr">
                      <a:solidFill>
                        <a:srgbClr val="809297"/>
                      </a:solidFill>
                      <a:prstDash val="solid"/>
                      <a:round/>
                      <a:headEnd type="none" w="med" len="med"/>
                      <a:tailEnd type="none" w="med" len="med"/>
                    </a:lnL>
                    <a:lnR w="7620" cap="flat" cmpd="sng" algn="ctr">
                      <a:solidFill>
                        <a:srgbClr val="809297"/>
                      </a:solidFill>
                      <a:prstDash val="solid"/>
                      <a:round/>
                      <a:headEnd type="none" w="med" len="med"/>
                      <a:tailEnd type="none" w="med" len="med"/>
                    </a:lnR>
                    <a:lnT w="7620" cap="flat" cmpd="sng" algn="ctr">
                      <a:solidFill>
                        <a:srgbClr val="80929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100" b="1">
                          <a:solidFill>
                            <a:srgbClr val="000000"/>
                          </a:solidFill>
                          <a:effectLst/>
                          <a:latin typeface="Arial" panose="020B0604020202020204" pitchFamily="34" charset="0"/>
                          <a:cs typeface="Arial" panose="020B0604020202020204" pitchFamily="34" charset="0"/>
                        </a:rPr>
                        <a:t>Description</a:t>
                      </a:r>
                    </a:p>
                  </a:txBody>
                  <a:tcPr marL="78565" marR="78565" marT="78565" marB="78565">
                    <a:lnL w="7620" cap="flat" cmpd="sng" algn="ctr">
                      <a:solidFill>
                        <a:srgbClr val="809297"/>
                      </a:solidFill>
                      <a:prstDash val="solid"/>
                      <a:round/>
                      <a:headEnd type="none" w="med" len="med"/>
                      <a:tailEnd type="none" w="med" len="med"/>
                    </a:lnL>
                    <a:lnR w="7620" cap="flat" cmpd="sng" algn="ctr">
                      <a:solidFill>
                        <a:srgbClr val="809297"/>
                      </a:solidFill>
                      <a:prstDash val="solid"/>
                      <a:round/>
                      <a:headEnd type="none" w="med" len="med"/>
                      <a:tailEnd type="none" w="med" len="med"/>
                    </a:lnR>
                    <a:lnT w="7620" cap="flat" cmpd="sng" algn="ctr">
                      <a:solidFill>
                        <a:srgbClr val="80929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976024502"/>
                  </a:ext>
                </a:extLst>
              </a:tr>
              <a:tr h="305246">
                <a:tc>
                  <a:txBody>
                    <a:bodyPr/>
                    <a:lstStyle/>
                    <a:p>
                      <a:pPr algn="l" fontAlgn="t"/>
                      <a:r>
                        <a:rPr lang="en-US" sz="1100">
                          <a:solidFill>
                            <a:srgbClr val="000000"/>
                          </a:solidFill>
                          <a:effectLst/>
                          <a:latin typeface="Arial" panose="020B0604020202020204" pitchFamily="34" charset="0"/>
                          <a:cs typeface="Arial" panose="020B0604020202020204" pitchFamily="34" charset="0"/>
                        </a:rPr>
                        <a:t> </a:t>
                      </a:r>
                      <a:r>
                        <a:rPr lang="en-US" sz="1100">
                          <a:solidFill>
                            <a:srgbClr val="1125E5"/>
                          </a:solidFill>
                          <a:effectLst/>
                          <a:latin typeface="Arial" panose="020B0604020202020204" pitchFamily="34" charset="0"/>
                          <a:cs typeface="Arial" panose="020B0604020202020204" pitchFamily="34" charset="0"/>
                        </a:rPr>
                        <a:t>hbm2ddl.auto</a:t>
                      </a:r>
                    </a:p>
                  </a:txBody>
                  <a:tcPr marL="52376" marR="52376" marT="52376" marB="523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lnSpc>
                          <a:spcPct val="110000"/>
                        </a:lnSpc>
                        <a:spcBef>
                          <a:spcPts val="600"/>
                        </a:spcBef>
                        <a:spcAft>
                          <a:spcPts val="0"/>
                        </a:spcAft>
                      </a:pPr>
                      <a:r>
                        <a:rPr lang="en-GB" sz="1100">
                          <a:solidFill>
                            <a:srgbClr val="000000"/>
                          </a:solidFill>
                          <a:effectLst/>
                          <a:latin typeface="Arial" panose="020B0604020202020204" pitchFamily="34" charset="0"/>
                          <a:cs typeface="Arial" panose="020B0604020202020204" pitchFamily="34" charset="0"/>
                        </a:rPr>
                        <a:t>It automatically generates a schema in the database with the creation of SessionFactory:</a:t>
                      </a:r>
                    </a:p>
                    <a:p>
                      <a:pPr marL="457200" lvl="1" indent="-174625" algn="just" fontAlgn="t">
                        <a:lnSpc>
                          <a:spcPct val="110000"/>
                        </a:lnSpc>
                        <a:spcBef>
                          <a:spcPts val="600"/>
                        </a:spcBef>
                        <a:spcAft>
                          <a:spcPts val="0"/>
                        </a:spcAft>
                        <a:buFont typeface="Arial" panose="020B0604020202020204" pitchFamily="34" charset="0"/>
                        <a:buChar char="•"/>
                      </a:pPr>
                      <a:r>
                        <a:rPr lang="en-GB" sz="1100">
                          <a:solidFill>
                            <a:srgbClr val="1125E5"/>
                          </a:solidFill>
                          <a:effectLst/>
                          <a:latin typeface="Arial" panose="020B0604020202020204" pitchFamily="34" charset="0"/>
                          <a:cs typeface="Arial" panose="020B0604020202020204" pitchFamily="34" charset="0"/>
                        </a:rPr>
                        <a:t>create</a:t>
                      </a:r>
                      <a:r>
                        <a:rPr lang="en-GB" sz="1100">
                          <a:solidFill>
                            <a:srgbClr val="000000"/>
                          </a:solidFill>
                          <a:effectLst/>
                          <a:latin typeface="Arial" panose="020B0604020202020204" pitchFamily="34" charset="0"/>
                          <a:cs typeface="Arial" panose="020B0604020202020204" pitchFamily="34" charset="0"/>
                        </a:rPr>
                        <a:t>: the hibernate first drops the existing tables data and structure, then creates new tables and executes the operations on the newly created tables.</a:t>
                      </a:r>
                    </a:p>
                    <a:p>
                      <a:pPr marL="457200" lvl="1" indent="-174625" algn="just" fontAlgn="t">
                        <a:lnSpc>
                          <a:spcPct val="110000"/>
                        </a:lnSpc>
                        <a:spcBef>
                          <a:spcPts val="600"/>
                        </a:spcBef>
                        <a:spcAft>
                          <a:spcPts val="0"/>
                        </a:spcAft>
                        <a:buFont typeface="Arial" panose="020B0604020202020204" pitchFamily="34" charset="0"/>
                        <a:buChar char="•"/>
                      </a:pPr>
                      <a:r>
                        <a:rPr lang="en-GB" sz="1100">
                          <a:solidFill>
                            <a:srgbClr val="1125E5"/>
                          </a:solidFill>
                          <a:effectLst/>
                          <a:latin typeface="Arial" panose="020B0604020202020204" pitchFamily="34" charset="0"/>
                          <a:cs typeface="Arial" panose="020B0604020202020204" pitchFamily="34" charset="0"/>
                        </a:rPr>
                        <a:t>validate</a:t>
                      </a:r>
                      <a:r>
                        <a:rPr lang="en-GB" sz="1100">
                          <a:solidFill>
                            <a:srgbClr val="000000"/>
                          </a:solidFill>
                          <a:effectLst/>
                          <a:latin typeface="Arial" panose="020B0604020202020204" pitchFamily="34" charset="0"/>
                          <a:cs typeface="Arial" panose="020B0604020202020204" pitchFamily="34" charset="0"/>
                        </a:rPr>
                        <a:t>: hibernate only validates the table structure- whether the table and columns have existed or not. If the table doesn’t exist then hibernate throws an exception.</a:t>
                      </a:r>
                    </a:p>
                    <a:p>
                      <a:pPr marL="457200" lvl="1" indent="-174625" algn="l" fontAlgn="t">
                        <a:lnSpc>
                          <a:spcPct val="110000"/>
                        </a:lnSpc>
                        <a:spcBef>
                          <a:spcPts val="600"/>
                        </a:spcBef>
                        <a:spcAft>
                          <a:spcPts val="0"/>
                        </a:spcAft>
                        <a:buFont typeface="Arial" panose="020B0604020202020204" pitchFamily="34" charset="0"/>
                        <a:buChar char="•"/>
                      </a:pPr>
                      <a:r>
                        <a:rPr lang="en-GB" sz="1100">
                          <a:solidFill>
                            <a:srgbClr val="1125E5"/>
                          </a:solidFill>
                          <a:effectLst/>
                          <a:latin typeface="Arial" panose="020B0604020202020204" pitchFamily="34" charset="0"/>
                          <a:cs typeface="Arial" panose="020B0604020202020204" pitchFamily="34" charset="0"/>
                        </a:rPr>
                        <a:t>update</a:t>
                      </a:r>
                      <a:r>
                        <a:rPr lang="en-GB" sz="1100">
                          <a:solidFill>
                            <a:srgbClr val="000000"/>
                          </a:solidFill>
                          <a:effectLst/>
                          <a:latin typeface="Arial" panose="020B0604020202020204" pitchFamily="34" charset="0"/>
                          <a:cs typeface="Arial" panose="020B0604020202020204" pitchFamily="34" charset="0"/>
                        </a:rPr>
                        <a:t>: Hibernate checks for the table and columns. If a table doesn’t exist then it creates new tables and where as if a column doesn’t exist it creates new columns for it</a:t>
                      </a:r>
                    </a:p>
                    <a:p>
                      <a:pPr marL="457200" lvl="1" indent="-174625" algn="l" fontAlgn="t">
                        <a:lnSpc>
                          <a:spcPct val="110000"/>
                        </a:lnSpc>
                        <a:spcBef>
                          <a:spcPts val="600"/>
                        </a:spcBef>
                        <a:spcAft>
                          <a:spcPts val="0"/>
                        </a:spcAft>
                        <a:buFont typeface="Arial" panose="020B0604020202020204" pitchFamily="34" charset="0"/>
                        <a:buChar char="•"/>
                      </a:pPr>
                      <a:r>
                        <a:rPr lang="en-GB" sz="1100">
                          <a:solidFill>
                            <a:srgbClr val="1125E5"/>
                          </a:solidFill>
                          <a:effectLst/>
                          <a:latin typeface="Arial" panose="020B0604020202020204" pitchFamily="34" charset="0"/>
                          <a:cs typeface="Arial" panose="020B0604020202020204" pitchFamily="34" charset="0"/>
                        </a:rPr>
                        <a:t>create-drop</a:t>
                      </a:r>
                      <a:r>
                        <a:rPr lang="en-GB" sz="1100">
                          <a:solidFill>
                            <a:srgbClr val="000000"/>
                          </a:solidFill>
                          <a:effectLst/>
                          <a:latin typeface="Arial" panose="020B0604020202020204" pitchFamily="34" charset="0"/>
                          <a:cs typeface="Arial" panose="020B0604020202020204" pitchFamily="34" charset="0"/>
                        </a:rPr>
                        <a:t>: Hibernate first checks for a table and do the necessary operations and finally drops the table after all the operations were completed.</a:t>
                      </a:r>
                    </a:p>
                  </a:txBody>
                  <a:tcPr marL="52376" marR="52376" marT="52376" marB="523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85238842"/>
                  </a:ext>
                </a:extLst>
              </a:tr>
            </a:tbl>
          </a:graphicData>
        </a:graphic>
      </p:graphicFrame>
    </p:spTree>
    <p:extLst>
      <p:ext uri="{BB962C8B-B14F-4D97-AF65-F5344CB8AC3E}">
        <p14:creationId xmlns:p14="http://schemas.microsoft.com/office/powerpoint/2010/main" val="296124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2700"/>
              <a:t>Hibernate First Example</a:t>
            </a:r>
            <a:endParaRPr lang="en-US" sz="2700" dirty="0"/>
          </a:p>
        </p:txBody>
      </p:sp>
      <p:sp>
        <p:nvSpPr>
          <p:cNvPr id="7" name="Text Placeholder 6"/>
          <p:cNvSpPr>
            <a:spLocks noGrp="1"/>
          </p:cNvSpPr>
          <p:nvPr>
            <p:ph type="body" idx="1"/>
          </p:nvPr>
        </p:nvSpPr>
        <p:spPr/>
        <p:txBody>
          <a:bodyPr/>
          <a:lstStyle/>
          <a:p>
            <a:r>
              <a:rPr lang="en-US"/>
              <a:t>Section 05</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31</a:t>
            </a:fld>
            <a:endParaRPr lang="en-US"/>
          </a:p>
        </p:txBody>
      </p:sp>
      <p:sp>
        <p:nvSpPr>
          <p:cNvPr id="2" name="Date Placeholder 1"/>
          <p:cNvSpPr>
            <a:spLocks noGrp="1"/>
          </p:cNvSpPr>
          <p:nvPr>
            <p:ph type="dt" sz="half" idx="10"/>
          </p:nvPr>
        </p:nvSpPr>
        <p:spPr/>
        <p:txBody>
          <a:bodyPr/>
          <a:lstStyle/>
          <a:p>
            <a:r>
              <a:rPr lang="en-US"/>
              <a:t>9/29/2022</a:t>
            </a:r>
          </a:p>
        </p:txBody>
      </p:sp>
    </p:spTree>
    <p:extLst>
      <p:ext uri="{BB962C8B-B14F-4D97-AF65-F5344CB8AC3E}">
        <p14:creationId xmlns:p14="http://schemas.microsoft.com/office/powerpoint/2010/main" val="3838378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t>Steps to create first Hibernate Application</a:t>
            </a:r>
          </a:p>
        </p:txBody>
      </p:sp>
      <p:sp>
        <p:nvSpPr>
          <p:cNvPr id="3" name="Content Placeholder 2"/>
          <p:cNvSpPr>
            <a:spLocks noGrp="1"/>
          </p:cNvSpPr>
          <p:nvPr>
            <p:ph idx="1"/>
          </p:nvPr>
        </p:nvSpPr>
        <p:spPr/>
        <p:txBody>
          <a:bodyPr>
            <a:normAutofit/>
          </a:bodyPr>
          <a:lstStyle/>
          <a:p>
            <a:pPr marL="385763" indent="-385763">
              <a:spcBef>
                <a:spcPts val="1200"/>
              </a:spcBef>
              <a:buFont typeface="+mj-lt"/>
              <a:buAutoNum type="arabicPeriod"/>
            </a:pPr>
            <a:r>
              <a:rPr lang="en-US" sz="2000"/>
              <a:t>Create the Java maven Project</a:t>
            </a:r>
          </a:p>
          <a:p>
            <a:pPr marL="385763" indent="-385763">
              <a:spcBef>
                <a:spcPts val="1200"/>
              </a:spcBef>
              <a:buFont typeface="+mj-lt"/>
              <a:buAutoNum type="arabicPeriod"/>
            </a:pPr>
            <a:r>
              <a:rPr lang="en-US" sz="2000"/>
              <a:t>Add all required dependencies for hibernate</a:t>
            </a:r>
          </a:p>
          <a:p>
            <a:pPr marL="385763" indent="-385763">
              <a:spcBef>
                <a:spcPts val="1200"/>
              </a:spcBef>
              <a:buFont typeface="+mj-lt"/>
              <a:buAutoNum type="arabicPeriod"/>
            </a:pPr>
            <a:r>
              <a:rPr lang="en-US" sz="2000"/>
              <a:t>Create the Persistent class</a:t>
            </a:r>
          </a:p>
          <a:p>
            <a:pPr marL="385763" indent="-385763">
              <a:spcBef>
                <a:spcPts val="1200"/>
              </a:spcBef>
              <a:buFont typeface="+mj-lt"/>
              <a:buAutoNum type="arabicPeriod"/>
            </a:pPr>
            <a:r>
              <a:rPr lang="en-US" sz="2000"/>
              <a:t>Create the mapping file for Persistent class</a:t>
            </a:r>
          </a:p>
          <a:p>
            <a:pPr marL="385763" indent="-385763">
              <a:spcBef>
                <a:spcPts val="1200"/>
              </a:spcBef>
              <a:buFont typeface="+mj-lt"/>
              <a:buAutoNum type="arabicPeriod"/>
            </a:pPr>
            <a:r>
              <a:rPr lang="en-US" sz="2000"/>
              <a:t>Create the Configuration file</a:t>
            </a:r>
          </a:p>
          <a:p>
            <a:pPr marL="385763" indent="-385763">
              <a:spcBef>
                <a:spcPts val="1200"/>
              </a:spcBef>
              <a:buFont typeface="+mj-lt"/>
              <a:buAutoNum type="arabicPeriod"/>
            </a:pPr>
            <a:r>
              <a:rPr lang="en-US" sz="2000"/>
              <a:t>Create the class that retrieves or stores the persistent object</a:t>
            </a:r>
          </a:p>
          <a:p>
            <a:pPr marL="385763" indent="-385763">
              <a:spcBef>
                <a:spcPts val="1200"/>
              </a:spcBef>
              <a:buFont typeface="+mj-lt"/>
              <a:buAutoNum type="arabicPeriod"/>
            </a:pPr>
            <a:r>
              <a:rPr lang="en-US" sz="2000"/>
              <a:t>Run the application</a:t>
            </a:r>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32</a:t>
            </a:fld>
            <a:endParaRPr lang="en-US" altLang="ja-JP" dirty="0"/>
          </a:p>
        </p:txBody>
      </p:sp>
      <p:sp>
        <p:nvSpPr>
          <p:cNvPr id="6" name="Date Placeholder 5">
            <a:extLst>
              <a:ext uri="{FF2B5EF4-FFF2-40B4-BE49-F238E27FC236}">
                <a16:creationId xmlns:a16="http://schemas.microsoft.com/office/drawing/2014/main" id="{B2755FCF-9D49-0FE5-E669-73CEF462CA97}"/>
              </a:ext>
            </a:extLst>
          </p:cNvPr>
          <p:cNvSpPr>
            <a:spLocks noGrp="1"/>
          </p:cNvSpPr>
          <p:nvPr>
            <p:ph type="dt" sz="half" idx="10"/>
          </p:nvPr>
        </p:nvSpPr>
        <p:spPr/>
        <p:txBody>
          <a:bodyPr/>
          <a:lstStyle/>
          <a:p>
            <a:r>
              <a:rPr lang="en-US"/>
              <a:t>9/29/2022</a:t>
            </a:r>
          </a:p>
        </p:txBody>
      </p:sp>
    </p:spTree>
    <p:extLst>
      <p:ext uri="{BB962C8B-B14F-4D97-AF65-F5344CB8AC3E}">
        <p14:creationId xmlns:p14="http://schemas.microsoft.com/office/powerpoint/2010/main" val="32335302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Create a Java Maven Project</a:t>
            </a:r>
          </a:p>
        </p:txBody>
      </p:sp>
      <p:sp>
        <p:nvSpPr>
          <p:cNvPr id="3" name="Content Placeholder 2"/>
          <p:cNvSpPr>
            <a:spLocks noGrp="1"/>
          </p:cNvSpPr>
          <p:nvPr>
            <p:ph idx="1"/>
          </p:nvPr>
        </p:nvSpPr>
        <p:spPr/>
        <p:txBody>
          <a:bodyPr/>
          <a:lstStyle/>
          <a:p>
            <a:r>
              <a:rPr lang="en-US"/>
              <a:t>Create a new quickstart Maven project named "</a:t>
            </a:r>
            <a:r>
              <a:rPr lang="en-US">
                <a:solidFill>
                  <a:srgbClr val="1125E5"/>
                </a:solidFill>
              </a:rPr>
              <a:t>hrm</a:t>
            </a:r>
            <a:r>
              <a:rPr lang="en-US"/>
              <a:t>":</a:t>
            </a:r>
          </a:p>
        </p:txBody>
      </p:sp>
      <p:sp>
        <p:nvSpPr>
          <p:cNvPr id="4" name="Date Placeholder 3"/>
          <p:cNvSpPr>
            <a:spLocks noGrp="1"/>
          </p:cNvSpPr>
          <p:nvPr>
            <p:ph type="dt" sz="half" idx="10"/>
          </p:nvPr>
        </p:nvSpPr>
        <p:spPr>
          <a:xfrm>
            <a:off x="242888" y="4767263"/>
            <a:ext cx="1367315" cy="273844"/>
          </a:xfrm>
        </p:spPr>
        <p:txBody>
          <a:bodyPr/>
          <a:lstStyle/>
          <a:p>
            <a:r>
              <a:rPr lang="en-US"/>
              <a:t>9/29/2022</a:t>
            </a:r>
          </a:p>
        </p:txBody>
      </p:sp>
      <p:sp>
        <p:nvSpPr>
          <p:cNvPr id="6" name="Slide Number Placeholder 5"/>
          <p:cNvSpPr>
            <a:spLocks noGrp="1"/>
          </p:cNvSpPr>
          <p:nvPr>
            <p:ph type="sldNum" sz="quarter" idx="12"/>
          </p:nvPr>
        </p:nvSpPr>
        <p:spPr/>
        <p:txBody>
          <a:bodyPr/>
          <a:lstStyle/>
          <a:p>
            <a:fld id="{E3B08AF7-4237-6949-8335-F63F47C2C8CC}" type="slidenum">
              <a:rPr lang="en-US" smtClean="0"/>
              <a:t>33</a:t>
            </a:fld>
            <a:endParaRPr lang="en-US"/>
          </a:p>
        </p:txBody>
      </p:sp>
      <p:pic>
        <p:nvPicPr>
          <p:cNvPr id="7" name="Picture 6"/>
          <p:cNvPicPr>
            <a:picLocks noChangeAspect="1"/>
          </p:cNvPicPr>
          <p:nvPr/>
        </p:nvPicPr>
        <p:blipFill>
          <a:blip r:embed="rId2"/>
          <a:stretch>
            <a:fillRect/>
          </a:stretch>
        </p:blipFill>
        <p:spPr>
          <a:xfrm>
            <a:off x="2714362" y="1243667"/>
            <a:ext cx="3750992" cy="3350956"/>
          </a:xfrm>
          <a:prstGeom prst="rect">
            <a:avLst/>
          </a:prstGeom>
        </p:spPr>
      </p:pic>
    </p:spTree>
    <p:extLst>
      <p:ext uri="{BB962C8B-B14F-4D97-AF65-F5344CB8AC3E}">
        <p14:creationId xmlns:p14="http://schemas.microsoft.com/office/powerpoint/2010/main" val="533239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a:t>Add hibernate dependency</a:t>
            </a:r>
            <a:endParaRPr lang="en-US"/>
          </a:p>
        </p:txBody>
      </p:sp>
      <p:sp>
        <p:nvSpPr>
          <p:cNvPr id="4" name="Date Placeholder 3"/>
          <p:cNvSpPr>
            <a:spLocks noGrp="1"/>
          </p:cNvSpPr>
          <p:nvPr>
            <p:ph type="dt" sz="half" idx="10"/>
          </p:nvPr>
        </p:nvSpPr>
        <p:spPr/>
        <p:txBody>
          <a:bodyPr/>
          <a:lstStyle/>
          <a:p>
            <a:r>
              <a:rPr lang="en-US"/>
              <a:t>9/29/2022</a:t>
            </a:r>
          </a:p>
        </p:txBody>
      </p:sp>
      <p:sp>
        <p:nvSpPr>
          <p:cNvPr id="6" name="Slide Number Placeholder 5"/>
          <p:cNvSpPr>
            <a:spLocks noGrp="1"/>
          </p:cNvSpPr>
          <p:nvPr>
            <p:ph type="sldNum" sz="quarter" idx="12"/>
          </p:nvPr>
        </p:nvSpPr>
        <p:spPr/>
        <p:txBody>
          <a:bodyPr/>
          <a:lstStyle/>
          <a:p>
            <a:fld id="{E3B08AF7-4237-6949-8335-F63F47C2C8CC}" type="slidenum">
              <a:rPr lang="en-US" smtClean="0"/>
              <a:t>34</a:t>
            </a:fld>
            <a:endParaRPr lang="en-US"/>
          </a:p>
        </p:txBody>
      </p:sp>
      <p:sp>
        <p:nvSpPr>
          <p:cNvPr id="9" name="Rectangle 8"/>
          <p:cNvSpPr/>
          <p:nvPr/>
        </p:nvSpPr>
        <p:spPr>
          <a:xfrm>
            <a:off x="33337" y="699877"/>
            <a:ext cx="4355783" cy="2462213"/>
          </a:xfrm>
          <a:prstGeom prst="rect">
            <a:avLst/>
          </a:prstGeom>
          <a:solidFill>
            <a:schemeClr val="bg1">
              <a:lumMod val="95000"/>
            </a:schemeClr>
          </a:solidFill>
        </p:spPr>
        <p:txBody>
          <a:bodyPr wrap="square">
            <a:noAutofit/>
          </a:bodyPr>
          <a:lstStyle/>
          <a:p>
            <a:r>
              <a:rPr lang="en-US" sz="1100" dirty="0">
                <a:solidFill>
                  <a:srgbClr val="008080"/>
                </a:solidFill>
                <a:latin typeface="Consolas" panose="020B0609020204030204" pitchFamily="49" charset="0"/>
              </a:rPr>
              <a:t>&lt;</a:t>
            </a:r>
            <a:r>
              <a:rPr lang="en-US" sz="1100" dirty="0">
                <a:solidFill>
                  <a:srgbClr val="3F7F7F"/>
                </a:solidFill>
                <a:latin typeface="Consolas" panose="020B0609020204030204" pitchFamily="49" charset="0"/>
              </a:rPr>
              <a:t>dependencies</a:t>
            </a:r>
            <a:r>
              <a:rPr lang="en-US" sz="1100" dirty="0">
                <a:solidFill>
                  <a:srgbClr val="008080"/>
                </a:solidFill>
                <a:latin typeface="Consolas" panose="020B0609020204030204" pitchFamily="49" charset="0"/>
              </a:rPr>
              <a:t>&gt;</a:t>
            </a:r>
          </a:p>
          <a:p>
            <a:pPr lvl="1"/>
            <a:r>
              <a:rPr lang="en-US" sz="1100" dirty="0">
                <a:solidFill>
                  <a:srgbClr val="008080"/>
                </a:solidFill>
                <a:latin typeface="Consolas" panose="020B0609020204030204" pitchFamily="49" charset="0"/>
              </a:rPr>
              <a:t>&lt;</a:t>
            </a:r>
            <a:r>
              <a:rPr lang="en-US" sz="1100" dirty="0">
                <a:solidFill>
                  <a:srgbClr val="3F7F7F"/>
                </a:solidFill>
                <a:latin typeface="Consolas" panose="020B0609020204030204" pitchFamily="49" charset="0"/>
              </a:rPr>
              <a:t>dependency</a:t>
            </a:r>
            <a:r>
              <a:rPr lang="en-US" sz="1100" dirty="0">
                <a:solidFill>
                  <a:srgbClr val="008080"/>
                </a:solidFill>
                <a:latin typeface="Consolas" panose="020B0609020204030204" pitchFamily="49" charset="0"/>
              </a:rPr>
              <a:t>&gt;</a:t>
            </a:r>
          </a:p>
          <a:p>
            <a:pPr lvl="2"/>
            <a:r>
              <a:rPr lang="en-US" sz="1100" dirty="0">
                <a:solidFill>
                  <a:srgbClr val="008080"/>
                </a:solidFill>
                <a:latin typeface="Consolas" panose="020B0609020204030204" pitchFamily="49" charset="0"/>
              </a:rPr>
              <a:t>&lt;</a:t>
            </a:r>
            <a:r>
              <a:rPr lang="en-US" sz="1100" dirty="0" err="1">
                <a:solidFill>
                  <a:srgbClr val="3F7F7F"/>
                </a:solidFill>
                <a:latin typeface="Consolas" panose="020B0609020204030204" pitchFamily="49" charset="0"/>
              </a:rPr>
              <a:t>groupId</a:t>
            </a:r>
            <a:r>
              <a:rPr lang="en-US" sz="1100" dirty="0">
                <a:solidFill>
                  <a:srgbClr val="008080"/>
                </a:solidFill>
                <a:latin typeface="Consolas" panose="020B0609020204030204" pitchFamily="49" charset="0"/>
              </a:rPr>
              <a:t>&gt;</a:t>
            </a:r>
            <a:r>
              <a:rPr lang="en-US" sz="1100" dirty="0" err="1">
                <a:solidFill>
                  <a:srgbClr val="000000"/>
                </a:solidFill>
                <a:latin typeface="Consolas" panose="020B0609020204030204" pitchFamily="49" charset="0"/>
              </a:rPr>
              <a:t>org.hibernate</a:t>
            </a:r>
            <a:r>
              <a:rPr lang="en-US" sz="1100" dirty="0">
                <a:solidFill>
                  <a:srgbClr val="008080"/>
                </a:solidFill>
                <a:latin typeface="Consolas" panose="020B0609020204030204" pitchFamily="49" charset="0"/>
              </a:rPr>
              <a:t>&lt;/</a:t>
            </a:r>
            <a:r>
              <a:rPr lang="en-US" sz="1100" dirty="0" err="1">
                <a:solidFill>
                  <a:srgbClr val="3F7F7F"/>
                </a:solidFill>
                <a:latin typeface="Consolas" panose="020B0609020204030204" pitchFamily="49" charset="0"/>
              </a:rPr>
              <a:t>groupId</a:t>
            </a:r>
            <a:r>
              <a:rPr lang="en-US" sz="1100" dirty="0">
                <a:solidFill>
                  <a:srgbClr val="008080"/>
                </a:solidFill>
                <a:latin typeface="Consolas" panose="020B0609020204030204" pitchFamily="49" charset="0"/>
              </a:rPr>
              <a:t>&gt;</a:t>
            </a:r>
          </a:p>
          <a:p>
            <a:pPr lvl="2"/>
            <a:r>
              <a:rPr lang="en-US" sz="1100" dirty="0">
                <a:solidFill>
                  <a:srgbClr val="008080"/>
                </a:solidFill>
                <a:latin typeface="Consolas" panose="020B0609020204030204" pitchFamily="49" charset="0"/>
              </a:rPr>
              <a:t>&lt;</a:t>
            </a:r>
            <a:r>
              <a:rPr lang="en-US" sz="1100" dirty="0" err="1">
                <a:solidFill>
                  <a:srgbClr val="3F7F7F"/>
                </a:solidFill>
                <a:latin typeface="Consolas" panose="020B0609020204030204" pitchFamily="49" charset="0"/>
              </a:rPr>
              <a:t>artifactId</a:t>
            </a:r>
            <a:r>
              <a:rPr lang="en-US" sz="1100" dirty="0">
                <a:solidFill>
                  <a:srgbClr val="008080"/>
                </a:solidFill>
                <a:latin typeface="Consolas" panose="020B0609020204030204" pitchFamily="49" charset="0"/>
              </a:rPr>
              <a:t>&gt;</a:t>
            </a:r>
            <a:r>
              <a:rPr lang="en-US" sz="1100" dirty="0">
                <a:solidFill>
                  <a:srgbClr val="000000"/>
                </a:solidFill>
                <a:latin typeface="Consolas" panose="020B0609020204030204" pitchFamily="49" charset="0"/>
              </a:rPr>
              <a:t>hibernate-core</a:t>
            </a:r>
            <a:r>
              <a:rPr lang="en-US" sz="1100" dirty="0">
                <a:solidFill>
                  <a:srgbClr val="008080"/>
                </a:solidFill>
                <a:latin typeface="Consolas" panose="020B0609020204030204" pitchFamily="49" charset="0"/>
              </a:rPr>
              <a:t>&lt;/</a:t>
            </a:r>
            <a:r>
              <a:rPr lang="en-US" sz="1100" dirty="0" err="1">
                <a:solidFill>
                  <a:srgbClr val="3F7F7F"/>
                </a:solidFill>
                <a:latin typeface="Consolas" panose="020B0609020204030204" pitchFamily="49" charset="0"/>
              </a:rPr>
              <a:t>artifactId</a:t>
            </a:r>
            <a:r>
              <a:rPr lang="en-US" sz="1100" dirty="0">
                <a:solidFill>
                  <a:srgbClr val="008080"/>
                </a:solidFill>
                <a:latin typeface="Consolas" panose="020B0609020204030204" pitchFamily="49" charset="0"/>
              </a:rPr>
              <a:t>&gt;</a:t>
            </a:r>
          </a:p>
          <a:p>
            <a:pPr lvl="2"/>
            <a:r>
              <a:rPr lang="en-US" sz="1100" dirty="0">
                <a:solidFill>
                  <a:srgbClr val="008080"/>
                </a:solidFill>
                <a:latin typeface="Consolas" panose="020B0609020204030204" pitchFamily="49" charset="0"/>
              </a:rPr>
              <a:t>&lt;</a:t>
            </a:r>
            <a:r>
              <a:rPr lang="en-US" sz="1100" dirty="0">
                <a:solidFill>
                  <a:srgbClr val="3F7F7F"/>
                </a:solidFill>
                <a:latin typeface="Consolas" panose="020B0609020204030204" pitchFamily="49" charset="0"/>
              </a:rPr>
              <a:t>version</a:t>
            </a:r>
            <a:r>
              <a:rPr lang="en-US" sz="1100" dirty="0">
                <a:solidFill>
                  <a:srgbClr val="008080"/>
                </a:solidFill>
                <a:latin typeface="Consolas" panose="020B0609020204030204" pitchFamily="49" charset="0"/>
              </a:rPr>
              <a:t>&gt;</a:t>
            </a:r>
            <a:r>
              <a:rPr lang="en-US" sz="1100" dirty="0">
                <a:solidFill>
                  <a:srgbClr val="000000"/>
                </a:solidFill>
                <a:latin typeface="Consolas" panose="020B0609020204030204" pitchFamily="49" charset="0"/>
              </a:rPr>
              <a:t>5.4.12.Final</a:t>
            </a:r>
            <a:r>
              <a:rPr lang="en-US" sz="1100" dirty="0">
                <a:solidFill>
                  <a:srgbClr val="008080"/>
                </a:solidFill>
                <a:latin typeface="Consolas" panose="020B0609020204030204" pitchFamily="49" charset="0"/>
              </a:rPr>
              <a:t>&lt;/</a:t>
            </a:r>
            <a:r>
              <a:rPr lang="en-US" sz="1100" dirty="0">
                <a:solidFill>
                  <a:srgbClr val="3F7F7F"/>
                </a:solidFill>
                <a:latin typeface="Consolas" panose="020B0609020204030204" pitchFamily="49" charset="0"/>
              </a:rPr>
              <a:t>version</a:t>
            </a:r>
            <a:r>
              <a:rPr lang="en-US" sz="1100" dirty="0">
                <a:solidFill>
                  <a:srgbClr val="008080"/>
                </a:solidFill>
                <a:latin typeface="Consolas" panose="020B0609020204030204" pitchFamily="49" charset="0"/>
              </a:rPr>
              <a:t>&gt;</a:t>
            </a:r>
          </a:p>
          <a:p>
            <a:pPr lvl="1"/>
            <a:r>
              <a:rPr lang="en-US" sz="1100" dirty="0">
                <a:solidFill>
                  <a:srgbClr val="008080"/>
                </a:solidFill>
                <a:latin typeface="Consolas" panose="020B0609020204030204" pitchFamily="49" charset="0"/>
              </a:rPr>
              <a:t>&lt;/</a:t>
            </a:r>
            <a:r>
              <a:rPr lang="en-US" sz="1100" dirty="0">
                <a:solidFill>
                  <a:srgbClr val="3F7F7F"/>
                </a:solidFill>
                <a:latin typeface="Consolas" panose="020B0609020204030204" pitchFamily="49" charset="0"/>
              </a:rPr>
              <a:t>dependency</a:t>
            </a:r>
            <a:r>
              <a:rPr lang="en-US" sz="1100" dirty="0">
                <a:solidFill>
                  <a:srgbClr val="008080"/>
                </a:solidFill>
                <a:latin typeface="Consolas" panose="020B0609020204030204" pitchFamily="49" charset="0"/>
              </a:rPr>
              <a:t>&gt;</a:t>
            </a:r>
          </a:p>
          <a:p>
            <a:pPr lvl="1"/>
            <a:r>
              <a:rPr lang="en-US" sz="1100" dirty="0">
                <a:solidFill>
                  <a:srgbClr val="008080"/>
                </a:solidFill>
                <a:latin typeface="Consolas" panose="020B0609020204030204" pitchFamily="49" charset="0"/>
              </a:rPr>
              <a:t>&lt;</a:t>
            </a:r>
            <a:r>
              <a:rPr lang="en-US" sz="1100" dirty="0">
                <a:solidFill>
                  <a:srgbClr val="3F7F7F"/>
                </a:solidFill>
                <a:latin typeface="Consolas" panose="020B0609020204030204" pitchFamily="49" charset="0"/>
              </a:rPr>
              <a:t>dependency</a:t>
            </a:r>
            <a:r>
              <a:rPr lang="en-US" sz="1100" dirty="0">
                <a:solidFill>
                  <a:srgbClr val="008080"/>
                </a:solidFill>
                <a:latin typeface="Consolas" panose="020B0609020204030204" pitchFamily="49" charset="0"/>
              </a:rPr>
              <a:t>&gt;</a:t>
            </a:r>
          </a:p>
          <a:p>
            <a:pPr lvl="2"/>
            <a:r>
              <a:rPr lang="en-US" sz="1100" dirty="0">
                <a:solidFill>
                  <a:srgbClr val="008080"/>
                </a:solidFill>
                <a:latin typeface="Consolas" panose="020B0609020204030204" pitchFamily="49" charset="0"/>
              </a:rPr>
              <a:t>&lt;</a:t>
            </a:r>
            <a:r>
              <a:rPr lang="en-US" sz="1100" dirty="0" err="1">
                <a:solidFill>
                  <a:srgbClr val="3F7F7F"/>
                </a:solidFill>
                <a:latin typeface="Consolas" panose="020B0609020204030204" pitchFamily="49" charset="0"/>
              </a:rPr>
              <a:t>groupId</a:t>
            </a:r>
            <a:r>
              <a:rPr lang="en-US" sz="1100" dirty="0">
                <a:solidFill>
                  <a:srgbClr val="008080"/>
                </a:solidFill>
                <a:latin typeface="Consolas" panose="020B0609020204030204" pitchFamily="49" charset="0"/>
              </a:rPr>
              <a:t>&gt;</a:t>
            </a:r>
            <a:r>
              <a:rPr lang="en-US" sz="1100" dirty="0" err="1">
                <a:solidFill>
                  <a:srgbClr val="000000"/>
                </a:solidFill>
                <a:latin typeface="Consolas" panose="020B0609020204030204" pitchFamily="49" charset="0"/>
              </a:rPr>
              <a:t>com.microsoft.sqlserver</a:t>
            </a:r>
            <a:r>
              <a:rPr lang="en-US" sz="1100" dirty="0">
                <a:solidFill>
                  <a:srgbClr val="008080"/>
                </a:solidFill>
                <a:latin typeface="Consolas" panose="020B0609020204030204" pitchFamily="49" charset="0"/>
              </a:rPr>
              <a:t>&lt;/</a:t>
            </a:r>
            <a:r>
              <a:rPr lang="en-US" sz="1100" dirty="0" err="1">
                <a:solidFill>
                  <a:srgbClr val="3F7F7F"/>
                </a:solidFill>
                <a:latin typeface="Consolas" panose="020B0609020204030204" pitchFamily="49" charset="0"/>
              </a:rPr>
              <a:t>groupId</a:t>
            </a:r>
            <a:r>
              <a:rPr lang="en-US" sz="1100" dirty="0">
                <a:solidFill>
                  <a:srgbClr val="008080"/>
                </a:solidFill>
                <a:latin typeface="Consolas" panose="020B0609020204030204" pitchFamily="49" charset="0"/>
              </a:rPr>
              <a:t>&gt;</a:t>
            </a:r>
          </a:p>
          <a:p>
            <a:pPr lvl="2"/>
            <a:r>
              <a:rPr lang="en-US" sz="1100" dirty="0">
                <a:solidFill>
                  <a:srgbClr val="008080"/>
                </a:solidFill>
                <a:latin typeface="Consolas" panose="020B0609020204030204" pitchFamily="49" charset="0"/>
              </a:rPr>
              <a:t>&lt;</a:t>
            </a:r>
            <a:r>
              <a:rPr lang="en-US" sz="1100" dirty="0" err="1">
                <a:solidFill>
                  <a:srgbClr val="3F7F7F"/>
                </a:solidFill>
                <a:latin typeface="Consolas" panose="020B0609020204030204" pitchFamily="49" charset="0"/>
              </a:rPr>
              <a:t>artifactId</a:t>
            </a:r>
            <a:r>
              <a:rPr lang="en-US" sz="1100" dirty="0">
                <a:solidFill>
                  <a:srgbClr val="008080"/>
                </a:solidFill>
                <a:latin typeface="Consolas" panose="020B0609020204030204" pitchFamily="49" charset="0"/>
              </a:rPr>
              <a:t>&gt;</a:t>
            </a:r>
            <a:r>
              <a:rPr lang="en-US" sz="1100" dirty="0" err="1">
                <a:solidFill>
                  <a:srgbClr val="000000"/>
                </a:solidFill>
                <a:latin typeface="Consolas" panose="020B0609020204030204" pitchFamily="49" charset="0"/>
              </a:rPr>
              <a:t>mssql-jdbc</a:t>
            </a:r>
            <a:r>
              <a:rPr lang="en-US" sz="1100" dirty="0">
                <a:solidFill>
                  <a:srgbClr val="008080"/>
                </a:solidFill>
                <a:latin typeface="Consolas" panose="020B0609020204030204" pitchFamily="49" charset="0"/>
              </a:rPr>
              <a:t>&lt;/</a:t>
            </a:r>
            <a:r>
              <a:rPr lang="en-US" sz="1100" dirty="0" err="1">
                <a:solidFill>
                  <a:srgbClr val="3F7F7F"/>
                </a:solidFill>
                <a:latin typeface="Consolas" panose="020B0609020204030204" pitchFamily="49" charset="0"/>
              </a:rPr>
              <a:t>artifactId</a:t>
            </a:r>
            <a:r>
              <a:rPr lang="en-US" sz="1100" dirty="0">
                <a:solidFill>
                  <a:srgbClr val="008080"/>
                </a:solidFill>
                <a:latin typeface="Consolas" panose="020B0609020204030204" pitchFamily="49" charset="0"/>
              </a:rPr>
              <a:t>&gt;</a:t>
            </a:r>
          </a:p>
          <a:p>
            <a:pPr lvl="2"/>
            <a:r>
              <a:rPr lang="en-US" sz="1100" dirty="0">
                <a:solidFill>
                  <a:srgbClr val="008080"/>
                </a:solidFill>
                <a:latin typeface="Consolas" panose="020B0609020204030204" pitchFamily="49" charset="0"/>
              </a:rPr>
              <a:t>&lt;</a:t>
            </a:r>
            <a:r>
              <a:rPr lang="en-US" sz="1100" dirty="0">
                <a:solidFill>
                  <a:srgbClr val="3F7F7F"/>
                </a:solidFill>
                <a:latin typeface="Consolas" panose="020B0609020204030204" pitchFamily="49" charset="0"/>
              </a:rPr>
              <a:t>version</a:t>
            </a:r>
            <a:r>
              <a:rPr lang="en-US" sz="1100" dirty="0">
                <a:solidFill>
                  <a:srgbClr val="008080"/>
                </a:solidFill>
                <a:latin typeface="Consolas" panose="020B0609020204030204" pitchFamily="49" charset="0"/>
              </a:rPr>
              <a:t>&gt;</a:t>
            </a:r>
            <a:r>
              <a:rPr lang="en-US" sz="1100" dirty="0">
                <a:solidFill>
                  <a:srgbClr val="000000"/>
                </a:solidFill>
                <a:latin typeface="Consolas" panose="020B0609020204030204" pitchFamily="49" charset="0"/>
              </a:rPr>
              <a:t>7.4.1.jre8</a:t>
            </a:r>
            <a:r>
              <a:rPr lang="en-US" sz="1100" dirty="0">
                <a:solidFill>
                  <a:srgbClr val="008080"/>
                </a:solidFill>
                <a:latin typeface="Consolas" panose="020B0609020204030204" pitchFamily="49" charset="0"/>
              </a:rPr>
              <a:t>&lt;/</a:t>
            </a:r>
            <a:r>
              <a:rPr lang="en-US" sz="1100" dirty="0">
                <a:solidFill>
                  <a:srgbClr val="3F7F7F"/>
                </a:solidFill>
                <a:latin typeface="Consolas" panose="020B0609020204030204" pitchFamily="49" charset="0"/>
              </a:rPr>
              <a:t>version</a:t>
            </a:r>
            <a:r>
              <a:rPr lang="en-US" sz="1100" dirty="0">
                <a:solidFill>
                  <a:srgbClr val="008080"/>
                </a:solidFill>
                <a:latin typeface="Consolas" panose="020B0609020204030204" pitchFamily="49" charset="0"/>
              </a:rPr>
              <a:t>&gt;</a:t>
            </a:r>
          </a:p>
          <a:p>
            <a:pPr lvl="1"/>
            <a:r>
              <a:rPr lang="en-US" sz="1100" dirty="0">
                <a:solidFill>
                  <a:srgbClr val="008080"/>
                </a:solidFill>
                <a:latin typeface="Consolas" panose="020B0609020204030204" pitchFamily="49" charset="0"/>
              </a:rPr>
              <a:t>&lt;/</a:t>
            </a:r>
            <a:r>
              <a:rPr lang="en-US" sz="1100" dirty="0">
                <a:solidFill>
                  <a:srgbClr val="3F7F7F"/>
                </a:solidFill>
                <a:latin typeface="Consolas" panose="020B0609020204030204" pitchFamily="49" charset="0"/>
              </a:rPr>
              <a:t>dependency</a:t>
            </a:r>
            <a:r>
              <a:rPr lang="en-US" sz="1100" dirty="0">
                <a:solidFill>
                  <a:srgbClr val="008080"/>
                </a:solidFill>
                <a:latin typeface="Consolas" panose="020B0609020204030204" pitchFamily="49" charset="0"/>
              </a:rPr>
              <a:t>&gt;</a:t>
            </a:r>
          </a:p>
          <a:p>
            <a:r>
              <a:rPr lang="en-US" sz="1100" dirty="0">
                <a:solidFill>
                  <a:srgbClr val="008080"/>
                </a:solidFill>
                <a:latin typeface="Consolas" panose="020B0609020204030204" pitchFamily="49" charset="0"/>
              </a:rPr>
              <a:t>&lt;/</a:t>
            </a:r>
            <a:r>
              <a:rPr lang="en-US" sz="1100" dirty="0">
                <a:solidFill>
                  <a:srgbClr val="3F7F7F"/>
                </a:solidFill>
                <a:latin typeface="Consolas" panose="020B0609020204030204" pitchFamily="49" charset="0"/>
              </a:rPr>
              <a:t>dependencies</a:t>
            </a:r>
            <a:r>
              <a:rPr lang="en-US" sz="1100" dirty="0">
                <a:solidFill>
                  <a:srgbClr val="008080"/>
                </a:solidFill>
                <a:latin typeface="Consolas" panose="020B0609020204030204" pitchFamily="49" charset="0"/>
              </a:rPr>
              <a:t>&gt;</a:t>
            </a:r>
          </a:p>
        </p:txBody>
      </p:sp>
      <p:sp>
        <p:nvSpPr>
          <p:cNvPr id="11" name="Rectangle 10"/>
          <p:cNvSpPr/>
          <p:nvPr/>
        </p:nvSpPr>
        <p:spPr>
          <a:xfrm>
            <a:off x="4427220" y="699878"/>
            <a:ext cx="4610099" cy="2462213"/>
          </a:xfrm>
          <a:prstGeom prst="rect">
            <a:avLst/>
          </a:prstGeom>
          <a:solidFill>
            <a:schemeClr val="bg1">
              <a:lumMod val="95000"/>
            </a:schemeClr>
          </a:solidFill>
        </p:spPr>
        <p:txBody>
          <a:bodyPr wrap="square">
            <a:noAutofit/>
          </a:bodyPr>
          <a:lstStyle/>
          <a:p>
            <a:r>
              <a:rPr lang="en-US" sz="1100" dirty="0">
                <a:solidFill>
                  <a:srgbClr val="008080"/>
                </a:solidFill>
                <a:latin typeface="Consolas" panose="020B0609020204030204" pitchFamily="49" charset="0"/>
              </a:rPr>
              <a:t>&lt;</a:t>
            </a:r>
            <a:r>
              <a:rPr lang="en-US" sz="1100" dirty="0">
                <a:solidFill>
                  <a:srgbClr val="3F7F7F"/>
                </a:solidFill>
                <a:latin typeface="Consolas" panose="020B0609020204030204" pitchFamily="49" charset="0"/>
              </a:rPr>
              <a:t>build</a:t>
            </a:r>
            <a:r>
              <a:rPr lang="en-US" sz="1100" dirty="0">
                <a:solidFill>
                  <a:srgbClr val="008080"/>
                </a:solidFill>
                <a:latin typeface="Consolas" panose="020B0609020204030204" pitchFamily="49" charset="0"/>
              </a:rPr>
              <a:t>&gt;</a:t>
            </a:r>
          </a:p>
          <a:p>
            <a:pPr lvl="1"/>
            <a:r>
              <a:rPr lang="en-US" sz="1100" dirty="0">
                <a:solidFill>
                  <a:srgbClr val="008080"/>
                </a:solidFill>
                <a:latin typeface="Consolas" panose="020B0609020204030204" pitchFamily="49" charset="0"/>
              </a:rPr>
              <a:t>&lt;</a:t>
            </a:r>
            <a:r>
              <a:rPr lang="en-US" sz="1100" dirty="0" err="1">
                <a:solidFill>
                  <a:srgbClr val="3F7F7F"/>
                </a:solidFill>
                <a:latin typeface="Consolas" panose="020B0609020204030204" pitchFamily="49" charset="0"/>
              </a:rPr>
              <a:t>finalName</a:t>
            </a:r>
            <a:r>
              <a:rPr lang="en-US" sz="1100" dirty="0">
                <a:solidFill>
                  <a:srgbClr val="008080"/>
                </a:solidFill>
                <a:latin typeface="Consolas" panose="020B0609020204030204" pitchFamily="49" charset="0"/>
              </a:rPr>
              <a:t>&gt;</a:t>
            </a:r>
            <a:r>
              <a:rPr lang="en-US" sz="1100" dirty="0" err="1">
                <a:solidFill>
                  <a:srgbClr val="000000"/>
                </a:solidFill>
                <a:latin typeface="Consolas" panose="020B0609020204030204" pitchFamily="49" charset="0"/>
              </a:rPr>
              <a:t>hrms</a:t>
            </a:r>
            <a:r>
              <a:rPr lang="en-US" sz="1100" dirty="0">
                <a:solidFill>
                  <a:srgbClr val="008080"/>
                </a:solidFill>
                <a:latin typeface="Consolas" panose="020B0609020204030204" pitchFamily="49" charset="0"/>
              </a:rPr>
              <a:t>&lt;/</a:t>
            </a:r>
            <a:r>
              <a:rPr lang="en-US" sz="1100" dirty="0" err="1">
                <a:solidFill>
                  <a:srgbClr val="3F7F7F"/>
                </a:solidFill>
                <a:latin typeface="Consolas" panose="020B0609020204030204" pitchFamily="49" charset="0"/>
              </a:rPr>
              <a:t>finalName</a:t>
            </a:r>
            <a:r>
              <a:rPr lang="en-US" sz="1100" dirty="0">
                <a:solidFill>
                  <a:srgbClr val="008080"/>
                </a:solidFill>
                <a:latin typeface="Consolas" panose="020B0609020204030204" pitchFamily="49" charset="0"/>
              </a:rPr>
              <a:t>&gt;</a:t>
            </a:r>
          </a:p>
          <a:p>
            <a:pPr lvl="1"/>
            <a:r>
              <a:rPr lang="en-US" sz="1100" dirty="0">
                <a:solidFill>
                  <a:srgbClr val="008080"/>
                </a:solidFill>
                <a:latin typeface="Consolas" panose="020B0609020204030204" pitchFamily="49" charset="0"/>
              </a:rPr>
              <a:t>&lt;</a:t>
            </a:r>
            <a:r>
              <a:rPr lang="en-US" sz="1100" dirty="0">
                <a:solidFill>
                  <a:srgbClr val="3F7F7F"/>
                </a:solidFill>
                <a:latin typeface="Consolas" panose="020B0609020204030204" pitchFamily="49" charset="0"/>
              </a:rPr>
              <a:t>plugins</a:t>
            </a:r>
            <a:r>
              <a:rPr lang="en-US" sz="1100" dirty="0">
                <a:solidFill>
                  <a:srgbClr val="008080"/>
                </a:solidFill>
                <a:latin typeface="Consolas" panose="020B0609020204030204" pitchFamily="49" charset="0"/>
              </a:rPr>
              <a:t>&gt;</a:t>
            </a:r>
            <a:endParaRPr lang="en-US" sz="1100" dirty="0">
              <a:latin typeface="Consolas" panose="020B0609020204030204" pitchFamily="49" charset="0"/>
            </a:endParaRPr>
          </a:p>
          <a:p>
            <a:pPr lvl="1"/>
            <a:r>
              <a:rPr lang="en-US" sz="1100" dirty="0">
                <a:solidFill>
                  <a:srgbClr val="008080"/>
                </a:solidFill>
                <a:latin typeface="Consolas" panose="020B0609020204030204" pitchFamily="49" charset="0"/>
              </a:rPr>
              <a:t>&lt;</a:t>
            </a:r>
            <a:r>
              <a:rPr lang="en-US" sz="1100" dirty="0">
                <a:solidFill>
                  <a:srgbClr val="3F7F7F"/>
                </a:solidFill>
                <a:latin typeface="Consolas" panose="020B0609020204030204" pitchFamily="49" charset="0"/>
              </a:rPr>
              <a:t>plugin</a:t>
            </a:r>
            <a:r>
              <a:rPr lang="en-US" sz="1100" dirty="0">
                <a:solidFill>
                  <a:srgbClr val="008080"/>
                </a:solidFill>
                <a:latin typeface="Consolas" panose="020B0609020204030204" pitchFamily="49" charset="0"/>
              </a:rPr>
              <a:t>&gt;</a:t>
            </a:r>
          </a:p>
          <a:p>
            <a:pPr lvl="2"/>
            <a:r>
              <a:rPr lang="en-US" sz="1100" dirty="0">
                <a:solidFill>
                  <a:srgbClr val="008080"/>
                </a:solidFill>
                <a:latin typeface="Consolas" panose="020B0609020204030204" pitchFamily="49" charset="0"/>
              </a:rPr>
              <a:t>&lt;</a:t>
            </a:r>
            <a:r>
              <a:rPr lang="en-US" sz="1100" dirty="0" err="1">
                <a:solidFill>
                  <a:srgbClr val="3F7F7F"/>
                </a:solidFill>
                <a:latin typeface="Consolas" panose="020B0609020204030204" pitchFamily="49" charset="0"/>
              </a:rPr>
              <a:t>groupId</a:t>
            </a:r>
            <a:r>
              <a:rPr lang="en-US" sz="1100" dirty="0">
                <a:solidFill>
                  <a:srgbClr val="008080"/>
                </a:solidFill>
                <a:latin typeface="Consolas" panose="020B0609020204030204" pitchFamily="49" charset="0"/>
              </a:rPr>
              <a:t>&gt;</a:t>
            </a:r>
            <a:r>
              <a:rPr lang="en-US" sz="1100" dirty="0" err="1">
                <a:solidFill>
                  <a:srgbClr val="000000"/>
                </a:solidFill>
                <a:latin typeface="Consolas" panose="020B0609020204030204" pitchFamily="49" charset="0"/>
              </a:rPr>
              <a:t>org.apache.maven.plugins</a:t>
            </a:r>
            <a:r>
              <a:rPr lang="en-US" sz="1100" dirty="0">
                <a:solidFill>
                  <a:srgbClr val="008080"/>
                </a:solidFill>
                <a:latin typeface="Consolas" panose="020B0609020204030204" pitchFamily="49" charset="0"/>
              </a:rPr>
              <a:t>&lt;/</a:t>
            </a:r>
            <a:r>
              <a:rPr lang="en-US" sz="1100" dirty="0" err="1">
                <a:solidFill>
                  <a:srgbClr val="3F7F7F"/>
                </a:solidFill>
                <a:latin typeface="Consolas" panose="020B0609020204030204" pitchFamily="49" charset="0"/>
              </a:rPr>
              <a:t>groupId</a:t>
            </a:r>
            <a:r>
              <a:rPr lang="en-US" sz="1100" dirty="0">
                <a:solidFill>
                  <a:srgbClr val="008080"/>
                </a:solidFill>
                <a:latin typeface="Consolas" panose="020B0609020204030204" pitchFamily="49" charset="0"/>
              </a:rPr>
              <a:t>&gt;</a:t>
            </a:r>
          </a:p>
          <a:p>
            <a:pPr lvl="2"/>
            <a:r>
              <a:rPr lang="en-US" sz="1100" dirty="0">
                <a:solidFill>
                  <a:srgbClr val="008080"/>
                </a:solidFill>
                <a:latin typeface="Consolas" panose="020B0609020204030204" pitchFamily="49" charset="0"/>
              </a:rPr>
              <a:t>&lt;</a:t>
            </a:r>
            <a:r>
              <a:rPr lang="en-US" sz="1100" dirty="0" err="1">
                <a:solidFill>
                  <a:srgbClr val="3F7F7F"/>
                </a:solidFill>
                <a:latin typeface="Consolas" panose="020B0609020204030204" pitchFamily="49" charset="0"/>
              </a:rPr>
              <a:t>artifactId</a:t>
            </a:r>
            <a:r>
              <a:rPr lang="en-US" sz="1100" dirty="0">
                <a:solidFill>
                  <a:srgbClr val="008080"/>
                </a:solidFill>
                <a:latin typeface="Consolas" panose="020B0609020204030204" pitchFamily="49" charset="0"/>
              </a:rPr>
              <a:t>&gt;</a:t>
            </a:r>
            <a:r>
              <a:rPr lang="en-US" sz="1100" dirty="0">
                <a:solidFill>
                  <a:srgbClr val="000000"/>
                </a:solidFill>
                <a:latin typeface="Consolas" panose="020B0609020204030204" pitchFamily="49" charset="0"/>
              </a:rPr>
              <a:t>maven-compiler-plugin</a:t>
            </a:r>
            <a:r>
              <a:rPr lang="en-US" sz="1100" dirty="0">
                <a:solidFill>
                  <a:srgbClr val="008080"/>
                </a:solidFill>
                <a:latin typeface="Consolas" panose="020B0609020204030204" pitchFamily="49" charset="0"/>
              </a:rPr>
              <a:t>&lt;/</a:t>
            </a:r>
            <a:r>
              <a:rPr lang="en-US" sz="1100" dirty="0" err="1">
                <a:solidFill>
                  <a:srgbClr val="3F7F7F"/>
                </a:solidFill>
                <a:latin typeface="Consolas" panose="020B0609020204030204" pitchFamily="49" charset="0"/>
              </a:rPr>
              <a:t>artifactId</a:t>
            </a:r>
            <a:r>
              <a:rPr lang="en-US" sz="1100" dirty="0">
                <a:solidFill>
                  <a:srgbClr val="008080"/>
                </a:solidFill>
                <a:latin typeface="Consolas" panose="020B0609020204030204" pitchFamily="49" charset="0"/>
              </a:rPr>
              <a:t>&gt;</a:t>
            </a:r>
          </a:p>
          <a:p>
            <a:pPr lvl="2"/>
            <a:r>
              <a:rPr lang="en-US" sz="1100" dirty="0">
                <a:solidFill>
                  <a:srgbClr val="008080"/>
                </a:solidFill>
                <a:latin typeface="Consolas" panose="020B0609020204030204" pitchFamily="49" charset="0"/>
              </a:rPr>
              <a:t>&lt;</a:t>
            </a:r>
            <a:r>
              <a:rPr lang="en-US" sz="1100" dirty="0">
                <a:solidFill>
                  <a:srgbClr val="3F7F7F"/>
                </a:solidFill>
                <a:latin typeface="Consolas" panose="020B0609020204030204" pitchFamily="49" charset="0"/>
              </a:rPr>
              <a:t>version</a:t>
            </a:r>
            <a:r>
              <a:rPr lang="en-US" sz="1100" dirty="0">
                <a:solidFill>
                  <a:srgbClr val="008080"/>
                </a:solidFill>
                <a:latin typeface="Consolas" panose="020B0609020204030204" pitchFamily="49" charset="0"/>
              </a:rPr>
              <a:t>&gt;</a:t>
            </a:r>
            <a:r>
              <a:rPr lang="en-US" sz="1100" dirty="0">
                <a:solidFill>
                  <a:srgbClr val="000000"/>
                </a:solidFill>
                <a:latin typeface="Consolas" panose="020B0609020204030204" pitchFamily="49" charset="0"/>
              </a:rPr>
              <a:t>3.1</a:t>
            </a:r>
            <a:r>
              <a:rPr lang="en-US" sz="1100" dirty="0">
                <a:solidFill>
                  <a:srgbClr val="008080"/>
                </a:solidFill>
                <a:latin typeface="Consolas" panose="020B0609020204030204" pitchFamily="49" charset="0"/>
              </a:rPr>
              <a:t>&lt;/</a:t>
            </a:r>
            <a:r>
              <a:rPr lang="en-US" sz="1100" dirty="0">
                <a:solidFill>
                  <a:srgbClr val="3F7F7F"/>
                </a:solidFill>
                <a:latin typeface="Consolas" panose="020B0609020204030204" pitchFamily="49" charset="0"/>
              </a:rPr>
              <a:t>version</a:t>
            </a:r>
            <a:r>
              <a:rPr lang="en-US" sz="1100" dirty="0">
                <a:solidFill>
                  <a:srgbClr val="008080"/>
                </a:solidFill>
                <a:latin typeface="Consolas" panose="020B0609020204030204" pitchFamily="49" charset="0"/>
              </a:rPr>
              <a:t>&gt;</a:t>
            </a:r>
          </a:p>
          <a:p>
            <a:pPr lvl="2"/>
            <a:r>
              <a:rPr lang="en-US" sz="1100" dirty="0">
                <a:solidFill>
                  <a:srgbClr val="008080"/>
                </a:solidFill>
                <a:latin typeface="Consolas" panose="020B0609020204030204" pitchFamily="49" charset="0"/>
              </a:rPr>
              <a:t>&lt;</a:t>
            </a:r>
            <a:r>
              <a:rPr lang="en-US" sz="1100" dirty="0">
                <a:solidFill>
                  <a:srgbClr val="3F7F7F"/>
                </a:solidFill>
                <a:latin typeface="Consolas" panose="020B0609020204030204" pitchFamily="49" charset="0"/>
              </a:rPr>
              <a:t>configuration</a:t>
            </a:r>
            <a:r>
              <a:rPr lang="en-US" sz="1100" dirty="0">
                <a:solidFill>
                  <a:srgbClr val="008080"/>
                </a:solidFill>
                <a:latin typeface="Consolas" panose="020B0609020204030204" pitchFamily="49" charset="0"/>
              </a:rPr>
              <a:t>&gt;</a:t>
            </a:r>
          </a:p>
          <a:p>
            <a:pPr lvl="3"/>
            <a:r>
              <a:rPr lang="en-US" sz="1100" dirty="0">
                <a:solidFill>
                  <a:srgbClr val="008080"/>
                </a:solidFill>
                <a:latin typeface="Consolas" panose="020B0609020204030204" pitchFamily="49" charset="0"/>
              </a:rPr>
              <a:t>&lt;</a:t>
            </a:r>
            <a:r>
              <a:rPr lang="en-US" sz="1100" dirty="0">
                <a:solidFill>
                  <a:srgbClr val="3F7F7F"/>
                </a:solidFill>
                <a:latin typeface="Consolas" panose="020B0609020204030204" pitchFamily="49" charset="0"/>
              </a:rPr>
              <a:t>source</a:t>
            </a:r>
            <a:r>
              <a:rPr lang="en-US" sz="1100" dirty="0">
                <a:solidFill>
                  <a:srgbClr val="008080"/>
                </a:solidFill>
                <a:latin typeface="Consolas" panose="020B0609020204030204" pitchFamily="49" charset="0"/>
              </a:rPr>
              <a:t>&gt;</a:t>
            </a:r>
            <a:r>
              <a:rPr lang="en-US" sz="1100" dirty="0">
                <a:solidFill>
                  <a:srgbClr val="000000"/>
                </a:solidFill>
                <a:latin typeface="Consolas" panose="020B0609020204030204" pitchFamily="49" charset="0"/>
              </a:rPr>
              <a:t>1.8</a:t>
            </a:r>
            <a:r>
              <a:rPr lang="en-US" sz="1100" dirty="0">
                <a:solidFill>
                  <a:srgbClr val="008080"/>
                </a:solidFill>
                <a:latin typeface="Consolas" panose="020B0609020204030204" pitchFamily="49" charset="0"/>
              </a:rPr>
              <a:t>&lt;/</a:t>
            </a:r>
            <a:r>
              <a:rPr lang="en-US" sz="1100" dirty="0">
                <a:solidFill>
                  <a:srgbClr val="3F7F7F"/>
                </a:solidFill>
                <a:latin typeface="Consolas" panose="020B0609020204030204" pitchFamily="49" charset="0"/>
              </a:rPr>
              <a:t>source</a:t>
            </a:r>
            <a:r>
              <a:rPr lang="en-US" sz="1100" dirty="0">
                <a:solidFill>
                  <a:srgbClr val="008080"/>
                </a:solidFill>
                <a:latin typeface="Consolas" panose="020B0609020204030204" pitchFamily="49" charset="0"/>
              </a:rPr>
              <a:t>&gt;</a:t>
            </a:r>
          </a:p>
          <a:p>
            <a:pPr lvl="3"/>
            <a:r>
              <a:rPr lang="en-US" sz="1100" dirty="0">
                <a:solidFill>
                  <a:srgbClr val="008080"/>
                </a:solidFill>
                <a:latin typeface="Consolas" panose="020B0609020204030204" pitchFamily="49" charset="0"/>
              </a:rPr>
              <a:t>&lt;</a:t>
            </a:r>
            <a:r>
              <a:rPr lang="en-US" sz="1100" dirty="0">
                <a:solidFill>
                  <a:srgbClr val="3F7F7F"/>
                </a:solidFill>
                <a:latin typeface="Consolas" panose="020B0609020204030204" pitchFamily="49" charset="0"/>
              </a:rPr>
              <a:t>target</a:t>
            </a:r>
            <a:r>
              <a:rPr lang="en-US" sz="1100" dirty="0">
                <a:solidFill>
                  <a:srgbClr val="008080"/>
                </a:solidFill>
                <a:latin typeface="Consolas" panose="020B0609020204030204" pitchFamily="49" charset="0"/>
              </a:rPr>
              <a:t>&gt;</a:t>
            </a:r>
            <a:r>
              <a:rPr lang="en-US" sz="1100" dirty="0">
                <a:solidFill>
                  <a:srgbClr val="000000"/>
                </a:solidFill>
                <a:latin typeface="Consolas" panose="020B0609020204030204" pitchFamily="49" charset="0"/>
              </a:rPr>
              <a:t>1.8</a:t>
            </a:r>
            <a:r>
              <a:rPr lang="en-US" sz="1100" dirty="0">
                <a:solidFill>
                  <a:srgbClr val="008080"/>
                </a:solidFill>
                <a:latin typeface="Consolas" panose="020B0609020204030204" pitchFamily="49" charset="0"/>
              </a:rPr>
              <a:t>&lt;/</a:t>
            </a:r>
            <a:r>
              <a:rPr lang="en-US" sz="1100" dirty="0">
                <a:solidFill>
                  <a:srgbClr val="3F7F7F"/>
                </a:solidFill>
                <a:latin typeface="Consolas" panose="020B0609020204030204" pitchFamily="49" charset="0"/>
              </a:rPr>
              <a:t>target</a:t>
            </a:r>
            <a:r>
              <a:rPr lang="en-US" sz="1100" dirty="0">
                <a:solidFill>
                  <a:srgbClr val="008080"/>
                </a:solidFill>
                <a:latin typeface="Consolas" panose="020B0609020204030204" pitchFamily="49" charset="0"/>
              </a:rPr>
              <a:t>&gt;</a:t>
            </a:r>
          </a:p>
          <a:p>
            <a:pPr lvl="2"/>
            <a:r>
              <a:rPr lang="en-US" sz="1100" dirty="0">
                <a:solidFill>
                  <a:srgbClr val="008080"/>
                </a:solidFill>
                <a:latin typeface="Consolas" panose="020B0609020204030204" pitchFamily="49" charset="0"/>
              </a:rPr>
              <a:t>&lt;/</a:t>
            </a:r>
            <a:r>
              <a:rPr lang="en-US" sz="1100" dirty="0">
                <a:solidFill>
                  <a:srgbClr val="3F7F7F"/>
                </a:solidFill>
                <a:latin typeface="Consolas" panose="020B0609020204030204" pitchFamily="49" charset="0"/>
              </a:rPr>
              <a:t>configuration</a:t>
            </a:r>
            <a:r>
              <a:rPr lang="en-US" sz="1100" dirty="0">
                <a:solidFill>
                  <a:srgbClr val="008080"/>
                </a:solidFill>
                <a:latin typeface="Consolas" panose="020B0609020204030204" pitchFamily="49" charset="0"/>
              </a:rPr>
              <a:t>&gt;</a:t>
            </a:r>
          </a:p>
          <a:p>
            <a:pPr lvl="1"/>
            <a:r>
              <a:rPr lang="en-US" sz="1100" dirty="0">
                <a:solidFill>
                  <a:srgbClr val="008080"/>
                </a:solidFill>
                <a:latin typeface="Consolas" panose="020B0609020204030204" pitchFamily="49" charset="0"/>
              </a:rPr>
              <a:t>&lt;/</a:t>
            </a:r>
            <a:r>
              <a:rPr lang="en-US" sz="1100" dirty="0">
                <a:solidFill>
                  <a:srgbClr val="3F7F7F"/>
                </a:solidFill>
                <a:latin typeface="Consolas" panose="020B0609020204030204" pitchFamily="49" charset="0"/>
              </a:rPr>
              <a:t>plugin</a:t>
            </a:r>
            <a:r>
              <a:rPr lang="en-US" sz="1100" dirty="0">
                <a:solidFill>
                  <a:srgbClr val="008080"/>
                </a:solidFill>
                <a:latin typeface="Consolas" panose="020B0609020204030204" pitchFamily="49" charset="0"/>
              </a:rPr>
              <a:t>&gt;</a:t>
            </a:r>
          </a:p>
          <a:p>
            <a:pPr lvl="1"/>
            <a:r>
              <a:rPr lang="en-US" sz="1100" dirty="0">
                <a:solidFill>
                  <a:srgbClr val="008080"/>
                </a:solidFill>
                <a:latin typeface="Consolas" panose="020B0609020204030204" pitchFamily="49" charset="0"/>
              </a:rPr>
              <a:t>&lt;/</a:t>
            </a:r>
            <a:r>
              <a:rPr lang="en-US" sz="1100" dirty="0">
                <a:solidFill>
                  <a:srgbClr val="3F7F7F"/>
                </a:solidFill>
                <a:latin typeface="Consolas" panose="020B0609020204030204" pitchFamily="49" charset="0"/>
              </a:rPr>
              <a:t>plugins</a:t>
            </a:r>
            <a:r>
              <a:rPr lang="en-US" sz="1100" dirty="0">
                <a:solidFill>
                  <a:srgbClr val="008080"/>
                </a:solidFill>
                <a:latin typeface="Consolas" panose="020B0609020204030204" pitchFamily="49" charset="0"/>
              </a:rPr>
              <a:t>&gt;</a:t>
            </a:r>
          </a:p>
          <a:p>
            <a:r>
              <a:rPr lang="en-US" sz="1100" dirty="0">
                <a:solidFill>
                  <a:srgbClr val="008080"/>
                </a:solidFill>
                <a:latin typeface="Consolas" panose="020B0609020204030204" pitchFamily="49" charset="0"/>
              </a:rPr>
              <a:t>&lt;/</a:t>
            </a:r>
            <a:r>
              <a:rPr lang="en-US" sz="1100" dirty="0">
                <a:solidFill>
                  <a:srgbClr val="3F7F7F"/>
                </a:solidFill>
                <a:latin typeface="Consolas" panose="020B0609020204030204" pitchFamily="49" charset="0"/>
              </a:rPr>
              <a:t>build</a:t>
            </a:r>
            <a:r>
              <a:rPr lang="en-US" sz="1100" dirty="0">
                <a:solidFill>
                  <a:srgbClr val="008080"/>
                </a:solidFill>
                <a:latin typeface="Consolas" panose="020B0609020204030204" pitchFamily="49" charset="0"/>
              </a:rPr>
              <a:t>&gt;</a:t>
            </a:r>
            <a:endParaRPr lang="en-US" sz="1100" dirty="0"/>
          </a:p>
        </p:txBody>
      </p:sp>
    </p:spTree>
    <p:extLst>
      <p:ext uri="{BB962C8B-B14F-4D97-AF65-F5344CB8AC3E}">
        <p14:creationId xmlns:p14="http://schemas.microsoft.com/office/powerpoint/2010/main" val="11551168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sz="2400"/>
              <a:t>Create the POJO /Persistent/Bean class</a:t>
            </a:r>
            <a:endParaRPr lang="en-US" sz="2400"/>
          </a:p>
        </p:txBody>
      </p:sp>
      <p:sp>
        <p:nvSpPr>
          <p:cNvPr id="4" name="Date Placeholder 3"/>
          <p:cNvSpPr>
            <a:spLocks noGrp="1"/>
          </p:cNvSpPr>
          <p:nvPr>
            <p:ph type="dt" sz="half" idx="10"/>
          </p:nvPr>
        </p:nvSpPr>
        <p:spPr/>
        <p:txBody>
          <a:bodyPr/>
          <a:lstStyle/>
          <a:p>
            <a:r>
              <a:rPr lang="en-US"/>
              <a:t>9/29/2022</a:t>
            </a:r>
          </a:p>
        </p:txBody>
      </p:sp>
      <p:sp>
        <p:nvSpPr>
          <p:cNvPr id="6" name="Slide Number Placeholder 5"/>
          <p:cNvSpPr>
            <a:spLocks noGrp="1"/>
          </p:cNvSpPr>
          <p:nvPr>
            <p:ph type="sldNum" sz="quarter" idx="12"/>
          </p:nvPr>
        </p:nvSpPr>
        <p:spPr/>
        <p:txBody>
          <a:bodyPr/>
          <a:lstStyle/>
          <a:p>
            <a:fld id="{E3B08AF7-4237-6949-8335-F63F47C2C8CC}" type="slidenum">
              <a:rPr lang="en-US" smtClean="0"/>
              <a:t>35</a:t>
            </a:fld>
            <a:endParaRPr lang="en-US"/>
          </a:p>
        </p:txBody>
      </p:sp>
      <p:sp>
        <p:nvSpPr>
          <p:cNvPr id="9" name="Rectangle 8"/>
          <p:cNvSpPr/>
          <p:nvPr/>
        </p:nvSpPr>
        <p:spPr>
          <a:xfrm>
            <a:off x="1527057" y="721512"/>
            <a:ext cx="5562020" cy="4045752"/>
          </a:xfrm>
          <a:prstGeom prst="rect">
            <a:avLst/>
          </a:prstGeom>
          <a:solidFill>
            <a:schemeClr val="bg1">
              <a:lumMod val="95000"/>
            </a:schemeClr>
          </a:solidFill>
        </p:spPr>
        <p:txBody>
          <a:bodyPr wrap="square">
            <a:spAutoFit/>
          </a:bodyPr>
          <a:lstStyle/>
          <a:p>
            <a:r>
              <a:rPr lang="en-US" sz="900" dirty="0">
                <a:solidFill>
                  <a:srgbClr val="646464"/>
                </a:solidFill>
                <a:latin typeface="Consolas" panose="020B0609020204030204" pitchFamily="49" charset="0"/>
              </a:rPr>
              <a:t>@Entity</a:t>
            </a:r>
          </a:p>
          <a:p>
            <a:r>
              <a:rPr lang="en-US" sz="900" dirty="0">
                <a:solidFill>
                  <a:srgbClr val="646464"/>
                </a:solidFill>
                <a:latin typeface="Consolas" panose="020B0609020204030204" pitchFamily="49" charset="0"/>
              </a:rPr>
              <a:t>@Table</a:t>
            </a:r>
            <a:r>
              <a:rPr lang="en-US" sz="900" dirty="0">
                <a:solidFill>
                  <a:srgbClr val="000000"/>
                </a:solidFill>
                <a:latin typeface="Consolas" panose="020B0609020204030204" pitchFamily="49" charset="0"/>
              </a:rPr>
              <a:t>(schema = </a:t>
            </a:r>
            <a:r>
              <a:rPr lang="en-US" sz="900" dirty="0">
                <a:solidFill>
                  <a:srgbClr val="2A00FF"/>
                </a:solidFill>
                <a:latin typeface="Consolas" panose="020B0609020204030204" pitchFamily="49" charset="0"/>
              </a:rPr>
              <a:t>"</a:t>
            </a:r>
            <a:r>
              <a:rPr lang="en-US" sz="900" dirty="0" err="1">
                <a:solidFill>
                  <a:srgbClr val="2A00FF"/>
                </a:solidFill>
                <a:latin typeface="Consolas" panose="020B0609020204030204" pitchFamily="49" charset="0"/>
              </a:rPr>
              <a:t>dbo</a:t>
            </a:r>
            <a:r>
              <a:rPr lang="en-US" sz="900" dirty="0">
                <a:solidFill>
                  <a:srgbClr val="2A00FF"/>
                </a:solidFill>
                <a:latin typeface="Consolas" panose="020B0609020204030204" pitchFamily="49" charset="0"/>
              </a:rPr>
              <a:t>"</a:t>
            </a:r>
            <a:r>
              <a:rPr lang="en-US" sz="900" dirty="0">
                <a:solidFill>
                  <a:srgbClr val="000000"/>
                </a:solidFill>
                <a:latin typeface="Consolas" panose="020B0609020204030204" pitchFamily="49" charset="0"/>
              </a:rPr>
              <a:t>, name = </a:t>
            </a:r>
            <a:r>
              <a:rPr lang="en-US" sz="900" dirty="0">
                <a:solidFill>
                  <a:srgbClr val="2A00FF"/>
                </a:solidFill>
                <a:latin typeface="Consolas" panose="020B0609020204030204" pitchFamily="49" charset="0"/>
              </a:rPr>
              <a:t>"Jobs"</a:t>
            </a:r>
            <a:r>
              <a:rPr lang="en-US" sz="900" dirty="0">
                <a:solidFill>
                  <a:srgbClr val="000000"/>
                </a:solidFill>
                <a:latin typeface="Consolas" panose="020B0609020204030204" pitchFamily="49" charset="0"/>
              </a:rPr>
              <a:t>)</a:t>
            </a:r>
          </a:p>
          <a:p>
            <a:r>
              <a:rPr lang="en-US" sz="900" b="1" dirty="0">
                <a:solidFill>
                  <a:srgbClr val="7F0055"/>
                </a:solidFill>
                <a:latin typeface="Consolas" panose="020B0609020204030204" pitchFamily="49" charset="0"/>
              </a:rPr>
              <a:t>public</a:t>
            </a:r>
            <a:r>
              <a:rPr lang="en-US" sz="900" b="1" dirty="0">
                <a:solidFill>
                  <a:srgbClr val="000000"/>
                </a:solidFill>
                <a:latin typeface="Consolas" panose="020B0609020204030204" pitchFamily="49" charset="0"/>
              </a:rPr>
              <a:t> </a:t>
            </a:r>
            <a:r>
              <a:rPr lang="en-US" sz="900" b="1" dirty="0">
                <a:solidFill>
                  <a:srgbClr val="7F0055"/>
                </a:solidFill>
                <a:latin typeface="Consolas" panose="020B0609020204030204" pitchFamily="49" charset="0"/>
              </a:rPr>
              <a:t>class</a:t>
            </a:r>
            <a:r>
              <a:rPr lang="en-US" sz="900" b="1" dirty="0">
                <a:solidFill>
                  <a:srgbClr val="000000"/>
                </a:solidFill>
                <a:latin typeface="Consolas" panose="020B0609020204030204" pitchFamily="49" charset="0"/>
              </a:rPr>
              <a:t> Jobs {</a:t>
            </a:r>
          </a:p>
          <a:p>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a:t>
            </a:r>
            <a:r>
              <a:rPr lang="en-US" sz="900" dirty="0">
                <a:solidFill>
                  <a:srgbClr val="646464"/>
                </a:solidFill>
                <a:latin typeface="Consolas" panose="020B0609020204030204" pitchFamily="49" charset="0"/>
              </a:rPr>
              <a:t>@Id</a:t>
            </a:r>
          </a:p>
          <a:p>
            <a:r>
              <a:rPr lang="en-US" sz="900" dirty="0">
                <a:solidFill>
                  <a:srgbClr val="646464"/>
                </a:solidFill>
                <a:highlight>
                  <a:srgbClr val="E8F2FE"/>
                </a:highlight>
                <a:latin typeface="Consolas" panose="020B0609020204030204" pitchFamily="49" charset="0"/>
              </a:rPr>
              <a:t>    @Column</a:t>
            </a:r>
            <a:r>
              <a:rPr lang="en-US" sz="900" dirty="0">
                <a:solidFill>
                  <a:srgbClr val="000000"/>
                </a:solidFill>
                <a:highlight>
                  <a:srgbClr val="E8F2FE"/>
                </a:highlight>
                <a:latin typeface="Consolas" panose="020B0609020204030204" pitchFamily="49" charset="0"/>
              </a:rPr>
              <a:t>(name = </a:t>
            </a:r>
            <a:r>
              <a:rPr lang="en-US" sz="900" dirty="0">
                <a:solidFill>
                  <a:srgbClr val="2A00FF"/>
                </a:solidFill>
                <a:highlight>
                  <a:srgbClr val="E8F2FE"/>
                </a:highlight>
                <a:latin typeface="Consolas" panose="020B0609020204030204" pitchFamily="49" charset="0"/>
              </a:rPr>
              <a:t>"</a:t>
            </a:r>
            <a:r>
              <a:rPr lang="en-US" sz="900" dirty="0" err="1">
                <a:solidFill>
                  <a:srgbClr val="2A00FF"/>
                </a:solidFill>
                <a:highlight>
                  <a:srgbClr val="E8F2FE"/>
                </a:highlight>
                <a:latin typeface="Consolas" panose="020B0609020204030204" pitchFamily="49" charset="0"/>
              </a:rPr>
              <a:t>job_id</a:t>
            </a:r>
            <a:r>
              <a:rPr lang="en-US" sz="900" dirty="0">
                <a:solidFill>
                  <a:srgbClr val="2A00FF"/>
                </a:solidFill>
                <a:highlight>
                  <a:srgbClr val="E8F2FE"/>
                </a:highlight>
                <a:latin typeface="Consolas" panose="020B0609020204030204" pitchFamily="49" charset="0"/>
              </a:rPr>
              <a:t>"</a:t>
            </a:r>
            <a:r>
              <a:rPr lang="en-US" sz="900" dirty="0">
                <a:solidFill>
                  <a:srgbClr val="000000"/>
                </a:solidFill>
                <a:highlight>
                  <a:srgbClr val="E8F2FE"/>
                </a:highlight>
                <a:latin typeface="Consolas" panose="020B0609020204030204" pitchFamily="49" charset="0"/>
              </a:rPr>
              <a:t>, length = 10)</a:t>
            </a:r>
            <a:endParaRPr lang="en-US" sz="900" dirty="0">
              <a:solidFill>
                <a:srgbClr val="646464"/>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b="1" dirty="0">
                <a:solidFill>
                  <a:srgbClr val="7F0055"/>
                </a:solidFill>
                <a:latin typeface="Consolas" panose="020B0609020204030204" pitchFamily="49" charset="0"/>
              </a:rPr>
              <a:t>private</a:t>
            </a:r>
            <a:r>
              <a:rPr lang="en-US" sz="900" b="1" dirty="0">
                <a:solidFill>
                  <a:srgbClr val="000000"/>
                </a:solidFill>
                <a:latin typeface="Consolas" panose="020B0609020204030204" pitchFamily="49" charset="0"/>
              </a:rPr>
              <a:t> String </a:t>
            </a:r>
            <a:r>
              <a:rPr lang="en-US" sz="900" b="1" dirty="0" err="1">
                <a:solidFill>
                  <a:srgbClr val="0000C0"/>
                </a:solidFill>
                <a:latin typeface="Consolas" panose="020B0609020204030204" pitchFamily="49" charset="0"/>
              </a:rPr>
              <a:t>jobId</a:t>
            </a:r>
            <a:r>
              <a:rPr lang="en-US" sz="900" b="1"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a:solidFill>
                  <a:srgbClr val="646464"/>
                </a:solidFill>
                <a:latin typeface="Consolas" panose="020B0609020204030204" pitchFamily="49" charset="0"/>
              </a:rPr>
              <a:t>@Column</a:t>
            </a:r>
            <a:r>
              <a:rPr lang="en-GB" sz="900" dirty="0">
                <a:solidFill>
                  <a:srgbClr val="000000"/>
                </a:solidFill>
                <a:latin typeface="Consolas" panose="020B0609020204030204" pitchFamily="49" charset="0"/>
              </a:rPr>
              <a:t>(name = </a:t>
            </a:r>
            <a:r>
              <a:rPr lang="en-GB" sz="900" dirty="0">
                <a:solidFill>
                  <a:srgbClr val="2A00FF"/>
                </a:solidFill>
                <a:latin typeface="Consolas" panose="020B0609020204030204" pitchFamily="49" charset="0"/>
              </a:rPr>
              <a:t>"</a:t>
            </a:r>
            <a:r>
              <a:rPr lang="en-GB" sz="900" dirty="0" err="1">
                <a:solidFill>
                  <a:srgbClr val="2A00FF"/>
                </a:solidFill>
                <a:latin typeface="Consolas" panose="020B0609020204030204" pitchFamily="49" charset="0"/>
              </a:rPr>
              <a:t>job_title</a:t>
            </a:r>
            <a:r>
              <a:rPr lang="en-GB" sz="900" dirty="0">
                <a:solidFill>
                  <a:srgbClr val="2A00FF"/>
                </a:solidFill>
                <a:latin typeface="Consolas" panose="020B0609020204030204" pitchFamily="49" charset="0"/>
              </a:rPr>
              <a:t>"</a:t>
            </a:r>
            <a:r>
              <a:rPr lang="en-GB" sz="900" dirty="0">
                <a:solidFill>
                  <a:srgbClr val="000000"/>
                </a:solidFill>
                <a:latin typeface="Consolas" panose="020B0609020204030204" pitchFamily="49" charset="0"/>
              </a:rPr>
              <a:t>, length = 255, nullable = </a:t>
            </a:r>
            <a:r>
              <a:rPr lang="en-GB" sz="900" b="1" dirty="0">
                <a:solidFill>
                  <a:srgbClr val="7F0055"/>
                </a:solidFill>
                <a:latin typeface="Consolas" panose="020B0609020204030204" pitchFamily="49" charset="0"/>
              </a:rPr>
              <a:t>false</a:t>
            </a:r>
            <a:r>
              <a:rPr lang="en-GB" sz="900" b="1" dirty="0">
                <a:solidFill>
                  <a:srgbClr val="000000"/>
                </a:solidFill>
                <a:latin typeface="Consolas" panose="020B0609020204030204" pitchFamily="49" charset="0"/>
              </a:rPr>
              <a:t>, unique = </a:t>
            </a:r>
            <a:r>
              <a:rPr lang="en-GB" sz="900" b="1" dirty="0">
                <a:solidFill>
                  <a:srgbClr val="7F0055"/>
                </a:solidFill>
                <a:latin typeface="Consolas" panose="020B0609020204030204" pitchFamily="49" charset="0"/>
              </a:rPr>
              <a:t>true</a:t>
            </a:r>
            <a:r>
              <a:rPr lang="en-GB" sz="900" b="1"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r>
              <a:rPr lang="en-US" sz="900" b="1" dirty="0">
                <a:solidFill>
                  <a:srgbClr val="7F0055"/>
                </a:solidFill>
                <a:latin typeface="Consolas" panose="020B0609020204030204" pitchFamily="49" charset="0"/>
              </a:rPr>
              <a:t>private</a:t>
            </a:r>
            <a:r>
              <a:rPr lang="en-US" sz="900" b="1" dirty="0">
                <a:solidFill>
                  <a:srgbClr val="000000"/>
                </a:solidFill>
                <a:latin typeface="Consolas" panose="020B0609020204030204" pitchFamily="49" charset="0"/>
              </a:rPr>
              <a:t> String </a:t>
            </a:r>
            <a:r>
              <a:rPr lang="en-US" sz="900" b="1" dirty="0" err="1">
                <a:solidFill>
                  <a:srgbClr val="0000C0"/>
                </a:solidFill>
                <a:latin typeface="Consolas" panose="020B0609020204030204" pitchFamily="49" charset="0"/>
              </a:rPr>
              <a:t>jobTitle</a:t>
            </a:r>
            <a:r>
              <a:rPr lang="en-US" sz="900" b="1"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a:t>
            </a:r>
            <a:r>
              <a:rPr lang="en-US" sz="900" dirty="0">
                <a:solidFill>
                  <a:srgbClr val="646464"/>
                </a:solidFill>
                <a:latin typeface="Consolas" panose="020B0609020204030204" pitchFamily="49" charset="0"/>
              </a:rPr>
              <a:t>@Column</a:t>
            </a:r>
            <a:r>
              <a:rPr lang="en-US" sz="900" dirty="0">
                <a:solidFill>
                  <a:srgbClr val="000000"/>
                </a:solidFill>
                <a:latin typeface="Consolas" panose="020B0609020204030204" pitchFamily="49" charset="0"/>
              </a:rPr>
              <a:t>(name = </a:t>
            </a:r>
            <a:r>
              <a:rPr lang="en-US" sz="900" dirty="0">
                <a:solidFill>
                  <a:srgbClr val="2A00FF"/>
                </a:solidFill>
                <a:latin typeface="Consolas" panose="020B0609020204030204" pitchFamily="49" charset="0"/>
              </a:rPr>
              <a:t>"</a:t>
            </a:r>
            <a:r>
              <a:rPr lang="en-US" sz="900" dirty="0" err="1">
                <a:solidFill>
                  <a:srgbClr val="2A00FF"/>
                </a:solidFill>
                <a:latin typeface="Consolas" panose="020B0609020204030204" pitchFamily="49" charset="0"/>
              </a:rPr>
              <a:t>min_salary</a:t>
            </a:r>
            <a:r>
              <a:rPr lang="en-US" sz="900" dirty="0">
                <a:solidFill>
                  <a:srgbClr val="2A00FF"/>
                </a:solidFill>
                <a:latin typeface="Consolas" panose="020B0609020204030204" pitchFamily="49" charset="0"/>
              </a:rPr>
              <a:t>"</a:t>
            </a:r>
            <a:r>
              <a:rPr lang="en-US" sz="900" dirty="0">
                <a:solidFill>
                  <a:srgbClr val="000000"/>
                </a:solidFill>
                <a:latin typeface="Consolas" panose="020B0609020204030204" pitchFamily="49" charset="0"/>
              </a:rPr>
              <a:t>, precision = 11, scale = 2)</a:t>
            </a:r>
          </a:p>
          <a:p>
            <a:r>
              <a:rPr lang="en-US" sz="900" dirty="0">
                <a:solidFill>
                  <a:srgbClr val="000000"/>
                </a:solidFill>
                <a:latin typeface="Consolas" panose="020B0609020204030204" pitchFamily="49" charset="0"/>
              </a:rPr>
              <a:t>    </a:t>
            </a:r>
            <a:r>
              <a:rPr lang="en-US" sz="900" b="1" dirty="0">
                <a:solidFill>
                  <a:srgbClr val="7F0055"/>
                </a:solidFill>
                <a:latin typeface="Consolas" panose="020B0609020204030204" pitchFamily="49" charset="0"/>
              </a:rPr>
              <a:t>private</a:t>
            </a:r>
            <a:r>
              <a:rPr lang="en-US" sz="900" b="1" dirty="0">
                <a:solidFill>
                  <a:srgbClr val="000000"/>
                </a:solidFill>
                <a:latin typeface="Consolas" panose="020B0609020204030204" pitchFamily="49" charset="0"/>
              </a:rPr>
              <a:t> </a:t>
            </a:r>
            <a:r>
              <a:rPr lang="en-US" sz="900" b="1" dirty="0">
                <a:solidFill>
                  <a:srgbClr val="7F0055"/>
                </a:solidFill>
                <a:latin typeface="Consolas" panose="020B0609020204030204" pitchFamily="49" charset="0"/>
              </a:rPr>
              <a:t>double</a:t>
            </a:r>
            <a:r>
              <a:rPr lang="en-US" sz="900" b="1" dirty="0">
                <a:solidFill>
                  <a:srgbClr val="000000"/>
                </a:solidFill>
                <a:latin typeface="Consolas" panose="020B0609020204030204" pitchFamily="49" charset="0"/>
              </a:rPr>
              <a:t> </a:t>
            </a:r>
            <a:r>
              <a:rPr lang="en-US" sz="900" b="1" dirty="0" err="1">
                <a:solidFill>
                  <a:srgbClr val="0000C0"/>
                </a:solidFill>
                <a:latin typeface="Consolas" panose="020B0609020204030204" pitchFamily="49" charset="0"/>
              </a:rPr>
              <a:t>minSalary</a:t>
            </a:r>
            <a:r>
              <a:rPr lang="en-US" sz="900" b="1"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a:t>
            </a:r>
            <a:r>
              <a:rPr lang="en-US" sz="900" dirty="0">
                <a:solidFill>
                  <a:srgbClr val="646464"/>
                </a:solidFill>
                <a:latin typeface="Consolas" panose="020B0609020204030204" pitchFamily="49" charset="0"/>
              </a:rPr>
              <a:t>@Column</a:t>
            </a:r>
            <a:r>
              <a:rPr lang="en-US" sz="900" dirty="0">
                <a:solidFill>
                  <a:srgbClr val="000000"/>
                </a:solidFill>
                <a:latin typeface="Consolas" panose="020B0609020204030204" pitchFamily="49" charset="0"/>
              </a:rPr>
              <a:t>(name = </a:t>
            </a:r>
            <a:r>
              <a:rPr lang="en-US" sz="900" dirty="0">
                <a:solidFill>
                  <a:srgbClr val="2A00FF"/>
                </a:solidFill>
                <a:latin typeface="Consolas" panose="020B0609020204030204" pitchFamily="49" charset="0"/>
              </a:rPr>
              <a:t>"</a:t>
            </a:r>
            <a:r>
              <a:rPr lang="en-US" sz="900" dirty="0" err="1">
                <a:solidFill>
                  <a:srgbClr val="2A00FF"/>
                </a:solidFill>
                <a:latin typeface="Consolas" panose="020B0609020204030204" pitchFamily="49" charset="0"/>
              </a:rPr>
              <a:t>min_salary</a:t>
            </a:r>
            <a:r>
              <a:rPr lang="en-US" sz="900" dirty="0">
                <a:solidFill>
                  <a:srgbClr val="2A00FF"/>
                </a:solidFill>
                <a:latin typeface="Consolas" panose="020B0609020204030204" pitchFamily="49" charset="0"/>
              </a:rPr>
              <a:t>"</a:t>
            </a:r>
            <a:r>
              <a:rPr lang="en-US" sz="900" dirty="0">
                <a:solidFill>
                  <a:srgbClr val="000000"/>
                </a:solidFill>
                <a:latin typeface="Consolas" panose="020B0609020204030204" pitchFamily="49" charset="0"/>
              </a:rPr>
              <a:t>, precision = 11, scale = 2)</a:t>
            </a:r>
          </a:p>
          <a:p>
            <a:r>
              <a:rPr lang="en-US" sz="900" dirty="0">
                <a:solidFill>
                  <a:srgbClr val="000000"/>
                </a:solidFill>
                <a:latin typeface="Consolas" panose="020B0609020204030204" pitchFamily="49" charset="0"/>
              </a:rPr>
              <a:t>    </a:t>
            </a:r>
            <a:r>
              <a:rPr lang="en-US" sz="900" b="1" dirty="0">
                <a:solidFill>
                  <a:srgbClr val="7F0055"/>
                </a:solidFill>
                <a:latin typeface="Consolas" panose="020B0609020204030204" pitchFamily="49" charset="0"/>
              </a:rPr>
              <a:t>private</a:t>
            </a:r>
            <a:r>
              <a:rPr lang="en-US" sz="900" b="1" dirty="0">
                <a:solidFill>
                  <a:srgbClr val="000000"/>
                </a:solidFill>
                <a:latin typeface="Consolas" panose="020B0609020204030204" pitchFamily="49" charset="0"/>
              </a:rPr>
              <a:t> </a:t>
            </a:r>
            <a:r>
              <a:rPr lang="en-US" sz="900" b="1" dirty="0">
                <a:solidFill>
                  <a:srgbClr val="7F0055"/>
                </a:solidFill>
                <a:latin typeface="Consolas" panose="020B0609020204030204" pitchFamily="49" charset="0"/>
              </a:rPr>
              <a:t>double</a:t>
            </a:r>
            <a:r>
              <a:rPr lang="en-US" sz="900" b="1" dirty="0">
                <a:solidFill>
                  <a:srgbClr val="000000"/>
                </a:solidFill>
                <a:latin typeface="Consolas" panose="020B0609020204030204" pitchFamily="49" charset="0"/>
              </a:rPr>
              <a:t> </a:t>
            </a:r>
            <a:r>
              <a:rPr lang="en-US" sz="900" b="1" dirty="0" err="1">
                <a:solidFill>
                  <a:srgbClr val="0000C0"/>
                </a:solidFill>
                <a:latin typeface="Consolas" panose="020B0609020204030204" pitchFamily="49" charset="0"/>
              </a:rPr>
              <a:t>maxSalary</a:t>
            </a:r>
            <a:r>
              <a:rPr lang="en-US" sz="900" b="1"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a:t>
            </a:r>
            <a:r>
              <a:rPr lang="en-US" sz="900" b="1" dirty="0">
                <a:solidFill>
                  <a:srgbClr val="7F0055"/>
                </a:solidFill>
                <a:latin typeface="Consolas" panose="020B0609020204030204" pitchFamily="49" charset="0"/>
              </a:rPr>
              <a:t>public</a:t>
            </a:r>
            <a:r>
              <a:rPr lang="en-US" sz="900" b="1" dirty="0">
                <a:solidFill>
                  <a:srgbClr val="000000"/>
                </a:solidFill>
                <a:latin typeface="Consolas" panose="020B0609020204030204" pitchFamily="49" charset="0"/>
              </a:rPr>
              <a:t> Jobs() {</a:t>
            </a:r>
          </a:p>
          <a:p>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b="1" dirty="0">
                <a:solidFill>
                  <a:srgbClr val="7F0055"/>
                </a:solidFill>
                <a:latin typeface="Consolas" panose="020B0609020204030204" pitchFamily="49" charset="0"/>
              </a:rPr>
              <a:t>public</a:t>
            </a:r>
            <a:r>
              <a:rPr lang="en-GB" sz="900" b="1" dirty="0">
                <a:solidFill>
                  <a:srgbClr val="000000"/>
                </a:solidFill>
                <a:latin typeface="Consolas" panose="020B0609020204030204" pitchFamily="49" charset="0"/>
              </a:rPr>
              <a:t> Jobs(String </a:t>
            </a:r>
            <a:r>
              <a:rPr lang="en-GB" sz="900" b="1" dirty="0" err="1">
                <a:solidFill>
                  <a:srgbClr val="6A3E3E"/>
                </a:solidFill>
                <a:latin typeface="Consolas" panose="020B0609020204030204" pitchFamily="49" charset="0"/>
              </a:rPr>
              <a:t>jobId</a:t>
            </a:r>
            <a:r>
              <a:rPr lang="en-GB" sz="900" b="1" dirty="0">
                <a:solidFill>
                  <a:srgbClr val="000000"/>
                </a:solidFill>
                <a:latin typeface="Consolas" panose="020B0609020204030204" pitchFamily="49" charset="0"/>
              </a:rPr>
              <a:t>, String </a:t>
            </a:r>
            <a:r>
              <a:rPr lang="en-GB" sz="900" b="1" dirty="0" err="1">
                <a:solidFill>
                  <a:srgbClr val="6A3E3E"/>
                </a:solidFill>
                <a:latin typeface="Consolas" panose="020B0609020204030204" pitchFamily="49" charset="0"/>
              </a:rPr>
              <a:t>jobTitle</a:t>
            </a:r>
            <a:r>
              <a:rPr lang="en-GB" sz="900" b="1" dirty="0">
                <a:solidFill>
                  <a:srgbClr val="000000"/>
                </a:solidFill>
                <a:latin typeface="Consolas" panose="020B0609020204030204" pitchFamily="49" charset="0"/>
              </a:rPr>
              <a:t>, </a:t>
            </a:r>
            <a:r>
              <a:rPr lang="en-GB" sz="900" b="1" dirty="0">
                <a:solidFill>
                  <a:srgbClr val="7F0055"/>
                </a:solidFill>
                <a:latin typeface="Consolas" panose="020B0609020204030204" pitchFamily="49" charset="0"/>
              </a:rPr>
              <a:t>double</a:t>
            </a:r>
            <a:r>
              <a:rPr lang="en-GB" sz="900" b="1" dirty="0">
                <a:solidFill>
                  <a:srgbClr val="000000"/>
                </a:solidFill>
                <a:latin typeface="Consolas" panose="020B0609020204030204" pitchFamily="49" charset="0"/>
              </a:rPr>
              <a:t> </a:t>
            </a:r>
            <a:r>
              <a:rPr lang="en-GB" sz="900" b="1" dirty="0" err="1">
                <a:solidFill>
                  <a:srgbClr val="6A3E3E"/>
                </a:solidFill>
                <a:latin typeface="Consolas" panose="020B0609020204030204" pitchFamily="49" charset="0"/>
              </a:rPr>
              <a:t>minSalary</a:t>
            </a:r>
            <a:r>
              <a:rPr lang="en-GB" sz="900" b="1"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r>
              <a:rPr lang="en-US" sz="900" b="1" dirty="0">
                <a:solidFill>
                  <a:srgbClr val="7F0055"/>
                </a:solidFill>
                <a:latin typeface="Consolas" panose="020B0609020204030204" pitchFamily="49" charset="0"/>
              </a:rPr>
              <a:t>double</a:t>
            </a:r>
            <a:r>
              <a:rPr lang="en-US" sz="900" b="1" dirty="0">
                <a:solidFill>
                  <a:srgbClr val="000000"/>
                </a:solidFill>
                <a:latin typeface="Consolas" panose="020B0609020204030204" pitchFamily="49" charset="0"/>
              </a:rPr>
              <a:t> </a:t>
            </a:r>
            <a:r>
              <a:rPr lang="en-US" sz="900" b="1" dirty="0" err="1">
                <a:solidFill>
                  <a:srgbClr val="6A3E3E"/>
                </a:solidFill>
                <a:latin typeface="Consolas" panose="020B0609020204030204" pitchFamily="49" charset="0"/>
              </a:rPr>
              <a:t>maxSalary</a:t>
            </a:r>
            <a:r>
              <a:rPr lang="en-US" sz="900" b="1"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a:t>
            </a:r>
            <a:r>
              <a:rPr lang="en-US" sz="900" b="1" dirty="0">
                <a:solidFill>
                  <a:srgbClr val="7F0055"/>
                </a:solidFill>
                <a:latin typeface="Consolas" panose="020B0609020204030204" pitchFamily="49" charset="0"/>
              </a:rPr>
              <a:t>super</a:t>
            </a:r>
            <a:r>
              <a:rPr lang="en-US" sz="900" b="1"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r>
              <a:rPr lang="en-US" sz="900" b="1" dirty="0" err="1">
                <a:solidFill>
                  <a:srgbClr val="7F0055"/>
                </a:solidFill>
                <a:latin typeface="Consolas" panose="020B0609020204030204" pitchFamily="49" charset="0"/>
              </a:rPr>
              <a:t>this</a:t>
            </a:r>
            <a:r>
              <a:rPr lang="en-US" sz="900" b="1" dirty="0" err="1">
                <a:solidFill>
                  <a:srgbClr val="000000"/>
                </a:solidFill>
                <a:latin typeface="Consolas" panose="020B0609020204030204" pitchFamily="49" charset="0"/>
              </a:rPr>
              <a:t>.</a:t>
            </a:r>
            <a:r>
              <a:rPr lang="en-US" sz="900" b="1" dirty="0" err="1">
                <a:solidFill>
                  <a:srgbClr val="0000C0"/>
                </a:solidFill>
                <a:latin typeface="Consolas" panose="020B0609020204030204" pitchFamily="49" charset="0"/>
              </a:rPr>
              <a:t>jobId</a:t>
            </a:r>
            <a:r>
              <a:rPr lang="en-US" sz="900" b="1" dirty="0">
                <a:solidFill>
                  <a:srgbClr val="000000"/>
                </a:solidFill>
                <a:latin typeface="Consolas" panose="020B0609020204030204" pitchFamily="49" charset="0"/>
              </a:rPr>
              <a:t> = </a:t>
            </a:r>
            <a:r>
              <a:rPr lang="en-US" sz="900" b="1" dirty="0" err="1">
                <a:solidFill>
                  <a:srgbClr val="6A3E3E"/>
                </a:solidFill>
                <a:latin typeface="Consolas" panose="020B0609020204030204" pitchFamily="49" charset="0"/>
              </a:rPr>
              <a:t>jobId</a:t>
            </a:r>
            <a:r>
              <a:rPr lang="en-US" sz="900" b="1"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r>
              <a:rPr lang="en-US" sz="900" b="1" dirty="0" err="1">
                <a:solidFill>
                  <a:srgbClr val="7F0055"/>
                </a:solidFill>
                <a:latin typeface="Consolas" panose="020B0609020204030204" pitchFamily="49" charset="0"/>
              </a:rPr>
              <a:t>this</a:t>
            </a:r>
            <a:r>
              <a:rPr lang="en-US" sz="900" b="1" dirty="0" err="1">
                <a:solidFill>
                  <a:srgbClr val="000000"/>
                </a:solidFill>
                <a:latin typeface="Consolas" panose="020B0609020204030204" pitchFamily="49" charset="0"/>
              </a:rPr>
              <a:t>.</a:t>
            </a:r>
            <a:r>
              <a:rPr lang="en-US" sz="900" b="1" dirty="0" err="1">
                <a:solidFill>
                  <a:srgbClr val="0000C0"/>
                </a:solidFill>
                <a:latin typeface="Consolas" panose="020B0609020204030204" pitchFamily="49" charset="0"/>
              </a:rPr>
              <a:t>jobTitle</a:t>
            </a:r>
            <a:r>
              <a:rPr lang="en-US" sz="900" b="1" dirty="0">
                <a:solidFill>
                  <a:srgbClr val="000000"/>
                </a:solidFill>
                <a:latin typeface="Consolas" panose="020B0609020204030204" pitchFamily="49" charset="0"/>
              </a:rPr>
              <a:t> = </a:t>
            </a:r>
            <a:r>
              <a:rPr lang="en-US" sz="900" b="1" dirty="0" err="1">
                <a:solidFill>
                  <a:srgbClr val="6A3E3E"/>
                </a:solidFill>
                <a:latin typeface="Consolas" panose="020B0609020204030204" pitchFamily="49" charset="0"/>
              </a:rPr>
              <a:t>jobTitle</a:t>
            </a:r>
            <a:r>
              <a:rPr lang="en-US" sz="900" b="1"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r>
              <a:rPr lang="en-US" sz="900" b="1" dirty="0" err="1">
                <a:solidFill>
                  <a:srgbClr val="7F0055"/>
                </a:solidFill>
                <a:latin typeface="Consolas" panose="020B0609020204030204" pitchFamily="49" charset="0"/>
              </a:rPr>
              <a:t>this</a:t>
            </a:r>
            <a:r>
              <a:rPr lang="en-US" sz="900" b="1" dirty="0" err="1">
                <a:solidFill>
                  <a:srgbClr val="000000"/>
                </a:solidFill>
                <a:latin typeface="Consolas" panose="020B0609020204030204" pitchFamily="49" charset="0"/>
              </a:rPr>
              <a:t>.</a:t>
            </a:r>
            <a:r>
              <a:rPr lang="en-US" sz="900" b="1" dirty="0" err="1">
                <a:solidFill>
                  <a:srgbClr val="0000C0"/>
                </a:solidFill>
                <a:latin typeface="Consolas" panose="020B0609020204030204" pitchFamily="49" charset="0"/>
              </a:rPr>
              <a:t>minSalary</a:t>
            </a:r>
            <a:r>
              <a:rPr lang="en-US" sz="900" b="1" dirty="0">
                <a:solidFill>
                  <a:srgbClr val="000000"/>
                </a:solidFill>
                <a:latin typeface="Consolas" panose="020B0609020204030204" pitchFamily="49" charset="0"/>
              </a:rPr>
              <a:t> = </a:t>
            </a:r>
            <a:r>
              <a:rPr lang="en-US" sz="900" b="1" dirty="0" err="1">
                <a:solidFill>
                  <a:srgbClr val="6A3E3E"/>
                </a:solidFill>
                <a:latin typeface="Consolas" panose="020B0609020204030204" pitchFamily="49" charset="0"/>
              </a:rPr>
              <a:t>minSalary</a:t>
            </a:r>
            <a:r>
              <a:rPr lang="en-US" sz="900" b="1"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r>
              <a:rPr lang="en-US" sz="900" b="1" dirty="0" err="1">
                <a:solidFill>
                  <a:srgbClr val="7F0055"/>
                </a:solidFill>
                <a:latin typeface="Consolas" panose="020B0609020204030204" pitchFamily="49" charset="0"/>
              </a:rPr>
              <a:t>this</a:t>
            </a:r>
            <a:r>
              <a:rPr lang="en-US" sz="900" b="1" dirty="0" err="1">
                <a:solidFill>
                  <a:srgbClr val="000000"/>
                </a:solidFill>
                <a:latin typeface="Consolas" panose="020B0609020204030204" pitchFamily="49" charset="0"/>
              </a:rPr>
              <a:t>.</a:t>
            </a:r>
            <a:r>
              <a:rPr lang="en-US" sz="900" b="1" dirty="0" err="1">
                <a:solidFill>
                  <a:srgbClr val="0000C0"/>
                </a:solidFill>
                <a:latin typeface="Consolas" panose="020B0609020204030204" pitchFamily="49" charset="0"/>
              </a:rPr>
              <a:t>maxSalary</a:t>
            </a:r>
            <a:r>
              <a:rPr lang="en-US" sz="900" b="1" dirty="0">
                <a:solidFill>
                  <a:srgbClr val="000000"/>
                </a:solidFill>
                <a:latin typeface="Consolas" panose="020B0609020204030204" pitchFamily="49" charset="0"/>
              </a:rPr>
              <a:t> = </a:t>
            </a:r>
            <a:r>
              <a:rPr lang="en-US" sz="900" b="1" dirty="0" err="1">
                <a:solidFill>
                  <a:srgbClr val="6A3E3E"/>
                </a:solidFill>
                <a:latin typeface="Consolas" panose="020B0609020204030204" pitchFamily="49" charset="0"/>
              </a:rPr>
              <a:t>maxSalary</a:t>
            </a:r>
            <a:r>
              <a:rPr lang="en-US" sz="900" b="1"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p>
          <a:p>
            <a:r>
              <a:rPr lang="en-GB" sz="900" dirty="0">
                <a:solidFill>
                  <a:schemeClr val="accent5">
                    <a:lumMod val="75000"/>
                  </a:schemeClr>
                </a:solidFill>
                <a:latin typeface="Consolas" panose="020B0609020204030204" pitchFamily="49" charset="0"/>
              </a:rPr>
              <a:t>//getter and setter methods</a:t>
            </a:r>
            <a:endParaRPr lang="en-US" sz="900" dirty="0">
              <a:solidFill>
                <a:schemeClr val="accent5">
                  <a:lumMod val="75000"/>
                </a:schemeClr>
              </a:solidFill>
            </a:endParaRPr>
          </a:p>
        </p:txBody>
      </p:sp>
      <p:sp>
        <p:nvSpPr>
          <p:cNvPr id="11" name="Rectangle 10"/>
          <p:cNvSpPr/>
          <p:nvPr/>
        </p:nvSpPr>
        <p:spPr>
          <a:xfrm>
            <a:off x="1591056" y="753848"/>
            <a:ext cx="2523744" cy="27898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859280" y="1304727"/>
            <a:ext cx="2378350" cy="286049"/>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1859280" y="1831155"/>
            <a:ext cx="4718304" cy="189944"/>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1859280" y="2239652"/>
            <a:ext cx="4718304" cy="189944"/>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859280" y="2631411"/>
            <a:ext cx="4718304" cy="189944"/>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4749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7" grpId="0" animBg="1"/>
      <p:bldP spid="20" grpId="0" animBg="1"/>
      <p:bldP spid="21"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Create a Configuration file</a:t>
            </a:r>
          </a:p>
        </p:txBody>
      </p:sp>
      <p:sp>
        <p:nvSpPr>
          <p:cNvPr id="4" name="Date Placeholder 3"/>
          <p:cNvSpPr>
            <a:spLocks noGrp="1"/>
          </p:cNvSpPr>
          <p:nvPr>
            <p:ph type="dt" sz="half" idx="10"/>
          </p:nvPr>
        </p:nvSpPr>
        <p:spPr/>
        <p:txBody>
          <a:bodyPr/>
          <a:lstStyle/>
          <a:p>
            <a:r>
              <a:rPr lang="en-US"/>
              <a:t>9/29/2022</a:t>
            </a:r>
          </a:p>
        </p:txBody>
      </p:sp>
      <p:sp>
        <p:nvSpPr>
          <p:cNvPr id="6" name="Slide Number Placeholder 5"/>
          <p:cNvSpPr>
            <a:spLocks noGrp="1"/>
          </p:cNvSpPr>
          <p:nvPr>
            <p:ph type="sldNum" sz="quarter" idx="12"/>
          </p:nvPr>
        </p:nvSpPr>
        <p:spPr/>
        <p:txBody>
          <a:bodyPr/>
          <a:lstStyle/>
          <a:p>
            <a:fld id="{E3B08AF7-4237-6949-8335-F63F47C2C8CC}" type="slidenum">
              <a:rPr lang="en-US" smtClean="0"/>
              <a:t>36</a:t>
            </a:fld>
            <a:endParaRPr lang="en-US"/>
          </a:p>
        </p:txBody>
      </p:sp>
      <p:grpSp>
        <p:nvGrpSpPr>
          <p:cNvPr id="3" name="Group 2"/>
          <p:cNvGrpSpPr/>
          <p:nvPr/>
        </p:nvGrpSpPr>
        <p:grpSpPr>
          <a:xfrm>
            <a:off x="1353025" y="789751"/>
            <a:ext cx="6411755" cy="3831818"/>
            <a:chOff x="1353025" y="789751"/>
            <a:chExt cx="6411755" cy="3831818"/>
          </a:xfrm>
        </p:grpSpPr>
        <p:sp>
          <p:nvSpPr>
            <p:cNvPr id="7" name="Rectangle 6"/>
            <p:cNvSpPr/>
            <p:nvPr/>
          </p:nvSpPr>
          <p:spPr>
            <a:xfrm>
              <a:off x="1353025" y="789751"/>
              <a:ext cx="6411755" cy="3831818"/>
            </a:xfrm>
            <a:prstGeom prst="rect">
              <a:avLst/>
            </a:prstGeom>
          </p:spPr>
          <p:txBody>
            <a:bodyPr wrap="square">
              <a:spAutoFit/>
            </a:bodyPr>
            <a:lstStyle/>
            <a:p>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xml </a:t>
              </a:r>
              <a:r>
                <a:rPr lang="en-US" sz="900">
                  <a:solidFill>
                    <a:srgbClr val="7F007F"/>
                  </a:solidFill>
                  <a:latin typeface="Consolas" panose="020B0609020204030204" pitchFamily="49" charset="0"/>
                </a:rPr>
                <a:t>version</a:t>
              </a:r>
              <a:r>
                <a:rPr lang="en-US" sz="900">
                  <a:solidFill>
                    <a:srgbClr val="000000"/>
                  </a:solidFill>
                  <a:latin typeface="Consolas" panose="020B0609020204030204" pitchFamily="49" charset="0"/>
                </a:rPr>
                <a:t>=</a:t>
              </a:r>
              <a:r>
                <a:rPr lang="en-US" sz="900">
                  <a:solidFill>
                    <a:srgbClr val="2A00FF"/>
                  </a:solidFill>
                  <a:latin typeface="Consolas" panose="020B0609020204030204" pitchFamily="49" charset="0"/>
                </a:rPr>
                <a:t>'1.0' </a:t>
              </a:r>
              <a:r>
                <a:rPr lang="en-US" sz="900">
                  <a:solidFill>
                    <a:srgbClr val="7F007F"/>
                  </a:solidFill>
                  <a:latin typeface="Consolas" panose="020B0609020204030204" pitchFamily="49" charset="0"/>
                </a:rPr>
                <a:t>encoding</a:t>
              </a:r>
              <a:r>
                <a:rPr lang="en-US" sz="900">
                  <a:solidFill>
                    <a:srgbClr val="000000"/>
                  </a:solidFill>
                  <a:latin typeface="Consolas" panose="020B0609020204030204" pitchFamily="49" charset="0"/>
                </a:rPr>
                <a:t>=</a:t>
              </a:r>
              <a:r>
                <a:rPr lang="en-US" sz="900">
                  <a:solidFill>
                    <a:srgbClr val="2A00FF"/>
                  </a:solidFill>
                  <a:latin typeface="Consolas" panose="020B0609020204030204" pitchFamily="49" charset="0"/>
                </a:rPr>
                <a:t>'utf-8'</a:t>
              </a:r>
              <a:r>
                <a:rPr lang="en-US" sz="900">
                  <a:solidFill>
                    <a:srgbClr val="008080"/>
                  </a:solidFill>
                  <a:latin typeface="Consolas" panose="020B0609020204030204" pitchFamily="49" charset="0"/>
                </a:rPr>
                <a:t>?&gt;</a:t>
              </a:r>
            </a:p>
            <a:p>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DOCTYPE </a:t>
              </a:r>
              <a:r>
                <a:rPr lang="en-US" sz="900">
                  <a:solidFill>
                    <a:srgbClr val="008080"/>
                  </a:solidFill>
                  <a:latin typeface="Consolas" panose="020B0609020204030204" pitchFamily="49" charset="0"/>
                </a:rPr>
                <a:t>hibernate-configuration </a:t>
              </a:r>
              <a:r>
                <a:rPr lang="en-US" sz="900">
                  <a:solidFill>
                    <a:srgbClr val="808080"/>
                  </a:solidFill>
                  <a:latin typeface="Consolas" panose="020B0609020204030204" pitchFamily="49" charset="0"/>
                </a:rPr>
                <a:t>PUBLIC </a:t>
              </a:r>
              <a:r>
                <a:rPr lang="en-US" sz="900">
                  <a:solidFill>
                    <a:srgbClr val="008080"/>
                  </a:solidFill>
                  <a:latin typeface="Consolas" panose="020B0609020204030204" pitchFamily="49" charset="0"/>
                </a:rPr>
                <a:t>"-//Hibernate/Hibernate Configuration DTD 3.0//EN" </a:t>
              </a:r>
            </a:p>
            <a:p>
              <a:r>
                <a:rPr lang="en-US" sz="900">
                  <a:solidFill>
                    <a:srgbClr val="3F7F5F"/>
                  </a:solidFill>
                  <a:latin typeface="Consolas" panose="020B0609020204030204" pitchFamily="49" charset="0"/>
                </a:rPr>
                <a:t>"http:// sourceforge.net/hibernate-configuration-3.0.dtd"</a:t>
              </a:r>
              <a:r>
                <a:rPr lang="en-US" sz="900">
                  <a:solidFill>
                    <a:srgbClr val="008080"/>
                  </a:solidFill>
                  <a:latin typeface="Consolas" panose="020B0609020204030204" pitchFamily="49" charset="0"/>
                </a:rPr>
                <a:t>&gt;</a:t>
              </a:r>
            </a:p>
            <a:p>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hibernate-configuration</a:t>
              </a:r>
              <a:r>
                <a:rPr lang="en-US" sz="900">
                  <a:solidFill>
                    <a:srgbClr val="008080"/>
                  </a:solidFill>
                  <a:latin typeface="Consolas" panose="020B0609020204030204" pitchFamily="49" charset="0"/>
                </a:rPr>
                <a:t>&gt;</a:t>
              </a:r>
            </a:p>
            <a:p>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session-factory</a:t>
              </a:r>
              <a:r>
                <a:rPr lang="en-US" sz="900">
                  <a:solidFill>
                    <a:srgbClr val="008080"/>
                  </a:solidFill>
                  <a:latin typeface="Consolas" panose="020B0609020204030204" pitchFamily="49" charset="0"/>
                </a:rPr>
                <a:t>&gt;</a:t>
              </a:r>
            </a:p>
            <a:p>
              <a:r>
                <a:rPr lang="en-US" sz="900">
                  <a:solidFill>
                    <a:srgbClr val="3F5FBF"/>
                  </a:solidFill>
                  <a:latin typeface="Consolas" panose="020B0609020204030204" pitchFamily="49" charset="0"/>
                </a:rPr>
                <a:t>&lt;!-- Database connection settings --&gt;</a:t>
              </a:r>
            </a:p>
            <a:p>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property </a:t>
              </a:r>
              <a:r>
                <a:rPr lang="en-US" sz="900">
                  <a:solidFill>
                    <a:srgbClr val="7F007F"/>
                  </a:solidFill>
                  <a:latin typeface="Consolas" panose="020B0609020204030204" pitchFamily="49" charset="0"/>
                </a:rPr>
                <a:t>name</a:t>
              </a:r>
              <a:r>
                <a:rPr lang="en-US" sz="900">
                  <a:solidFill>
                    <a:srgbClr val="000000"/>
                  </a:solidFill>
                  <a:latin typeface="Consolas" panose="020B0609020204030204" pitchFamily="49" charset="0"/>
                </a:rPr>
                <a:t>=</a:t>
              </a:r>
              <a:r>
                <a:rPr lang="en-US" sz="900">
                  <a:solidFill>
                    <a:srgbClr val="2A00FF"/>
                  </a:solidFill>
                  <a:latin typeface="Consolas" panose="020B0609020204030204" pitchFamily="49" charset="0"/>
                </a:rPr>
                <a:t>"connection.driver_class"</a:t>
              </a:r>
              <a:r>
                <a:rPr lang="en-US" sz="900">
                  <a:solidFill>
                    <a:srgbClr val="008080"/>
                  </a:solidFill>
                  <a:latin typeface="Consolas" panose="020B0609020204030204" pitchFamily="49" charset="0"/>
                </a:rPr>
                <a:t>&gt;</a:t>
              </a:r>
              <a:r>
                <a:rPr lang="en-US" sz="900">
                  <a:solidFill>
                    <a:srgbClr val="000000"/>
                  </a:solidFill>
                  <a:latin typeface="Consolas" panose="020B0609020204030204" pitchFamily="49" charset="0"/>
                </a:rPr>
                <a:t>com.microsoft.sqlserver.jdbc.SQLServerDriver</a:t>
              </a:r>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property</a:t>
              </a:r>
              <a:r>
                <a:rPr lang="en-US" sz="900">
                  <a:solidFill>
                    <a:srgbClr val="008080"/>
                  </a:solidFill>
                  <a:latin typeface="Consolas" panose="020B0609020204030204" pitchFamily="49" charset="0"/>
                </a:rPr>
                <a:t>&gt;</a:t>
              </a:r>
            </a:p>
            <a:p>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property </a:t>
              </a:r>
              <a:r>
                <a:rPr lang="en-US" sz="900">
                  <a:solidFill>
                    <a:srgbClr val="7F007F"/>
                  </a:solidFill>
                  <a:latin typeface="Consolas" panose="020B0609020204030204" pitchFamily="49" charset="0"/>
                </a:rPr>
                <a:t>name</a:t>
              </a:r>
              <a:r>
                <a:rPr lang="en-US" sz="900">
                  <a:solidFill>
                    <a:srgbClr val="000000"/>
                  </a:solidFill>
                  <a:latin typeface="Consolas" panose="020B0609020204030204" pitchFamily="49" charset="0"/>
                </a:rPr>
                <a:t>=</a:t>
              </a:r>
              <a:r>
                <a:rPr lang="en-US" sz="900">
                  <a:solidFill>
                    <a:srgbClr val="2A00FF"/>
                  </a:solidFill>
                  <a:latin typeface="Consolas" panose="020B0609020204030204" pitchFamily="49" charset="0"/>
                </a:rPr>
                <a:t>"connection.url"</a:t>
              </a:r>
              <a:r>
                <a:rPr lang="en-US" sz="900">
                  <a:solidFill>
                    <a:srgbClr val="008080"/>
                  </a:solidFill>
                  <a:latin typeface="Consolas" panose="020B0609020204030204" pitchFamily="49" charset="0"/>
                </a:rPr>
                <a:t>&gt;</a:t>
              </a:r>
              <a:r>
                <a:rPr lang="en-US" sz="900">
                  <a:solidFill>
                    <a:srgbClr val="000000"/>
                  </a:solidFill>
                  <a:latin typeface="Consolas" panose="020B0609020204030204" pitchFamily="49" charset="0"/>
                </a:rPr>
                <a:t>jdbc:sqlserver://localhost:1433;databaseName=hrms</a:t>
              </a:r>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property</a:t>
              </a:r>
              <a:r>
                <a:rPr lang="en-US" sz="900">
                  <a:solidFill>
                    <a:srgbClr val="008080"/>
                  </a:solidFill>
                  <a:latin typeface="Consolas" panose="020B0609020204030204" pitchFamily="49" charset="0"/>
                </a:rPr>
                <a:t>&gt;</a:t>
              </a:r>
            </a:p>
            <a:p>
              <a:r>
                <a:rPr lang="en-GB" sz="900">
                  <a:solidFill>
                    <a:srgbClr val="008080"/>
                  </a:solidFill>
                  <a:latin typeface="Consolas" panose="020B0609020204030204" pitchFamily="49" charset="0"/>
                </a:rPr>
                <a:t>&lt;</a:t>
              </a:r>
              <a:r>
                <a:rPr lang="en-GB" sz="900">
                  <a:solidFill>
                    <a:srgbClr val="3F7F7F"/>
                  </a:solidFill>
                  <a:latin typeface="Consolas" panose="020B0609020204030204" pitchFamily="49" charset="0"/>
                </a:rPr>
                <a:t>property </a:t>
              </a:r>
              <a:r>
                <a:rPr lang="en-GB" sz="900">
                  <a:solidFill>
                    <a:srgbClr val="7F007F"/>
                  </a:solidFill>
                  <a:latin typeface="Consolas" panose="020B0609020204030204" pitchFamily="49" charset="0"/>
                </a:rPr>
                <a:t>name</a:t>
              </a:r>
              <a:r>
                <a:rPr lang="en-GB" sz="900">
                  <a:solidFill>
                    <a:srgbClr val="000000"/>
                  </a:solidFill>
                  <a:latin typeface="Consolas" panose="020B0609020204030204" pitchFamily="49" charset="0"/>
                </a:rPr>
                <a:t>=</a:t>
              </a:r>
              <a:r>
                <a:rPr lang="en-GB" sz="900">
                  <a:solidFill>
                    <a:srgbClr val="2A00FF"/>
                  </a:solidFill>
                  <a:latin typeface="Consolas" panose="020B0609020204030204" pitchFamily="49" charset="0"/>
                </a:rPr>
                <a:t>"connection.username"</a:t>
              </a:r>
              <a:r>
                <a:rPr lang="en-GB" sz="900">
                  <a:solidFill>
                    <a:srgbClr val="008080"/>
                  </a:solidFill>
                  <a:latin typeface="Consolas" panose="020B0609020204030204" pitchFamily="49" charset="0"/>
                </a:rPr>
                <a:t>&gt;</a:t>
              </a:r>
              <a:r>
                <a:rPr lang="en-GB" sz="900">
                  <a:solidFill>
                    <a:srgbClr val="000000"/>
                  </a:solidFill>
                  <a:latin typeface="Consolas" panose="020B0609020204030204" pitchFamily="49" charset="0"/>
                </a:rPr>
                <a:t>sa</a:t>
              </a:r>
              <a:r>
                <a:rPr lang="en-GB" sz="900">
                  <a:solidFill>
                    <a:srgbClr val="008080"/>
                  </a:solidFill>
                  <a:latin typeface="Consolas" panose="020B0609020204030204" pitchFamily="49" charset="0"/>
                </a:rPr>
                <a:t>&lt;/</a:t>
              </a:r>
              <a:r>
                <a:rPr lang="en-GB" sz="900">
                  <a:solidFill>
                    <a:srgbClr val="3F7F7F"/>
                  </a:solidFill>
                  <a:latin typeface="Consolas" panose="020B0609020204030204" pitchFamily="49" charset="0"/>
                </a:rPr>
                <a:t>property</a:t>
              </a:r>
              <a:r>
                <a:rPr lang="en-GB" sz="900">
                  <a:solidFill>
                    <a:srgbClr val="008080"/>
                  </a:solidFill>
                  <a:latin typeface="Consolas" panose="020B0609020204030204" pitchFamily="49" charset="0"/>
                </a:rPr>
                <a:t>&gt;</a:t>
              </a:r>
            </a:p>
            <a:p>
              <a:r>
                <a:rPr lang="en-GB" sz="900">
                  <a:solidFill>
                    <a:srgbClr val="008080"/>
                  </a:solidFill>
                  <a:latin typeface="Consolas" panose="020B0609020204030204" pitchFamily="49" charset="0"/>
                </a:rPr>
                <a:t>&lt;</a:t>
              </a:r>
              <a:r>
                <a:rPr lang="en-GB" sz="900">
                  <a:solidFill>
                    <a:srgbClr val="3F7F7F"/>
                  </a:solidFill>
                  <a:latin typeface="Consolas" panose="020B0609020204030204" pitchFamily="49" charset="0"/>
                </a:rPr>
                <a:t>property </a:t>
              </a:r>
              <a:r>
                <a:rPr lang="en-GB" sz="900">
                  <a:solidFill>
                    <a:srgbClr val="7F007F"/>
                  </a:solidFill>
                  <a:latin typeface="Consolas" panose="020B0609020204030204" pitchFamily="49" charset="0"/>
                </a:rPr>
                <a:t>name</a:t>
              </a:r>
              <a:r>
                <a:rPr lang="en-GB" sz="900">
                  <a:solidFill>
                    <a:srgbClr val="000000"/>
                  </a:solidFill>
                  <a:latin typeface="Consolas" panose="020B0609020204030204" pitchFamily="49" charset="0"/>
                </a:rPr>
                <a:t>=</a:t>
              </a:r>
              <a:r>
                <a:rPr lang="en-GB" sz="900">
                  <a:solidFill>
                    <a:srgbClr val="2A00FF"/>
                  </a:solidFill>
                  <a:latin typeface="Consolas" panose="020B0609020204030204" pitchFamily="49" charset="0"/>
                </a:rPr>
                <a:t>"connection.password"</a:t>
              </a:r>
              <a:r>
                <a:rPr lang="en-GB" sz="900">
                  <a:solidFill>
                    <a:srgbClr val="008080"/>
                  </a:solidFill>
                  <a:latin typeface="Consolas" panose="020B0609020204030204" pitchFamily="49" charset="0"/>
                </a:rPr>
                <a:t>&gt;</a:t>
              </a:r>
              <a:r>
                <a:rPr lang="en-GB" sz="900">
                  <a:solidFill>
                    <a:srgbClr val="000000"/>
                  </a:solidFill>
                  <a:latin typeface="Consolas" panose="020B0609020204030204" pitchFamily="49" charset="0"/>
                </a:rPr>
                <a:t>12345678</a:t>
              </a:r>
              <a:r>
                <a:rPr lang="en-GB" sz="900">
                  <a:solidFill>
                    <a:srgbClr val="008080"/>
                  </a:solidFill>
                  <a:latin typeface="Consolas" panose="020B0609020204030204" pitchFamily="49" charset="0"/>
                </a:rPr>
                <a:t>&lt;/</a:t>
              </a:r>
              <a:r>
                <a:rPr lang="en-GB" sz="900">
                  <a:solidFill>
                    <a:srgbClr val="3F7F7F"/>
                  </a:solidFill>
                  <a:latin typeface="Consolas" panose="020B0609020204030204" pitchFamily="49" charset="0"/>
                </a:rPr>
                <a:t>property</a:t>
              </a:r>
              <a:r>
                <a:rPr lang="en-GB" sz="900">
                  <a:solidFill>
                    <a:srgbClr val="008080"/>
                  </a:solidFill>
                  <a:latin typeface="Consolas" panose="020B0609020204030204" pitchFamily="49" charset="0"/>
                </a:rPr>
                <a:t>&gt;</a:t>
              </a:r>
            </a:p>
            <a:p>
              <a:endParaRPr lang="en-US" sz="900">
                <a:latin typeface="Consolas" panose="020B0609020204030204" pitchFamily="49" charset="0"/>
              </a:endParaRPr>
            </a:p>
            <a:p>
              <a:r>
                <a:rPr lang="en-GB" sz="900">
                  <a:solidFill>
                    <a:srgbClr val="3F5FBF"/>
                  </a:solidFill>
                  <a:latin typeface="Consolas" panose="020B0609020204030204" pitchFamily="49" charset="0"/>
                </a:rPr>
                <a:t>&lt;!-- JDBC connection pool (use the built-in) --&gt;</a:t>
              </a:r>
            </a:p>
            <a:p>
              <a:r>
                <a:rPr lang="en-GB" sz="900">
                  <a:solidFill>
                    <a:srgbClr val="008080"/>
                  </a:solidFill>
                  <a:latin typeface="Consolas" panose="020B0609020204030204" pitchFamily="49" charset="0"/>
                </a:rPr>
                <a:t>&lt;</a:t>
              </a:r>
              <a:r>
                <a:rPr lang="en-GB" sz="900">
                  <a:solidFill>
                    <a:srgbClr val="3F7F7F"/>
                  </a:solidFill>
                  <a:latin typeface="Consolas" panose="020B0609020204030204" pitchFamily="49" charset="0"/>
                </a:rPr>
                <a:t>property </a:t>
              </a:r>
              <a:r>
                <a:rPr lang="en-GB" sz="900">
                  <a:solidFill>
                    <a:srgbClr val="7F007F"/>
                  </a:solidFill>
                  <a:latin typeface="Consolas" panose="020B0609020204030204" pitchFamily="49" charset="0"/>
                </a:rPr>
                <a:t>name</a:t>
              </a:r>
              <a:r>
                <a:rPr lang="en-GB" sz="900">
                  <a:solidFill>
                    <a:srgbClr val="000000"/>
                  </a:solidFill>
                  <a:latin typeface="Consolas" panose="020B0609020204030204" pitchFamily="49" charset="0"/>
                </a:rPr>
                <a:t>=</a:t>
              </a:r>
              <a:r>
                <a:rPr lang="en-GB" sz="900">
                  <a:solidFill>
                    <a:srgbClr val="2A00FF"/>
                  </a:solidFill>
                  <a:latin typeface="Consolas" panose="020B0609020204030204" pitchFamily="49" charset="0"/>
                </a:rPr>
                <a:t>"connection.pool_size"</a:t>
              </a:r>
              <a:r>
                <a:rPr lang="en-GB" sz="900">
                  <a:solidFill>
                    <a:srgbClr val="008080"/>
                  </a:solidFill>
                  <a:latin typeface="Consolas" panose="020B0609020204030204" pitchFamily="49" charset="0"/>
                </a:rPr>
                <a:t>&gt;</a:t>
              </a:r>
              <a:r>
                <a:rPr lang="en-GB" sz="900">
                  <a:solidFill>
                    <a:srgbClr val="000000"/>
                  </a:solidFill>
                  <a:latin typeface="Consolas" panose="020B0609020204030204" pitchFamily="49" charset="0"/>
                </a:rPr>
                <a:t>1</a:t>
              </a:r>
              <a:r>
                <a:rPr lang="en-GB" sz="900">
                  <a:solidFill>
                    <a:srgbClr val="008080"/>
                  </a:solidFill>
                  <a:latin typeface="Consolas" panose="020B0609020204030204" pitchFamily="49" charset="0"/>
                </a:rPr>
                <a:t>&lt;/</a:t>
              </a:r>
              <a:r>
                <a:rPr lang="en-GB" sz="900">
                  <a:solidFill>
                    <a:srgbClr val="3F7F7F"/>
                  </a:solidFill>
                  <a:latin typeface="Consolas" panose="020B0609020204030204" pitchFamily="49" charset="0"/>
                </a:rPr>
                <a:t>property</a:t>
              </a:r>
              <a:r>
                <a:rPr lang="en-GB" sz="900">
                  <a:solidFill>
                    <a:srgbClr val="008080"/>
                  </a:solidFill>
                  <a:latin typeface="Consolas" panose="020B0609020204030204" pitchFamily="49" charset="0"/>
                </a:rPr>
                <a:t>&gt;</a:t>
              </a:r>
            </a:p>
            <a:p>
              <a:endParaRPr lang="en-US" sz="900">
                <a:latin typeface="Consolas" panose="020B0609020204030204" pitchFamily="49" charset="0"/>
              </a:endParaRPr>
            </a:p>
            <a:p>
              <a:r>
                <a:rPr lang="en-US" sz="900">
                  <a:solidFill>
                    <a:srgbClr val="3F5FBF"/>
                  </a:solidFill>
                  <a:latin typeface="Consolas" panose="020B0609020204030204" pitchFamily="49" charset="0"/>
                </a:rPr>
                <a:t>&lt;!-- SQL dialect --&gt;</a:t>
              </a:r>
            </a:p>
            <a:p>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property </a:t>
              </a:r>
              <a:r>
                <a:rPr lang="en-US" sz="900">
                  <a:solidFill>
                    <a:srgbClr val="7F007F"/>
                  </a:solidFill>
                  <a:latin typeface="Consolas" panose="020B0609020204030204" pitchFamily="49" charset="0"/>
                </a:rPr>
                <a:t>name</a:t>
              </a:r>
              <a:r>
                <a:rPr lang="en-US" sz="900">
                  <a:solidFill>
                    <a:srgbClr val="000000"/>
                  </a:solidFill>
                  <a:latin typeface="Consolas" panose="020B0609020204030204" pitchFamily="49" charset="0"/>
                </a:rPr>
                <a:t>=</a:t>
              </a:r>
              <a:r>
                <a:rPr lang="en-US" sz="900">
                  <a:solidFill>
                    <a:srgbClr val="2A00FF"/>
                  </a:solidFill>
                  <a:latin typeface="Consolas" panose="020B0609020204030204" pitchFamily="49" charset="0"/>
                </a:rPr>
                <a:t>"dialect"</a:t>
              </a:r>
              <a:r>
                <a:rPr lang="en-US" sz="900">
                  <a:solidFill>
                    <a:srgbClr val="008080"/>
                  </a:solidFill>
                  <a:latin typeface="Consolas" panose="020B0609020204030204" pitchFamily="49" charset="0"/>
                </a:rPr>
                <a:t>&gt;</a:t>
              </a:r>
              <a:r>
                <a:rPr lang="en-US" sz="900">
                  <a:solidFill>
                    <a:srgbClr val="000000"/>
                  </a:solidFill>
                  <a:latin typeface="Consolas" panose="020B0609020204030204" pitchFamily="49" charset="0"/>
                </a:rPr>
                <a:t>org. dialect.SQLServerDialect</a:t>
              </a:r>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property</a:t>
              </a:r>
              <a:r>
                <a:rPr lang="en-US" sz="900">
                  <a:solidFill>
                    <a:srgbClr val="008080"/>
                  </a:solidFill>
                  <a:latin typeface="Consolas" panose="020B0609020204030204" pitchFamily="49" charset="0"/>
                </a:rPr>
                <a:t>&gt;</a:t>
              </a:r>
            </a:p>
            <a:p>
              <a:endParaRPr lang="en-US" sz="900">
                <a:latin typeface="Consolas" panose="020B0609020204030204" pitchFamily="49" charset="0"/>
              </a:endParaRPr>
            </a:p>
            <a:p>
              <a:r>
                <a:rPr lang="en-GB" sz="900">
                  <a:solidFill>
                    <a:srgbClr val="3F5FBF"/>
                  </a:solidFill>
                  <a:latin typeface="Consolas" panose="020B0609020204030204" pitchFamily="49" charset="0"/>
                </a:rPr>
                <a:t>&lt;!-- Echo all executed SQL to stdout --&gt;</a:t>
              </a:r>
            </a:p>
            <a:p>
              <a:r>
                <a:rPr lang="en-GB" sz="900">
                  <a:solidFill>
                    <a:srgbClr val="008080"/>
                  </a:solidFill>
                  <a:latin typeface="Consolas" panose="020B0609020204030204" pitchFamily="49" charset="0"/>
                </a:rPr>
                <a:t>&lt;</a:t>
              </a:r>
              <a:r>
                <a:rPr lang="en-GB" sz="900">
                  <a:solidFill>
                    <a:srgbClr val="3F7F7F"/>
                  </a:solidFill>
                  <a:latin typeface="Consolas" panose="020B0609020204030204" pitchFamily="49" charset="0"/>
                </a:rPr>
                <a:t>property </a:t>
              </a:r>
              <a:r>
                <a:rPr lang="en-GB" sz="900">
                  <a:solidFill>
                    <a:srgbClr val="7F007F"/>
                  </a:solidFill>
                  <a:latin typeface="Consolas" panose="020B0609020204030204" pitchFamily="49" charset="0"/>
                </a:rPr>
                <a:t>name</a:t>
              </a:r>
              <a:r>
                <a:rPr lang="en-GB" sz="900">
                  <a:solidFill>
                    <a:srgbClr val="000000"/>
                  </a:solidFill>
                  <a:latin typeface="Consolas" panose="020B0609020204030204" pitchFamily="49" charset="0"/>
                </a:rPr>
                <a:t>=</a:t>
              </a:r>
              <a:r>
                <a:rPr lang="en-GB" sz="900">
                  <a:solidFill>
                    <a:srgbClr val="2A00FF"/>
                  </a:solidFill>
                  <a:latin typeface="Consolas" panose="020B0609020204030204" pitchFamily="49" charset="0"/>
                </a:rPr>
                <a:t>"show_sql"</a:t>
              </a:r>
              <a:r>
                <a:rPr lang="en-GB" sz="900">
                  <a:solidFill>
                    <a:srgbClr val="008080"/>
                  </a:solidFill>
                  <a:latin typeface="Consolas" panose="020B0609020204030204" pitchFamily="49" charset="0"/>
                </a:rPr>
                <a:t>&gt;</a:t>
              </a:r>
              <a:r>
                <a:rPr lang="en-GB" sz="900">
                  <a:solidFill>
                    <a:srgbClr val="000000"/>
                  </a:solidFill>
                  <a:latin typeface="Consolas" panose="020B0609020204030204" pitchFamily="49" charset="0"/>
                </a:rPr>
                <a:t>true</a:t>
              </a:r>
              <a:r>
                <a:rPr lang="en-GB" sz="900">
                  <a:solidFill>
                    <a:srgbClr val="008080"/>
                  </a:solidFill>
                  <a:latin typeface="Consolas" panose="020B0609020204030204" pitchFamily="49" charset="0"/>
                </a:rPr>
                <a:t>&lt;/</a:t>
              </a:r>
              <a:r>
                <a:rPr lang="en-GB" sz="900">
                  <a:solidFill>
                    <a:srgbClr val="3F7F7F"/>
                  </a:solidFill>
                  <a:latin typeface="Consolas" panose="020B0609020204030204" pitchFamily="49" charset="0"/>
                </a:rPr>
                <a:t>property</a:t>
              </a:r>
              <a:r>
                <a:rPr lang="en-GB" sz="900">
                  <a:solidFill>
                    <a:srgbClr val="008080"/>
                  </a:solidFill>
                  <a:latin typeface="Consolas" panose="020B0609020204030204" pitchFamily="49" charset="0"/>
                </a:rPr>
                <a:t>&gt;</a:t>
              </a:r>
            </a:p>
            <a:p>
              <a:endParaRPr lang="en-US" sz="900">
                <a:latin typeface="Consolas" panose="020B0609020204030204" pitchFamily="49" charset="0"/>
              </a:endParaRPr>
            </a:p>
            <a:p>
              <a:r>
                <a:rPr lang="en-GB" sz="900">
                  <a:solidFill>
                    <a:srgbClr val="3F5FBF"/>
                  </a:solidFill>
                  <a:latin typeface="Consolas" panose="020B0609020204030204" pitchFamily="49" charset="0"/>
                </a:rPr>
                <a:t>&lt;!-- Drop and re-create the database schema on startup --&gt;</a:t>
              </a:r>
            </a:p>
            <a:p>
              <a:r>
                <a:rPr lang="en-GB" sz="900">
                  <a:solidFill>
                    <a:srgbClr val="008080"/>
                  </a:solidFill>
                  <a:latin typeface="Consolas" panose="020B0609020204030204" pitchFamily="49" charset="0"/>
                </a:rPr>
                <a:t>&lt;</a:t>
              </a:r>
              <a:r>
                <a:rPr lang="en-GB" sz="900">
                  <a:solidFill>
                    <a:srgbClr val="3F7F7F"/>
                  </a:solidFill>
                  <a:latin typeface="Consolas" panose="020B0609020204030204" pitchFamily="49" charset="0"/>
                </a:rPr>
                <a:t>property </a:t>
              </a:r>
              <a:r>
                <a:rPr lang="en-GB" sz="900">
                  <a:solidFill>
                    <a:srgbClr val="7F007F"/>
                  </a:solidFill>
                  <a:latin typeface="Consolas" panose="020B0609020204030204" pitchFamily="49" charset="0"/>
                </a:rPr>
                <a:t>name</a:t>
              </a:r>
              <a:r>
                <a:rPr lang="en-GB" sz="900">
                  <a:solidFill>
                    <a:srgbClr val="000000"/>
                  </a:solidFill>
                  <a:latin typeface="Consolas" panose="020B0609020204030204" pitchFamily="49" charset="0"/>
                </a:rPr>
                <a:t>=</a:t>
              </a:r>
              <a:r>
                <a:rPr lang="en-GB" sz="900">
                  <a:solidFill>
                    <a:srgbClr val="2A00FF"/>
                  </a:solidFill>
                  <a:latin typeface="Consolas" panose="020B0609020204030204" pitchFamily="49" charset="0"/>
                </a:rPr>
                <a:t>"hbm2ddl.auto"</a:t>
              </a:r>
              <a:r>
                <a:rPr lang="en-GB" sz="900">
                  <a:solidFill>
                    <a:srgbClr val="008080"/>
                  </a:solidFill>
                  <a:latin typeface="Consolas" panose="020B0609020204030204" pitchFamily="49" charset="0"/>
                </a:rPr>
                <a:t>&gt;</a:t>
              </a:r>
              <a:r>
                <a:rPr lang="en-GB" sz="900">
                  <a:solidFill>
                    <a:srgbClr val="000000"/>
                  </a:solidFill>
                  <a:latin typeface="Consolas" panose="020B0609020204030204" pitchFamily="49" charset="0"/>
                </a:rPr>
                <a:t>update</a:t>
              </a:r>
              <a:r>
                <a:rPr lang="en-GB" sz="900">
                  <a:solidFill>
                    <a:srgbClr val="008080"/>
                  </a:solidFill>
                  <a:latin typeface="Consolas" panose="020B0609020204030204" pitchFamily="49" charset="0"/>
                </a:rPr>
                <a:t>&lt;/</a:t>
              </a:r>
              <a:r>
                <a:rPr lang="en-GB" sz="900">
                  <a:solidFill>
                    <a:srgbClr val="3F7F7F"/>
                  </a:solidFill>
                  <a:latin typeface="Consolas" panose="020B0609020204030204" pitchFamily="49" charset="0"/>
                </a:rPr>
                <a:t>property</a:t>
              </a:r>
              <a:r>
                <a:rPr lang="en-GB" sz="900">
                  <a:solidFill>
                    <a:srgbClr val="008080"/>
                  </a:solidFill>
                  <a:latin typeface="Consolas" panose="020B0609020204030204" pitchFamily="49" charset="0"/>
                </a:rPr>
                <a:t>&gt;</a:t>
              </a:r>
            </a:p>
            <a:p>
              <a:endParaRPr lang="en-GB" sz="900">
                <a:solidFill>
                  <a:srgbClr val="008080"/>
                </a:solidFill>
                <a:latin typeface="Consolas" panose="020B0609020204030204" pitchFamily="49" charset="0"/>
              </a:endParaRPr>
            </a:p>
            <a:p>
              <a:r>
                <a:rPr lang="en-US" sz="900">
                  <a:solidFill>
                    <a:srgbClr val="008080"/>
                  </a:solidFill>
                  <a:highlight>
                    <a:srgbClr val="E8F2FE"/>
                  </a:highlight>
                  <a:latin typeface="Consolas" panose="020B0609020204030204" pitchFamily="49" charset="0"/>
                </a:rPr>
                <a:t>&lt;</a:t>
              </a:r>
              <a:r>
                <a:rPr lang="en-US" sz="900">
                  <a:solidFill>
                    <a:srgbClr val="3F7F7F"/>
                  </a:solidFill>
                  <a:highlight>
                    <a:srgbClr val="E8F2FE"/>
                  </a:highlight>
                  <a:latin typeface="Consolas" panose="020B0609020204030204" pitchFamily="49" charset="0"/>
                </a:rPr>
                <a:t>mapping </a:t>
              </a:r>
              <a:r>
                <a:rPr lang="en-US" sz="900">
                  <a:solidFill>
                    <a:srgbClr val="7F007F"/>
                  </a:solidFill>
                  <a:highlight>
                    <a:srgbClr val="E8F2FE"/>
                  </a:highlight>
                  <a:latin typeface="Consolas" panose="020B0609020204030204" pitchFamily="49" charset="0"/>
                </a:rPr>
                <a:t>class</a:t>
              </a:r>
              <a:r>
                <a:rPr lang="en-US" sz="900">
                  <a:solidFill>
                    <a:srgbClr val="000000"/>
                  </a:solidFill>
                  <a:highlight>
                    <a:srgbClr val="E8F2FE"/>
                  </a:highlight>
                  <a:latin typeface="Consolas" panose="020B0609020204030204" pitchFamily="49" charset="0"/>
                </a:rPr>
                <a:t>=</a:t>
              </a:r>
              <a:r>
                <a:rPr lang="en-US" sz="900" i="1">
                  <a:solidFill>
                    <a:srgbClr val="2A00FF"/>
                  </a:solidFill>
                  <a:highlight>
                    <a:srgbClr val="E8F2FE"/>
                  </a:highlight>
                  <a:latin typeface="Consolas" panose="020B0609020204030204" pitchFamily="49" charset="0"/>
                </a:rPr>
                <a:t>"fa.training.entities.Jobs" </a:t>
              </a:r>
              <a:r>
                <a:rPr lang="en-US" sz="900" i="1">
                  <a:solidFill>
                    <a:srgbClr val="008080"/>
                  </a:solidFill>
                  <a:highlight>
                    <a:srgbClr val="E8F2FE"/>
                  </a:highlight>
                  <a:latin typeface="Consolas" panose="020B0609020204030204" pitchFamily="49" charset="0"/>
                </a:rPr>
                <a:t>/&gt;</a:t>
              </a:r>
              <a:endParaRPr lang="en-GB" sz="900">
                <a:solidFill>
                  <a:srgbClr val="008080"/>
                </a:solidFill>
                <a:latin typeface="Consolas" panose="020B0609020204030204" pitchFamily="49" charset="0"/>
              </a:endParaRPr>
            </a:p>
            <a:p>
              <a:endParaRPr lang="en-US" sz="900">
                <a:latin typeface="Consolas" panose="020B0609020204030204" pitchFamily="49" charset="0"/>
              </a:endParaRPr>
            </a:p>
            <a:p>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session-factory</a:t>
              </a:r>
              <a:r>
                <a:rPr lang="en-US" sz="900">
                  <a:solidFill>
                    <a:srgbClr val="008080"/>
                  </a:solidFill>
                  <a:latin typeface="Consolas" panose="020B0609020204030204" pitchFamily="49" charset="0"/>
                </a:rPr>
                <a:t>&gt;</a:t>
              </a:r>
            </a:p>
            <a:p>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hibernate-configuration</a:t>
              </a:r>
              <a:r>
                <a:rPr lang="en-US" sz="900">
                  <a:solidFill>
                    <a:srgbClr val="008080"/>
                  </a:solidFill>
                  <a:latin typeface="Consolas" panose="020B0609020204030204" pitchFamily="49" charset="0"/>
                </a:rPr>
                <a:t>&gt;</a:t>
              </a:r>
              <a:endParaRPr lang="en-US" sz="900"/>
            </a:p>
          </p:txBody>
        </p:sp>
        <p:sp>
          <p:nvSpPr>
            <p:cNvPr id="8" name="Rectangle 7"/>
            <p:cNvSpPr/>
            <p:nvPr/>
          </p:nvSpPr>
          <p:spPr>
            <a:xfrm>
              <a:off x="1417320" y="3970020"/>
              <a:ext cx="3726180" cy="25146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571326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Create a </a:t>
            </a:r>
            <a:r>
              <a:rPr lang="en-GB" dirty="0" err="1"/>
              <a:t>HibernateUtils</a:t>
            </a:r>
            <a:r>
              <a:rPr lang="en-GB" dirty="0"/>
              <a:t> class</a:t>
            </a:r>
            <a:endParaRPr lang="en-US" dirty="0"/>
          </a:p>
        </p:txBody>
      </p:sp>
      <p:sp>
        <p:nvSpPr>
          <p:cNvPr id="4" name="Date Placeholder 3"/>
          <p:cNvSpPr>
            <a:spLocks noGrp="1"/>
          </p:cNvSpPr>
          <p:nvPr>
            <p:ph type="dt" sz="half" idx="10"/>
          </p:nvPr>
        </p:nvSpPr>
        <p:spPr/>
        <p:txBody>
          <a:bodyPr/>
          <a:lstStyle/>
          <a:p>
            <a:r>
              <a:rPr lang="en-US"/>
              <a:t>9/29/2022</a:t>
            </a:r>
          </a:p>
        </p:txBody>
      </p:sp>
      <p:sp>
        <p:nvSpPr>
          <p:cNvPr id="6" name="Slide Number Placeholder 5"/>
          <p:cNvSpPr>
            <a:spLocks noGrp="1"/>
          </p:cNvSpPr>
          <p:nvPr>
            <p:ph type="sldNum" sz="quarter" idx="12"/>
          </p:nvPr>
        </p:nvSpPr>
        <p:spPr/>
        <p:txBody>
          <a:bodyPr/>
          <a:lstStyle/>
          <a:p>
            <a:fld id="{E3B08AF7-4237-6949-8335-F63F47C2C8CC}" type="slidenum">
              <a:rPr lang="en-US" smtClean="0"/>
              <a:t>37</a:t>
            </a:fld>
            <a:endParaRPr lang="en-US"/>
          </a:p>
        </p:txBody>
      </p:sp>
      <p:sp>
        <p:nvSpPr>
          <p:cNvPr id="8" name="Rectangle 7"/>
          <p:cNvSpPr/>
          <p:nvPr/>
        </p:nvSpPr>
        <p:spPr>
          <a:xfrm>
            <a:off x="1645920" y="760387"/>
            <a:ext cx="5501640" cy="3785652"/>
          </a:xfrm>
          <a:prstGeom prst="rect">
            <a:avLst/>
          </a:prstGeom>
          <a:solidFill>
            <a:schemeClr val="bg1">
              <a:lumMod val="95000"/>
            </a:schemeClr>
          </a:solidFill>
        </p:spPr>
        <p:txBody>
          <a:bodyPr wrap="square">
            <a:spAutoFit/>
          </a:bodyPr>
          <a:lstStyle/>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HibernateUtils</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private</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SessionFactory</a:t>
            </a:r>
            <a:r>
              <a:rPr lang="en-US" sz="1200" b="1" dirty="0">
                <a:solidFill>
                  <a:srgbClr val="000000"/>
                </a:solidFill>
                <a:latin typeface="Consolas" panose="020B0609020204030204" pitchFamily="49" charset="0"/>
              </a:rPr>
              <a:t> </a:t>
            </a:r>
            <a:r>
              <a:rPr lang="en-US" sz="1200" b="1" i="1" dirty="0" err="1">
                <a:solidFill>
                  <a:srgbClr val="0000C0"/>
                </a:solidFill>
                <a:latin typeface="Consolas" panose="020B0609020204030204" pitchFamily="49" charset="0"/>
              </a:rPr>
              <a:t>sessionFactory</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p>
          <a:p>
            <a:r>
              <a:rPr lang="en-GB" sz="1200" dirty="0">
                <a:solidFill>
                  <a:srgbClr val="000000"/>
                </a:solidFill>
                <a:latin typeface="Consolas" panose="020B0609020204030204" pitchFamily="49" charset="0"/>
              </a:rPr>
              <a:t>        </a:t>
            </a:r>
            <a:r>
              <a:rPr lang="en-GB" sz="1200" dirty="0">
                <a:solidFill>
                  <a:srgbClr val="3F7F5F"/>
                </a:solidFill>
                <a:latin typeface="Consolas" panose="020B0609020204030204" pitchFamily="49" charset="0"/>
              </a:rPr>
              <a:t>// Create a new Configuration object</a:t>
            </a:r>
          </a:p>
          <a:p>
            <a:r>
              <a:rPr lang="en-US" sz="1200" dirty="0">
                <a:solidFill>
                  <a:srgbClr val="000000"/>
                </a:solidFill>
                <a:latin typeface="Consolas" panose="020B0609020204030204" pitchFamily="49" charset="0"/>
              </a:rPr>
              <a:t>        Configuration </a:t>
            </a:r>
            <a:r>
              <a:rPr lang="en-US" sz="1200" dirty="0" err="1">
                <a:solidFill>
                  <a:srgbClr val="6A3E3E"/>
                </a:solidFill>
                <a:latin typeface="Consolas" panose="020B0609020204030204" pitchFamily="49" charset="0"/>
              </a:rPr>
              <a:t>cfg</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Configuration();</a:t>
            </a:r>
          </a:p>
          <a:p>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cfg</a:t>
            </a:r>
            <a:r>
              <a:rPr lang="en-US" sz="1200" dirty="0" err="1">
                <a:solidFill>
                  <a:srgbClr val="000000"/>
                </a:solidFill>
                <a:latin typeface="Consolas" panose="020B0609020204030204" pitchFamily="49" charset="0"/>
              </a:rPr>
              <a:t>.configure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GB" sz="1200" dirty="0">
                <a:solidFill>
                  <a:srgbClr val="000000"/>
                </a:solidFill>
                <a:latin typeface="Consolas" panose="020B0609020204030204" pitchFamily="49" charset="0"/>
              </a:rPr>
              <a:t>        </a:t>
            </a:r>
            <a:r>
              <a:rPr lang="en-GB" sz="1200" dirty="0">
                <a:solidFill>
                  <a:srgbClr val="3F7F5F"/>
                </a:solidFill>
                <a:latin typeface="Consolas" panose="020B0609020204030204" pitchFamily="49" charset="0"/>
              </a:rPr>
              <a:t>// Get the </a:t>
            </a:r>
            <a:r>
              <a:rPr lang="en-GB" sz="1200" dirty="0" err="1">
                <a:solidFill>
                  <a:srgbClr val="3F7F5F"/>
                </a:solidFill>
                <a:latin typeface="Consolas" panose="020B0609020204030204" pitchFamily="49" charset="0"/>
              </a:rPr>
              <a:t>SessionFactory</a:t>
            </a:r>
            <a:r>
              <a:rPr lang="en-GB" sz="1200" dirty="0">
                <a:solidFill>
                  <a:srgbClr val="3F7F5F"/>
                </a:solidFill>
                <a:latin typeface="Consolas" panose="020B0609020204030204" pitchFamily="49" charset="0"/>
              </a:rPr>
              <a:t> object from Configuration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if</a:t>
            </a:r>
            <a:r>
              <a:rPr lang="en-US" sz="1200" b="1" dirty="0">
                <a:solidFill>
                  <a:srgbClr val="000000"/>
                </a:solidFill>
                <a:latin typeface="Consolas" panose="020B0609020204030204" pitchFamily="49" charset="0"/>
              </a:rPr>
              <a:t> (</a:t>
            </a:r>
            <a:r>
              <a:rPr lang="en-US" sz="1200" b="1" i="1" dirty="0" err="1">
                <a:solidFill>
                  <a:srgbClr val="0000C0"/>
                </a:solidFill>
                <a:latin typeface="Consolas" panose="020B0609020204030204" pitchFamily="49" charset="0"/>
              </a:rPr>
              <a:t>sessionFactory</a:t>
            </a:r>
            <a:r>
              <a:rPr lang="en-US" sz="1200" b="1" i="1" dirty="0">
                <a:solidFill>
                  <a:srgbClr val="000000"/>
                </a:solidFill>
                <a:latin typeface="Consolas" panose="020B0609020204030204" pitchFamily="49" charset="0"/>
              </a:rPr>
              <a:t> == </a:t>
            </a:r>
            <a:r>
              <a:rPr lang="en-US" sz="1200" b="1" i="1" dirty="0">
                <a:solidFill>
                  <a:srgbClr val="7F0055"/>
                </a:solidFill>
                <a:latin typeface="Consolas" panose="020B0609020204030204" pitchFamily="49" charset="0"/>
              </a:rPr>
              <a:t>null</a:t>
            </a:r>
            <a:r>
              <a:rPr lang="en-US" sz="1200" b="1" i="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i="1" dirty="0" err="1">
                <a:solidFill>
                  <a:srgbClr val="0000C0"/>
                </a:solidFill>
                <a:latin typeface="Consolas" panose="020B0609020204030204" pitchFamily="49" charset="0"/>
              </a:rPr>
              <a:t>sessionFactory</a:t>
            </a:r>
            <a:r>
              <a:rPr lang="en-US" sz="1200" i="1" dirty="0">
                <a:solidFill>
                  <a:srgbClr val="000000"/>
                </a:solidFill>
                <a:latin typeface="Consolas" panose="020B0609020204030204" pitchFamily="49" charset="0"/>
              </a:rPr>
              <a:t> = </a:t>
            </a:r>
            <a:r>
              <a:rPr lang="en-US" sz="1200" i="1" dirty="0" err="1">
                <a:solidFill>
                  <a:srgbClr val="6A3E3E"/>
                </a:solidFill>
                <a:latin typeface="Consolas" panose="020B0609020204030204" pitchFamily="49" charset="0"/>
              </a:rPr>
              <a:t>cfg</a:t>
            </a:r>
            <a:r>
              <a:rPr lang="en-US" sz="1200" i="1" dirty="0" err="1">
                <a:solidFill>
                  <a:srgbClr val="000000"/>
                </a:solidFill>
                <a:latin typeface="Consolas" panose="020B0609020204030204" pitchFamily="49" charset="0"/>
              </a:rPr>
              <a:t>.buildSessionFactory</a:t>
            </a:r>
            <a:r>
              <a:rPr lang="en-US" sz="1200"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SessionFactory</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getSessionFactory</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return</a:t>
            </a:r>
            <a:r>
              <a:rPr lang="en-US" sz="1200" b="1" dirty="0">
                <a:solidFill>
                  <a:srgbClr val="000000"/>
                </a:solidFill>
                <a:latin typeface="Consolas" panose="020B0609020204030204" pitchFamily="49" charset="0"/>
              </a:rPr>
              <a:t> </a:t>
            </a:r>
            <a:r>
              <a:rPr lang="en-US" sz="1200" b="1" i="1" dirty="0" err="1">
                <a:solidFill>
                  <a:srgbClr val="0000C0"/>
                </a:solidFill>
                <a:latin typeface="Consolas" panose="020B0609020204030204" pitchFamily="49" charset="0"/>
              </a:rPr>
              <a:t>sessionFactory</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endParaRPr lang="en-US" sz="1200" dirty="0"/>
          </a:p>
        </p:txBody>
      </p:sp>
    </p:spTree>
    <p:extLst>
      <p:ext uri="{BB962C8B-B14F-4D97-AF65-F5344CB8AC3E}">
        <p14:creationId xmlns:p14="http://schemas.microsoft.com/office/powerpoint/2010/main" val="28217412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Create a DAO class</a:t>
            </a:r>
          </a:p>
        </p:txBody>
      </p:sp>
      <p:sp>
        <p:nvSpPr>
          <p:cNvPr id="4" name="Date Placeholder 3"/>
          <p:cNvSpPr>
            <a:spLocks noGrp="1"/>
          </p:cNvSpPr>
          <p:nvPr>
            <p:ph type="dt" sz="half" idx="10"/>
          </p:nvPr>
        </p:nvSpPr>
        <p:spPr/>
        <p:txBody>
          <a:bodyPr/>
          <a:lstStyle/>
          <a:p>
            <a:r>
              <a:rPr lang="en-US"/>
              <a:t>9/29/2022</a:t>
            </a:r>
          </a:p>
        </p:txBody>
      </p:sp>
      <p:sp>
        <p:nvSpPr>
          <p:cNvPr id="6" name="Slide Number Placeholder 5"/>
          <p:cNvSpPr>
            <a:spLocks noGrp="1"/>
          </p:cNvSpPr>
          <p:nvPr>
            <p:ph type="sldNum" sz="quarter" idx="12"/>
          </p:nvPr>
        </p:nvSpPr>
        <p:spPr/>
        <p:txBody>
          <a:bodyPr/>
          <a:lstStyle/>
          <a:p>
            <a:fld id="{E3B08AF7-4237-6949-8335-F63F47C2C8CC}" type="slidenum">
              <a:rPr lang="en-US" smtClean="0"/>
              <a:t>38</a:t>
            </a:fld>
            <a:endParaRPr lang="en-US"/>
          </a:p>
        </p:txBody>
      </p:sp>
      <p:sp>
        <p:nvSpPr>
          <p:cNvPr id="7" name="Rectangle 6"/>
          <p:cNvSpPr/>
          <p:nvPr/>
        </p:nvSpPr>
        <p:spPr>
          <a:xfrm>
            <a:off x="1859040" y="720501"/>
            <a:ext cx="5741195" cy="3970318"/>
          </a:xfrm>
          <a:prstGeom prst="rect">
            <a:avLst/>
          </a:prstGeom>
          <a:solidFill>
            <a:schemeClr val="bg1">
              <a:lumMod val="95000"/>
            </a:schemeClr>
          </a:solidFill>
        </p:spPr>
        <p:txBody>
          <a:bodyPr wrap="square">
            <a:spAutoFit/>
          </a:bodyPr>
          <a:lstStyle/>
          <a:p>
            <a:r>
              <a:rPr lang="en-GB" sz="1050" b="1" dirty="0">
                <a:solidFill>
                  <a:srgbClr val="7F0055"/>
                </a:solidFill>
                <a:latin typeface="Consolas" panose="020B0609020204030204" pitchFamily="49" charset="0"/>
              </a:rPr>
              <a:t>public</a:t>
            </a:r>
            <a:r>
              <a:rPr lang="en-GB" sz="1050" b="1" dirty="0">
                <a:solidFill>
                  <a:srgbClr val="000000"/>
                </a:solidFill>
                <a:latin typeface="Consolas" panose="020B0609020204030204" pitchFamily="49" charset="0"/>
              </a:rPr>
              <a:t> </a:t>
            </a:r>
            <a:r>
              <a:rPr lang="en-GB" sz="1050" b="1" dirty="0">
                <a:solidFill>
                  <a:srgbClr val="7F0055"/>
                </a:solidFill>
                <a:latin typeface="Consolas" panose="020B0609020204030204" pitchFamily="49" charset="0"/>
              </a:rPr>
              <a:t>class</a:t>
            </a:r>
            <a:r>
              <a:rPr lang="en-GB" sz="1050" b="1" dirty="0">
                <a:solidFill>
                  <a:srgbClr val="000000"/>
                </a:solidFill>
                <a:latin typeface="Consolas" panose="020B0609020204030204" pitchFamily="49" charset="0"/>
              </a:rPr>
              <a:t> </a:t>
            </a:r>
            <a:r>
              <a:rPr lang="en-GB" sz="1050" b="1" dirty="0" err="1">
                <a:solidFill>
                  <a:srgbClr val="000000"/>
                </a:solidFill>
                <a:latin typeface="Consolas" panose="020B0609020204030204" pitchFamily="49" charset="0"/>
              </a:rPr>
              <a:t>JobDaoImpl</a:t>
            </a:r>
            <a:r>
              <a:rPr lang="en-GB" sz="1050" b="1" dirty="0">
                <a:solidFill>
                  <a:srgbClr val="000000"/>
                </a:solidFill>
                <a:latin typeface="Consolas" panose="020B0609020204030204" pitchFamily="49" charset="0"/>
              </a:rPr>
              <a:t> </a:t>
            </a:r>
            <a:r>
              <a:rPr lang="en-GB" sz="1050" b="1" dirty="0">
                <a:solidFill>
                  <a:srgbClr val="7F0055"/>
                </a:solidFill>
                <a:latin typeface="Consolas" panose="020B0609020204030204" pitchFamily="49" charset="0"/>
              </a:rPr>
              <a:t>implements</a:t>
            </a:r>
            <a:r>
              <a:rPr lang="en-GB" sz="1050" b="1" dirty="0">
                <a:solidFill>
                  <a:srgbClr val="000000"/>
                </a:solidFill>
                <a:latin typeface="Consolas" panose="020B0609020204030204" pitchFamily="49" charset="0"/>
              </a:rPr>
              <a:t> </a:t>
            </a:r>
            <a:r>
              <a:rPr lang="en-GB" sz="1050" b="1" dirty="0" err="1">
                <a:solidFill>
                  <a:srgbClr val="000000"/>
                </a:solidFill>
                <a:latin typeface="Consolas" panose="020B0609020204030204" pitchFamily="49" charset="0"/>
              </a:rPr>
              <a:t>JobDao</a:t>
            </a:r>
            <a:r>
              <a:rPr lang="en-GB" sz="1050" b="1"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a:t>
            </a:r>
            <a:r>
              <a:rPr lang="en-US" sz="1050" dirty="0">
                <a:solidFill>
                  <a:srgbClr val="646464"/>
                </a:solidFill>
                <a:latin typeface="Consolas" panose="020B0609020204030204" pitchFamily="49" charset="0"/>
              </a:rPr>
              <a:t>@Override</a:t>
            </a:r>
          </a:p>
          <a:p>
            <a:r>
              <a:rPr lang="en-US" sz="1050" dirty="0">
                <a:solidFill>
                  <a:srgbClr val="000000"/>
                </a:solidFill>
                <a:latin typeface="Consolas" panose="020B0609020204030204" pitchFamily="49" charset="0"/>
              </a:rPr>
              <a:t>    </a:t>
            </a:r>
            <a:r>
              <a:rPr lang="en-US" sz="1050" b="1" dirty="0">
                <a:solidFill>
                  <a:srgbClr val="7F0055"/>
                </a:solidFill>
                <a:latin typeface="Consolas" panose="020B0609020204030204" pitchFamily="49" charset="0"/>
              </a:rPr>
              <a:t>public</a:t>
            </a:r>
            <a:r>
              <a:rPr lang="en-US" sz="1050" b="1" dirty="0">
                <a:solidFill>
                  <a:srgbClr val="000000"/>
                </a:solidFill>
                <a:latin typeface="Consolas" panose="020B0609020204030204" pitchFamily="49" charset="0"/>
              </a:rPr>
              <a:t> </a:t>
            </a:r>
            <a:r>
              <a:rPr lang="en-US" sz="1050" b="1" dirty="0" err="1">
                <a:solidFill>
                  <a:srgbClr val="7F0055"/>
                </a:solidFill>
                <a:latin typeface="Consolas" panose="020B0609020204030204" pitchFamily="49" charset="0"/>
              </a:rPr>
              <a:t>boolean</a:t>
            </a:r>
            <a:r>
              <a:rPr lang="en-US" sz="1050" b="1" dirty="0">
                <a:solidFill>
                  <a:srgbClr val="000000"/>
                </a:solidFill>
                <a:latin typeface="Consolas" panose="020B0609020204030204" pitchFamily="49" charset="0"/>
              </a:rPr>
              <a:t> save(Jobs </a:t>
            </a:r>
            <a:r>
              <a:rPr lang="en-US" sz="1050" b="1" dirty="0">
                <a:solidFill>
                  <a:srgbClr val="6A3E3E"/>
                </a:solidFill>
                <a:latin typeface="Consolas" panose="020B0609020204030204" pitchFamily="49" charset="0"/>
              </a:rPr>
              <a:t>job</a:t>
            </a:r>
            <a:r>
              <a:rPr lang="en-US" sz="1050" b="1" dirty="0">
                <a:solidFill>
                  <a:srgbClr val="000000"/>
                </a:solidFill>
                <a:latin typeface="Consolas" panose="020B0609020204030204" pitchFamily="49" charset="0"/>
              </a:rPr>
              <a:t>) </a:t>
            </a:r>
            <a:r>
              <a:rPr lang="en-US" sz="1050" b="1" dirty="0">
                <a:solidFill>
                  <a:srgbClr val="7F0055"/>
                </a:solidFill>
                <a:highlight>
                  <a:srgbClr val="E8F2FE"/>
                </a:highlight>
                <a:latin typeface="Consolas" panose="020B0609020204030204" pitchFamily="49" charset="0"/>
              </a:rPr>
              <a:t>throws</a:t>
            </a:r>
            <a:r>
              <a:rPr lang="en-US" sz="1050" b="1" dirty="0">
                <a:solidFill>
                  <a:srgbClr val="000000"/>
                </a:solidFill>
                <a:highlight>
                  <a:srgbClr val="E8F2FE"/>
                </a:highlight>
                <a:latin typeface="Consolas" panose="020B0609020204030204" pitchFamily="49" charset="0"/>
              </a:rPr>
              <a:t> Exception</a:t>
            </a:r>
            <a:r>
              <a:rPr lang="en-US" sz="1050" b="1"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Session </a:t>
            </a:r>
            <a:r>
              <a:rPr lang="en-US" sz="1050" dirty="0" err="1">
                <a:solidFill>
                  <a:srgbClr val="6A3E3E"/>
                </a:solidFill>
                <a:latin typeface="Consolas" panose="020B0609020204030204" pitchFamily="49" charset="0"/>
              </a:rPr>
              <a:t>session</a:t>
            </a:r>
            <a:r>
              <a:rPr lang="en-US" sz="1050" dirty="0">
                <a:solidFill>
                  <a:srgbClr val="000000"/>
                </a:solidFill>
                <a:latin typeface="Consolas" panose="020B0609020204030204" pitchFamily="49" charset="0"/>
              </a:rPr>
              <a:t> = </a:t>
            </a:r>
            <a:r>
              <a:rPr lang="en-US" sz="1050" b="1" dirty="0">
                <a:solidFill>
                  <a:srgbClr val="7F0055"/>
                </a:solidFill>
                <a:latin typeface="Consolas" panose="020B0609020204030204" pitchFamily="49" charset="0"/>
              </a:rPr>
              <a:t>null</a:t>
            </a:r>
            <a:r>
              <a:rPr lang="en-US" sz="1050" b="1" dirty="0">
                <a:solidFill>
                  <a:srgbClr val="000000"/>
                </a:solidFill>
                <a:latin typeface="Consolas" panose="020B0609020204030204" pitchFamily="49" charset="0"/>
              </a:rPr>
              <a:t>;</a:t>
            </a:r>
          </a:p>
          <a:p>
            <a:r>
              <a:rPr lang="en-US" sz="1050" dirty="0">
                <a:solidFill>
                  <a:srgbClr val="000000"/>
                </a:solidFill>
                <a:latin typeface="Consolas" panose="020B0609020204030204" pitchFamily="49" charset="0"/>
              </a:rPr>
              <a:t>        Transaction </a:t>
            </a:r>
            <a:r>
              <a:rPr lang="en-US" sz="1050" dirty="0" err="1">
                <a:solidFill>
                  <a:srgbClr val="6A3E3E"/>
                </a:solidFill>
                <a:latin typeface="Consolas" panose="020B0609020204030204" pitchFamily="49" charset="0"/>
              </a:rPr>
              <a:t>transaction</a:t>
            </a:r>
            <a:r>
              <a:rPr lang="en-US" sz="1050" dirty="0">
                <a:solidFill>
                  <a:srgbClr val="000000"/>
                </a:solidFill>
                <a:latin typeface="Consolas" panose="020B0609020204030204" pitchFamily="49" charset="0"/>
              </a:rPr>
              <a:t> = </a:t>
            </a:r>
            <a:r>
              <a:rPr lang="en-US" sz="1050" b="1" dirty="0">
                <a:solidFill>
                  <a:srgbClr val="7F0055"/>
                </a:solidFill>
                <a:latin typeface="Consolas" panose="020B0609020204030204" pitchFamily="49" charset="0"/>
              </a:rPr>
              <a:t>null</a:t>
            </a:r>
            <a:r>
              <a:rPr lang="en-US" sz="1050" b="1" dirty="0">
                <a:solidFill>
                  <a:srgbClr val="000000"/>
                </a:solidFill>
                <a:latin typeface="Consolas" panose="020B0609020204030204" pitchFamily="49" charset="0"/>
              </a:rPr>
              <a:t>;</a:t>
            </a: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a:t>
            </a:r>
            <a:r>
              <a:rPr lang="en-US" sz="1050" b="1" dirty="0">
                <a:solidFill>
                  <a:srgbClr val="7F0055"/>
                </a:solidFill>
                <a:latin typeface="Consolas" panose="020B0609020204030204" pitchFamily="49" charset="0"/>
              </a:rPr>
              <a:t>try</a:t>
            </a:r>
            <a:r>
              <a:rPr lang="en-US" sz="1050" b="1"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a:t>
            </a:r>
            <a:r>
              <a:rPr lang="en-US" sz="1050" dirty="0">
                <a:solidFill>
                  <a:srgbClr val="6A3E3E"/>
                </a:solidFill>
                <a:latin typeface="Consolas" panose="020B0609020204030204" pitchFamily="49" charset="0"/>
              </a:rPr>
              <a:t>session</a:t>
            </a:r>
            <a:r>
              <a:rPr lang="en-US" sz="1050" dirty="0">
                <a:solidFill>
                  <a:srgbClr val="000000"/>
                </a:solidFill>
                <a:latin typeface="Consolas" panose="020B0609020204030204" pitchFamily="49" charset="0"/>
              </a:rPr>
              <a:t> = </a:t>
            </a:r>
            <a:r>
              <a:rPr lang="en-US" sz="1050" dirty="0" err="1">
                <a:solidFill>
                  <a:srgbClr val="000000"/>
                </a:solidFill>
                <a:latin typeface="Consolas" panose="020B0609020204030204" pitchFamily="49" charset="0"/>
              </a:rPr>
              <a:t>HibernateUtils.</a:t>
            </a:r>
            <a:r>
              <a:rPr lang="en-US" sz="1050" i="1" dirty="0" err="1">
                <a:solidFill>
                  <a:srgbClr val="000000"/>
                </a:solidFill>
                <a:latin typeface="Consolas" panose="020B0609020204030204" pitchFamily="49" charset="0"/>
              </a:rPr>
              <a:t>getSessionFactory</a:t>
            </a:r>
            <a:r>
              <a:rPr lang="en-US" sz="1050" i="1" dirty="0">
                <a:solidFill>
                  <a:srgbClr val="000000"/>
                </a:solidFill>
                <a:latin typeface="Consolas" panose="020B0609020204030204" pitchFamily="49" charset="0"/>
              </a:rPr>
              <a:t>().</a:t>
            </a:r>
            <a:r>
              <a:rPr lang="en-US" sz="1050" i="1" dirty="0" err="1">
                <a:solidFill>
                  <a:srgbClr val="000000"/>
                </a:solidFill>
                <a:latin typeface="Consolas" panose="020B0609020204030204" pitchFamily="49" charset="0"/>
              </a:rPr>
              <a:t>openSession</a:t>
            </a:r>
            <a:r>
              <a:rPr lang="en-US" sz="1050" i="1" dirty="0">
                <a:solidFill>
                  <a:srgbClr val="000000"/>
                </a:solidFill>
                <a:latin typeface="Consolas" panose="020B0609020204030204" pitchFamily="49" charset="0"/>
              </a:rPr>
              <a:t>();</a:t>
            </a:r>
          </a:p>
          <a:p>
            <a:r>
              <a:rPr lang="en-US" sz="1050" dirty="0">
                <a:solidFill>
                  <a:srgbClr val="000000"/>
                </a:solidFill>
                <a:latin typeface="Consolas" panose="020B0609020204030204" pitchFamily="49" charset="0"/>
              </a:rPr>
              <a:t>            </a:t>
            </a:r>
            <a:r>
              <a:rPr lang="en-US" sz="1050" dirty="0">
                <a:solidFill>
                  <a:srgbClr val="6A3E3E"/>
                </a:solidFill>
                <a:latin typeface="Consolas" panose="020B0609020204030204" pitchFamily="49" charset="0"/>
              </a:rPr>
              <a:t>transaction</a:t>
            </a:r>
            <a:r>
              <a:rPr lang="en-US" sz="1050" dirty="0">
                <a:solidFill>
                  <a:srgbClr val="000000"/>
                </a:solidFill>
                <a:latin typeface="Consolas" panose="020B0609020204030204" pitchFamily="49" charset="0"/>
              </a:rPr>
              <a:t> = </a:t>
            </a:r>
            <a:r>
              <a:rPr lang="en-US" sz="1050" dirty="0" err="1">
                <a:solidFill>
                  <a:srgbClr val="6A3E3E"/>
                </a:solidFill>
                <a:latin typeface="Consolas" panose="020B0609020204030204" pitchFamily="49" charset="0"/>
              </a:rPr>
              <a:t>session</a:t>
            </a:r>
            <a:r>
              <a:rPr lang="en-US" sz="1050" dirty="0" err="1">
                <a:solidFill>
                  <a:srgbClr val="000000"/>
                </a:solidFill>
                <a:latin typeface="Consolas" panose="020B0609020204030204" pitchFamily="49" charset="0"/>
              </a:rPr>
              <a:t>.beginTransaction</a:t>
            </a:r>
            <a:r>
              <a:rPr lang="en-US" sz="1050" dirty="0">
                <a:solidFill>
                  <a:srgbClr val="000000"/>
                </a:solidFill>
                <a:latin typeface="Consolas" panose="020B0609020204030204" pitchFamily="49" charset="0"/>
              </a:rPr>
              <a:t>();</a:t>
            </a: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Serializable </a:t>
            </a:r>
            <a:r>
              <a:rPr lang="en-US" sz="1050" dirty="0">
                <a:solidFill>
                  <a:srgbClr val="6A3E3E"/>
                </a:solidFill>
                <a:latin typeface="Consolas" panose="020B0609020204030204" pitchFamily="49" charset="0"/>
              </a:rPr>
              <a:t>result</a:t>
            </a:r>
            <a:r>
              <a:rPr lang="en-US" sz="1050" dirty="0">
                <a:solidFill>
                  <a:srgbClr val="000000"/>
                </a:solidFill>
                <a:latin typeface="Consolas" panose="020B0609020204030204" pitchFamily="49" charset="0"/>
              </a:rPr>
              <a:t> = </a:t>
            </a:r>
            <a:r>
              <a:rPr lang="en-US" sz="1050" dirty="0" err="1">
                <a:solidFill>
                  <a:srgbClr val="6A3E3E"/>
                </a:solidFill>
                <a:latin typeface="Consolas" panose="020B0609020204030204" pitchFamily="49" charset="0"/>
              </a:rPr>
              <a:t>session</a:t>
            </a:r>
            <a:r>
              <a:rPr lang="en-US" sz="1050" dirty="0" err="1">
                <a:solidFill>
                  <a:srgbClr val="000000"/>
                </a:solidFill>
                <a:latin typeface="Consolas" panose="020B0609020204030204" pitchFamily="49" charset="0"/>
              </a:rPr>
              <a:t>.save</a:t>
            </a:r>
            <a:r>
              <a:rPr lang="en-US" sz="1050" dirty="0">
                <a:solidFill>
                  <a:srgbClr val="000000"/>
                </a:solidFill>
                <a:latin typeface="Consolas" panose="020B0609020204030204" pitchFamily="49" charset="0"/>
              </a:rPr>
              <a:t>(</a:t>
            </a:r>
            <a:r>
              <a:rPr lang="en-US" sz="1050" dirty="0">
                <a:solidFill>
                  <a:srgbClr val="6A3E3E"/>
                </a:solidFill>
                <a:latin typeface="Consolas" panose="020B0609020204030204" pitchFamily="49" charset="0"/>
              </a:rPr>
              <a:t>job</a:t>
            </a:r>
            <a:r>
              <a:rPr lang="en-US" sz="1050" dirty="0">
                <a:solidFill>
                  <a:srgbClr val="000000"/>
                </a:solidFill>
                <a:latin typeface="Consolas" panose="020B0609020204030204" pitchFamily="49" charset="0"/>
              </a:rPr>
              <a:t>);</a:t>
            </a: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a:t>
            </a:r>
            <a:r>
              <a:rPr lang="en-US" sz="1050" dirty="0" err="1">
                <a:solidFill>
                  <a:srgbClr val="6A3E3E"/>
                </a:solidFill>
                <a:latin typeface="Consolas" panose="020B0609020204030204" pitchFamily="49" charset="0"/>
              </a:rPr>
              <a:t>transaction</a:t>
            </a:r>
            <a:r>
              <a:rPr lang="en-US" sz="1050" dirty="0" err="1">
                <a:solidFill>
                  <a:srgbClr val="000000"/>
                </a:solidFill>
                <a:latin typeface="Consolas" panose="020B0609020204030204" pitchFamily="49" charset="0"/>
              </a:rPr>
              <a:t>.commit</a:t>
            </a:r>
            <a:r>
              <a:rPr lang="en-US" sz="1050" dirty="0">
                <a:solidFill>
                  <a:srgbClr val="000000"/>
                </a:solidFill>
                <a:latin typeface="Consolas" panose="020B0609020204030204" pitchFamily="49" charset="0"/>
              </a:rPr>
              <a:t>();</a:t>
            </a: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a:t>
            </a:r>
            <a:r>
              <a:rPr lang="en-US" sz="1050" b="1" dirty="0">
                <a:solidFill>
                  <a:srgbClr val="7F0055"/>
                </a:solidFill>
                <a:latin typeface="Consolas" panose="020B0609020204030204" pitchFamily="49" charset="0"/>
              </a:rPr>
              <a:t>return</a:t>
            </a:r>
            <a:r>
              <a:rPr lang="en-US" sz="1050" b="1" dirty="0">
                <a:solidFill>
                  <a:srgbClr val="000000"/>
                </a:solidFill>
                <a:latin typeface="Consolas" panose="020B0609020204030204" pitchFamily="49" charset="0"/>
              </a:rPr>
              <a:t> (</a:t>
            </a:r>
            <a:r>
              <a:rPr lang="en-US" sz="1050" b="1" dirty="0">
                <a:solidFill>
                  <a:srgbClr val="6A3E3E"/>
                </a:solidFill>
                <a:latin typeface="Consolas" panose="020B0609020204030204" pitchFamily="49" charset="0"/>
              </a:rPr>
              <a:t>result</a:t>
            </a:r>
            <a:r>
              <a:rPr lang="en-US" sz="1050" b="1" dirty="0">
                <a:solidFill>
                  <a:srgbClr val="000000"/>
                </a:solidFill>
                <a:latin typeface="Consolas" panose="020B0609020204030204" pitchFamily="49" charset="0"/>
              </a:rPr>
              <a:t> != </a:t>
            </a:r>
            <a:r>
              <a:rPr lang="en-US" sz="1050" b="1" dirty="0">
                <a:solidFill>
                  <a:srgbClr val="7F0055"/>
                </a:solidFill>
                <a:latin typeface="Consolas" panose="020B0609020204030204" pitchFamily="49" charset="0"/>
              </a:rPr>
              <a:t>null</a:t>
            </a:r>
            <a:r>
              <a:rPr lang="en-US" sz="1050" b="1" dirty="0">
                <a:solidFill>
                  <a:srgbClr val="000000"/>
                </a:solidFill>
                <a:latin typeface="Consolas" panose="020B0609020204030204" pitchFamily="49" charset="0"/>
              </a:rPr>
              <a:t>);</a:t>
            </a: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 </a:t>
            </a:r>
            <a:r>
              <a:rPr lang="en-US" sz="1050" b="1" dirty="0">
                <a:solidFill>
                  <a:srgbClr val="7F0055"/>
                </a:solidFill>
                <a:latin typeface="Consolas" panose="020B0609020204030204" pitchFamily="49" charset="0"/>
              </a:rPr>
              <a:t>finally</a:t>
            </a:r>
            <a:r>
              <a:rPr lang="en-US" sz="1050" b="1"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a:t>
            </a:r>
            <a:r>
              <a:rPr lang="en-US" sz="1050" b="1" dirty="0">
                <a:solidFill>
                  <a:srgbClr val="7F0055"/>
                </a:solidFill>
                <a:latin typeface="Consolas" panose="020B0609020204030204" pitchFamily="49" charset="0"/>
              </a:rPr>
              <a:t>if</a:t>
            </a:r>
            <a:r>
              <a:rPr lang="en-US" sz="1050" b="1" dirty="0">
                <a:solidFill>
                  <a:srgbClr val="000000"/>
                </a:solidFill>
                <a:latin typeface="Consolas" panose="020B0609020204030204" pitchFamily="49" charset="0"/>
              </a:rPr>
              <a:t> (</a:t>
            </a:r>
            <a:r>
              <a:rPr lang="en-US" sz="1050" b="1" dirty="0">
                <a:solidFill>
                  <a:srgbClr val="6A3E3E"/>
                </a:solidFill>
                <a:latin typeface="Consolas" panose="020B0609020204030204" pitchFamily="49" charset="0"/>
              </a:rPr>
              <a:t>session</a:t>
            </a:r>
            <a:r>
              <a:rPr lang="en-US" sz="1050" b="1" dirty="0">
                <a:solidFill>
                  <a:srgbClr val="000000"/>
                </a:solidFill>
                <a:latin typeface="Consolas" panose="020B0609020204030204" pitchFamily="49" charset="0"/>
              </a:rPr>
              <a:t> != </a:t>
            </a:r>
            <a:r>
              <a:rPr lang="en-US" sz="1050" b="1" dirty="0">
                <a:solidFill>
                  <a:srgbClr val="7F0055"/>
                </a:solidFill>
                <a:latin typeface="Consolas" panose="020B0609020204030204" pitchFamily="49" charset="0"/>
              </a:rPr>
              <a:t>null</a:t>
            </a:r>
            <a:r>
              <a:rPr lang="en-US" sz="1050" b="1"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a:t>
            </a:r>
            <a:r>
              <a:rPr lang="en-US" sz="1050" dirty="0" err="1">
                <a:solidFill>
                  <a:srgbClr val="6A3E3E"/>
                </a:solidFill>
                <a:latin typeface="Consolas" panose="020B0609020204030204" pitchFamily="49" charset="0"/>
              </a:rPr>
              <a:t>session</a:t>
            </a:r>
            <a:r>
              <a:rPr lang="en-US" sz="1050" dirty="0" err="1">
                <a:solidFill>
                  <a:srgbClr val="000000"/>
                </a:solidFill>
                <a:latin typeface="Consolas" panose="020B0609020204030204" pitchFamily="49" charset="0"/>
              </a:rPr>
              <a:t>.close</a:t>
            </a:r>
            <a:r>
              <a:rPr lang="en-US" sz="1050" dirty="0">
                <a:solidFill>
                  <a:srgbClr val="000000"/>
                </a:solidFill>
                <a:latin typeface="Consolas" panose="020B0609020204030204" pitchFamily="49" charset="0"/>
              </a:rPr>
              <a:t>();</a:t>
            </a: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a:t>
            </a:r>
            <a:endParaRPr lang="en-US" sz="1050" dirty="0"/>
          </a:p>
        </p:txBody>
      </p:sp>
    </p:spTree>
    <p:extLst>
      <p:ext uri="{BB962C8B-B14F-4D97-AF65-F5344CB8AC3E}">
        <p14:creationId xmlns:p14="http://schemas.microsoft.com/office/powerpoint/2010/main" val="2964603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000"/>
              <a:t>Create a Unit Test Script</a:t>
            </a:r>
            <a:endParaRPr lang="en-US" sz="2000"/>
          </a:p>
        </p:txBody>
      </p:sp>
      <p:sp>
        <p:nvSpPr>
          <p:cNvPr id="3" name="Content Placeholder 2"/>
          <p:cNvSpPr>
            <a:spLocks noGrp="1"/>
          </p:cNvSpPr>
          <p:nvPr>
            <p:ph idx="1"/>
          </p:nvPr>
        </p:nvSpPr>
        <p:spPr/>
        <p:txBody>
          <a:bodyPr>
            <a:normAutofit/>
          </a:bodyPr>
          <a:lstStyle/>
          <a:p>
            <a:r>
              <a:rPr lang="en-GB" sz="2000"/>
              <a:t>Create a UT Script to test the above DAO method</a:t>
            </a:r>
            <a:endParaRPr lang="en-US" sz="2000"/>
          </a:p>
        </p:txBody>
      </p:sp>
      <p:sp>
        <p:nvSpPr>
          <p:cNvPr id="4" name="Date Placeholder 3"/>
          <p:cNvSpPr>
            <a:spLocks noGrp="1"/>
          </p:cNvSpPr>
          <p:nvPr>
            <p:ph type="dt" sz="half" idx="10"/>
          </p:nvPr>
        </p:nvSpPr>
        <p:spPr/>
        <p:txBody>
          <a:bodyPr/>
          <a:lstStyle/>
          <a:p>
            <a:r>
              <a:rPr lang="en-US"/>
              <a:t>9/29/2022</a:t>
            </a:r>
          </a:p>
        </p:txBody>
      </p:sp>
      <p:sp>
        <p:nvSpPr>
          <p:cNvPr id="6" name="Slide Number Placeholder 5"/>
          <p:cNvSpPr>
            <a:spLocks noGrp="1"/>
          </p:cNvSpPr>
          <p:nvPr>
            <p:ph type="sldNum" sz="quarter" idx="12"/>
          </p:nvPr>
        </p:nvSpPr>
        <p:spPr/>
        <p:txBody>
          <a:bodyPr/>
          <a:lstStyle/>
          <a:p>
            <a:fld id="{E3B08AF7-4237-6949-8335-F63F47C2C8CC}" type="slidenum">
              <a:rPr lang="en-US" smtClean="0"/>
              <a:t>39</a:t>
            </a:fld>
            <a:endParaRPr lang="en-US"/>
          </a:p>
        </p:txBody>
      </p:sp>
      <p:sp>
        <p:nvSpPr>
          <p:cNvPr id="7" name="Rectangle 6"/>
          <p:cNvSpPr/>
          <p:nvPr/>
        </p:nvSpPr>
        <p:spPr>
          <a:xfrm>
            <a:off x="1791651" y="1270636"/>
            <a:ext cx="5596413" cy="3323987"/>
          </a:xfrm>
          <a:prstGeom prst="rect">
            <a:avLst/>
          </a:prstGeom>
          <a:solidFill>
            <a:schemeClr val="bg1">
              <a:lumMod val="95000"/>
            </a:schemeClr>
          </a:solidFill>
        </p:spPr>
        <p:txBody>
          <a:bodyPr wrap="square">
            <a:spAutoFit/>
          </a:bodyPr>
          <a:lstStyle/>
          <a:p>
            <a:r>
              <a:rPr lang="en-US" sz="1050" b="1">
                <a:solidFill>
                  <a:srgbClr val="7F0055"/>
                </a:solidFill>
                <a:latin typeface="Consolas" panose="020B0609020204030204" pitchFamily="49" charset="0"/>
              </a:rPr>
              <a:t>class</a:t>
            </a:r>
            <a:r>
              <a:rPr lang="en-US" sz="1050" b="1">
                <a:solidFill>
                  <a:srgbClr val="000000"/>
                </a:solidFill>
                <a:latin typeface="Consolas" panose="020B0609020204030204" pitchFamily="49" charset="0"/>
              </a:rPr>
              <a:t> JobDaoTest {</a:t>
            </a:r>
          </a:p>
          <a:p>
            <a:r>
              <a:rPr lang="en-US" sz="1050">
                <a:solidFill>
                  <a:srgbClr val="000000"/>
                </a:solidFill>
                <a:latin typeface="Consolas" panose="020B0609020204030204" pitchFamily="49" charset="0"/>
              </a:rPr>
              <a:t>    </a:t>
            </a:r>
            <a:r>
              <a:rPr lang="en-US" sz="1050" b="1">
                <a:solidFill>
                  <a:srgbClr val="7F0055"/>
                </a:solidFill>
                <a:latin typeface="Consolas" panose="020B0609020204030204" pitchFamily="49" charset="0"/>
              </a:rPr>
              <a:t>static</a:t>
            </a:r>
            <a:r>
              <a:rPr lang="en-US" sz="1050" b="1">
                <a:solidFill>
                  <a:srgbClr val="000000"/>
                </a:solidFill>
                <a:latin typeface="Consolas" panose="020B0609020204030204" pitchFamily="49" charset="0"/>
              </a:rPr>
              <a:t> JobDao </a:t>
            </a:r>
            <a:r>
              <a:rPr lang="en-US" sz="1050" b="1" i="1">
                <a:solidFill>
                  <a:srgbClr val="0000C0"/>
                </a:solidFill>
                <a:latin typeface="Consolas" panose="020B0609020204030204" pitchFamily="49" charset="0"/>
              </a:rPr>
              <a:t>jobDao</a:t>
            </a:r>
            <a:r>
              <a:rPr lang="en-US" sz="1050" b="1" i="1">
                <a:solidFill>
                  <a:srgbClr val="000000"/>
                </a:solidFill>
                <a:latin typeface="Consolas" panose="020B0609020204030204" pitchFamily="49" charset="0"/>
              </a:rPr>
              <a:t>;</a:t>
            </a:r>
          </a:p>
          <a:p>
            <a:r>
              <a:rPr lang="en-US" sz="1050">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    </a:t>
            </a:r>
            <a:r>
              <a:rPr lang="en-US" sz="1050">
                <a:solidFill>
                  <a:srgbClr val="646464"/>
                </a:solidFill>
                <a:latin typeface="Consolas" panose="020B0609020204030204" pitchFamily="49" charset="0"/>
              </a:rPr>
              <a:t>@BeforeAll</a:t>
            </a:r>
          </a:p>
          <a:p>
            <a:r>
              <a:rPr lang="en-GB" sz="1050">
                <a:solidFill>
                  <a:srgbClr val="000000"/>
                </a:solidFill>
                <a:latin typeface="Consolas" panose="020B0609020204030204" pitchFamily="49" charset="0"/>
              </a:rPr>
              <a:t>    </a:t>
            </a:r>
            <a:r>
              <a:rPr lang="en-GB" sz="1050" b="1">
                <a:solidFill>
                  <a:srgbClr val="7F0055"/>
                </a:solidFill>
                <a:latin typeface="Consolas" panose="020B0609020204030204" pitchFamily="49" charset="0"/>
              </a:rPr>
              <a:t>static</a:t>
            </a:r>
            <a:r>
              <a:rPr lang="en-GB" sz="1050" b="1">
                <a:solidFill>
                  <a:srgbClr val="000000"/>
                </a:solidFill>
                <a:latin typeface="Consolas" panose="020B0609020204030204" pitchFamily="49" charset="0"/>
              </a:rPr>
              <a:t> </a:t>
            </a:r>
            <a:r>
              <a:rPr lang="en-GB" sz="1050" b="1">
                <a:solidFill>
                  <a:srgbClr val="7F0055"/>
                </a:solidFill>
                <a:latin typeface="Consolas" panose="020B0609020204030204" pitchFamily="49" charset="0"/>
              </a:rPr>
              <a:t>void</a:t>
            </a:r>
            <a:r>
              <a:rPr lang="en-GB" sz="1050" b="1">
                <a:solidFill>
                  <a:srgbClr val="000000"/>
                </a:solidFill>
                <a:latin typeface="Consolas" panose="020B0609020204030204" pitchFamily="49" charset="0"/>
              </a:rPr>
              <a:t> setUpBeforeClass() </a:t>
            </a:r>
            <a:r>
              <a:rPr lang="en-GB" sz="1050" b="1">
                <a:solidFill>
                  <a:srgbClr val="7F0055"/>
                </a:solidFill>
                <a:latin typeface="Consolas" panose="020B0609020204030204" pitchFamily="49" charset="0"/>
              </a:rPr>
              <a:t>throws</a:t>
            </a:r>
            <a:r>
              <a:rPr lang="en-GB" sz="1050" b="1">
                <a:solidFill>
                  <a:srgbClr val="000000"/>
                </a:solidFill>
                <a:latin typeface="Consolas" panose="020B0609020204030204" pitchFamily="49" charset="0"/>
              </a:rPr>
              <a:t> Exception {</a:t>
            </a:r>
          </a:p>
          <a:p>
            <a:r>
              <a:rPr lang="en-US" sz="1050">
                <a:solidFill>
                  <a:srgbClr val="000000"/>
                </a:solidFill>
                <a:latin typeface="Consolas" panose="020B0609020204030204" pitchFamily="49" charset="0"/>
              </a:rPr>
              <a:t>        </a:t>
            </a:r>
            <a:r>
              <a:rPr lang="en-US" sz="1050" i="1">
                <a:solidFill>
                  <a:srgbClr val="0000C0"/>
                </a:solidFill>
                <a:latin typeface="Consolas" panose="020B0609020204030204" pitchFamily="49" charset="0"/>
              </a:rPr>
              <a:t>jobDao</a:t>
            </a:r>
            <a:r>
              <a:rPr lang="en-US" sz="1050" i="1">
                <a:solidFill>
                  <a:srgbClr val="000000"/>
                </a:solidFill>
                <a:latin typeface="Consolas" panose="020B0609020204030204" pitchFamily="49" charset="0"/>
              </a:rPr>
              <a:t> = </a:t>
            </a:r>
            <a:r>
              <a:rPr lang="en-US" sz="1050" b="1" i="1">
                <a:solidFill>
                  <a:srgbClr val="7F0055"/>
                </a:solidFill>
                <a:latin typeface="Consolas" panose="020B0609020204030204" pitchFamily="49" charset="0"/>
              </a:rPr>
              <a:t>new</a:t>
            </a:r>
            <a:r>
              <a:rPr lang="en-US" sz="1050" b="1" i="1">
                <a:solidFill>
                  <a:srgbClr val="000000"/>
                </a:solidFill>
                <a:latin typeface="Consolas" panose="020B0609020204030204" pitchFamily="49" charset="0"/>
              </a:rPr>
              <a:t> JobDaoImpl();</a:t>
            </a:r>
          </a:p>
          <a:p>
            <a:r>
              <a:rPr lang="en-US" sz="1050">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    </a:t>
            </a:r>
            <a:r>
              <a:rPr lang="en-US" sz="1050">
                <a:solidFill>
                  <a:srgbClr val="646464"/>
                </a:solidFill>
                <a:latin typeface="Consolas" panose="020B0609020204030204" pitchFamily="49" charset="0"/>
              </a:rPr>
              <a:t>@Test</a:t>
            </a:r>
          </a:p>
          <a:p>
            <a:r>
              <a:rPr lang="en-US" sz="1050">
                <a:solidFill>
                  <a:srgbClr val="000000"/>
                </a:solidFill>
                <a:latin typeface="Consolas" panose="020B0609020204030204" pitchFamily="49" charset="0"/>
              </a:rPr>
              <a:t>    </a:t>
            </a:r>
            <a:r>
              <a:rPr lang="en-US" sz="1050" b="1">
                <a:solidFill>
                  <a:srgbClr val="7F0055"/>
                </a:solidFill>
                <a:latin typeface="Consolas" panose="020B0609020204030204" pitchFamily="49" charset="0"/>
              </a:rPr>
              <a:t>void</a:t>
            </a:r>
            <a:r>
              <a:rPr lang="en-US" sz="1050" b="1">
                <a:solidFill>
                  <a:srgbClr val="000000"/>
                </a:solidFill>
                <a:latin typeface="Consolas" panose="020B0609020204030204" pitchFamily="49" charset="0"/>
              </a:rPr>
              <a:t> testSave1() </a:t>
            </a:r>
            <a:r>
              <a:rPr lang="en-US" sz="1050" b="1">
                <a:solidFill>
                  <a:srgbClr val="7F0055"/>
                </a:solidFill>
                <a:highlight>
                  <a:srgbClr val="E8F2FE"/>
                </a:highlight>
                <a:latin typeface="Consolas" panose="020B0609020204030204" pitchFamily="49" charset="0"/>
              </a:rPr>
              <a:t>throws</a:t>
            </a:r>
            <a:r>
              <a:rPr lang="en-US" sz="1050" b="1">
                <a:solidFill>
                  <a:srgbClr val="000000"/>
                </a:solidFill>
                <a:highlight>
                  <a:srgbClr val="E8F2FE"/>
                </a:highlight>
                <a:latin typeface="Consolas" panose="020B0609020204030204" pitchFamily="49" charset="0"/>
              </a:rPr>
              <a:t> Exception </a:t>
            </a:r>
            <a:r>
              <a:rPr lang="en-US" sz="1050" b="1">
                <a:solidFill>
                  <a:srgbClr val="000000"/>
                </a:solidFill>
                <a:latin typeface="Consolas" panose="020B0609020204030204" pitchFamily="49" charset="0"/>
              </a:rPr>
              <a:t>{</a:t>
            </a:r>
          </a:p>
          <a:p>
            <a:r>
              <a:rPr lang="en-GB" sz="1050">
                <a:solidFill>
                  <a:srgbClr val="000000"/>
                </a:solidFill>
                <a:latin typeface="Consolas" panose="020B0609020204030204" pitchFamily="49" charset="0"/>
              </a:rPr>
              <a:t>        Jobs </a:t>
            </a:r>
            <a:r>
              <a:rPr lang="en-GB" sz="1050">
                <a:solidFill>
                  <a:srgbClr val="6A3E3E"/>
                </a:solidFill>
                <a:latin typeface="Consolas" panose="020B0609020204030204" pitchFamily="49" charset="0"/>
              </a:rPr>
              <a:t>job</a:t>
            </a:r>
            <a:r>
              <a:rPr lang="en-GB" sz="1050">
                <a:solidFill>
                  <a:srgbClr val="000000"/>
                </a:solidFill>
                <a:latin typeface="Consolas" panose="020B0609020204030204" pitchFamily="49" charset="0"/>
              </a:rPr>
              <a:t> = </a:t>
            </a:r>
            <a:r>
              <a:rPr lang="en-GB" sz="1050" b="1">
                <a:solidFill>
                  <a:srgbClr val="7F0055"/>
                </a:solidFill>
                <a:latin typeface="Consolas" panose="020B0609020204030204" pitchFamily="49" charset="0"/>
              </a:rPr>
              <a:t>new</a:t>
            </a:r>
            <a:r>
              <a:rPr lang="en-GB" sz="1050" b="1">
                <a:solidFill>
                  <a:srgbClr val="000000"/>
                </a:solidFill>
                <a:latin typeface="Consolas" panose="020B0609020204030204" pitchFamily="49" charset="0"/>
              </a:rPr>
              <a:t> Jobs(</a:t>
            </a:r>
            <a:r>
              <a:rPr lang="en-GB" sz="1050" b="1">
                <a:solidFill>
                  <a:srgbClr val="2A00FF"/>
                </a:solidFill>
                <a:latin typeface="Consolas" panose="020B0609020204030204" pitchFamily="49" charset="0"/>
              </a:rPr>
              <a:t>"J01"</a:t>
            </a:r>
            <a:r>
              <a:rPr lang="en-GB" sz="1050" b="1">
                <a:solidFill>
                  <a:srgbClr val="000000"/>
                </a:solidFill>
                <a:latin typeface="Consolas" panose="020B0609020204030204" pitchFamily="49" charset="0"/>
              </a:rPr>
              <a:t>, </a:t>
            </a:r>
            <a:r>
              <a:rPr lang="en-GB" sz="1050" b="1">
                <a:solidFill>
                  <a:srgbClr val="2A00FF"/>
                </a:solidFill>
                <a:latin typeface="Consolas" panose="020B0609020204030204" pitchFamily="49" charset="0"/>
              </a:rPr>
              <a:t>"Java Dev1"</a:t>
            </a:r>
            <a:r>
              <a:rPr lang="en-GB" sz="1050" b="1">
                <a:solidFill>
                  <a:srgbClr val="000000"/>
                </a:solidFill>
                <a:latin typeface="Consolas" panose="020B0609020204030204" pitchFamily="49" charset="0"/>
              </a:rPr>
              <a:t>, 1000, 2000);</a:t>
            </a:r>
          </a:p>
          <a:p>
            <a:r>
              <a:rPr lang="en-US" sz="1050">
                <a:solidFill>
                  <a:srgbClr val="000000"/>
                </a:solidFill>
                <a:latin typeface="Consolas" panose="020B0609020204030204" pitchFamily="49" charset="0"/>
              </a:rPr>
              <a:t>        </a:t>
            </a:r>
            <a:r>
              <a:rPr lang="en-US" sz="1050" i="1">
                <a:solidFill>
                  <a:srgbClr val="000000"/>
                </a:solidFill>
                <a:latin typeface="Consolas" panose="020B0609020204030204" pitchFamily="49" charset="0"/>
              </a:rPr>
              <a:t>assertEquals(</a:t>
            </a:r>
            <a:r>
              <a:rPr lang="en-US" sz="1050" b="1" i="1">
                <a:solidFill>
                  <a:srgbClr val="7F0055"/>
                </a:solidFill>
                <a:latin typeface="Consolas" panose="020B0609020204030204" pitchFamily="49" charset="0"/>
              </a:rPr>
              <a:t>true</a:t>
            </a:r>
            <a:r>
              <a:rPr lang="en-US" sz="1050" b="1" i="1">
                <a:solidFill>
                  <a:srgbClr val="000000"/>
                </a:solidFill>
                <a:latin typeface="Consolas" panose="020B0609020204030204" pitchFamily="49" charset="0"/>
              </a:rPr>
              <a:t>, </a:t>
            </a:r>
            <a:r>
              <a:rPr lang="en-US" sz="1050" b="1" i="1">
                <a:solidFill>
                  <a:srgbClr val="0000C0"/>
                </a:solidFill>
                <a:latin typeface="Consolas" panose="020B0609020204030204" pitchFamily="49" charset="0"/>
              </a:rPr>
              <a:t>jobDao</a:t>
            </a:r>
            <a:r>
              <a:rPr lang="en-US" sz="1050" b="1" i="1">
                <a:solidFill>
                  <a:srgbClr val="000000"/>
                </a:solidFill>
                <a:latin typeface="Consolas" panose="020B0609020204030204" pitchFamily="49" charset="0"/>
              </a:rPr>
              <a:t>.save(</a:t>
            </a:r>
            <a:r>
              <a:rPr lang="en-US" sz="1050" b="1" i="1">
                <a:solidFill>
                  <a:srgbClr val="6A3E3E"/>
                </a:solidFill>
                <a:latin typeface="Consolas" panose="020B0609020204030204" pitchFamily="49" charset="0"/>
              </a:rPr>
              <a:t>job</a:t>
            </a:r>
            <a:r>
              <a:rPr lang="en-US" sz="1050" b="1" i="1">
                <a:solidFill>
                  <a:srgbClr val="000000"/>
                </a:solidFill>
                <a:latin typeface="Consolas" panose="020B0609020204030204" pitchFamily="49" charset="0"/>
              </a:rPr>
              <a:t>));</a:t>
            </a:r>
          </a:p>
          <a:p>
            <a:r>
              <a:rPr lang="en-US" sz="1050">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    </a:t>
            </a:r>
            <a:r>
              <a:rPr lang="en-US" sz="1050">
                <a:solidFill>
                  <a:srgbClr val="646464"/>
                </a:solidFill>
                <a:latin typeface="Consolas" panose="020B0609020204030204" pitchFamily="49" charset="0"/>
              </a:rPr>
              <a:t>@Test</a:t>
            </a:r>
          </a:p>
          <a:p>
            <a:r>
              <a:rPr lang="en-US" sz="1050">
                <a:solidFill>
                  <a:srgbClr val="000000"/>
                </a:solidFill>
                <a:latin typeface="Consolas" panose="020B0609020204030204" pitchFamily="49" charset="0"/>
              </a:rPr>
              <a:t>    </a:t>
            </a:r>
            <a:r>
              <a:rPr lang="en-US" sz="1050" b="1">
                <a:solidFill>
                  <a:srgbClr val="7F0055"/>
                </a:solidFill>
                <a:latin typeface="Consolas" panose="020B0609020204030204" pitchFamily="49" charset="0"/>
              </a:rPr>
              <a:t>void</a:t>
            </a:r>
            <a:r>
              <a:rPr lang="en-US" sz="1050" b="1">
                <a:solidFill>
                  <a:srgbClr val="000000"/>
                </a:solidFill>
                <a:latin typeface="Consolas" panose="020B0609020204030204" pitchFamily="49" charset="0"/>
              </a:rPr>
              <a:t> testSave2() </a:t>
            </a:r>
            <a:r>
              <a:rPr lang="en-US" sz="1050" b="1">
                <a:solidFill>
                  <a:srgbClr val="7F0055"/>
                </a:solidFill>
                <a:highlight>
                  <a:srgbClr val="E8F2FE"/>
                </a:highlight>
                <a:latin typeface="Consolas" panose="020B0609020204030204" pitchFamily="49" charset="0"/>
              </a:rPr>
              <a:t>throws</a:t>
            </a:r>
            <a:r>
              <a:rPr lang="en-US" sz="1050" b="1">
                <a:solidFill>
                  <a:srgbClr val="000000"/>
                </a:solidFill>
                <a:highlight>
                  <a:srgbClr val="E8F2FE"/>
                </a:highlight>
                <a:latin typeface="Consolas" panose="020B0609020204030204" pitchFamily="49" charset="0"/>
              </a:rPr>
              <a:t> Exception</a:t>
            </a:r>
            <a:r>
              <a:rPr lang="en-US" sz="1050" b="1">
                <a:solidFill>
                  <a:srgbClr val="000000"/>
                </a:solidFill>
                <a:latin typeface="Consolas" panose="020B0609020204030204" pitchFamily="49" charset="0"/>
              </a:rPr>
              <a:t> {</a:t>
            </a:r>
          </a:p>
          <a:p>
            <a:r>
              <a:rPr lang="en-GB" sz="1050">
                <a:solidFill>
                  <a:srgbClr val="000000"/>
                </a:solidFill>
                <a:latin typeface="Consolas" panose="020B0609020204030204" pitchFamily="49" charset="0"/>
              </a:rPr>
              <a:t>        Jobs </a:t>
            </a:r>
            <a:r>
              <a:rPr lang="en-GB" sz="1050">
                <a:solidFill>
                  <a:srgbClr val="6A3E3E"/>
                </a:solidFill>
                <a:latin typeface="Consolas" panose="020B0609020204030204" pitchFamily="49" charset="0"/>
              </a:rPr>
              <a:t>job</a:t>
            </a:r>
            <a:r>
              <a:rPr lang="en-GB" sz="1050">
                <a:solidFill>
                  <a:srgbClr val="000000"/>
                </a:solidFill>
                <a:latin typeface="Consolas" panose="020B0609020204030204" pitchFamily="49" charset="0"/>
              </a:rPr>
              <a:t> = </a:t>
            </a:r>
            <a:r>
              <a:rPr lang="en-GB" sz="1050" b="1">
                <a:solidFill>
                  <a:srgbClr val="7F0055"/>
                </a:solidFill>
                <a:latin typeface="Consolas" panose="020B0609020204030204" pitchFamily="49" charset="0"/>
              </a:rPr>
              <a:t>new</a:t>
            </a:r>
            <a:r>
              <a:rPr lang="en-GB" sz="1050" b="1">
                <a:solidFill>
                  <a:srgbClr val="000000"/>
                </a:solidFill>
                <a:latin typeface="Consolas" panose="020B0609020204030204" pitchFamily="49" charset="0"/>
              </a:rPr>
              <a:t> Jobs(</a:t>
            </a:r>
            <a:r>
              <a:rPr lang="en-GB" sz="1050" b="1">
                <a:solidFill>
                  <a:srgbClr val="2A00FF"/>
                </a:solidFill>
                <a:latin typeface="Consolas" panose="020B0609020204030204" pitchFamily="49" charset="0"/>
              </a:rPr>
              <a:t>"J02"</a:t>
            </a:r>
            <a:r>
              <a:rPr lang="en-GB" sz="1050" b="1">
                <a:solidFill>
                  <a:srgbClr val="000000"/>
                </a:solidFill>
                <a:latin typeface="Consolas" panose="020B0609020204030204" pitchFamily="49" charset="0"/>
              </a:rPr>
              <a:t>, </a:t>
            </a:r>
            <a:r>
              <a:rPr lang="en-GB" sz="1050" b="1">
                <a:solidFill>
                  <a:srgbClr val="2A00FF"/>
                </a:solidFill>
                <a:latin typeface="Consolas" panose="020B0609020204030204" pitchFamily="49" charset="0"/>
              </a:rPr>
              <a:t>"Java Dev2"</a:t>
            </a:r>
            <a:r>
              <a:rPr lang="en-GB" sz="1050" b="1">
                <a:solidFill>
                  <a:srgbClr val="000000"/>
                </a:solidFill>
                <a:latin typeface="Consolas" panose="020B0609020204030204" pitchFamily="49" charset="0"/>
              </a:rPr>
              <a:t>, 1200, 2200);</a:t>
            </a:r>
          </a:p>
          <a:p>
            <a:r>
              <a:rPr lang="en-US" sz="1050">
                <a:solidFill>
                  <a:srgbClr val="000000"/>
                </a:solidFill>
                <a:latin typeface="Consolas" panose="020B0609020204030204" pitchFamily="49" charset="0"/>
              </a:rPr>
              <a:t>        </a:t>
            </a:r>
            <a:r>
              <a:rPr lang="en-US" sz="1050" i="1">
                <a:solidFill>
                  <a:srgbClr val="000000"/>
                </a:solidFill>
                <a:latin typeface="Consolas" panose="020B0609020204030204" pitchFamily="49" charset="0"/>
              </a:rPr>
              <a:t>assertEquals(</a:t>
            </a:r>
            <a:r>
              <a:rPr lang="en-US" sz="1050" b="1" i="1">
                <a:solidFill>
                  <a:srgbClr val="7F0055"/>
                </a:solidFill>
                <a:latin typeface="Consolas" panose="020B0609020204030204" pitchFamily="49" charset="0"/>
              </a:rPr>
              <a:t>true</a:t>
            </a:r>
            <a:r>
              <a:rPr lang="en-US" sz="1050" b="1" i="1">
                <a:solidFill>
                  <a:srgbClr val="000000"/>
                </a:solidFill>
                <a:latin typeface="Consolas" panose="020B0609020204030204" pitchFamily="49" charset="0"/>
              </a:rPr>
              <a:t>, </a:t>
            </a:r>
            <a:r>
              <a:rPr lang="en-US" sz="1050" b="1" i="1">
                <a:solidFill>
                  <a:srgbClr val="0000C0"/>
                </a:solidFill>
                <a:latin typeface="Consolas" panose="020B0609020204030204" pitchFamily="49" charset="0"/>
              </a:rPr>
              <a:t>jobDao</a:t>
            </a:r>
            <a:r>
              <a:rPr lang="en-US" sz="1050" b="1" i="1">
                <a:solidFill>
                  <a:srgbClr val="000000"/>
                </a:solidFill>
                <a:latin typeface="Consolas" panose="020B0609020204030204" pitchFamily="49" charset="0"/>
              </a:rPr>
              <a:t>.save(</a:t>
            </a:r>
            <a:r>
              <a:rPr lang="en-US" sz="1050" b="1" i="1">
                <a:solidFill>
                  <a:srgbClr val="6A3E3E"/>
                </a:solidFill>
                <a:latin typeface="Consolas" panose="020B0609020204030204" pitchFamily="49" charset="0"/>
              </a:rPr>
              <a:t>job</a:t>
            </a:r>
            <a:r>
              <a:rPr lang="en-US" sz="1050" b="1" i="1">
                <a:solidFill>
                  <a:srgbClr val="000000"/>
                </a:solidFill>
                <a:latin typeface="Consolas" panose="020B0609020204030204" pitchFamily="49" charset="0"/>
              </a:rPr>
              <a:t>));</a:t>
            </a:r>
          </a:p>
          <a:p>
            <a:r>
              <a:rPr lang="en-US" sz="1050">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a:t>
            </a:r>
            <a:endParaRPr lang="en-US" sz="1050"/>
          </a:p>
        </p:txBody>
      </p:sp>
    </p:spTree>
    <p:extLst>
      <p:ext uri="{BB962C8B-B14F-4D97-AF65-F5344CB8AC3E}">
        <p14:creationId xmlns:p14="http://schemas.microsoft.com/office/powerpoint/2010/main" val="1975266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a:t>Hibernate overview</a:t>
            </a:r>
            <a:endParaRPr lang="en-US" sz="2400" dirty="0"/>
          </a:p>
        </p:txBody>
      </p:sp>
      <p:sp>
        <p:nvSpPr>
          <p:cNvPr id="3" name="Text Placeholder 2"/>
          <p:cNvSpPr>
            <a:spLocks noGrp="1"/>
          </p:cNvSpPr>
          <p:nvPr>
            <p:ph type="body" idx="1"/>
          </p:nvPr>
        </p:nvSpPr>
        <p:spPr/>
        <p:txBody>
          <a:bodyPr/>
          <a:lstStyle/>
          <a:p>
            <a:r>
              <a:rPr lang="en-US"/>
              <a:t>Section </a:t>
            </a:r>
            <a:r>
              <a:rPr lang="en-US" dirty="0"/>
              <a:t>01</a:t>
            </a:r>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4</a:t>
            </a:fld>
            <a:endParaRPr lang="en-US" altLang="ja-JP" dirty="0"/>
          </a:p>
        </p:txBody>
      </p:sp>
      <p:sp>
        <p:nvSpPr>
          <p:cNvPr id="2" name="Date Placeholder 1"/>
          <p:cNvSpPr>
            <a:spLocks noGrp="1"/>
          </p:cNvSpPr>
          <p:nvPr>
            <p:ph type="dt" sz="half" idx="10"/>
          </p:nvPr>
        </p:nvSpPr>
        <p:spPr/>
        <p:txBody>
          <a:bodyPr/>
          <a:lstStyle/>
          <a:p>
            <a:r>
              <a:rPr lang="en-US"/>
              <a:t>9/29/2022</a:t>
            </a:r>
          </a:p>
        </p:txBody>
      </p:sp>
    </p:spTree>
    <p:extLst>
      <p:ext uri="{BB962C8B-B14F-4D97-AF65-F5344CB8AC3E}">
        <p14:creationId xmlns:p14="http://schemas.microsoft.com/office/powerpoint/2010/main" val="9154270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Project Structure</a:t>
            </a:r>
            <a:endParaRPr lang="en-US"/>
          </a:p>
        </p:txBody>
      </p:sp>
      <p:sp>
        <p:nvSpPr>
          <p:cNvPr id="4" name="Date Placeholder 3"/>
          <p:cNvSpPr>
            <a:spLocks noGrp="1"/>
          </p:cNvSpPr>
          <p:nvPr>
            <p:ph type="dt" sz="half" idx="10"/>
          </p:nvPr>
        </p:nvSpPr>
        <p:spPr/>
        <p:txBody>
          <a:bodyPr/>
          <a:lstStyle/>
          <a:p>
            <a:r>
              <a:rPr lang="en-US"/>
              <a:t>9/29/2022</a:t>
            </a:r>
          </a:p>
        </p:txBody>
      </p:sp>
      <p:sp>
        <p:nvSpPr>
          <p:cNvPr id="6" name="Slide Number Placeholder 5"/>
          <p:cNvSpPr>
            <a:spLocks noGrp="1"/>
          </p:cNvSpPr>
          <p:nvPr>
            <p:ph type="sldNum" sz="quarter" idx="12"/>
          </p:nvPr>
        </p:nvSpPr>
        <p:spPr/>
        <p:txBody>
          <a:bodyPr/>
          <a:lstStyle/>
          <a:p>
            <a:fld id="{E3B08AF7-4237-6949-8335-F63F47C2C8CC}" type="slidenum">
              <a:rPr lang="en-US" smtClean="0"/>
              <a:t>40</a:t>
            </a:fld>
            <a:endParaRPr lang="en-US"/>
          </a:p>
        </p:txBody>
      </p:sp>
      <p:pic>
        <p:nvPicPr>
          <p:cNvPr id="3" name="Picture 2"/>
          <p:cNvPicPr>
            <a:picLocks noChangeAspect="1"/>
          </p:cNvPicPr>
          <p:nvPr/>
        </p:nvPicPr>
        <p:blipFill>
          <a:blip r:embed="rId2"/>
          <a:stretch>
            <a:fillRect/>
          </a:stretch>
        </p:blipFill>
        <p:spPr>
          <a:xfrm>
            <a:off x="3170777" y="733985"/>
            <a:ext cx="2381250" cy="3943350"/>
          </a:xfrm>
          <a:prstGeom prst="rect">
            <a:avLst/>
          </a:prstGeom>
        </p:spPr>
      </p:pic>
    </p:spTree>
    <p:extLst>
      <p:ext uri="{BB962C8B-B14F-4D97-AF65-F5344CB8AC3E}">
        <p14:creationId xmlns:p14="http://schemas.microsoft.com/office/powerpoint/2010/main" val="35626451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Results</a:t>
            </a:r>
            <a:endParaRPr lang="en-US"/>
          </a:p>
        </p:txBody>
      </p:sp>
      <p:sp>
        <p:nvSpPr>
          <p:cNvPr id="4" name="Date Placeholder 3"/>
          <p:cNvSpPr>
            <a:spLocks noGrp="1"/>
          </p:cNvSpPr>
          <p:nvPr>
            <p:ph type="dt" sz="half" idx="10"/>
          </p:nvPr>
        </p:nvSpPr>
        <p:spPr/>
        <p:txBody>
          <a:bodyPr/>
          <a:lstStyle/>
          <a:p>
            <a:r>
              <a:rPr lang="en-US"/>
              <a:t>9/29/2022</a:t>
            </a:r>
          </a:p>
        </p:txBody>
      </p:sp>
      <p:sp>
        <p:nvSpPr>
          <p:cNvPr id="6" name="Slide Number Placeholder 5"/>
          <p:cNvSpPr>
            <a:spLocks noGrp="1"/>
          </p:cNvSpPr>
          <p:nvPr>
            <p:ph type="sldNum" sz="quarter" idx="12"/>
          </p:nvPr>
        </p:nvSpPr>
        <p:spPr/>
        <p:txBody>
          <a:bodyPr/>
          <a:lstStyle/>
          <a:p>
            <a:fld id="{E3B08AF7-4237-6949-8335-F63F47C2C8CC}" type="slidenum">
              <a:rPr lang="en-US" smtClean="0"/>
              <a:t>41</a:t>
            </a:fld>
            <a:endParaRPr lang="en-US"/>
          </a:p>
        </p:txBody>
      </p:sp>
      <p:sp>
        <p:nvSpPr>
          <p:cNvPr id="7" name="Rectangle 6"/>
          <p:cNvSpPr/>
          <p:nvPr/>
        </p:nvSpPr>
        <p:spPr>
          <a:xfrm>
            <a:off x="259308" y="656868"/>
            <a:ext cx="8884692" cy="4247317"/>
          </a:xfrm>
          <a:prstGeom prst="rect">
            <a:avLst/>
          </a:prstGeom>
        </p:spPr>
        <p:txBody>
          <a:bodyPr wrap="square">
            <a:spAutoFit/>
          </a:bodyPr>
          <a:lstStyle/>
          <a:p>
            <a:r>
              <a:rPr lang="en-GB" sz="900">
                <a:solidFill>
                  <a:srgbClr val="FF0000"/>
                </a:solidFill>
                <a:latin typeface="Consolas" panose="020B0609020204030204" pitchFamily="49" charset="0"/>
              </a:rPr>
              <a:t>Oct 04, 2020 12:06:22 PM org.hibernate.Version logVersion</a:t>
            </a:r>
          </a:p>
          <a:p>
            <a:r>
              <a:rPr lang="en-GB" sz="900">
                <a:solidFill>
                  <a:srgbClr val="FF0000"/>
                </a:solidFill>
                <a:latin typeface="Consolas" panose="020B0609020204030204" pitchFamily="49" charset="0"/>
              </a:rPr>
              <a:t>INFO: HHH000412: Hibernate ORM core version 5.4.12.Final</a:t>
            </a:r>
          </a:p>
          <a:p>
            <a:r>
              <a:rPr lang="en-US" sz="900">
                <a:solidFill>
                  <a:srgbClr val="FF0000"/>
                </a:solidFill>
                <a:latin typeface="Consolas" panose="020B0609020204030204" pitchFamily="49" charset="0"/>
              </a:rPr>
              <a:t>Oct 04, 2020 12:06:22 PM org.hibernate.annotations.common.reflection.java.JavaReflectionManager &lt;clinit&gt;</a:t>
            </a:r>
          </a:p>
          <a:p>
            <a:r>
              <a:rPr lang="en-GB" sz="900">
                <a:solidFill>
                  <a:srgbClr val="FF0000"/>
                </a:solidFill>
                <a:latin typeface="Consolas" panose="020B0609020204030204" pitchFamily="49" charset="0"/>
              </a:rPr>
              <a:t>INFO: HCANN000001: Hibernate Commons Annotations {5.1.0.Final}</a:t>
            </a:r>
          </a:p>
          <a:p>
            <a:r>
              <a:rPr lang="en-US" sz="900">
                <a:solidFill>
                  <a:srgbClr val="FF0000"/>
                </a:solidFill>
                <a:latin typeface="Consolas" panose="020B0609020204030204" pitchFamily="49" charset="0"/>
              </a:rPr>
              <a:t>Oct 04, 2020 12:06:23 PM org.hibernate.engine.jdbc.connections.internal.DriverManagerConnectionProviderImpl configure</a:t>
            </a:r>
          </a:p>
          <a:p>
            <a:r>
              <a:rPr lang="en-GB" sz="900">
                <a:solidFill>
                  <a:srgbClr val="FF0000"/>
                </a:solidFill>
                <a:latin typeface="Consolas" panose="020B0609020204030204" pitchFamily="49" charset="0"/>
              </a:rPr>
              <a:t>WARN: HHH10001002: Using Hibernate built-in connection pool (not for production use!)</a:t>
            </a:r>
          </a:p>
          <a:p>
            <a:r>
              <a:rPr lang="en-US" sz="900">
                <a:solidFill>
                  <a:srgbClr val="FF0000"/>
                </a:solidFill>
                <a:latin typeface="Consolas" panose="020B0609020204030204" pitchFamily="49" charset="0"/>
              </a:rPr>
              <a:t>Oct 04, 2020 12:06:23 PM org.hibernate.engine.jdbc.connections.internal.DriverManagerConnectionProviderImpl buildCreator</a:t>
            </a:r>
          </a:p>
          <a:p>
            <a:r>
              <a:rPr lang="en-US" sz="900">
                <a:solidFill>
                  <a:srgbClr val="FF0000"/>
                </a:solidFill>
                <a:latin typeface="Consolas" panose="020B0609020204030204" pitchFamily="49" charset="0"/>
              </a:rPr>
              <a:t>INFO: HHH10001005: using driver [com.microsoft.sqlserver.jdbc.SQLServerDriver] at URL [jdbc:sqlserver://localhost;databaseName=hrms]</a:t>
            </a:r>
          </a:p>
          <a:p>
            <a:r>
              <a:rPr lang="en-US" sz="900">
                <a:solidFill>
                  <a:srgbClr val="FF0000"/>
                </a:solidFill>
                <a:latin typeface="Consolas" panose="020B0609020204030204" pitchFamily="49" charset="0"/>
              </a:rPr>
              <a:t>Oct 04, 2020 12:06:23 PM org.hibernate.engine.jdbc.connections.internal.DriverManagerConnectionProviderImpl buildCreator</a:t>
            </a:r>
          </a:p>
          <a:p>
            <a:r>
              <a:rPr lang="fr-FR" sz="900">
                <a:solidFill>
                  <a:srgbClr val="FF0000"/>
                </a:solidFill>
                <a:latin typeface="Consolas" panose="020B0609020204030204" pitchFamily="49" charset="0"/>
              </a:rPr>
              <a:t>INFO: HHH10001001: Connection properties: {user=sa, password=****}</a:t>
            </a:r>
          </a:p>
          <a:p>
            <a:r>
              <a:rPr lang="en-US" sz="900">
                <a:solidFill>
                  <a:srgbClr val="FF0000"/>
                </a:solidFill>
                <a:latin typeface="Consolas" panose="020B0609020204030204" pitchFamily="49" charset="0"/>
              </a:rPr>
              <a:t>Oct 04, 2020 12:06:23 PM org.hibernate.engine.jdbc.connections.internal.DriverManagerConnectionProviderImpl buildCreator</a:t>
            </a:r>
          </a:p>
          <a:p>
            <a:r>
              <a:rPr lang="fr-FR" sz="900">
                <a:solidFill>
                  <a:srgbClr val="FF0000"/>
                </a:solidFill>
                <a:latin typeface="Consolas" panose="020B0609020204030204" pitchFamily="49" charset="0"/>
              </a:rPr>
              <a:t>INFO: HHH10001003: Autocommit mode: false</a:t>
            </a:r>
          </a:p>
          <a:p>
            <a:r>
              <a:rPr lang="en-US" sz="900">
                <a:solidFill>
                  <a:srgbClr val="FF0000"/>
                </a:solidFill>
                <a:latin typeface="Consolas" panose="020B0609020204030204" pitchFamily="49" charset="0"/>
              </a:rPr>
              <a:t>Oct 04, 2020 12:06:23 PM org.hibernate.engine.jdbc.connections.internal.DriverManagerConnectionProviderImpl$PooledConnections &lt;init&gt;</a:t>
            </a:r>
          </a:p>
          <a:p>
            <a:r>
              <a:rPr lang="en-GB" sz="900">
                <a:solidFill>
                  <a:srgbClr val="FF0000"/>
                </a:solidFill>
                <a:latin typeface="Consolas" panose="020B0609020204030204" pitchFamily="49" charset="0"/>
              </a:rPr>
              <a:t>INFO: HHH000115: Hibernate connection pool size: 1 (min=1)</a:t>
            </a:r>
          </a:p>
          <a:p>
            <a:r>
              <a:rPr lang="en-US" sz="900">
                <a:solidFill>
                  <a:srgbClr val="FF0000"/>
                </a:solidFill>
                <a:latin typeface="Consolas" panose="020B0609020204030204" pitchFamily="49" charset="0"/>
              </a:rPr>
              <a:t>Oct 04, 2020 12:06:23 PM org.hibernate.dialect.Dialect &lt;init&gt;</a:t>
            </a:r>
          </a:p>
          <a:p>
            <a:r>
              <a:rPr lang="en-US" sz="900">
                <a:solidFill>
                  <a:srgbClr val="FF0000"/>
                </a:solidFill>
                <a:latin typeface="Consolas" panose="020B0609020204030204" pitchFamily="49" charset="0"/>
              </a:rPr>
              <a:t>INFO: HHH000400: Using dialect: org.hibernate.dialect.SQLServer2012Dialect</a:t>
            </a:r>
          </a:p>
          <a:p>
            <a:r>
              <a:rPr lang="en-US" sz="900">
                <a:solidFill>
                  <a:srgbClr val="FF0000"/>
                </a:solidFill>
                <a:latin typeface="Consolas" panose="020B0609020204030204" pitchFamily="49" charset="0"/>
              </a:rPr>
              <a:t>Oct 04, 2020 12:06:24 PM org.hibernate.resource.transaction.backend.jdbc.internal.DdlTransactionIsolatorNonJtaImpl getIsolatedConnection</a:t>
            </a:r>
          </a:p>
          <a:p>
            <a:r>
              <a:rPr lang="en-GB" sz="900">
                <a:solidFill>
                  <a:srgbClr val="FF0000"/>
                </a:solidFill>
                <a:latin typeface="Consolas" panose="020B0609020204030204" pitchFamily="49" charset="0"/>
              </a:rPr>
              <a:t>INFO: HHH10001501: Connection obtained from JdbcConnectionAccess [org.hibernate.engine.jdbc.env.internal.JdbcEnvironmentInitiator$ConnectionProviderJdbcConnectionAccess@773e2eb5] for (non-JTA) DDL execution was not in auto-commit mode; the Connection 'local transaction' will be committed and the Connection will be set into auto-commit mode.</a:t>
            </a:r>
          </a:p>
          <a:p>
            <a:r>
              <a:rPr lang="en-GB" sz="900">
                <a:solidFill>
                  <a:srgbClr val="000000"/>
                </a:solidFill>
                <a:latin typeface="Consolas" panose="020B0609020204030204" pitchFamily="49" charset="0"/>
              </a:rPr>
              <a:t>Hibernate: create table dbo.Jobs (jobId varchar(255) not null, job_title varchar(255) not null, max_salary double precision, min_salary double precision, primary key (jobId))</a:t>
            </a:r>
          </a:p>
          <a:p>
            <a:r>
              <a:rPr lang="en-US" sz="900">
                <a:solidFill>
                  <a:srgbClr val="000000"/>
                </a:solidFill>
                <a:latin typeface="Consolas" panose="020B0609020204030204" pitchFamily="49" charset="0"/>
              </a:rPr>
              <a:t>Hibernate: alter table dbo.Jobs drop constraint UK_hiqsn2scso4em9j18jb24ioo8</a:t>
            </a:r>
          </a:p>
          <a:p>
            <a:r>
              <a:rPr lang="en-US" sz="900">
                <a:solidFill>
                  <a:srgbClr val="000000"/>
                </a:solidFill>
                <a:latin typeface="Consolas" panose="020B0609020204030204" pitchFamily="49" charset="0"/>
              </a:rPr>
              <a:t>Hibernate: alter table dbo.Jobs add constraint UK_hiqsn2scso4em9j18jb24ioo8 unique (job_title)</a:t>
            </a:r>
          </a:p>
          <a:p>
            <a:r>
              <a:rPr lang="en-US" sz="900">
                <a:solidFill>
                  <a:srgbClr val="FF0000"/>
                </a:solidFill>
                <a:latin typeface="Consolas" panose="020B0609020204030204" pitchFamily="49" charset="0"/>
              </a:rPr>
              <a:t>Oct 04, 2020 12:06:25 PM org.hibernate.engine.transaction.jta.platform.internal.JtaPlatformInitiator initiateService</a:t>
            </a:r>
          </a:p>
          <a:p>
            <a:r>
              <a:rPr lang="en-US" sz="900">
                <a:solidFill>
                  <a:srgbClr val="FF0000"/>
                </a:solidFill>
                <a:latin typeface="Consolas" panose="020B0609020204030204" pitchFamily="49" charset="0"/>
              </a:rPr>
              <a:t>INFO: HHH000490: Using JtaPlatform implementation: [org.hibernate.engine.transaction.jta.platform.internal.NoJtaPlatform]</a:t>
            </a:r>
          </a:p>
          <a:p>
            <a:r>
              <a:rPr lang="en-GB" sz="900">
                <a:solidFill>
                  <a:srgbClr val="000000"/>
                </a:solidFill>
                <a:latin typeface="Consolas" panose="020B0609020204030204" pitchFamily="49" charset="0"/>
              </a:rPr>
              <a:t>Hibernate: insert into dbo.Jobs (job_title, max_salary, min_salary, jobId) values (?, ?, ?, ?)</a:t>
            </a:r>
          </a:p>
          <a:p>
            <a:r>
              <a:rPr lang="en-GB" sz="900">
                <a:solidFill>
                  <a:srgbClr val="000000"/>
                </a:solidFill>
                <a:latin typeface="Consolas" panose="020B0609020204030204" pitchFamily="49" charset="0"/>
              </a:rPr>
              <a:t>Hibernate: insert into dbo.Jobs (job_title, max_salary, min_salary, jobId) values (?, ?, ?, ?)</a:t>
            </a:r>
          </a:p>
        </p:txBody>
      </p:sp>
      <p:sp>
        <p:nvSpPr>
          <p:cNvPr id="3" name="Rectangle 2"/>
          <p:cNvSpPr/>
          <p:nvPr/>
        </p:nvSpPr>
        <p:spPr>
          <a:xfrm>
            <a:off x="299077" y="4415051"/>
            <a:ext cx="6101723" cy="272955"/>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99077" y="3582538"/>
            <a:ext cx="8694798" cy="53908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5041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Results</a:t>
            </a:r>
            <a:endParaRPr lang="en-US"/>
          </a:p>
        </p:txBody>
      </p:sp>
      <p:sp>
        <p:nvSpPr>
          <p:cNvPr id="8" name="Content Placeholder 7"/>
          <p:cNvSpPr>
            <a:spLocks noGrp="1"/>
          </p:cNvSpPr>
          <p:nvPr>
            <p:ph idx="1"/>
          </p:nvPr>
        </p:nvSpPr>
        <p:spPr/>
        <p:txBody>
          <a:bodyPr/>
          <a:lstStyle/>
          <a:p>
            <a:r>
              <a:rPr lang="en-GB"/>
              <a:t>The result after selecting Jobs table.</a:t>
            </a:r>
            <a:endParaRPr lang="en-US"/>
          </a:p>
        </p:txBody>
      </p:sp>
      <p:sp>
        <p:nvSpPr>
          <p:cNvPr id="4" name="Date Placeholder 3"/>
          <p:cNvSpPr>
            <a:spLocks noGrp="1"/>
          </p:cNvSpPr>
          <p:nvPr>
            <p:ph type="dt" sz="half" idx="10"/>
          </p:nvPr>
        </p:nvSpPr>
        <p:spPr/>
        <p:txBody>
          <a:bodyPr/>
          <a:lstStyle/>
          <a:p>
            <a:r>
              <a:rPr lang="en-US"/>
              <a:t>9/29/2022</a:t>
            </a:r>
          </a:p>
        </p:txBody>
      </p:sp>
      <p:sp>
        <p:nvSpPr>
          <p:cNvPr id="6" name="Slide Number Placeholder 5"/>
          <p:cNvSpPr>
            <a:spLocks noGrp="1"/>
          </p:cNvSpPr>
          <p:nvPr>
            <p:ph type="sldNum" sz="quarter" idx="12"/>
          </p:nvPr>
        </p:nvSpPr>
        <p:spPr/>
        <p:txBody>
          <a:bodyPr/>
          <a:lstStyle/>
          <a:p>
            <a:fld id="{E3B08AF7-4237-6949-8335-F63F47C2C8CC}" type="slidenum">
              <a:rPr lang="en-US" smtClean="0"/>
              <a:t>42</a:t>
            </a:fld>
            <a:endParaRPr lang="en-US"/>
          </a:p>
        </p:txBody>
      </p:sp>
      <p:pic>
        <p:nvPicPr>
          <p:cNvPr id="3" name="Picture 2"/>
          <p:cNvPicPr>
            <a:picLocks noChangeAspect="1"/>
          </p:cNvPicPr>
          <p:nvPr/>
        </p:nvPicPr>
        <p:blipFill>
          <a:blip r:embed="rId2"/>
          <a:stretch>
            <a:fillRect/>
          </a:stretch>
        </p:blipFill>
        <p:spPr>
          <a:xfrm>
            <a:off x="2432267" y="1468404"/>
            <a:ext cx="4315181" cy="1430244"/>
          </a:xfrm>
          <a:prstGeom prst="rect">
            <a:avLst/>
          </a:prstGeom>
          <a:ln>
            <a:solidFill>
              <a:schemeClr val="bg1">
                <a:lumMod val="85000"/>
              </a:schemeClr>
            </a:solidFill>
          </a:ln>
        </p:spPr>
      </p:pic>
    </p:spTree>
    <p:extLst>
      <p:ext uri="{BB962C8B-B14F-4D97-AF65-F5344CB8AC3E}">
        <p14:creationId xmlns:p14="http://schemas.microsoft.com/office/powerpoint/2010/main" val="6613270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Summary </a:t>
            </a:r>
            <a:endParaRPr lang="en-US" dirty="0"/>
          </a:p>
        </p:txBody>
      </p:sp>
      <p:sp>
        <p:nvSpPr>
          <p:cNvPr id="3" name="Content Placeholder 2"/>
          <p:cNvSpPr>
            <a:spLocks noGrp="1"/>
          </p:cNvSpPr>
          <p:nvPr>
            <p:ph idx="1"/>
          </p:nvPr>
        </p:nvSpPr>
        <p:spPr>
          <a:xfrm>
            <a:off x="1098645" y="762000"/>
            <a:ext cx="5848065" cy="3832623"/>
          </a:xfrm>
        </p:spPr>
        <p:txBody>
          <a:bodyPr>
            <a:normAutofit/>
          </a:bodyPr>
          <a:lstStyle/>
          <a:p>
            <a:pPr>
              <a:spcBef>
                <a:spcPts val="1200"/>
              </a:spcBef>
              <a:spcAft>
                <a:spcPts val="600"/>
              </a:spcAft>
              <a:buFont typeface="Wingdings" panose="05000000000000000000" pitchFamily="2" charset="2"/>
              <a:buChar char="v"/>
            </a:pPr>
            <a:r>
              <a:rPr lang="en-US" sz="2000"/>
              <a:t>Hibernate Overview</a:t>
            </a:r>
            <a:endParaRPr lang="en-US" sz="2100" dirty="0"/>
          </a:p>
          <a:p>
            <a:pPr>
              <a:spcBef>
                <a:spcPts val="1200"/>
              </a:spcBef>
              <a:spcAft>
                <a:spcPts val="600"/>
              </a:spcAft>
              <a:buFont typeface="Wingdings" panose="05000000000000000000" pitchFamily="2" charset="2"/>
              <a:buChar char="v"/>
            </a:pPr>
            <a:r>
              <a:rPr lang="en-US" sz="2000"/>
              <a:t>Hibernate Features</a:t>
            </a:r>
            <a:r>
              <a:rPr lang="en-US" sz="2100"/>
              <a:t> </a:t>
            </a:r>
          </a:p>
          <a:p>
            <a:pPr>
              <a:spcBef>
                <a:spcPts val="1200"/>
              </a:spcBef>
              <a:spcAft>
                <a:spcPts val="600"/>
              </a:spcAft>
              <a:buFont typeface="Wingdings" panose="05000000000000000000" pitchFamily="2" charset="2"/>
              <a:buChar char="v"/>
            </a:pPr>
            <a:r>
              <a:rPr lang="en-US" sz="2100"/>
              <a:t>Hibernate Architecture</a:t>
            </a:r>
          </a:p>
          <a:p>
            <a:pPr>
              <a:spcBef>
                <a:spcPts val="1200"/>
              </a:spcBef>
              <a:spcAft>
                <a:spcPts val="600"/>
              </a:spcAft>
              <a:buFont typeface="Wingdings" panose="05000000000000000000" pitchFamily="2" charset="2"/>
              <a:buChar char="v"/>
            </a:pPr>
            <a:r>
              <a:rPr lang="en-US" sz="2000"/>
              <a:t>Configuration</a:t>
            </a:r>
          </a:p>
          <a:p>
            <a:pPr>
              <a:spcBef>
                <a:spcPts val="1200"/>
              </a:spcBef>
              <a:spcAft>
                <a:spcPts val="600"/>
              </a:spcAft>
              <a:buFont typeface="Wingdings" panose="05000000000000000000" pitchFamily="2" charset="2"/>
              <a:buChar char="v"/>
            </a:pPr>
            <a:r>
              <a:rPr lang="en-GB" sz="2000"/>
              <a:t>Hibernate First Example</a:t>
            </a:r>
            <a:endParaRPr lang="en-US" sz="2100" dirty="0"/>
          </a:p>
        </p:txBody>
      </p:sp>
      <p:sp>
        <p:nvSpPr>
          <p:cNvPr id="4" name="Slide Number Placeholder 3"/>
          <p:cNvSpPr>
            <a:spLocks noGrp="1"/>
          </p:cNvSpPr>
          <p:nvPr>
            <p:ph type="sldNum" sz="quarter" idx="12"/>
          </p:nvPr>
        </p:nvSpPr>
        <p:spPr>
          <a:prstGeom prst="rect">
            <a:avLst/>
          </a:prstGeom>
        </p:spPr>
        <p:txBody>
          <a:bodyPr/>
          <a:lstStyle/>
          <a:p>
            <a:pPr>
              <a:defRPr/>
            </a:pPr>
            <a:fld id="{573F15EC-E95E-4468-87C4-3E082D252491}" type="slidenum">
              <a:rPr lang="en-US" altLang="ja-JP" smtClean="0"/>
              <a:pPr>
                <a:defRPr/>
              </a:pPr>
              <a:t>43</a:t>
            </a:fld>
            <a:endParaRPr lang="en-US" altLang="ja-JP" dirty="0"/>
          </a:p>
        </p:txBody>
      </p:sp>
      <p:sp>
        <p:nvSpPr>
          <p:cNvPr id="6" name="Date Placeholder 5"/>
          <p:cNvSpPr>
            <a:spLocks noGrp="1"/>
          </p:cNvSpPr>
          <p:nvPr>
            <p:ph type="dt" sz="half" idx="10"/>
          </p:nvPr>
        </p:nvSpPr>
        <p:spPr/>
        <p:txBody>
          <a:bodyPr/>
          <a:lstStyle/>
          <a:p>
            <a:r>
              <a:rPr lang="en-US"/>
              <a:t>9/29/2022</a:t>
            </a:r>
          </a:p>
        </p:txBody>
      </p:sp>
    </p:spTree>
    <p:extLst>
      <p:ext uri="{BB962C8B-B14F-4D97-AF65-F5344CB8AC3E}">
        <p14:creationId xmlns:p14="http://schemas.microsoft.com/office/powerpoint/2010/main" val="39554118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pPr algn="ctr"/>
            <a:r>
              <a:rPr lang="en-GB" sz="3600"/>
              <a:t>THANK YOU!</a:t>
            </a:r>
            <a:endParaRPr lang="en-US" sz="3600"/>
          </a:p>
        </p:txBody>
      </p:sp>
      <p:sp>
        <p:nvSpPr>
          <p:cNvPr id="8" name="Subtitle 7"/>
          <p:cNvSpPr>
            <a:spLocks noGrp="1"/>
          </p:cNvSpPr>
          <p:nvPr>
            <p:ph type="subTitle" idx="1"/>
          </p:nvPr>
        </p:nvSpPr>
        <p:spPr/>
        <p:txBody>
          <a:bodyPr>
            <a:noAutofit/>
          </a:bodyPr>
          <a:lstStyle/>
          <a:p>
            <a:pPr algn="ctr"/>
            <a:r>
              <a:rPr lang="en-GB" sz="2400"/>
              <a:t>Q &amp; A</a:t>
            </a:r>
            <a:endParaRPr lang="en-US" sz="2400"/>
          </a:p>
        </p:txBody>
      </p:sp>
      <p:sp>
        <p:nvSpPr>
          <p:cNvPr id="4" name="Date Placeholder 3"/>
          <p:cNvSpPr>
            <a:spLocks noGrp="1"/>
          </p:cNvSpPr>
          <p:nvPr>
            <p:ph type="dt" sz="half" idx="10"/>
          </p:nvPr>
        </p:nvSpPr>
        <p:spPr/>
        <p:txBody>
          <a:bodyPr/>
          <a:lstStyle/>
          <a:p>
            <a:r>
              <a:rPr lang="en-US"/>
              <a:t>9/29/2022</a:t>
            </a:r>
          </a:p>
        </p:txBody>
      </p:sp>
      <p:sp>
        <p:nvSpPr>
          <p:cNvPr id="6" name="Slide Number Placeholder 5"/>
          <p:cNvSpPr>
            <a:spLocks noGrp="1"/>
          </p:cNvSpPr>
          <p:nvPr>
            <p:ph type="sldNum" sz="quarter" idx="12"/>
          </p:nvPr>
        </p:nvSpPr>
        <p:spPr/>
        <p:txBody>
          <a:bodyPr/>
          <a:lstStyle/>
          <a:p>
            <a:fld id="{E3B08AF7-4237-6949-8335-F63F47C2C8CC}" type="slidenum">
              <a:rPr lang="en-US" smtClean="0"/>
              <a:t>44</a:t>
            </a:fld>
            <a:endParaRPr lang="en-US"/>
          </a:p>
        </p:txBody>
      </p:sp>
    </p:spTree>
    <p:extLst>
      <p:ext uri="{BB962C8B-B14F-4D97-AF65-F5344CB8AC3E}">
        <p14:creationId xmlns:p14="http://schemas.microsoft.com/office/powerpoint/2010/main" val="1870760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sz="2400" dirty="0"/>
              <a:t>What is ORM?</a:t>
            </a:r>
          </a:p>
        </p:txBody>
      </p:sp>
      <p:sp>
        <p:nvSpPr>
          <p:cNvPr id="3" name="Content Placeholder 2"/>
          <p:cNvSpPr>
            <a:spLocks noGrp="1"/>
          </p:cNvSpPr>
          <p:nvPr>
            <p:ph idx="1"/>
          </p:nvPr>
        </p:nvSpPr>
        <p:spPr/>
        <p:txBody>
          <a:bodyPr/>
          <a:lstStyle/>
          <a:p>
            <a:pPr algn="just">
              <a:lnSpc>
                <a:spcPct val="120000"/>
              </a:lnSpc>
              <a:spcBef>
                <a:spcPts val="450"/>
              </a:spcBef>
              <a:spcAft>
                <a:spcPts val="450"/>
              </a:spcAft>
              <a:buFont typeface="Wingdings" panose="05000000000000000000" pitchFamily="2" charset="2"/>
              <a:buChar char="v"/>
            </a:pPr>
            <a:r>
              <a:rPr lang="en-US" sz="1800"/>
              <a:t>ORM stands for </a:t>
            </a:r>
            <a:r>
              <a:rPr lang="en-US" sz="1800" b="1"/>
              <a:t>O</a:t>
            </a:r>
            <a:r>
              <a:rPr lang="en-US" sz="1800"/>
              <a:t>bject-</a:t>
            </a:r>
            <a:r>
              <a:rPr lang="en-US" sz="1800" b="1"/>
              <a:t>R</a:t>
            </a:r>
            <a:r>
              <a:rPr lang="en-US" sz="1800"/>
              <a:t>elational </a:t>
            </a:r>
            <a:r>
              <a:rPr lang="en-US" sz="1800" b="1"/>
              <a:t>M</a:t>
            </a:r>
            <a:r>
              <a:rPr lang="en-US" sz="1800"/>
              <a:t>apping (ORM), is a programming technique for </a:t>
            </a:r>
            <a:r>
              <a:rPr lang="en-US" sz="1800" b="1"/>
              <a:t>converting data</a:t>
            </a:r>
            <a:r>
              <a:rPr lang="en-US" sz="1800"/>
              <a:t> between </a:t>
            </a:r>
            <a:r>
              <a:rPr lang="en-US" sz="1800" b="1"/>
              <a:t>relational databases </a:t>
            </a:r>
            <a:r>
              <a:rPr lang="en-US" sz="1800"/>
              <a:t>and </a:t>
            </a:r>
            <a:r>
              <a:rPr lang="en-US" sz="1800" b="1"/>
              <a:t>object oriented programming languages.</a:t>
            </a:r>
            <a:r>
              <a:rPr lang="en-US" sz="1800"/>
              <a:t> </a:t>
            </a:r>
          </a:p>
          <a:p>
            <a:pPr algn="just">
              <a:lnSpc>
                <a:spcPct val="120000"/>
              </a:lnSpc>
              <a:spcBef>
                <a:spcPts val="450"/>
              </a:spcBef>
              <a:spcAft>
                <a:spcPts val="450"/>
              </a:spcAft>
              <a:buFont typeface="Wingdings" panose="05000000000000000000" pitchFamily="2" charset="2"/>
              <a:buChar char="v"/>
            </a:pPr>
            <a:r>
              <a:rPr lang="en-US" sz="1800"/>
              <a:t>Java </a:t>
            </a:r>
            <a:r>
              <a:rPr lang="en-US" sz="1800" dirty="0"/>
              <a:t>ORM Frameworks:</a:t>
            </a:r>
          </a:p>
          <a:p>
            <a:pPr lvl="1">
              <a:lnSpc>
                <a:spcPct val="120000"/>
              </a:lnSpc>
              <a:spcBef>
                <a:spcPts val="450"/>
              </a:spcBef>
              <a:spcAft>
                <a:spcPts val="450"/>
              </a:spcAft>
              <a:buFont typeface="Wingdings" panose="05000000000000000000" pitchFamily="2" charset="2"/>
              <a:buChar char="v"/>
            </a:pPr>
            <a:r>
              <a:rPr lang="en-US" sz="1500"/>
              <a:t>Hibernate</a:t>
            </a:r>
            <a:endParaRPr lang="en-US" sz="1500" dirty="0"/>
          </a:p>
          <a:p>
            <a:pPr lvl="1">
              <a:lnSpc>
                <a:spcPct val="120000"/>
              </a:lnSpc>
              <a:spcBef>
                <a:spcPts val="450"/>
              </a:spcBef>
              <a:spcAft>
                <a:spcPts val="450"/>
              </a:spcAft>
              <a:buFont typeface="Wingdings" panose="05000000000000000000" pitchFamily="2" charset="2"/>
              <a:buChar char="v"/>
            </a:pPr>
            <a:r>
              <a:rPr lang="en-US" sz="1500" dirty="0"/>
              <a:t>Spring DAO</a:t>
            </a:r>
          </a:p>
          <a:p>
            <a:pPr lvl="1">
              <a:lnSpc>
                <a:spcPct val="120000"/>
              </a:lnSpc>
              <a:spcBef>
                <a:spcPts val="450"/>
              </a:spcBef>
              <a:spcAft>
                <a:spcPts val="450"/>
              </a:spcAft>
              <a:buFont typeface="Wingdings" panose="05000000000000000000" pitchFamily="2" charset="2"/>
              <a:buChar char="v"/>
            </a:pPr>
            <a:r>
              <a:rPr lang="en-US" sz="1500" dirty="0"/>
              <a:t>Open JPA</a:t>
            </a:r>
          </a:p>
          <a:p>
            <a:pPr lvl="1">
              <a:lnSpc>
                <a:spcPct val="120000"/>
              </a:lnSpc>
              <a:spcBef>
                <a:spcPts val="450"/>
              </a:spcBef>
              <a:spcAft>
                <a:spcPts val="450"/>
              </a:spcAft>
              <a:buFont typeface="Wingdings" panose="05000000000000000000" pitchFamily="2" charset="2"/>
              <a:buChar char="v"/>
            </a:pPr>
            <a:r>
              <a:rPr lang="en-US" sz="1500" dirty="0" err="1"/>
              <a:t>Mybatis</a:t>
            </a:r>
            <a:endParaRPr lang="en-US" sz="1500" dirty="0"/>
          </a:p>
          <a:p>
            <a:pPr lvl="1">
              <a:lnSpc>
                <a:spcPct val="120000"/>
              </a:lnSpc>
              <a:spcBef>
                <a:spcPts val="450"/>
              </a:spcBef>
              <a:spcAft>
                <a:spcPts val="450"/>
              </a:spcAft>
              <a:buFont typeface="Wingdings" panose="05000000000000000000" pitchFamily="2" charset="2"/>
              <a:buChar char="v"/>
            </a:pPr>
            <a:r>
              <a:rPr lang="en-US" sz="1500" dirty="0" err="1"/>
              <a:t>Toplink</a:t>
            </a:r>
            <a:endParaRPr lang="en-US" sz="1500" dirty="0"/>
          </a:p>
        </p:txBody>
      </p:sp>
      <p:sp>
        <p:nvSpPr>
          <p:cNvPr id="4" name="Slide Number Placeholder 3"/>
          <p:cNvSpPr>
            <a:spLocks noGrp="1"/>
          </p:cNvSpPr>
          <p:nvPr>
            <p:ph type="sldNum" sz="quarter" idx="12"/>
          </p:nvPr>
        </p:nvSpPr>
        <p:spPr>
          <a:prstGeom prst="rect">
            <a:avLst/>
          </a:prstGeom>
        </p:spPr>
        <p:txBody>
          <a:bodyPr/>
          <a:lstStyle/>
          <a:p>
            <a:pPr>
              <a:defRPr/>
            </a:pPr>
            <a:fld id="{573F15EC-E95E-4468-87C4-3E082D252491}" type="slidenum">
              <a:rPr lang="en-US" altLang="ja-JP" smtClean="0"/>
              <a:pPr>
                <a:defRPr/>
              </a:pPr>
              <a:t>5</a:t>
            </a:fld>
            <a:endParaRPr lang="en-US" altLang="ja-JP" dirty="0"/>
          </a:p>
        </p:txBody>
      </p:sp>
      <p:sp>
        <p:nvSpPr>
          <p:cNvPr id="6" name="Date Placeholder 5"/>
          <p:cNvSpPr>
            <a:spLocks noGrp="1"/>
          </p:cNvSpPr>
          <p:nvPr>
            <p:ph type="dt" sz="half" idx="10"/>
          </p:nvPr>
        </p:nvSpPr>
        <p:spPr/>
        <p:txBody>
          <a:bodyPr/>
          <a:lstStyle/>
          <a:p>
            <a:r>
              <a:rPr lang="en-US"/>
              <a:t>9/29/2022</a:t>
            </a:r>
          </a:p>
        </p:txBody>
      </p:sp>
    </p:spTree>
    <p:extLst>
      <p:ext uri="{BB962C8B-B14F-4D97-AF65-F5344CB8AC3E}">
        <p14:creationId xmlns:p14="http://schemas.microsoft.com/office/powerpoint/2010/main" val="3986575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sz="2400"/>
              <a:t>What is Hibernate?</a:t>
            </a:r>
            <a:endParaRPr lang="en-US" sz="2400" dirty="0"/>
          </a:p>
        </p:txBody>
      </p:sp>
      <p:sp>
        <p:nvSpPr>
          <p:cNvPr id="3" name="Content Placeholder 2"/>
          <p:cNvSpPr>
            <a:spLocks noGrp="1"/>
          </p:cNvSpPr>
          <p:nvPr>
            <p:ph idx="1"/>
          </p:nvPr>
        </p:nvSpPr>
        <p:spPr/>
        <p:txBody>
          <a:bodyPr/>
          <a:lstStyle/>
          <a:p>
            <a:pPr algn="just">
              <a:spcBef>
                <a:spcPts val="450"/>
              </a:spcBef>
              <a:spcAft>
                <a:spcPts val="450"/>
              </a:spcAft>
            </a:pPr>
            <a:r>
              <a:rPr lang="en-US" sz="1650"/>
              <a:t>Hibernate is an </a:t>
            </a:r>
            <a:r>
              <a:rPr lang="en-GB" sz="1650">
                <a:solidFill>
                  <a:srgbClr val="FF0000"/>
                </a:solidFill>
              </a:rPr>
              <a:t>open source </a:t>
            </a:r>
            <a:r>
              <a:rPr lang="en-US" sz="1650"/>
              <a:t>persistent framework</a:t>
            </a:r>
            <a:r>
              <a:rPr lang="en-GB" sz="1650"/>
              <a:t>, </a:t>
            </a:r>
            <a:r>
              <a:rPr lang="en-GB" sz="1650">
                <a:solidFill>
                  <a:srgbClr val="FF0000"/>
                </a:solidFill>
              </a:rPr>
              <a:t>lightweight</a:t>
            </a:r>
            <a:r>
              <a:rPr lang="en-GB" sz="1650"/>
              <a:t>, </a:t>
            </a:r>
            <a:r>
              <a:rPr lang="en-GB" sz="1650">
                <a:solidFill>
                  <a:srgbClr val="FF0000"/>
                </a:solidFill>
              </a:rPr>
              <a:t>ORM</a:t>
            </a:r>
            <a:r>
              <a:rPr lang="en-GB" sz="1650"/>
              <a:t> (</a:t>
            </a:r>
            <a:r>
              <a:rPr lang="en-US" sz="1650" b="1"/>
              <a:t>Object Relational Mapping) </a:t>
            </a:r>
            <a:r>
              <a:rPr lang="en-US" sz="1650"/>
              <a:t>tool </a:t>
            </a:r>
            <a:r>
              <a:rPr lang="en-US" sz="1650" dirty="0"/>
              <a:t>solution </a:t>
            </a:r>
            <a:r>
              <a:rPr lang="en-US" sz="1650"/>
              <a:t>for JAVA.</a:t>
            </a:r>
          </a:p>
          <a:p>
            <a:pPr algn="just">
              <a:spcBef>
                <a:spcPts val="450"/>
              </a:spcBef>
              <a:spcAft>
                <a:spcPts val="450"/>
              </a:spcAft>
            </a:pPr>
            <a:r>
              <a:rPr lang="en-GB" sz="1650"/>
              <a:t>Hibernate is a Java framework that simplifies the development of Java application to </a:t>
            </a:r>
            <a:r>
              <a:rPr lang="en-GB" sz="1650" b="1"/>
              <a:t>interact with the database</a:t>
            </a:r>
            <a:r>
              <a:rPr lang="en-GB" sz="1650"/>
              <a:t>. </a:t>
            </a:r>
          </a:p>
          <a:p>
            <a:pPr algn="just">
              <a:spcBef>
                <a:spcPts val="450"/>
              </a:spcBef>
              <a:spcAft>
                <a:spcPts val="450"/>
              </a:spcAft>
            </a:pPr>
            <a:r>
              <a:rPr lang="en-GB" sz="1650"/>
              <a:t>Hibernate implements the specifications of JPA (Java Persistence API) for data persistence.</a:t>
            </a:r>
            <a:endParaRPr lang="en-US" sz="1650"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6</a:t>
            </a:fld>
            <a:endParaRPr lang="en-US" altLang="ja-JP" dirty="0"/>
          </a:p>
        </p:txBody>
      </p:sp>
      <p:pic>
        <p:nvPicPr>
          <p:cNvPr id="322564" name="Picture 4"/>
          <p:cNvPicPr>
            <a:picLocks noChangeAspect="1" noChangeArrowheads="1"/>
          </p:cNvPicPr>
          <p:nvPr/>
        </p:nvPicPr>
        <p:blipFill rotWithShape="1">
          <a:blip r:embed="rId3" cstate="print"/>
          <a:srcRect b="10243"/>
          <a:stretch/>
        </p:blipFill>
        <p:spPr bwMode="auto">
          <a:xfrm>
            <a:off x="2194482" y="2848627"/>
            <a:ext cx="4953515" cy="1609073"/>
          </a:xfrm>
          <a:prstGeom prst="rect">
            <a:avLst/>
          </a:prstGeom>
          <a:noFill/>
          <a:ln w="9525">
            <a:noFill/>
            <a:miter lim="800000"/>
            <a:headEnd/>
            <a:tailEnd/>
          </a:ln>
        </p:spPr>
      </p:pic>
      <p:sp>
        <p:nvSpPr>
          <p:cNvPr id="6" name="Date Placeholder 5"/>
          <p:cNvSpPr>
            <a:spLocks noGrp="1"/>
          </p:cNvSpPr>
          <p:nvPr>
            <p:ph type="dt" sz="half" idx="10"/>
          </p:nvPr>
        </p:nvSpPr>
        <p:spPr/>
        <p:txBody>
          <a:bodyPr/>
          <a:lstStyle/>
          <a:p>
            <a:r>
              <a:rPr lang="en-US"/>
              <a:t>9/29/2022</a:t>
            </a:r>
          </a:p>
        </p:txBody>
      </p:sp>
    </p:spTree>
    <p:extLst>
      <p:ext uri="{BB962C8B-B14F-4D97-AF65-F5344CB8AC3E}">
        <p14:creationId xmlns:p14="http://schemas.microsoft.com/office/powerpoint/2010/main" val="2933307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History of Hibernate</a:t>
            </a:r>
            <a:endParaRPr lang="en-US"/>
          </a:p>
        </p:txBody>
      </p:sp>
      <p:sp>
        <p:nvSpPr>
          <p:cNvPr id="3" name="Content Placeholder 2"/>
          <p:cNvSpPr>
            <a:spLocks noGrp="1"/>
          </p:cNvSpPr>
          <p:nvPr>
            <p:ph idx="1"/>
          </p:nvPr>
        </p:nvSpPr>
        <p:spPr/>
        <p:txBody>
          <a:bodyPr/>
          <a:lstStyle/>
          <a:p>
            <a:pPr algn="just"/>
            <a:r>
              <a:rPr lang="en-GB" sz="1800"/>
              <a:t>Hibernate was developed in 2001 by </a:t>
            </a:r>
            <a:r>
              <a:rPr lang="en-GB" sz="1800" b="1"/>
              <a:t>Gavin king </a:t>
            </a:r>
            <a:r>
              <a:rPr lang="en-GB" sz="1800"/>
              <a:t>with his colleagues from Circus Technologies. </a:t>
            </a:r>
          </a:p>
        </p:txBody>
      </p:sp>
      <p:sp>
        <p:nvSpPr>
          <p:cNvPr id="5" name="Slide Number Placeholder 4"/>
          <p:cNvSpPr>
            <a:spLocks noGrp="1"/>
          </p:cNvSpPr>
          <p:nvPr>
            <p:ph type="sldNum" sz="quarter" idx="12"/>
          </p:nvPr>
        </p:nvSpPr>
        <p:spPr/>
        <p:txBody>
          <a:bodyPr/>
          <a:lstStyle/>
          <a:p>
            <a:fld id="{AB4FB0DF-9300-7D4B-B157-CBD30D15743F}" type="slidenum">
              <a:rPr lang="en-US" smtClean="0"/>
              <a:t>7</a:t>
            </a:fld>
            <a:endParaRPr lang="en-US"/>
          </a:p>
        </p:txBody>
      </p:sp>
      <p:pic>
        <p:nvPicPr>
          <p:cNvPr id="1026" name="Picture 2" descr="hibernate history and vers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1243" y="1324071"/>
            <a:ext cx="3231833" cy="323183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949194" y="4417404"/>
            <a:ext cx="2912529" cy="300082"/>
          </a:xfrm>
          <a:prstGeom prst="rect">
            <a:avLst/>
          </a:prstGeom>
        </p:spPr>
        <p:txBody>
          <a:bodyPr wrap="none">
            <a:spAutoFit/>
          </a:bodyPr>
          <a:lstStyle/>
          <a:p>
            <a:r>
              <a:rPr lang="en-US" sz="1350" i="1"/>
              <a:t>https://www.tutorialandexample.com/</a:t>
            </a:r>
          </a:p>
        </p:txBody>
      </p:sp>
      <p:sp>
        <p:nvSpPr>
          <p:cNvPr id="7" name="Date Placeholder 6"/>
          <p:cNvSpPr>
            <a:spLocks noGrp="1"/>
          </p:cNvSpPr>
          <p:nvPr>
            <p:ph type="dt" sz="half" idx="10"/>
          </p:nvPr>
        </p:nvSpPr>
        <p:spPr/>
        <p:txBody>
          <a:bodyPr/>
          <a:lstStyle/>
          <a:p>
            <a:r>
              <a:rPr lang="en-US"/>
              <a:t>9/29/2022</a:t>
            </a:r>
          </a:p>
        </p:txBody>
      </p:sp>
    </p:spTree>
    <p:extLst>
      <p:ext uri="{BB962C8B-B14F-4D97-AF65-F5344CB8AC3E}">
        <p14:creationId xmlns:p14="http://schemas.microsoft.com/office/powerpoint/2010/main" val="457977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Hibernate Features</a:t>
            </a:r>
          </a:p>
        </p:txBody>
      </p:sp>
      <p:sp>
        <p:nvSpPr>
          <p:cNvPr id="3" name="Text Placeholder 2"/>
          <p:cNvSpPr>
            <a:spLocks noGrp="1"/>
          </p:cNvSpPr>
          <p:nvPr>
            <p:ph type="body" idx="1"/>
          </p:nvPr>
        </p:nvSpPr>
        <p:spPr/>
        <p:txBody>
          <a:bodyPr/>
          <a:lstStyle/>
          <a:p>
            <a:r>
              <a:rPr lang="en-US"/>
              <a:t>Section </a:t>
            </a:r>
            <a:r>
              <a:rPr lang="en-US" dirty="0"/>
              <a:t>02</a:t>
            </a:r>
          </a:p>
        </p:txBody>
      </p:sp>
      <p:sp>
        <p:nvSpPr>
          <p:cNvPr id="2" name="Date Placeholder 1"/>
          <p:cNvSpPr>
            <a:spLocks noGrp="1"/>
          </p:cNvSpPr>
          <p:nvPr>
            <p:ph type="dt" sz="half" idx="10"/>
          </p:nvPr>
        </p:nvSpPr>
        <p:spPr/>
        <p:txBody>
          <a:bodyPr/>
          <a:lstStyle/>
          <a:p>
            <a:r>
              <a:rPr lang="en-US"/>
              <a:t>9/29/2022</a:t>
            </a:r>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8</a:t>
            </a:fld>
            <a:endParaRPr lang="en-US" altLang="ja-JP" dirty="0"/>
          </a:p>
        </p:txBody>
      </p:sp>
    </p:spTree>
    <p:extLst>
      <p:ext uri="{BB962C8B-B14F-4D97-AF65-F5344CB8AC3E}">
        <p14:creationId xmlns:p14="http://schemas.microsoft.com/office/powerpoint/2010/main" val="4201936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Features of Hibernate</a:t>
            </a:r>
          </a:p>
        </p:txBody>
      </p:sp>
      <p:sp>
        <p:nvSpPr>
          <p:cNvPr id="2" name="Content Placeholder 1"/>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AB4FB0DF-9300-7D4B-B157-CBD30D15743F}" type="slidenum">
              <a:rPr lang="en-US" smtClean="0"/>
              <a:t>9</a:t>
            </a:fld>
            <a:endParaRPr lang="en-US"/>
          </a:p>
        </p:txBody>
      </p:sp>
      <p:pic>
        <p:nvPicPr>
          <p:cNvPr id="2050" name="Picture 2" descr="hibernate featur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202" y="801136"/>
            <a:ext cx="4286250" cy="3671888"/>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r>
              <a:rPr lang="en-US"/>
              <a:t>9/29/2022</a:t>
            </a:r>
          </a:p>
        </p:txBody>
      </p:sp>
    </p:spTree>
    <p:extLst>
      <p:ext uri="{BB962C8B-B14F-4D97-AF65-F5344CB8AC3E}">
        <p14:creationId xmlns:p14="http://schemas.microsoft.com/office/powerpoint/2010/main" val="3721073321"/>
      </p:ext>
    </p:extLst>
  </p:cSld>
  <p:clrMapOvr>
    <a:masterClrMapping/>
  </p:clrMapOvr>
</p:sld>
</file>

<file path=ppt/theme/theme1.xml><?xml version="1.0" encoding="utf-8"?>
<a:theme xmlns:a="http://schemas.openxmlformats.org/drawingml/2006/main" name="Template_Training Mater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mplate_Training Material" id="{3074E9C7-3C32-4245-AE1D-CB729965FA60}" vid="{9649C384-6D0A-4A15-8DA9-4B86A156170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Template_Training Material</Template>
  <TotalTime>1858</TotalTime>
  <Words>4032</Words>
  <Application>Microsoft Office PowerPoint</Application>
  <PresentationFormat>Trình chiếu Trên màn hình (16:9)</PresentationFormat>
  <Paragraphs>559</Paragraphs>
  <Slides>44</Slides>
  <Notes>14</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44</vt:i4>
      </vt:variant>
    </vt:vector>
  </HeadingPairs>
  <TitlesOfParts>
    <vt:vector size="50" baseType="lpstr">
      <vt:lpstr>Monaco</vt:lpstr>
      <vt:lpstr>Arial</vt:lpstr>
      <vt:lpstr>Calibri</vt:lpstr>
      <vt:lpstr>Consolas</vt:lpstr>
      <vt:lpstr>Wingdings</vt:lpstr>
      <vt:lpstr>Template_Training Material</vt:lpstr>
      <vt:lpstr>Hibernate Introduction</vt:lpstr>
      <vt:lpstr>Lesson Objectives</vt:lpstr>
      <vt:lpstr>Agenda</vt:lpstr>
      <vt:lpstr>Hibernate overview</vt:lpstr>
      <vt:lpstr>What is ORM?</vt:lpstr>
      <vt:lpstr>What is Hibernate?</vt:lpstr>
      <vt:lpstr>History of Hibernate</vt:lpstr>
      <vt:lpstr>Hibernate Features</vt:lpstr>
      <vt:lpstr>Features of Hibernate</vt:lpstr>
      <vt:lpstr>Features of Hibernate</vt:lpstr>
      <vt:lpstr>Features of Hibernate</vt:lpstr>
      <vt:lpstr>Features of Hibernate</vt:lpstr>
      <vt:lpstr>Features of Hibernate</vt:lpstr>
      <vt:lpstr>Features of Hibernate</vt:lpstr>
      <vt:lpstr>Features of Hibernate</vt:lpstr>
      <vt:lpstr>Hibernate Architecture</vt:lpstr>
      <vt:lpstr>High Level Architecture</vt:lpstr>
      <vt:lpstr>Core Components of Hibernate</vt:lpstr>
      <vt:lpstr>Core Components of Hibernate</vt:lpstr>
      <vt:lpstr>Core Components of Hibernate</vt:lpstr>
      <vt:lpstr>Core Components of Hibernate</vt:lpstr>
      <vt:lpstr>Core Components of Hibernate</vt:lpstr>
      <vt:lpstr>SessionFactory class</vt:lpstr>
      <vt:lpstr>Core Components of Hibernate</vt:lpstr>
      <vt:lpstr>Core Components of Hibernate</vt:lpstr>
      <vt:lpstr>Configuration </vt:lpstr>
      <vt:lpstr>Introduction</vt:lpstr>
      <vt:lpstr> cfg.xml</vt:lpstr>
      <vt:lpstr>Properties of Hibernate Configuration</vt:lpstr>
      <vt:lpstr>Properties of Hibernate Configuration</vt:lpstr>
      <vt:lpstr>Hibernate First Example</vt:lpstr>
      <vt:lpstr>Steps to create first Hibernate Application</vt:lpstr>
      <vt:lpstr>Create a Java Maven Project</vt:lpstr>
      <vt:lpstr>Add hibernate dependency</vt:lpstr>
      <vt:lpstr>Create the POJO /Persistent/Bean class</vt:lpstr>
      <vt:lpstr>Create a Configuration file</vt:lpstr>
      <vt:lpstr>Create a HibernateUtils class</vt:lpstr>
      <vt:lpstr>Create a DAO class</vt:lpstr>
      <vt:lpstr>Create a Unit Test Script</vt:lpstr>
      <vt:lpstr>Project Structure</vt:lpstr>
      <vt:lpstr>Results</vt:lpstr>
      <vt:lpstr>Results</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Hibernate Introduction</dc:title>
  <dc:creator>Nguyen Thi Dieu (FA.HN)</dc:creator>
  <cp:lastModifiedBy>nguyenthanhdat nguyenthanhdat</cp:lastModifiedBy>
  <cp:revision>195</cp:revision>
  <dcterms:created xsi:type="dcterms:W3CDTF">2020-09-29T08:10:15Z</dcterms:created>
  <dcterms:modified xsi:type="dcterms:W3CDTF">2023-05-26T17:12:01Z</dcterms:modified>
</cp:coreProperties>
</file>