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61" r:id="rId2"/>
    <p:sldId id="695" r:id="rId3"/>
    <p:sldId id="696" r:id="rId4"/>
    <p:sldId id="639" r:id="rId5"/>
    <p:sldId id="640" r:id="rId6"/>
    <p:sldId id="668" r:id="rId7"/>
    <p:sldId id="641" r:id="rId8"/>
    <p:sldId id="683" r:id="rId9"/>
    <p:sldId id="643" r:id="rId10"/>
    <p:sldId id="644" r:id="rId11"/>
    <p:sldId id="669" r:id="rId12"/>
    <p:sldId id="645" r:id="rId13"/>
    <p:sldId id="671" r:id="rId14"/>
    <p:sldId id="672" r:id="rId15"/>
    <p:sldId id="677" r:id="rId16"/>
    <p:sldId id="679" r:id="rId17"/>
    <p:sldId id="676" r:id="rId18"/>
    <p:sldId id="678" r:id="rId19"/>
    <p:sldId id="670" r:id="rId20"/>
    <p:sldId id="673" r:id="rId21"/>
    <p:sldId id="674" r:id="rId22"/>
    <p:sldId id="675" r:id="rId23"/>
    <p:sldId id="666" r:id="rId24"/>
    <p:sldId id="681" r:id="rId25"/>
    <p:sldId id="684" r:id="rId26"/>
    <p:sldId id="680" r:id="rId27"/>
    <p:sldId id="685" r:id="rId28"/>
    <p:sldId id="687" r:id="rId29"/>
    <p:sldId id="686" r:id="rId30"/>
    <p:sldId id="688" r:id="rId31"/>
    <p:sldId id="689" r:id="rId32"/>
    <p:sldId id="690" r:id="rId33"/>
    <p:sldId id="691" r:id="rId34"/>
    <p:sldId id="692" r:id="rId35"/>
    <p:sldId id="693" r:id="rId36"/>
    <p:sldId id="697" r:id="rId37"/>
    <p:sldId id="698" r:id="rId38"/>
    <p:sldId id="700" r:id="rId39"/>
    <p:sldId id="701" r:id="rId40"/>
    <p:sldId id="667" r:id="rId41"/>
    <p:sldId id="703" r:id="rId42"/>
    <p:sldId id="702" r:id="rId43"/>
    <p:sldId id="654" r:id="rId44"/>
    <p:sldId id="704" r:id="rId45"/>
    <p:sldId id="626" r:id="rId46"/>
    <p:sldId id="25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1" autoAdjust="0"/>
    <p:restoredTop sz="85621" autoAdjust="0"/>
  </p:normalViewPr>
  <p:slideViewPr>
    <p:cSldViewPr snapToGrid="0" snapToObjects="1" showGuides="1">
      <p:cViewPr>
        <p:scale>
          <a:sx n="66" d="100"/>
          <a:sy n="66" d="100"/>
        </p:scale>
        <p:origin x="115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3CA63-C0E0-47DB-89ED-1C1EF8BA7FB3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586AEF-53EF-4AC5-A268-EC9D0D6613B1}">
      <dgm:prSet custT="1"/>
      <dgm:spPr/>
      <dgm:t>
        <a:bodyPr/>
        <a:lstStyle/>
        <a:p>
          <a:pPr rtl="0"/>
          <a:r>
            <a:rPr lang="en-GB" sz="2200"/>
            <a:t>Understand the </a:t>
          </a:r>
          <a:r>
            <a:rPr lang="en-GB" sz="2200">
              <a:solidFill>
                <a:srgbClr val="1125E5"/>
              </a:solidFill>
            </a:rPr>
            <a:t>type of hibernate relationship</a:t>
          </a:r>
          <a:r>
            <a:rPr lang="en-GB" sz="2200"/>
            <a:t>.</a:t>
          </a:r>
          <a:endParaRPr lang="en-US" sz="2200"/>
        </a:p>
      </dgm:t>
    </dgm:pt>
    <dgm:pt modelId="{245CFD02-DA11-4761-B9DB-D8B9A282C6E6}" type="parTrans" cxnId="{817E6919-DF57-441E-8F32-0481D7DF7230}">
      <dgm:prSet/>
      <dgm:spPr/>
      <dgm:t>
        <a:bodyPr/>
        <a:lstStyle/>
        <a:p>
          <a:endParaRPr lang="en-US"/>
        </a:p>
      </dgm:t>
    </dgm:pt>
    <dgm:pt modelId="{A9BC832C-7C30-4DA3-B648-723E98402763}" type="sibTrans" cxnId="{817E6919-DF57-441E-8F32-0481D7DF7230}">
      <dgm:prSet/>
      <dgm:spPr/>
      <dgm:t>
        <a:bodyPr/>
        <a:lstStyle/>
        <a:p>
          <a:endParaRPr lang="en-US"/>
        </a:p>
      </dgm:t>
    </dgm:pt>
    <dgm:pt modelId="{512E443B-0E90-4C11-A4D3-63B5D60B025A}">
      <dgm:prSet custT="1"/>
      <dgm:spPr/>
      <dgm:t>
        <a:bodyPr/>
        <a:lstStyle/>
        <a:p>
          <a:pPr rtl="0"/>
          <a:r>
            <a:rPr lang="en-GB" sz="2200"/>
            <a:t>Understand the </a:t>
          </a:r>
          <a:r>
            <a:rPr lang="en-GB" sz="2200">
              <a:solidFill>
                <a:srgbClr val="1125E5"/>
              </a:solidFill>
            </a:rPr>
            <a:t>Composite key </a:t>
          </a:r>
          <a:r>
            <a:rPr lang="en-GB" sz="2200"/>
            <a:t>and how to implement it.</a:t>
          </a:r>
          <a:endParaRPr lang="en-US" sz="2200"/>
        </a:p>
      </dgm:t>
    </dgm:pt>
    <dgm:pt modelId="{2F85912B-F5FF-464E-89C3-B0151186D578}" type="parTrans" cxnId="{082F4623-9749-49CF-A147-E88EF2D7F89F}">
      <dgm:prSet/>
      <dgm:spPr/>
      <dgm:t>
        <a:bodyPr/>
        <a:lstStyle/>
        <a:p>
          <a:endParaRPr lang="en-US"/>
        </a:p>
      </dgm:t>
    </dgm:pt>
    <dgm:pt modelId="{1D0ED497-0907-46A7-BA09-59F8CE8C2BFD}" type="sibTrans" cxnId="{082F4623-9749-49CF-A147-E88EF2D7F89F}">
      <dgm:prSet/>
      <dgm:spPr/>
      <dgm:t>
        <a:bodyPr/>
        <a:lstStyle/>
        <a:p>
          <a:endParaRPr lang="en-US"/>
        </a:p>
      </dgm:t>
    </dgm:pt>
    <dgm:pt modelId="{717917C8-1198-40E3-AED4-549F236456A9}">
      <dgm:prSet custT="1"/>
      <dgm:spPr/>
      <dgm:t>
        <a:bodyPr/>
        <a:lstStyle/>
        <a:p>
          <a:pPr rtl="0"/>
          <a:r>
            <a:rPr lang="en-GB" sz="2200"/>
            <a:t>Able to distinguish </a:t>
          </a:r>
          <a:r>
            <a:rPr lang="en-GB" sz="2200">
              <a:solidFill>
                <a:srgbClr val="1125E5"/>
              </a:solidFill>
            </a:rPr>
            <a:t>Lazy loading </a:t>
          </a:r>
          <a:r>
            <a:rPr lang="en-GB" sz="2200"/>
            <a:t>and </a:t>
          </a:r>
          <a:r>
            <a:rPr lang="en-GB" sz="2200">
              <a:solidFill>
                <a:srgbClr val="1125E5"/>
              </a:solidFill>
            </a:rPr>
            <a:t>Eager loading</a:t>
          </a:r>
          <a:r>
            <a:rPr lang="en-GB" sz="2200"/>
            <a:t>.</a:t>
          </a:r>
          <a:endParaRPr lang="en-US" sz="2200"/>
        </a:p>
      </dgm:t>
    </dgm:pt>
    <dgm:pt modelId="{0019B04F-F61B-45F0-8CF2-1529E7F348C1}" type="parTrans" cxnId="{15E315D1-CBC9-4E53-8041-47D65A5D20AD}">
      <dgm:prSet/>
      <dgm:spPr/>
      <dgm:t>
        <a:bodyPr/>
        <a:lstStyle/>
        <a:p>
          <a:endParaRPr lang="en-US"/>
        </a:p>
      </dgm:t>
    </dgm:pt>
    <dgm:pt modelId="{79C68A8F-2E38-4955-B324-3E9FF98E11C6}" type="sibTrans" cxnId="{15E315D1-CBC9-4E53-8041-47D65A5D20AD}">
      <dgm:prSet/>
      <dgm:spPr/>
      <dgm:t>
        <a:bodyPr/>
        <a:lstStyle/>
        <a:p>
          <a:endParaRPr lang="en-US"/>
        </a:p>
      </dgm:t>
    </dgm:pt>
    <dgm:pt modelId="{4D157E2E-05EF-4E4B-86FA-C88E0CF6B47D}">
      <dgm:prSet custT="1"/>
      <dgm:spPr/>
      <dgm:t>
        <a:bodyPr/>
        <a:lstStyle/>
        <a:p>
          <a:pPr rtl="0"/>
          <a:r>
            <a:rPr lang="en-GB" sz="2400"/>
            <a:t>1</a:t>
          </a:r>
          <a:endParaRPr lang="en-US" sz="2400"/>
        </a:p>
      </dgm:t>
    </dgm:pt>
    <dgm:pt modelId="{401D22BC-464E-4F1E-AA7D-94293CFF6807}" type="parTrans" cxnId="{948B690C-C4DD-487B-B996-5FDDB8C2296D}">
      <dgm:prSet/>
      <dgm:spPr/>
      <dgm:t>
        <a:bodyPr/>
        <a:lstStyle/>
        <a:p>
          <a:endParaRPr lang="en-US"/>
        </a:p>
      </dgm:t>
    </dgm:pt>
    <dgm:pt modelId="{58E91AF5-567D-4AFA-BE28-0C5B4F517818}" type="sibTrans" cxnId="{948B690C-C4DD-487B-B996-5FDDB8C2296D}">
      <dgm:prSet/>
      <dgm:spPr/>
      <dgm:t>
        <a:bodyPr/>
        <a:lstStyle/>
        <a:p>
          <a:endParaRPr lang="en-US"/>
        </a:p>
      </dgm:t>
    </dgm:pt>
    <dgm:pt modelId="{8AF37F3F-6AD3-4B39-ACF6-088FB9E16A54}">
      <dgm:prSet custT="1"/>
      <dgm:spPr/>
      <dgm:t>
        <a:bodyPr/>
        <a:lstStyle/>
        <a:p>
          <a:pPr rtl="0"/>
          <a:r>
            <a:rPr lang="en-GB" sz="2400"/>
            <a:t>3</a:t>
          </a:r>
          <a:endParaRPr lang="en-US" sz="2400"/>
        </a:p>
      </dgm:t>
    </dgm:pt>
    <dgm:pt modelId="{2926D785-1766-4D10-89A4-E46D0CF9896C}" type="parTrans" cxnId="{BE815920-07BD-4938-BA3C-DA7398EEF89B}">
      <dgm:prSet/>
      <dgm:spPr/>
      <dgm:t>
        <a:bodyPr/>
        <a:lstStyle/>
        <a:p>
          <a:endParaRPr lang="en-US"/>
        </a:p>
      </dgm:t>
    </dgm:pt>
    <dgm:pt modelId="{96DB2C08-2D2E-485E-B2BB-75FA6D1EFA9B}" type="sibTrans" cxnId="{BE815920-07BD-4938-BA3C-DA7398EEF89B}">
      <dgm:prSet/>
      <dgm:spPr/>
      <dgm:t>
        <a:bodyPr/>
        <a:lstStyle/>
        <a:p>
          <a:endParaRPr lang="en-US"/>
        </a:p>
      </dgm:t>
    </dgm:pt>
    <dgm:pt modelId="{95BFD383-2AA9-4681-AA92-7B1949BB4897}">
      <dgm:prSet custT="1"/>
      <dgm:spPr/>
      <dgm:t>
        <a:bodyPr/>
        <a:lstStyle/>
        <a:p>
          <a:pPr rtl="0"/>
          <a:r>
            <a:rPr lang="en-GB" sz="2400"/>
            <a:t>5</a:t>
          </a:r>
          <a:endParaRPr lang="en-US" sz="2400"/>
        </a:p>
      </dgm:t>
    </dgm:pt>
    <dgm:pt modelId="{AE386C61-EAE8-4D59-A66C-715732982F06}" type="parTrans" cxnId="{7886F9F2-B2FB-4253-8A32-9E4ED5CA72EF}">
      <dgm:prSet/>
      <dgm:spPr/>
      <dgm:t>
        <a:bodyPr/>
        <a:lstStyle/>
        <a:p>
          <a:endParaRPr lang="en-US"/>
        </a:p>
      </dgm:t>
    </dgm:pt>
    <dgm:pt modelId="{5BF8FA2E-F0F8-465F-955A-AFC38FCBF25F}" type="sibTrans" cxnId="{7886F9F2-B2FB-4253-8A32-9E4ED5CA72EF}">
      <dgm:prSet/>
      <dgm:spPr/>
      <dgm:t>
        <a:bodyPr/>
        <a:lstStyle/>
        <a:p>
          <a:endParaRPr lang="en-US"/>
        </a:p>
      </dgm:t>
    </dgm:pt>
    <dgm:pt modelId="{19E91010-7A05-43A4-AAE7-79697A4A47B8}">
      <dgm:prSet custT="1"/>
      <dgm:spPr/>
      <dgm:t>
        <a:bodyPr/>
        <a:lstStyle/>
        <a:p>
          <a:pPr rtl="0"/>
          <a:r>
            <a:rPr lang="en-GB" sz="2400"/>
            <a:t>2</a:t>
          </a:r>
          <a:endParaRPr lang="en-US" sz="2400"/>
        </a:p>
      </dgm:t>
    </dgm:pt>
    <dgm:pt modelId="{4DF55B9E-968F-4FC4-BF4C-44273BA06A62}" type="parTrans" cxnId="{BC7A0E00-04A2-4043-9163-2CAF2503E88C}">
      <dgm:prSet/>
      <dgm:spPr/>
      <dgm:t>
        <a:bodyPr/>
        <a:lstStyle/>
        <a:p>
          <a:endParaRPr lang="en-US"/>
        </a:p>
      </dgm:t>
    </dgm:pt>
    <dgm:pt modelId="{097FD383-DE33-487F-88E2-F2BDABAFA431}" type="sibTrans" cxnId="{BC7A0E00-04A2-4043-9163-2CAF2503E88C}">
      <dgm:prSet/>
      <dgm:spPr/>
      <dgm:t>
        <a:bodyPr/>
        <a:lstStyle/>
        <a:p>
          <a:endParaRPr lang="en-US"/>
        </a:p>
      </dgm:t>
    </dgm:pt>
    <dgm:pt modelId="{935CA88D-6785-4032-8B2E-8C7DC74AA8DD}">
      <dgm:prSet custT="1"/>
      <dgm:spPr/>
      <dgm:t>
        <a:bodyPr/>
        <a:lstStyle/>
        <a:p>
          <a:pPr rtl="0"/>
          <a:r>
            <a:rPr lang="en-GB" sz="2200"/>
            <a:t>Understand the </a:t>
          </a:r>
          <a:r>
            <a:rPr lang="en-GB" sz="2200">
              <a:solidFill>
                <a:srgbClr val="1125E5"/>
              </a:solidFill>
            </a:rPr>
            <a:t>basic annotations </a:t>
          </a:r>
          <a:r>
            <a:rPr lang="en-GB" sz="2200"/>
            <a:t>be used in hibernate.</a:t>
          </a:r>
          <a:endParaRPr lang="en-US" sz="2200"/>
        </a:p>
      </dgm:t>
    </dgm:pt>
    <dgm:pt modelId="{1ABDE3E3-FB14-46EE-B8B7-4E284BAEF71A}" type="parTrans" cxnId="{4A127417-C823-4D7E-9F49-C2413C40022B}">
      <dgm:prSet/>
      <dgm:spPr/>
      <dgm:t>
        <a:bodyPr/>
        <a:lstStyle/>
        <a:p>
          <a:endParaRPr lang="en-US"/>
        </a:p>
      </dgm:t>
    </dgm:pt>
    <dgm:pt modelId="{57463387-5DCE-4BAE-B52B-4FF0FD67D38F}" type="sibTrans" cxnId="{4A127417-C823-4D7E-9F49-C2413C40022B}">
      <dgm:prSet/>
      <dgm:spPr/>
      <dgm:t>
        <a:bodyPr/>
        <a:lstStyle/>
        <a:p>
          <a:endParaRPr lang="en-US"/>
        </a:p>
      </dgm:t>
    </dgm:pt>
    <dgm:pt modelId="{CE42DEB1-84BF-451F-A938-400CA42D8B4E}">
      <dgm:prSet custT="1"/>
      <dgm:spPr/>
      <dgm:t>
        <a:bodyPr/>
        <a:lstStyle/>
        <a:p>
          <a:pPr rtl="0"/>
          <a:r>
            <a:rPr lang="en-GB" sz="2200"/>
            <a:t>4</a:t>
          </a:r>
          <a:endParaRPr lang="en-US" sz="2200"/>
        </a:p>
      </dgm:t>
    </dgm:pt>
    <dgm:pt modelId="{CEA45CD4-96E3-4144-A602-BAF17857CDDA}" type="parTrans" cxnId="{A4CEA11C-79FC-49A5-8F6C-D1BA7F2F0059}">
      <dgm:prSet/>
      <dgm:spPr/>
    </dgm:pt>
    <dgm:pt modelId="{110F90C6-8D13-4372-AD22-50C217E2E1F2}" type="sibTrans" cxnId="{A4CEA11C-79FC-49A5-8F6C-D1BA7F2F0059}">
      <dgm:prSet/>
      <dgm:spPr/>
    </dgm:pt>
    <dgm:pt modelId="{C4CF99FC-8A1C-4CE4-A790-117604FD5033}">
      <dgm:prSet custT="1"/>
      <dgm:spPr/>
      <dgm:t>
        <a:bodyPr/>
        <a:lstStyle/>
        <a:p>
          <a:r>
            <a:rPr lang="en-GB" sz="2400"/>
            <a:t>Able to use </a:t>
          </a:r>
          <a:r>
            <a:rPr lang="en-GB" sz="2400">
              <a:solidFill>
                <a:srgbClr val="1125E5"/>
              </a:solidFill>
            </a:rPr>
            <a:t>annotation in hibernate mapping</a:t>
          </a:r>
          <a:r>
            <a:rPr lang="en-GB" sz="2400"/>
            <a:t>.</a:t>
          </a:r>
          <a:endParaRPr lang="en-US" sz="2400"/>
        </a:p>
      </dgm:t>
    </dgm:pt>
    <dgm:pt modelId="{1F8A1E73-7A90-44FE-A1C9-B0F0B4E18D75}" type="parTrans" cxnId="{123119B0-9432-4A70-AC52-ACB85EBA6BC7}">
      <dgm:prSet/>
      <dgm:spPr/>
    </dgm:pt>
    <dgm:pt modelId="{7A075465-62A9-4434-AB88-A82A2A852847}" type="sibTrans" cxnId="{123119B0-9432-4A70-AC52-ACB85EBA6BC7}">
      <dgm:prSet/>
      <dgm:spPr/>
    </dgm:pt>
    <dgm:pt modelId="{354FED98-9161-46EA-A990-F508D23C5740}" type="pres">
      <dgm:prSet presAssocID="{E303CA63-C0E0-47DB-89ED-1C1EF8BA7FB3}" presName="linearFlow" presStyleCnt="0">
        <dgm:presLayoutVars>
          <dgm:dir/>
          <dgm:animLvl val="lvl"/>
          <dgm:resizeHandles val="exact"/>
        </dgm:presLayoutVars>
      </dgm:prSet>
      <dgm:spPr/>
    </dgm:pt>
    <dgm:pt modelId="{60AF135C-707C-4DBD-81C8-61230BEB6DAC}" type="pres">
      <dgm:prSet presAssocID="{4D157E2E-05EF-4E4B-86FA-C88E0CF6B47D}" presName="composite" presStyleCnt="0"/>
      <dgm:spPr/>
    </dgm:pt>
    <dgm:pt modelId="{8D772F5D-7EB0-46F8-BB8F-761BB02EE436}" type="pres">
      <dgm:prSet presAssocID="{4D157E2E-05EF-4E4B-86FA-C88E0CF6B47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C947E05-BEF1-4163-90B5-C4BCD4C9940C}" type="pres">
      <dgm:prSet presAssocID="{4D157E2E-05EF-4E4B-86FA-C88E0CF6B47D}" presName="descendantText" presStyleLbl="alignAcc1" presStyleIdx="0" presStyleCnt="5">
        <dgm:presLayoutVars>
          <dgm:bulletEnabled val="1"/>
        </dgm:presLayoutVars>
      </dgm:prSet>
      <dgm:spPr/>
    </dgm:pt>
    <dgm:pt modelId="{0F8A83D8-76D8-481A-A604-6D71CC197287}" type="pres">
      <dgm:prSet presAssocID="{58E91AF5-567D-4AFA-BE28-0C5B4F517818}" presName="sp" presStyleCnt="0"/>
      <dgm:spPr/>
    </dgm:pt>
    <dgm:pt modelId="{F84B728F-FA09-466E-9815-DB245A254A42}" type="pres">
      <dgm:prSet presAssocID="{19E91010-7A05-43A4-AAE7-79697A4A47B8}" presName="composite" presStyleCnt="0"/>
      <dgm:spPr/>
    </dgm:pt>
    <dgm:pt modelId="{2E077B78-13A3-4FFB-A16F-300CE5053F59}" type="pres">
      <dgm:prSet presAssocID="{19E91010-7A05-43A4-AAE7-79697A4A47B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E6FF1BD-361D-4FA8-B19A-A9A48E39D49C}" type="pres">
      <dgm:prSet presAssocID="{19E91010-7A05-43A4-AAE7-79697A4A47B8}" presName="descendantText" presStyleLbl="alignAcc1" presStyleIdx="1" presStyleCnt="5">
        <dgm:presLayoutVars>
          <dgm:bulletEnabled val="1"/>
        </dgm:presLayoutVars>
      </dgm:prSet>
      <dgm:spPr/>
    </dgm:pt>
    <dgm:pt modelId="{66102AAD-F6DB-40B8-8411-71CBC39A95E8}" type="pres">
      <dgm:prSet presAssocID="{097FD383-DE33-487F-88E2-F2BDABAFA431}" presName="sp" presStyleCnt="0"/>
      <dgm:spPr/>
    </dgm:pt>
    <dgm:pt modelId="{C6D2872E-A3AD-420C-9AA6-64DA756EF5B8}" type="pres">
      <dgm:prSet presAssocID="{8AF37F3F-6AD3-4B39-ACF6-088FB9E16A54}" presName="composite" presStyleCnt="0"/>
      <dgm:spPr/>
    </dgm:pt>
    <dgm:pt modelId="{92EDCFFE-8F35-464E-B205-351CF0F62DC1}" type="pres">
      <dgm:prSet presAssocID="{8AF37F3F-6AD3-4B39-ACF6-088FB9E16A5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E813CE7-2B86-4314-B679-09509CAF77A7}" type="pres">
      <dgm:prSet presAssocID="{8AF37F3F-6AD3-4B39-ACF6-088FB9E16A54}" presName="descendantText" presStyleLbl="alignAcc1" presStyleIdx="2" presStyleCnt="5">
        <dgm:presLayoutVars>
          <dgm:bulletEnabled val="1"/>
        </dgm:presLayoutVars>
      </dgm:prSet>
      <dgm:spPr/>
    </dgm:pt>
    <dgm:pt modelId="{AEAB4C69-BE35-4C99-970C-055E62F255CA}" type="pres">
      <dgm:prSet presAssocID="{96DB2C08-2D2E-485E-B2BB-75FA6D1EFA9B}" presName="sp" presStyleCnt="0"/>
      <dgm:spPr/>
    </dgm:pt>
    <dgm:pt modelId="{81C294DB-9A1B-4D4B-A8D2-9AC2AEA52E25}" type="pres">
      <dgm:prSet presAssocID="{CE42DEB1-84BF-451F-A938-400CA42D8B4E}" presName="composite" presStyleCnt="0"/>
      <dgm:spPr/>
    </dgm:pt>
    <dgm:pt modelId="{05BA8918-491D-4038-A708-8E356C632827}" type="pres">
      <dgm:prSet presAssocID="{CE42DEB1-84BF-451F-A938-400CA42D8B4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EFC3010D-A280-46B8-AED6-136EA83CD81D}" type="pres">
      <dgm:prSet presAssocID="{CE42DEB1-84BF-451F-A938-400CA42D8B4E}" presName="descendantText" presStyleLbl="alignAcc1" presStyleIdx="3" presStyleCnt="5">
        <dgm:presLayoutVars>
          <dgm:bulletEnabled val="1"/>
        </dgm:presLayoutVars>
      </dgm:prSet>
      <dgm:spPr/>
    </dgm:pt>
    <dgm:pt modelId="{D1480A01-38A2-4548-BC88-9A31E4F1D806}" type="pres">
      <dgm:prSet presAssocID="{110F90C6-8D13-4372-AD22-50C217E2E1F2}" presName="sp" presStyleCnt="0"/>
      <dgm:spPr/>
    </dgm:pt>
    <dgm:pt modelId="{B8C8F0E2-1579-4B65-A7F6-B86344DAF671}" type="pres">
      <dgm:prSet presAssocID="{95BFD383-2AA9-4681-AA92-7B1949BB4897}" presName="composite" presStyleCnt="0"/>
      <dgm:spPr/>
    </dgm:pt>
    <dgm:pt modelId="{8E59578D-247F-44DD-B423-F1175B62A42A}" type="pres">
      <dgm:prSet presAssocID="{95BFD383-2AA9-4681-AA92-7B1949BB489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8D6D179-1660-4B94-BF0F-D52A7BCEAC41}" type="pres">
      <dgm:prSet presAssocID="{95BFD383-2AA9-4681-AA92-7B1949BB4897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C7A0E00-04A2-4043-9163-2CAF2503E88C}" srcId="{E303CA63-C0E0-47DB-89ED-1C1EF8BA7FB3}" destId="{19E91010-7A05-43A4-AAE7-79697A4A47B8}" srcOrd="1" destOrd="0" parTransId="{4DF55B9E-968F-4FC4-BF4C-44273BA06A62}" sibTransId="{097FD383-DE33-487F-88E2-F2BDABAFA431}"/>
    <dgm:cxn modelId="{36513801-4E3E-42C2-954C-668DA6D36C8E}" type="presOf" srcId="{717917C8-1198-40E3-AED4-549F236456A9}" destId="{38D6D179-1660-4B94-BF0F-D52A7BCEAC41}" srcOrd="0" destOrd="0" presId="urn:microsoft.com/office/officeart/2005/8/layout/chevron2"/>
    <dgm:cxn modelId="{5C5F9E05-A293-436B-B7F5-52D346ECC0A5}" type="presOf" srcId="{E303CA63-C0E0-47DB-89ED-1C1EF8BA7FB3}" destId="{354FED98-9161-46EA-A990-F508D23C5740}" srcOrd="0" destOrd="0" presId="urn:microsoft.com/office/officeart/2005/8/layout/chevron2"/>
    <dgm:cxn modelId="{948B690C-C4DD-487B-B996-5FDDB8C2296D}" srcId="{E303CA63-C0E0-47DB-89ED-1C1EF8BA7FB3}" destId="{4D157E2E-05EF-4E4B-86FA-C88E0CF6B47D}" srcOrd="0" destOrd="0" parTransId="{401D22BC-464E-4F1E-AA7D-94293CFF6807}" sibTransId="{58E91AF5-567D-4AFA-BE28-0C5B4F517818}"/>
    <dgm:cxn modelId="{4A127417-C823-4D7E-9F49-C2413C40022B}" srcId="{4D157E2E-05EF-4E4B-86FA-C88E0CF6B47D}" destId="{935CA88D-6785-4032-8B2E-8C7DC74AA8DD}" srcOrd="0" destOrd="0" parTransId="{1ABDE3E3-FB14-46EE-B8B7-4E284BAEF71A}" sibTransId="{57463387-5DCE-4BAE-B52B-4FF0FD67D38F}"/>
    <dgm:cxn modelId="{817E6919-DF57-441E-8F32-0481D7DF7230}" srcId="{19E91010-7A05-43A4-AAE7-79697A4A47B8}" destId="{21586AEF-53EF-4AC5-A268-EC9D0D6613B1}" srcOrd="0" destOrd="0" parTransId="{245CFD02-DA11-4761-B9DB-D8B9A282C6E6}" sibTransId="{A9BC832C-7C30-4DA3-B648-723E98402763}"/>
    <dgm:cxn modelId="{A4CEA11C-79FC-49A5-8F6C-D1BA7F2F0059}" srcId="{E303CA63-C0E0-47DB-89ED-1C1EF8BA7FB3}" destId="{CE42DEB1-84BF-451F-A938-400CA42D8B4E}" srcOrd="3" destOrd="0" parTransId="{CEA45CD4-96E3-4144-A602-BAF17857CDDA}" sibTransId="{110F90C6-8D13-4372-AD22-50C217E2E1F2}"/>
    <dgm:cxn modelId="{BE815920-07BD-4938-BA3C-DA7398EEF89B}" srcId="{E303CA63-C0E0-47DB-89ED-1C1EF8BA7FB3}" destId="{8AF37F3F-6AD3-4B39-ACF6-088FB9E16A54}" srcOrd="2" destOrd="0" parTransId="{2926D785-1766-4D10-89A4-E46D0CF9896C}" sibTransId="{96DB2C08-2D2E-485E-B2BB-75FA6D1EFA9B}"/>
    <dgm:cxn modelId="{082F4623-9749-49CF-A147-E88EF2D7F89F}" srcId="{CE42DEB1-84BF-451F-A938-400CA42D8B4E}" destId="{512E443B-0E90-4C11-A4D3-63B5D60B025A}" srcOrd="0" destOrd="0" parTransId="{2F85912B-F5FF-464E-89C3-B0151186D578}" sibTransId="{1D0ED497-0907-46A7-BA09-59F8CE8C2BFD}"/>
    <dgm:cxn modelId="{AEC8F329-5AD3-44A3-8D99-07EFB609987B}" type="presOf" srcId="{19E91010-7A05-43A4-AAE7-79697A4A47B8}" destId="{2E077B78-13A3-4FFB-A16F-300CE5053F59}" srcOrd="0" destOrd="0" presId="urn:microsoft.com/office/officeart/2005/8/layout/chevron2"/>
    <dgm:cxn modelId="{6BABD240-2CA5-4695-91DE-56ADCD409EE0}" type="presOf" srcId="{95BFD383-2AA9-4681-AA92-7B1949BB4897}" destId="{8E59578D-247F-44DD-B423-F1175B62A42A}" srcOrd="0" destOrd="0" presId="urn:microsoft.com/office/officeart/2005/8/layout/chevron2"/>
    <dgm:cxn modelId="{8401484E-45EB-4579-AE70-680E97BA5E65}" type="presOf" srcId="{21586AEF-53EF-4AC5-A268-EC9D0D6613B1}" destId="{7E6FF1BD-361D-4FA8-B19A-A9A48E39D49C}" srcOrd="0" destOrd="0" presId="urn:microsoft.com/office/officeart/2005/8/layout/chevron2"/>
    <dgm:cxn modelId="{ED04BB86-5506-4EBC-94A3-D9EBE410B1C3}" type="presOf" srcId="{4D157E2E-05EF-4E4B-86FA-C88E0CF6B47D}" destId="{8D772F5D-7EB0-46F8-BB8F-761BB02EE436}" srcOrd="0" destOrd="0" presId="urn:microsoft.com/office/officeart/2005/8/layout/chevron2"/>
    <dgm:cxn modelId="{EA6DFD91-1259-4DF5-9885-4857A96E6C7B}" type="presOf" srcId="{CE42DEB1-84BF-451F-A938-400CA42D8B4E}" destId="{05BA8918-491D-4038-A708-8E356C632827}" srcOrd="0" destOrd="0" presId="urn:microsoft.com/office/officeart/2005/8/layout/chevron2"/>
    <dgm:cxn modelId="{0E77A394-CCD1-456F-9F45-DA415A998FF1}" type="presOf" srcId="{C4CF99FC-8A1C-4CE4-A790-117604FD5033}" destId="{CE813CE7-2B86-4314-B679-09509CAF77A7}" srcOrd="0" destOrd="0" presId="urn:microsoft.com/office/officeart/2005/8/layout/chevron2"/>
    <dgm:cxn modelId="{45C1719E-B1FA-4232-94C5-101082C5656A}" type="presOf" srcId="{935CA88D-6785-4032-8B2E-8C7DC74AA8DD}" destId="{AC947E05-BEF1-4163-90B5-C4BCD4C9940C}" srcOrd="0" destOrd="0" presId="urn:microsoft.com/office/officeart/2005/8/layout/chevron2"/>
    <dgm:cxn modelId="{123119B0-9432-4A70-AC52-ACB85EBA6BC7}" srcId="{8AF37F3F-6AD3-4B39-ACF6-088FB9E16A54}" destId="{C4CF99FC-8A1C-4CE4-A790-117604FD5033}" srcOrd="0" destOrd="0" parTransId="{1F8A1E73-7A90-44FE-A1C9-B0F0B4E18D75}" sibTransId="{7A075465-62A9-4434-AB88-A82A2A852847}"/>
    <dgm:cxn modelId="{100CE5CB-704B-4A8A-9040-A590DE17B0F1}" type="presOf" srcId="{512E443B-0E90-4C11-A4D3-63B5D60B025A}" destId="{EFC3010D-A280-46B8-AED6-136EA83CD81D}" srcOrd="0" destOrd="0" presId="urn:microsoft.com/office/officeart/2005/8/layout/chevron2"/>
    <dgm:cxn modelId="{0AD34ECC-2F59-4237-925F-BD8C88592618}" type="presOf" srcId="{8AF37F3F-6AD3-4B39-ACF6-088FB9E16A54}" destId="{92EDCFFE-8F35-464E-B205-351CF0F62DC1}" srcOrd="0" destOrd="0" presId="urn:microsoft.com/office/officeart/2005/8/layout/chevron2"/>
    <dgm:cxn modelId="{15E315D1-CBC9-4E53-8041-47D65A5D20AD}" srcId="{95BFD383-2AA9-4681-AA92-7B1949BB4897}" destId="{717917C8-1198-40E3-AED4-549F236456A9}" srcOrd="0" destOrd="0" parTransId="{0019B04F-F61B-45F0-8CF2-1529E7F348C1}" sibTransId="{79C68A8F-2E38-4955-B324-3E9FF98E11C6}"/>
    <dgm:cxn modelId="{7886F9F2-B2FB-4253-8A32-9E4ED5CA72EF}" srcId="{E303CA63-C0E0-47DB-89ED-1C1EF8BA7FB3}" destId="{95BFD383-2AA9-4681-AA92-7B1949BB4897}" srcOrd="4" destOrd="0" parTransId="{AE386C61-EAE8-4D59-A66C-715732982F06}" sibTransId="{5BF8FA2E-F0F8-465F-955A-AFC38FCBF25F}"/>
    <dgm:cxn modelId="{169F3ACE-E15E-4285-BE60-C2090B595625}" type="presParOf" srcId="{354FED98-9161-46EA-A990-F508D23C5740}" destId="{60AF135C-707C-4DBD-81C8-61230BEB6DAC}" srcOrd="0" destOrd="0" presId="urn:microsoft.com/office/officeart/2005/8/layout/chevron2"/>
    <dgm:cxn modelId="{EA147AD0-ABF0-4329-86F2-B2FA805F4F08}" type="presParOf" srcId="{60AF135C-707C-4DBD-81C8-61230BEB6DAC}" destId="{8D772F5D-7EB0-46F8-BB8F-761BB02EE436}" srcOrd="0" destOrd="0" presId="urn:microsoft.com/office/officeart/2005/8/layout/chevron2"/>
    <dgm:cxn modelId="{849F0522-AC88-4DAC-9A38-B9CCECC11C17}" type="presParOf" srcId="{60AF135C-707C-4DBD-81C8-61230BEB6DAC}" destId="{AC947E05-BEF1-4163-90B5-C4BCD4C9940C}" srcOrd="1" destOrd="0" presId="urn:microsoft.com/office/officeart/2005/8/layout/chevron2"/>
    <dgm:cxn modelId="{F06FE9E1-91E8-4F31-B13C-43EFF3F6C1E0}" type="presParOf" srcId="{354FED98-9161-46EA-A990-F508D23C5740}" destId="{0F8A83D8-76D8-481A-A604-6D71CC197287}" srcOrd="1" destOrd="0" presId="urn:microsoft.com/office/officeart/2005/8/layout/chevron2"/>
    <dgm:cxn modelId="{74CB4B4C-E198-4A2A-9257-C05E4655BB8C}" type="presParOf" srcId="{354FED98-9161-46EA-A990-F508D23C5740}" destId="{F84B728F-FA09-466E-9815-DB245A254A42}" srcOrd="2" destOrd="0" presId="urn:microsoft.com/office/officeart/2005/8/layout/chevron2"/>
    <dgm:cxn modelId="{EDC296E7-7A28-4D90-A8DF-F06B30B15B66}" type="presParOf" srcId="{F84B728F-FA09-466E-9815-DB245A254A42}" destId="{2E077B78-13A3-4FFB-A16F-300CE5053F59}" srcOrd="0" destOrd="0" presId="urn:microsoft.com/office/officeart/2005/8/layout/chevron2"/>
    <dgm:cxn modelId="{156C30DA-13F8-482E-A188-60F1A996AEA4}" type="presParOf" srcId="{F84B728F-FA09-466E-9815-DB245A254A42}" destId="{7E6FF1BD-361D-4FA8-B19A-A9A48E39D49C}" srcOrd="1" destOrd="0" presId="urn:microsoft.com/office/officeart/2005/8/layout/chevron2"/>
    <dgm:cxn modelId="{63CE2A23-2CA4-4875-AF49-C645A1A0B5CA}" type="presParOf" srcId="{354FED98-9161-46EA-A990-F508D23C5740}" destId="{66102AAD-F6DB-40B8-8411-71CBC39A95E8}" srcOrd="3" destOrd="0" presId="urn:microsoft.com/office/officeart/2005/8/layout/chevron2"/>
    <dgm:cxn modelId="{1CB17EA9-1946-47A1-911F-93813F081034}" type="presParOf" srcId="{354FED98-9161-46EA-A990-F508D23C5740}" destId="{C6D2872E-A3AD-420C-9AA6-64DA756EF5B8}" srcOrd="4" destOrd="0" presId="urn:microsoft.com/office/officeart/2005/8/layout/chevron2"/>
    <dgm:cxn modelId="{FD3CE7D0-868E-414D-9607-DE8DF34F9F54}" type="presParOf" srcId="{C6D2872E-A3AD-420C-9AA6-64DA756EF5B8}" destId="{92EDCFFE-8F35-464E-B205-351CF0F62DC1}" srcOrd="0" destOrd="0" presId="urn:microsoft.com/office/officeart/2005/8/layout/chevron2"/>
    <dgm:cxn modelId="{DE160BB3-867A-4769-9FB0-3955D1B6AFE6}" type="presParOf" srcId="{C6D2872E-A3AD-420C-9AA6-64DA756EF5B8}" destId="{CE813CE7-2B86-4314-B679-09509CAF77A7}" srcOrd="1" destOrd="0" presId="urn:microsoft.com/office/officeart/2005/8/layout/chevron2"/>
    <dgm:cxn modelId="{103A9D3C-E447-4819-A01B-6DEC7A7AD804}" type="presParOf" srcId="{354FED98-9161-46EA-A990-F508D23C5740}" destId="{AEAB4C69-BE35-4C99-970C-055E62F255CA}" srcOrd="5" destOrd="0" presId="urn:microsoft.com/office/officeart/2005/8/layout/chevron2"/>
    <dgm:cxn modelId="{D13F8380-F4F2-49BC-9AD1-E99935126320}" type="presParOf" srcId="{354FED98-9161-46EA-A990-F508D23C5740}" destId="{81C294DB-9A1B-4D4B-A8D2-9AC2AEA52E25}" srcOrd="6" destOrd="0" presId="urn:microsoft.com/office/officeart/2005/8/layout/chevron2"/>
    <dgm:cxn modelId="{D1AF0AB8-E2B8-4F01-BEFE-1B3ECC0957C9}" type="presParOf" srcId="{81C294DB-9A1B-4D4B-A8D2-9AC2AEA52E25}" destId="{05BA8918-491D-4038-A708-8E356C632827}" srcOrd="0" destOrd="0" presId="urn:microsoft.com/office/officeart/2005/8/layout/chevron2"/>
    <dgm:cxn modelId="{AFBECB0C-EE9F-4FDB-BD26-C2EBF0F146D5}" type="presParOf" srcId="{81C294DB-9A1B-4D4B-A8D2-9AC2AEA52E25}" destId="{EFC3010D-A280-46B8-AED6-136EA83CD81D}" srcOrd="1" destOrd="0" presId="urn:microsoft.com/office/officeart/2005/8/layout/chevron2"/>
    <dgm:cxn modelId="{B1E75B7C-28BF-414F-9B87-7CBFB797B909}" type="presParOf" srcId="{354FED98-9161-46EA-A990-F508D23C5740}" destId="{D1480A01-38A2-4548-BC88-9A31E4F1D806}" srcOrd="7" destOrd="0" presId="urn:microsoft.com/office/officeart/2005/8/layout/chevron2"/>
    <dgm:cxn modelId="{E6B6AD26-124D-4D7D-8C6A-DE042636EBE5}" type="presParOf" srcId="{354FED98-9161-46EA-A990-F508D23C5740}" destId="{B8C8F0E2-1579-4B65-A7F6-B86344DAF671}" srcOrd="8" destOrd="0" presId="urn:microsoft.com/office/officeart/2005/8/layout/chevron2"/>
    <dgm:cxn modelId="{BCC0E37D-1A11-4E5F-801C-C59E16DA00DC}" type="presParOf" srcId="{B8C8F0E2-1579-4B65-A7F6-B86344DAF671}" destId="{8E59578D-247F-44DD-B423-F1175B62A42A}" srcOrd="0" destOrd="0" presId="urn:microsoft.com/office/officeart/2005/8/layout/chevron2"/>
    <dgm:cxn modelId="{9E9599CD-159A-46BA-9716-4B3E496E17D1}" type="presParOf" srcId="{B8C8F0E2-1579-4B65-A7F6-B86344DAF671}" destId="{38D6D179-1660-4B94-BF0F-D52A7BCEAC4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72F5D-7EB0-46F8-BB8F-761BB02EE436}">
      <dsp:nvSpPr>
        <dsp:cNvPr id="0" name=""/>
        <dsp:cNvSpPr/>
      </dsp:nvSpPr>
      <dsp:spPr>
        <a:xfrm rot="5400000">
          <a:off x="-155939" y="160096"/>
          <a:ext cx="1039599" cy="72771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1</a:t>
          </a:r>
          <a:endParaRPr lang="en-US" sz="2400" kern="1200"/>
        </a:p>
      </dsp:txBody>
      <dsp:txXfrm rot="-5400000">
        <a:off x="2" y="368016"/>
        <a:ext cx="727719" cy="311880"/>
      </dsp:txXfrm>
    </dsp:sp>
    <dsp:sp modelId="{AC947E05-BEF1-4163-90B5-C4BCD4C9940C}">
      <dsp:nvSpPr>
        <dsp:cNvPr id="0" name=""/>
        <dsp:cNvSpPr/>
      </dsp:nvSpPr>
      <dsp:spPr>
        <a:xfrm rot="5400000">
          <a:off x="4382705" y="-3650829"/>
          <a:ext cx="676094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Understand the </a:t>
          </a:r>
          <a:r>
            <a:rPr lang="en-GB" sz="2200" kern="1200">
              <a:solidFill>
                <a:srgbClr val="1125E5"/>
              </a:solidFill>
            </a:rPr>
            <a:t>basic annotations </a:t>
          </a:r>
          <a:r>
            <a:rPr lang="en-GB" sz="2200" kern="1200"/>
            <a:t>be used in hibernate.</a:t>
          </a:r>
          <a:endParaRPr lang="en-US" sz="2200" kern="1200"/>
        </a:p>
      </dsp:txBody>
      <dsp:txXfrm rot="-5400000">
        <a:off x="727719" y="37161"/>
        <a:ext cx="7953063" cy="610086"/>
      </dsp:txXfrm>
    </dsp:sp>
    <dsp:sp modelId="{2E077B78-13A3-4FFB-A16F-300CE5053F59}">
      <dsp:nvSpPr>
        <dsp:cNvPr id="0" name=""/>
        <dsp:cNvSpPr/>
      </dsp:nvSpPr>
      <dsp:spPr>
        <a:xfrm rot="5400000">
          <a:off x="-155939" y="1082107"/>
          <a:ext cx="1039599" cy="727719"/>
        </a:xfrm>
        <a:prstGeom prst="chevron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2</a:t>
          </a:r>
          <a:endParaRPr lang="en-US" sz="2400" kern="1200"/>
        </a:p>
      </dsp:txBody>
      <dsp:txXfrm rot="-5400000">
        <a:off x="2" y="1290027"/>
        <a:ext cx="727719" cy="311880"/>
      </dsp:txXfrm>
    </dsp:sp>
    <dsp:sp modelId="{7E6FF1BD-361D-4FA8-B19A-A9A48E39D49C}">
      <dsp:nvSpPr>
        <dsp:cNvPr id="0" name=""/>
        <dsp:cNvSpPr/>
      </dsp:nvSpPr>
      <dsp:spPr>
        <a:xfrm rot="5400000">
          <a:off x="4382883" y="-2728996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Understand the </a:t>
          </a:r>
          <a:r>
            <a:rPr lang="en-GB" sz="2200" kern="1200">
              <a:solidFill>
                <a:srgbClr val="1125E5"/>
              </a:solidFill>
            </a:rPr>
            <a:t>type of hibernate relationship</a:t>
          </a:r>
          <a:r>
            <a:rPr lang="en-GB" sz="2200" kern="1200"/>
            <a:t>.</a:t>
          </a:r>
          <a:endParaRPr lang="en-US" sz="2200" kern="1200"/>
        </a:p>
      </dsp:txBody>
      <dsp:txXfrm rot="-5400000">
        <a:off x="727720" y="959154"/>
        <a:ext cx="7953080" cy="609765"/>
      </dsp:txXfrm>
    </dsp:sp>
    <dsp:sp modelId="{92EDCFFE-8F35-464E-B205-351CF0F62DC1}">
      <dsp:nvSpPr>
        <dsp:cNvPr id="0" name=""/>
        <dsp:cNvSpPr/>
      </dsp:nvSpPr>
      <dsp:spPr>
        <a:xfrm rot="5400000">
          <a:off x="-155939" y="2004118"/>
          <a:ext cx="1039599" cy="727719"/>
        </a:xfrm>
        <a:prstGeom prst="chevr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3</a:t>
          </a:r>
          <a:endParaRPr lang="en-US" sz="2400" kern="1200"/>
        </a:p>
      </dsp:txBody>
      <dsp:txXfrm rot="-5400000">
        <a:off x="2" y="2212038"/>
        <a:ext cx="727719" cy="311880"/>
      </dsp:txXfrm>
    </dsp:sp>
    <dsp:sp modelId="{CE813CE7-2B86-4314-B679-09509CAF77A7}">
      <dsp:nvSpPr>
        <dsp:cNvPr id="0" name=""/>
        <dsp:cNvSpPr/>
      </dsp:nvSpPr>
      <dsp:spPr>
        <a:xfrm rot="5400000">
          <a:off x="4382883" y="-1806985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Able to use </a:t>
          </a:r>
          <a:r>
            <a:rPr lang="en-GB" sz="2400" kern="1200">
              <a:solidFill>
                <a:srgbClr val="1125E5"/>
              </a:solidFill>
            </a:rPr>
            <a:t>annotation in hibernate mapping</a:t>
          </a:r>
          <a:r>
            <a:rPr lang="en-GB" sz="2400" kern="1200"/>
            <a:t>.</a:t>
          </a:r>
          <a:endParaRPr lang="en-US" sz="2400" kern="1200"/>
        </a:p>
      </dsp:txBody>
      <dsp:txXfrm rot="-5400000">
        <a:off x="727720" y="1881165"/>
        <a:ext cx="7953080" cy="609765"/>
      </dsp:txXfrm>
    </dsp:sp>
    <dsp:sp modelId="{05BA8918-491D-4038-A708-8E356C632827}">
      <dsp:nvSpPr>
        <dsp:cNvPr id="0" name=""/>
        <dsp:cNvSpPr/>
      </dsp:nvSpPr>
      <dsp:spPr>
        <a:xfrm rot="5400000">
          <a:off x="-155939" y="2926129"/>
          <a:ext cx="1039599" cy="727719"/>
        </a:xfrm>
        <a:prstGeom prst="chevron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4</a:t>
          </a:r>
          <a:endParaRPr lang="en-US" sz="2200" kern="1200"/>
        </a:p>
      </dsp:txBody>
      <dsp:txXfrm rot="-5400000">
        <a:off x="2" y="3134049"/>
        <a:ext cx="727719" cy="311880"/>
      </dsp:txXfrm>
    </dsp:sp>
    <dsp:sp modelId="{EFC3010D-A280-46B8-AED6-136EA83CD81D}">
      <dsp:nvSpPr>
        <dsp:cNvPr id="0" name=""/>
        <dsp:cNvSpPr/>
      </dsp:nvSpPr>
      <dsp:spPr>
        <a:xfrm rot="5400000">
          <a:off x="4382883" y="-884973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Understand the </a:t>
          </a:r>
          <a:r>
            <a:rPr lang="en-GB" sz="2200" kern="1200">
              <a:solidFill>
                <a:srgbClr val="1125E5"/>
              </a:solidFill>
            </a:rPr>
            <a:t>Composite key </a:t>
          </a:r>
          <a:r>
            <a:rPr lang="en-GB" sz="2200" kern="1200"/>
            <a:t>and how to implement it.</a:t>
          </a:r>
          <a:endParaRPr lang="en-US" sz="2200" kern="1200"/>
        </a:p>
      </dsp:txBody>
      <dsp:txXfrm rot="-5400000">
        <a:off x="727720" y="2803177"/>
        <a:ext cx="7953080" cy="609765"/>
      </dsp:txXfrm>
    </dsp:sp>
    <dsp:sp modelId="{8E59578D-247F-44DD-B423-F1175B62A42A}">
      <dsp:nvSpPr>
        <dsp:cNvPr id="0" name=""/>
        <dsp:cNvSpPr/>
      </dsp:nvSpPr>
      <dsp:spPr>
        <a:xfrm rot="5400000">
          <a:off x="-155939" y="3848141"/>
          <a:ext cx="1039599" cy="727719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5</a:t>
          </a:r>
          <a:endParaRPr lang="en-US" sz="2400" kern="1200"/>
        </a:p>
      </dsp:txBody>
      <dsp:txXfrm rot="-5400000">
        <a:off x="2" y="4056061"/>
        <a:ext cx="727719" cy="311880"/>
      </dsp:txXfrm>
    </dsp:sp>
    <dsp:sp modelId="{38D6D179-1660-4B94-BF0F-D52A7BCEAC41}">
      <dsp:nvSpPr>
        <dsp:cNvPr id="0" name=""/>
        <dsp:cNvSpPr/>
      </dsp:nvSpPr>
      <dsp:spPr>
        <a:xfrm rot="5400000">
          <a:off x="4382883" y="37037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Able to distinguish </a:t>
          </a:r>
          <a:r>
            <a:rPr lang="en-GB" sz="2200" kern="1200">
              <a:solidFill>
                <a:srgbClr val="1125E5"/>
              </a:solidFill>
            </a:rPr>
            <a:t>Lazy loading </a:t>
          </a:r>
          <a:r>
            <a:rPr lang="en-GB" sz="2200" kern="1200"/>
            <a:t>and </a:t>
          </a:r>
          <a:r>
            <a:rPr lang="en-GB" sz="2200" kern="1200">
              <a:solidFill>
                <a:srgbClr val="1125E5"/>
              </a:solidFill>
            </a:rPr>
            <a:t>Eager loading</a:t>
          </a:r>
          <a:r>
            <a:rPr lang="en-GB" sz="2200" kern="1200"/>
            <a:t>.</a:t>
          </a:r>
          <a:endParaRPr lang="en-US" sz="2200" kern="1200"/>
        </a:p>
      </dsp:txBody>
      <dsp:txXfrm rot="-5400000">
        <a:off x="727720" y="3725188"/>
        <a:ext cx="7953080" cy="609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3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https://howtodoinjava.com/hibernate/hibernate-one-to-one-mapping-using-annotations/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15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http://www.vertabelo.com/blog/technical-articles/how-to-set-up-a-composite-primary-key-in-jooq-and-hibernate</a:t>
            </a:r>
          </a:p>
          <a:p>
            <a:endParaRPr lang="en-GB"/>
          </a:p>
          <a:p>
            <a:r>
              <a:rPr lang="en-US"/>
              <a:t>https://stackoverflow.com/questions/24820969/hibernate-initializelist-vs-setfetchmode#:~:text=1%20Answer&amp;text=Using%20FetchMode%20will%20allow%20you,always%20issue%20a%20new%20select.</a:t>
            </a:r>
          </a:p>
          <a:p>
            <a:endParaRPr lang="en-GB"/>
          </a:p>
          <a:p>
            <a:r>
              <a:rPr lang="en-GB"/>
              <a:t>LazyInitializationException: https://www.baeldung.com/hibernate-initialize-proxy-exception</a:t>
            </a:r>
          </a:p>
          <a:p>
            <a:pPr marL="228600" indent="-228600">
              <a:buAutoNum type="arabicParenBoth"/>
            </a:pPr>
            <a:r>
              <a:rPr lang="en-GB" baseline="0"/>
              <a:t>&lt;property name="hibernate.enable_lazy_load_no_trans" value="true"/&gt;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GB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approach is not efficient and also considered an anti-pattern.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  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FetchType.EAGER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Strategy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b="0"/>
              <a:t>(3) 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Join Fetching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b="0">
                <a:sym typeface="Wingdings" panose="05000000000000000000" pitchFamily="2" charset="2"/>
              </a:rPr>
              <a:t> </a:t>
            </a:r>
            <a:r>
              <a:rPr lang="en-GB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most efficient and fine-grained solution to avoid the </a:t>
            </a:r>
            <a:r>
              <a:rPr lang="en-GB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LazyInitializationException </a:t>
            </a:r>
            <a:r>
              <a:rPr lang="en-GB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8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LAZY</a:t>
            </a:r>
            <a:r>
              <a:rPr lang="vi-VN" dirty="0"/>
              <a:t>: Khái niệm load dữ liệu lười biếng. Nghĩa là bạn nhận được một đối tượng </a:t>
            </a:r>
            <a:r>
              <a:rPr lang="vi-VN" b="1" dirty="0"/>
              <a:t>Account</a:t>
            </a:r>
            <a:r>
              <a:rPr lang="vi-VN" dirty="0"/>
              <a:t>, và gọi getOpenBranch() nó trả về một đối tượng</a:t>
            </a:r>
            <a:r>
              <a:rPr lang="en-US" dirty="0"/>
              <a:t> </a:t>
            </a:r>
            <a:r>
              <a:rPr lang="vi-VN" b="1" dirty="0"/>
              <a:t>Branch</a:t>
            </a:r>
            <a:r>
              <a:rPr lang="vi-VN" dirty="0"/>
              <a:t>, đối tượng này chỉ có cột branchId của nó là có giá trị, thực tế nó chưa load dữ liệu từ Record tương ứng của bảng </a:t>
            </a:r>
            <a:r>
              <a:rPr lang="vi-VN" b="1" dirty="0"/>
              <a:t>BRANCH </a:t>
            </a:r>
            <a:r>
              <a:rPr lang="vi-VN" dirty="0"/>
              <a:t>lên. Nó chỉ thực hiện điều đó khi bạn làm gì đó với đối tượng Branch vừa có được, chẳng hạn branch.getName().</a:t>
            </a:r>
            <a:br>
              <a:rPr lang="vi-VN" dirty="0"/>
            </a:br>
            <a:br>
              <a:rPr lang="vi-VN" dirty="0"/>
            </a:br>
            <a:r>
              <a:rPr lang="vi-VN" b="1" dirty="0"/>
              <a:t>EAGER</a:t>
            </a:r>
            <a:r>
              <a:rPr lang="vi-VN" dirty="0"/>
              <a:t>: Khái niệm load dữ liệu lập tức. Nghĩa là bạn nhận được đối tượng </a:t>
            </a:r>
            <a:r>
              <a:rPr lang="vi-VN" b="1" dirty="0"/>
              <a:t>Account</a:t>
            </a:r>
            <a:r>
              <a:rPr lang="vi-VN" dirty="0"/>
              <a:t>, và gọi getOpenBranch() trả về đối tượng </a:t>
            </a:r>
            <a:r>
              <a:rPr lang="vi-VN" b="1" dirty="0"/>
              <a:t>Branch </a:t>
            </a:r>
            <a:r>
              <a:rPr lang="vi-VN" dirty="0"/>
              <a:t>đã có sẵn các giá trị thuộc tính (name, address, ...). Thực tế dữ liệu nó có được cùng trong 1 lần query với </a:t>
            </a:r>
            <a:r>
              <a:rPr lang="vi-VN" b="1" dirty="0"/>
              <a:t>Account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LAZY</a:t>
            </a:r>
            <a:r>
              <a:rPr lang="vi-VN" dirty="0"/>
              <a:t>: Khái niệm load dữ liệu lười biếng. Nghĩa là bạn nhận được một đối tượng </a:t>
            </a:r>
            <a:r>
              <a:rPr lang="vi-VN" b="1" dirty="0"/>
              <a:t>Account</a:t>
            </a:r>
            <a:r>
              <a:rPr lang="vi-VN" dirty="0"/>
              <a:t>, và gọi getOpenBranch() nó trả về một đối tượng</a:t>
            </a:r>
            <a:r>
              <a:rPr lang="en-US" dirty="0"/>
              <a:t> </a:t>
            </a:r>
            <a:r>
              <a:rPr lang="vi-VN" b="1" dirty="0"/>
              <a:t>Branch</a:t>
            </a:r>
            <a:r>
              <a:rPr lang="vi-VN" dirty="0"/>
              <a:t>, đối tượng này chỉ có cột branchId của nó là có giá trị, thực tế nó chưa load dữ liệu từ Record tương ứng của bảng </a:t>
            </a:r>
            <a:r>
              <a:rPr lang="vi-VN" b="1" dirty="0"/>
              <a:t>BRANCH </a:t>
            </a:r>
            <a:r>
              <a:rPr lang="vi-VN" dirty="0"/>
              <a:t>lên. Nó chỉ thực hiện điều đó khi bạn làm gì đó với đối tượng Branch vừa có được, chẳng hạn branch.getName().</a:t>
            </a:r>
            <a:br>
              <a:rPr lang="vi-VN" dirty="0"/>
            </a:br>
            <a:br>
              <a:rPr lang="vi-VN" dirty="0"/>
            </a:br>
            <a:r>
              <a:rPr lang="vi-VN" b="1" dirty="0"/>
              <a:t>EAGER</a:t>
            </a:r>
            <a:r>
              <a:rPr lang="vi-VN" dirty="0"/>
              <a:t>: Khái niệm load dữ liệu lập tức. Nghĩa là bạn nhận được đối tượng </a:t>
            </a:r>
            <a:r>
              <a:rPr lang="vi-VN" b="1" dirty="0"/>
              <a:t>Account</a:t>
            </a:r>
            <a:r>
              <a:rPr lang="vi-VN" dirty="0"/>
              <a:t>, và gọi getOpenBranch() trả về đối tượng </a:t>
            </a:r>
            <a:r>
              <a:rPr lang="vi-VN" b="1" dirty="0"/>
              <a:t>Branch </a:t>
            </a:r>
            <a:r>
              <a:rPr lang="vi-VN" dirty="0"/>
              <a:t>đã có sẵn các giá trị thuộc tính (name, address, ...). Thực tế dữ liệu nó có được cùng trong 1 lần query với </a:t>
            </a:r>
            <a:r>
              <a:rPr lang="vi-VN" b="1" dirty="0"/>
              <a:t>Account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</a:t>
            </a:r>
            <a:r>
              <a:rPr lang="en-US" baseline="0" dirty="0" err="1"/>
              <a:t>liên</a:t>
            </a:r>
            <a:r>
              <a:rPr lang="en-US" baseline="0" dirty="0"/>
              <a:t> qua </a:t>
            </a:r>
            <a:r>
              <a:rPr lang="en-US" baseline="0" dirty="0" err="1"/>
              <a:t>đến</a:t>
            </a:r>
            <a:r>
              <a:rPr lang="en-US" baseline="0"/>
              <a:t> Hibernate.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7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443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/>
              <a:t>Overview: What</a:t>
            </a:r>
            <a:r>
              <a:rPr lang="en-US" baseline="0" dirty="0"/>
              <a:t> </a:t>
            </a:r>
            <a:r>
              <a:rPr lang="en-US" baseline="0"/>
              <a:t>is hibernate </a:t>
            </a:r>
            <a:r>
              <a:rPr lang="en-US" baseline="0" dirty="0"/>
              <a:t>&amp; high level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được hiểu là một dạng </a:t>
            </a:r>
            <a:r>
              <a:rPr lang="vi-V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 thích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hoặc  một dạng </a:t>
            </a:r>
            <a:r>
              <a:rPr lang="vi-V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siêu dữ 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(metadata) được dùng để cung cấp thông tin dữ liệu cho mã nguồn Java.</a:t>
            </a:r>
            <a:endPara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(Java Persistence API) – một chuẩn đặc tả cho các ORM Framework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5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http://www.vertabelo.com/blog/technical-articles/how-to-set-up-a-composite-primary-key-in-jooq-and-hibernate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https://howtodoinjava.com/hibernate/hibernate-one-to-one-mapping-using-annotations/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3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6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https://howtodoinjava.com/hibernate/hibernate-one-to-one-mapping-using-annotations/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9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http://www.vertabelo.com/blog/technical-articles/how-to-set-up-a-composite-primary-key-in-jooq-and-hibernate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6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40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390239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52358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4922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s.coreservlets.com/Course-Materials/hibernate.html" TargetMode="External"/><Relationship Id="rId5" Type="http://schemas.openxmlformats.org/officeDocument/2006/relationships/hyperlink" Target="http://www.mkyong.com/hibernate/" TargetMode="External"/><Relationship Id="rId4" Type="http://schemas.openxmlformats.org/officeDocument/2006/relationships/hyperlink" Target="http://www.hibernate.org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4400" b="1">
                <a:solidFill>
                  <a:schemeClr val="accent6">
                    <a:lumMod val="75000"/>
                  </a:schemeClr>
                </a:solidFill>
              </a:rPr>
              <a:t>Hibernate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Mapping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Dessign</a:t>
            </a:r>
            <a:r>
              <a:rPr lang="en-US" sz="2800" dirty="0"/>
              <a:t> by</a:t>
            </a:r>
            <a:r>
              <a:rPr lang="en-US" sz="2800"/>
              <a:t>: BinhNT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Association </a:t>
            </a:r>
            <a:r>
              <a:rPr lang="en-US" sz="3200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Represents the static </a:t>
            </a:r>
            <a:r>
              <a:rPr lang="en-US" sz="2400" dirty="0">
                <a:solidFill>
                  <a:srgbClr val="1125E5"/>
                </a:solidFill>
              </a:rPr>
              <a:t>relationship</a:t>
            </a:r>
            <a:r>
              <a:rPr lang="en-US" sz="2400" dirty="0"/>
              <a:t> shared among the objects of </a:t>
            </a:r>
            <a:r>
              <a:rPr lang="en-US" sz="2400"/>
              <a:t>two classes.</a:t>
            </a:r>
            <a:endParaRPr lang="en-US" sz="2400" dirty="0"/>
          </a:p>
          <a:p>
            <a:pPr algn="just"/>
            <a:r>
              <a:rPr lang="en-US" sz="2400" b="1" dirty="0"/>
              <a:t>Bi-directional:</a:t>
            </a:r>
          </a:p>
          <a:p>
            <a:pPr lvl="1"/>
            <a:r>
              <a:rPr lang="en-US" sz="2000" dirty="0"/>
              <a:t>both classes are aware of each other and their relationship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1100"/>
          </a:p>
          <a:p>
            <a:r>
              <a:rPr lang="en-US" sz="2400" b="1"/>
              <a:t>Uni-directional</a:t>
            </a:r>
            <a:r>
              <a:rPr lang="en-US" sz="2400" b="1" dirty="0"/>
              <a:t>:</a:t>
            </a:r>
          </a:p>
          <a:p>
            <a:pPr lvl="1" algn="just"/>
            <a:r>
              <a:rPr lang="en-US" sz="2000" dirty="0"/>
              <a:t>two classes are related, but only one class knows that the </a:t>
            </a:r>
            <a:r>
              <a:rPr lang="en-US" sz="2000"/>
              <a:t>relationship exists (overdrawn: thấu chi, counselor: nhân viên)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pic>
        <p:nvPicPr>
          <p:cNvPr id="8196" name="Picture 4" descr="C:\Users\hanhvtb\AppData\Local\Temp\SNAGHTML4c0d9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86" y="2434235"/>
            <a:ext cx="46101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anhvtb\AppData\Local\Temp\SNAGHTML4c6bacf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16244" b="22843"/>
          <a:stretch/>
        </p:blipFill>
        <p:spPr bwMode="auto">
          <a:xfrm>
            <a:off x="1833811" y="5232903"/>
            <a:ext cx="54292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9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577784"/>
          </a:xfrm>
        </p:spPr>
        <p:txBody>
          <a:bodyPr/>
          <a:lstStyle/>
          <a:p>
            <a:pPr algn="just" fontAlgn="base">
              <a:spcBef>
                <a:spcPts val="600"/>
              </a:spcBef>
              <a:spcAft>
                <a:spcPts val="600"/>
              </a:spcAft>
            </a:pPr>
            <a:r>
              <a:rPr lang="en-GB" sz="2000" b="1"/>
              <a:t>Hibernate mapping </a:t>
            </a:r>
            <a:r>
              <a:rPr lang="en-GB" sz="2000"/>
              <a:t>is one of the essential features of Hibernate: “</a:t>
            </a:r>
            <a:r>
              <a:rPr lang="en-GB" sz="2000" i="1"/>
              <a:t>how the objects of persistent classes are associated with each other</a:t>
            </a:r>
            <a:r>
              <a:rPr lang="en-GB" sz="2000"/>
              <a:t>”. Hibernate provides four types of association mapping:</a:t>
            </a:r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en-GB" sz="1600">
                <a:solidFill>
                  <a:srgbClr val="1125E5"/>
                </a:solidFill>
              </a:rPr>
              <a:t>One To One</a:t>
            </a:r>
          </a:p>
          <a:p>
            <a:pPr marL="457200" lvl="1" indent="0" fontAlgn="base">
              <a:spcBef>
                <a:spcPts val="600"/>
              </a:spcBef>
              <a:spcAft>
                <a:spcPts val="600"/>
              </a:spcAft>
              <a:buNone/>
            </a:pPr>
            <a:endParaRPr lang="en-GB" sz="1600"/>
          </a:p>
          <a:p>
            <a:pPr marL="457200" lvl="1" indent="0" fontAlgn="base">
              <a:spcBef>
                <a:spcPts val="600"/>
              </a:spcBef>
              <a:spcAft>
                <a:spcPts val="600"/>
              </a:spcAft>
              <a:buNone/>
            </a:pPr>
            <a:endParaRPr lang="en-GB" sz="1200"/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en-GB" sz="1600">
                <a:solidFill>
                  <a:srgbClr val="1125E5"/>
                </a:solidFill>
              </a:rPr>
              <a:t>One To Many</a:t>
            </a:r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endParaRPr lang="en-GB" sz="1600"/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endParaRPr lang="en-GB" sz="1100"/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en-GB" sz="1600">
                <a:solidFill>
                  <a:srgbClr val="1125E5"/>
                </a:solidFill>
              </a:rPr>
              <a:t>Many To One</a:t>
            </a:r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endParaRPr lang="en-GB" sz="1600"/>
          </a:p>
          <a:p>
            <a:pPr marL="457200" lvl="1" indent="0" fontAlgn="base">
              <a:spcBef>
                <a:spcPts val="600"/>
              </a:spcBef>
              <a:spcAft>
                <a:spcPts val="600"/>
              </a:spcAft>
              <a:buNone/>
            </a:pPr>
            <a:endParaRPr lang="en-GB" sz="600"/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en-GB" sz="1600">
                <a:solidFill>
                  <a:srgbClr val="1125E5"/>
                </a:solidFill>
              </a:rPr>
              <a:t>Many To Many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328530" y="2151666"/>
            <a:ext cx="4592017" cy="664636"/>
            <a:chOff x="2328530" y="2151666"/>
            <a:chExt cx="4592017" cy="664636"/>
          </a:xfrm>
        </p:grpSpPr>
        <p:sp>
          <p:nvSpPr>
            <p:cNvPr id="10" name="Rectangle 9"/>
            <p:cNvSpPr/>
            <p:nvPr/>
          </p:nvSpPr>
          <p:spPr>
            <a:xfrm>
              <a:off x="2328530" y="2222206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Student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40603" y="2219341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Address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0" idx="3"/>
              <a:endCxn id="11" idx="1"/>
            </p:cNvCxnSpPr>
            <p:nvPr/>
          </p:nvCxnSpPr>
          <p:spPr>
            <a:xfrm flipV="1">
              <a:off x="4008474" y="2516389"/>
              <a:ext cx="1232129" cy="2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837732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1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95281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1</a:t>
              </a:r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28530" y="3340913"/>
            <a:ext cx="4592017" cy="664636"/>
            <a:chOff x="2328530" y="2151666"/>
            <a:chExt cx="4592017" cy="664636"/>
          </a:xfrm>
        </p:grpSpPr>
        <p:sp>
          <p:nvSpPr>
            <p:cNvPr id="19" name="Rectangle 18"/>
            <p:cNvSpPr/>
            <p:nvPr/>
          </p:nvSpPr>
          <p:spPr>
            <a:xfrm>
              <a:off x="2328530" y="2222206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Jobs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0603" y="2219341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Employees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3"/>
              <a:endCxn id="20" idx="1"/>
            </p:cNvCxnSpPr>
            <p:nvPr/>
          </p:nvCxnSpPr>
          <p:spPr>
            <a:xfrm flipV="1">
              <a:off x="4008474" y="2516389"/>
              <a:ext cx="1232129" cy="2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837732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1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95281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*</a:t>
              </a:r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28530" y="4367407"/>
            <a:ext cx="4592017" cy="664636"/>
            <a:chOff x="2328530" y="2151666"/>
            <a:chExt cx="4592017" cy="664636"/>
          </a:xfrm>
        </p:grpSpPr>
        <p:sp>
          <p:nvSpPr>
            <p:cNvPr id="25" name="Rectangle 24"/>
            <p:cNvSpPr/>
            <p:nvPr/>
          </p:nvSpPr>
          <p:spPr>
            <a:xfrm>
              <a:off x="2328530" y="2222206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Employees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40603" y="2219341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Jobs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4008474" y="2516389"/>
              <a:ext cx="1232129" cy="2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837732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*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95281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1</a:t>
              </a:r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28530" y="5587138"/>
            <a:ext cx="4592017" cy="664636"/>
            <a:chOff x="2328530" y="2151666"/>
            <a:chExt cx="4592017" cy="664636"/>
          </a:xfrm>
        </p:grpSpPr>
        <p:sp>
          <p:nvSpPr>
            <p:cNvPr id="31" name="Rectangle 30"/>
            <p:cNvSpPr/>
            <p:nvPr/>
          </p:nvSpPr>
          <p:spPr>
            <a:xfrm>
              <a:off x="2328530" y="2222206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Categories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40603" y="2219341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Items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1" idx="3"/>
              <a:endCxn id="32" idx="1"/>
            </p:cNvCxnSpPr>
            <p:nvPr/>
          </p:nvCxnSpPr>
          <p:spPr>
            <a:xfrm flipV="1">
              <a:off x="4008474" y="2516389"/>
              <a:ext cx="1232129" cy="2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3837732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*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95281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*</a:t>
              </a:r>
              <a:endParaRPr 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39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lvl="0">
              <a:defRPr/>
            </a:pPr>
            <a:r>
              <a:rPr lang="en-US" sz="2800"/>
              <a:t>One-to-One Mapping Annotation</a:t>
            </a:r>
            <a:br>
              <a:rPr lang="en-US" sz="3200"/>
            </a:b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@JoinColumn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200"/>
              <a:t>The most widely used and uses a </a:t>
            </a:r>
            <a:r>
              <a:rPr lang="en-US" sz="2200" b="1"/>
              <a:t>foreign key column in one of the tables</a:t>
            </a:r>
            <a:r>
              <a:rPr lang="en-US" sz="2200"/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200"/>
              <a:t>Use 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200" b="1">
                <a:solidFill>
                  <a:schemeClr val="accent2">
                    <a:lumMod val="75000"/>
                  </a:schemeClr>
                </a:solidFill>
              </a:rPr>
              <a:t>OneToOne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b="1">
                <a:solidFill>
                  <a:srgbClr val="00B0F0"/>
                </a:solidFill>
              </a:rPr>
              <a:t>mappedBy</a:t>
            </a:r>
            <a:r>
              <a:rPr lang="en-US" sz="2200"/>
              <a:t> and </a:t>
            </a:r>
            <a:r>
              <a:rPr lang="en-US" sz="2200">
                <a:solidFill>
                  <a:srgbClr val="00B0F0"/>
                </a:solidFill>
              </a:rPr>
              <a:t>@</a:t>
            </a:r>
            <a:r>
              <a:rPr lang="en-US" sz="2200" b="1">
                <a:solidFill>
                  <a:srgbClr val="00B0F0"/>
                </a:solidFill>
              </a:rPr>
              <a:t>JoinColumn</a:t>
            </a:r>
            <a:r>
              <a:rPr lang="en-US" sz="2200">
                <a:solidFill>
                  <a:srgbClr val="00B0F0"/>
                </a:solidFill>
              </a:rPr>
              <a:t> </a:t>
            </a:r>
            <a:r>
              <a:rPr lang="en-US" sz="2200"/>
              <a:t>&amp; attribute when foreign key is held by one of the entities.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GB" sz="2200" b="1"/>
              <a:t>Example</a:t>
            </a:r>
            <a:r>
              <a:rPr lang="en-GB" sz="2200"/>
              <a:t>:</a:t>
            </a:r>
            <a:endParaRPr lang="en-US" sz="220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n-US" sz="2000"/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>
                <a:latin typeface="+mn-lt"/>
              </a:rPr>
              <a:pPr>
                <a:defRPr/>
              </a:pPr>
              <a:t>12</a:t>
            </a:fld>
            <a:endParaRPr lang="en-US" altLang="ja-JP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73" y="3075467"/>
            <a:ext cx="6715125" cy="1600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9768" y="4816747"/>
            <a:ext cx="38571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646464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@OneToOne</a:t>
            </a:r>
            <a:r>
              <a:rPr lang="en-US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(mappedBy = </a:t>
            </a:r>
            <a:r>
              <a:rPr lang="en-US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"job"</a:t>
            </a:r>
            <a:r>
              <a:rPr lang="en-US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JobDetails </a:t>
            </a:r>
            <a:r>
              <a:rPr lang="en-US" b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jobDetail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5271" y="4752970"/>
            <a:ext cx="3872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@OneToOne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b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Jobs </a:t>
            </a:r>
            <a:r>
              <a:rPr lang="en-US" b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43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7713" y="713771"/>
            <a:ext cx="8607748" cy="5750823"/>
            <a:chOff x="297713" y="713771"/>
            <a:chExt cx="8607748" cy="5555820"/>
          </a:xfrm>
        </p:grpSpPr>
        <p:sp>
          <p:nvSpPr>
            <p:cNvPr id="6" name="Rectangle 5"/>
            <p:cNvSpPr/>
            <p:nvPr/>
          </p:nvSpPr>
          <p:spPr>
            <a:xfrm>
              <a:off x="297713" y="713771"/>
              <a:ext cx="8607748" cy="55558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en-US" sz="11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GB" sz="11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(schema = 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10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dbo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"Jobs"</a:t>
              </a:r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</a:p>
            <a:p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indexes = {</a:t>
              </a:r>
              <a:r>
                <a:rPr lang="en-GB" sz="11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@Index</a:t>
              </a:r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(columnList = 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10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job_id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10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job_title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"IDX_ID_TITLE"</a:t>
              </a:r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</a:p>
            <a:p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Jobs {</a:t>
              </a:r>
            </a:p>
            <a:p>
              <a:r>
                <a:rPr lang="en-GB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@Id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job_id</a:t>
              </a:r>
              <a:r>
                <a:rPr lang="en-US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length = 10)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sz="110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jobId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1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10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job_title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length = 255, nullable = </a:t>
              </a:r>
              <a:r>
                <a:rPr lang="en-GB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false</a:t>
              </a:r>
              <a:r>
                <a:rPr lang="en-GB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unique = </a:t>
              </a:r>
              <a:r>
                <a:rPr lang="en-GB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true</a:t>
              </a:r>
              <a:r>
                <a:rPr lang="en-GB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sz="110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jobTitle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min_salary</a:t>
              </a:r>
              <a:r>
                <a:rPr lang="en-US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precision = 11, scale = 2)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minSalary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max_salary</a:t>
              </a:r>
              <a:r>
                <a:rPr lang="en-US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precision = 11, scale = 2)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maxSalary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@OneToOne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(mappedBy = </a:t>
              </a:r>
              <a:r>
                <a:rPr lang="en-US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"job"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JobDetails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Jobs() {</a:t>
              </a:r>
            </a:p>
            <a:p>
              <a:endParaRPr lang="en-US" sz="8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Constructors with params</a:t>
              </a:r>
            </a:p>
            <a:p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getter and setter methods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JobDetails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getJobDetail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endParaRPr lang="en-US" sz="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setJobDetails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JobDetails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1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1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10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1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5937" y="3656162"/>
              <a:ext cx="2264735" cy="3721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223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87134" y="788941"/>
            <a:ext cx="5722603" cy="5424562"/>
            <a:chOff x="1687134" y="788941"/>
            <a:chExt cx="5722603" cy="5424562"/>
          </a:xfrm>
        </p:grpSpPr>
        <p:sp>
          <p:nvSpPr>
            <p:cNvPr id="6" name="Rectangle 5"/>
            <p:cNvSpPr/>
            <p:nvPr/>
          </p:nvSpPr>
          <p:spPr>
            <a:xfrm>
              <a:off x="1687134" y="788941"/>
              <a:ext cx="5722603" cy="5424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US" sz="105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05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JobDetails</a:t>
              </a:r>
              <a:r>
                <a:rPr lang="en-US" sz="105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schema = </a:t>
              </a:r>
              <a:r>
                <a:rPr lang="en-US" sz="105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dbo</a:t>
              </a:r>
              <a:r>
                <a:rPr lang="en-US" sz="105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JobDetails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@Id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@GeneratedValue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(strategy = 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GenerationType.</a:t>
              </a:r>
              <a:r>
                <a:rPr lang="en-US" sz="105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AUTO</a:t>
              </a:r>
              <a:r>
                <a:rPr lang="en-US" sz="105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05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job_detail_id</a:t>
              </a:r>
              <a:r>
                <a:rPr lang="en-US" sz="105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jobDetailId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05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job_description</a:t>
              </a:r>
              <a:r>
                <a:rPr lang="en-US" sz="105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length = 255)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sz="105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jobDescription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05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active_date</a:t>
              </a:r>
              <a:r>
                <a:rPr lang="en-US" sz="105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LocalDate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activeDate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@OneToOne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@JoinColumn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05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job_id</a:t>
              </a:r>
              <a:r>
                <a:rPr lang="en-US" sz="105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referencedColumnName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05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job_id</a:t>
              </a:r>
              <a:r>
                <a:rPr lang="en-US" sz="105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Jobs </a:t>
              </a:r>
              <a:r>
                <a:rPr lang="en-US" sz="1050" b="1" dirty="0">
                  <a:solidFill>
                    <a:srgbClr val="0000C0"/>
                  </a:solidFill>
                  <a:latin typeface="Consolas" panose="020B0609020204030204" pitchFamily="49" charset="0"/>
                </a:rPr>
                <a:t>job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JobDetails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endParaRPr lang="en-US" sz="105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Constructors with params    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// getter and setter methods</a:t>
              </a:r>
            </a:p>
            <a:p>
              <a:endParaRPr lang="en-US" sz="105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Jobs </a:t>
              </a:r>
              <a:r>
                <a:rPr lang="en-US" sz="105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getJob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5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 dirty="0">
                  <a:solidFill>
                    <a:srgbClr val="0000C0"/>
                  </a:solidFill>
                  <a:latin typeface="Consolas" panose="020B0609020204030204" pitchFamily="49" charset="0"/>
                </a:rPr>
                <a:t>job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setJob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(Jobs </a:t>
              </a:r>
              <a:r>
                <a:rPr lang="en-US" sz="105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job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5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05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05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job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05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job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0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6391" y="3051544"/>
              <a:ext cx="4752753" cy="57415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09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800" dirty="0"/>
              <a:t>“</a:t>
            </a:r>
            <a:r>
              <a:rPr lang="en-GB" sz="1800" dirty="0">
                <a:solidFill>
                  <a:srgbClr val="1125E5"/>
                </a:solidFill>
              </a:rPr>
              <a:t>cascade</a:t>
            </a:r>
            <a:r>
              <a:rPr lang="en-GB" sz="1800" dirty="0"/>
              <a:t>” attribute: An entity defines “</a:t>
            </a:r>
            <a:r>
              <a:rPr lang="en-GB" sz="1800" dirty="0">
                <a:solidFill>
                  <a:srgbClr val="1125E5"/>
                </a:solidFill>
              </a:rPr>
              <a:t>cascade=</a:t>
            </a:r>
            <a:r>
              <a:rPr lang="en-GB" sz="1800" dirty="0" err="1">
                <a:solidFill>
                  <a:srgbClr val="1125E5"/>
                </a:solidFill>
              </a:rPr>
              <a:t>CascadeType.ALL</a:t>
            </a:r>
            <a:r>
              <a:rPr lang="en-GB" sz="1800" dirty="0"/>
              <a:t>” and it essentially means that </a:t>
            </a:r>
            <a:r>
              <a:rPr lang="en-GB" sz="1800" dirty="0">
                <a:solidFill>
                  <a:srgbClr val="1125E5"/>
                </a:solidFill>
              </a:rPr>
              <a:t>any change happened on Jobs must cascade to </a:t>
            </a:r>
            <a:r>
              <a:rPr lang="en-GB" sz="1800" dirty="0" err="1">
                <a:solidFill>
                  <a:srgbClr val="1125E5"/>
                </a:solidFill>
              </a:rPr>
              <a:t>JobDetails</a:t>
            </a:r>
            <a:r>
              <a:rPr lang="en-GB" sz="1800" dirty="0">
                <a:solidFill>
                  <a:srgbClr val="1125E5"/>
                </a:solidFill>
              </a:rPr>
              <a:t> as well</a:t>
            </a:r>
            <a:r>
              <a:rPr lang="en-GB" sz="1800" dirty="0"/>
              <a:t>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If you save a Job, then a </a:t>
            </a:r>
            <a:r>
              <a:rPr lang="en-GB" sz="1400" dirty="0" err="1"/>
              <a:t>JobDetail</a:t>
            </a:r>
            <a:r>
              <a:rPr lang="en-GB" sz="1400" dirty="0"/>
              <a:t> will also be saved into database.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If you delete a Job then a </a:t>
            </a:r>
            <a:r>
              <a:rPr lang="en-GB" sz="1400" dirty="0" err="1"/>
              <a:t>JobDetail</a:t>
            </a:r>
            <a:r>
              <a:rPr lang="en-GB" sz="1400" dirty="0"/>
              <a:t> associated with that Job also be deleted.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800" dirty="0">
                <a:solidFill>
                  <a:srgbClr val="212121"/>
                </a:solidFill>
              </a:rPr>
              <a:t>If we only want to cascade </a:t>
            </a:r>
            <a:r>
              <a:rPr lang="en-GB" sz="1800" dirty="0">
                <a:solidFill>
                  <a:srgbClr val="1125E5"/>
                </a:solidFill>
              </a:rPr>
              <a:t>one of operations, </a:t>
            </a:r>
            <a:r>
              <a:rPr lang="en-GB" sz="1800" dirty="0"/>
              <a:t>t</a:t>
            </a:r>
            <a:r>
              <a:rPr lang="en-GB" sz="1800" dirty="0">
                <a:solidFill>
                  <a:srgbClr val="212121"/>
                </a:solidFill>
              </a:rPr>
              <a:t>hen we can use one of cascade types as below:</a:t>
            </a:r>
            <a:endParaRPr lang="en-US" altLang="en-US" sz="1800" dirty="0">
              <a:solidFill>
                <a:prstClr val="black"/>
              </a:solidFill>
            </a:endParaRP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 dirty="0" err="1">
                <a:solidFill>
                  <a:srgbClr val="212121"/>
                </a:solidFill>
                <a:latin typeface="-apple-system"/>
              </a:rPr>
              <a:t>CascadeType.PERSIST</a:t>
            </a:r>
            <a:r>
              <a:rPr lang="en-US" altLang="en-US" sz="1400" dirty="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 dirty="0" err="1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presist</a:t>
            </a:r>
            <a:r>
              <a:rPr lang="en-US" altLang="en-US" sz="1400" dirty="0">
                <a:solidFill>
                  <a:srgbClr val="212121"/>
                </a:solidFill>
                <a:latin typeface="-apple-system"/>
              </a:rPr>
              <a:t> means that save() or persist() operations cascade to related entities.</a:t>
            </a: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 dirty="0" err="1">
                <a:solidFill>
                  <a:srgbClr val="212121"/>
                </a:solidFill>
                <a:latin typeface="-apple-system"/>
              </a:rPr>
              <a:t>CascadeType.MERGE</a:t>
            </a:r>
            <a:r>
              <a:rPr lang="en-US" altLang="en-US" sz="1400" dirty="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altLang="en-US" sz="1400" dirty="0">
                <a:solidFill>
                  <a:srgbClr val="212121"/>
                </a:solidFill>
                <a:latin typeface="-apple-system"/>
              </a:rPr>
              <a:t> means that related entities are merged when the owning entity is merged.</a:t>
            </a: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 dirty="0" err="1">
                <a:solidFill>
                  <a:srgbClr val="212121"/>
                </a:solidFill>
                <a:latin typeface="-apple-system"/>
              </a:rPr>
              <a:t>CascadeType.REFRESH</a:t>
            </a:r>
            <a:r>
              <a:rPr lang="en-US" altLang="en-US" sz="1400" dirty="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en-US" altLang="en-US" sz="1400" dirty="0">
                <a:solidFill>
                  <a:srgbClr val="212121"/>
                </a:solidFill>
                <a:latin typeface="-apple-system"/>
              </a:rPr>
              <a:t> does the same thing for the refresh() operation.</a:t>
            </a: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 dirty="0" err="1">
                <a:solidFill>
                  <a:srgbClr val="212121"/>
                </a:solidFill>
                <a:latin typeface="-apple-system"/>
              </a:rPr>
              <a:t>CascadeType.REMOVE</a:t>
            </a:r>
            <a:r>
              <a:rPr lang="en-US" altLang="en-US" sz="1400" dirty="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1400" dirty="0">
                <a:solidFill>
                  <a:srgbClr val="212121"/>
                </a:solidFill>
                <a:latin typeface="-apple-system"/>
              </a:rPr>
              <a:t> removes all related entities association with this setting when the owning entity is deleted.</a:t>
            </a: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 dirty="0" err="1">
                <a:solidFill>
                  <a:srgbClr val="212121"/>
                </a:solidFill>
                <a:latin typeface="-apple-system"/>
              </a:rPr>
              <a:t>CascadeType.DETACH</a:t>
            </a:r>
            <a:r>
              <a:rPr lang="en-US" altLang="en-US" sz="1400" dirty="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altLang="en-US" sz="1400" dirty="0">
                <a:solidFill>
                  <a:srgbClr val="212121"/>
                </a:solidFill>
                <a:latin typeface="-apple-system"/>
              </a:rPr>
              <a:t> detaches all related entities if a “manual detach” occurs.</a:t>
            </a: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 dirty="0" err="1">
                <a:solidFill>
                  <a:srgbClr val="212121"/>
                </a:solidFill>
                <a:latin typeface="-apple-system"/>
              </a:rPr>
              <a:t>CascadeType.ALL</a:t>
            </a:r>
            <a:r>
              <a:rPr lang="en-US" altLang="en-US" sz="1400" dirty="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 dirty="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altLang="en-US" sz="1400" dirty="0">
                <a:solidFill>
                  <a:srgbClr val="212121"/>
                </a:solidFill>
                <a:latin typeface="-apple-system"/>
              </a:rPr>
              <a:t> is shorthand for all of the above cascade operations.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0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Update </a:t>
            </a:r>
            <a:r>
              <a:rPr lang="en-GB" sz="2400" dirty="0">
                <a:solidFill>
                  <a:srgbClr val="1125E5"/>
                </a:solidFill>
              </a:rPr>
              <a:t>Jobs</a:t>
            </a:r>
            <a:r>
              <a:rPr lang="en-GB" sz="2400" dirty="0"/>
              <a:t> class: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7713" y="1352072"/>
            <a:ext cx="8607748" cy="4338289"/>
            <a:chOff x="297713" y="1330428"/>
            <a:chExt cx="8607748" cy="4191183"/>
          </a:xfrm>
        </p:grpSpPr>
        <p:sp>
          <p:nvSpPr>
            <p:cNvPr id="6" name="Rectangle 5"/>
            <p:cNvSpPr/>
            <p:nvPr/>
          </p:nvSpPr>
          <p:spPr>
            <a:xfrm>
              <a:off x="297713" y="1330428"/>
              <a:ext cx="8607748" cy="419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en-US" sz="11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GB" sz="11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(schema = 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10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dbo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"Jobs"</a:t>
              </a:r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</a:p>
            <a:p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indexes = {</a:t>
              </a:r>
              <a:r>
                <a:rPr lang="en-GB" sz="11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@Index</a:t>
              </a:r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(columnList = 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10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job_id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10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job_title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"IDX_ID_TITLE"</a:t>
              </a:r>
              <a:r>
                <a:rPr lang="en-GB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</a:p>
            <a:p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Jobs {</a:t>
              </a:r>
            </a:p>
            <a:p>
              <a:r>
                <a:rPr lang="en-GB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// …</a:t>
              </a:r>
            </a:p>
            <a:p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@OneToOne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cascade =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CascadeType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.</a:t>
              </a:r>
              <a:r>
                <a:rPr lang="en-US" sz="1100" b="1" i="1" dirty="0" err="1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ALL</a:t>
              </a:r>
              <a:r>
                <a:rPr lang="en-US" sz="1100" b="1" i="1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mappedBy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1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"job"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JobDetails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Jobs() {</a:t>
              </a:r>
            </a:p>
            <a:p>
              <a:endParaRPr lang="en-US" sz="8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Constructors with params</a:t>
              </a:r>
            </a:p>
            <a:p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getter and setter methods</a:t>
              </a:r>
            </a:p>
            <a:p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JobDetails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getJobDetail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endParaRPr lang="en-US" sz="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setJobDetails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JobDetails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1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1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10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1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7457" y="2468258"/>
              <a:ext cx="2135363" cy="2128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773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Create a </a:t>
            </a:r>
            <a:r>
              <a:rPr lang="en-US" sz="2400">
                <a:solidFill>
                  <a:srgbClr val="1125E5"/>
                </a:solidFill>
              </a:rPr>
              <a:t>JobDao</a:t>
            </a:r>
            <a:r>
              <a:rPr lang="en-US" sz="2400"/>
              <a:t> class: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6516" y="1435586"/>
            <a:ext cx="7863839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JobDaoImpl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JobDao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save(Jobs </a:t>
            </a:r>
            <a:r>
              <a:rPr lang="en-GB" sz="1200" b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Transaction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Serializable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.commit();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8571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1115" y="786541"/>
            <a:ext cx="7266590" cy="3016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JobDaoTest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JobDao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jobDao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64"/>
                </a:solidFill>
                <a:latin typeface="Consolas" panose="020B0609020204030204" pitchFamily="49" charset="0"/>
              </a:rPr>
              <a:t>@BeforeAll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setUpBeforeClass</a:t>
            </a:r>
            <a:r>
              <a:rPr lang="en-GB" sz="10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</a:t>
            </a:r>
            <a:r>
              <a:rPr lang="en-GB" sz="10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throws</a:t>
            </a:r>
            <a:r>
              <a:rPr lang="en-GB" sz="10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Exception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jobDao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JobDaoImpl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testSave1()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JobDetails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jobDetail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JobDetails</a:t>
            </a:r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"Java Developer Level 1"</a:t>
            </a:r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GB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GB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(2020, 9, 1));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Jobs </a:t>
            </a:r>
            <a:r>
              <a:rPr lang="en-GB" sz="1000" dirty="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Jobs(</a:t>
            </a:r>
            <a:r>
              <a:rPr lang="en-GB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"J01"</a:t>
            </a:r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"Java Dev1"</a:t>
            </a:r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1000, 2000);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.setJobDetails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jobDetail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jobDetail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.setJob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jobDao</a:t>
            </a:r>
            <a:r>
              <a:rPr lang="en-US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206650" y="3910395"/>
            <a:ext cx="88001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Oct 05, 2020 10:16:35 AM org.hibernate.engine.transaction.jta.platform.internal.JtaPlatformInitiator initiateService</a:t>
            </a:r>
          </a:p>
          <a:p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INFO: HHH000490: Using JtaPlatform implementation: [org.hibernate.engine.transaction.jta.platform.internal.NoJtaPlatform]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Hibernate: select next value for hibernate_sequence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dbo.Jobs (job_title, max_salary, min_salary, job_id) values (?, ?, ?, ?)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dbo.JobDetails (active_date, job_id, job_description, job_detail_id) values (?, ?, ?, ?)</a:t>
            </a:r>
            <a:endParaRPr lang="en-US" sz="1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20" y="4891991"/>
            <a:ext cx="3627120" cy="13445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6650" y="4888468"/>
            <a:ext cx="93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Results:</a:t>
            </a:r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1539240" y="2804160"/>
            <a:ext cx="2209800" cy="3505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lvl="0">
              <a:spcBef>
                <a:spcPts val="500"/>
              </a:spcBef>
              <a:defRPr/>
            </a:pPr>
            <a:r>
              <a:rPr lang="en-US" sz="2800"/>
              <a:t>One-to-One Mapping Annotation</a:t>
            </a:r>
            <a:br>
              <a:rPr lang="en-US" sz="2800"/>
            </a:b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@PrimaryKeyJoinColumn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/>
              <a:t>A technique is something new which uses a </a:t>
            </a:r>
            <a:r>
              <a:rPr lang="en-US" sz="2200" b="1"/>
              <a:t>common primary key value in both the tables</a:t>
            </a:r>
            <a:r>
              <a:rPr lang="en-US" sz="220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/>
              <a:t>Use 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200" b="1">
                <a:solidFill>
                  <a:schemeClr val="accent2">
                    <a:lumMod val="75000"/>
                  </a:schemeClr>
                </a:solidFill>
              </a:rPr>
              <a:t>OneToOne </a:t>
            </a:r>
            <a:r>
              <a:rPr lang="en-US" sz="2200" b="1">
                <a:solidFill>
                  <a:srgbClr val="1125E5"/>
                </a:solidFill>
              </a:rPr>
              <a:t>mappedBy</a:t>
            </a:r>
            <a:r>
              <a:rPr lang="en-US" sz="2200" b="1"/>
              <a:t> and</a:t>
            </a:r>
            <a:r>
              <a:rPr lang="en-US" sz="2200"/>
              <a:t> </a:t>
            </a:r>
            <a:r>
              <a:rPr lang="en-US" sz="2200">
                <a:solidFill>
                  <a:srgbClr val="1125E5"/>
                </a:solidFill>
              </a:rPr>
              <a:t>@</a:t>
            </a:r>
            <a:r>
              <a:rPr lang="en-US" sz="2200" b="1">
                <a:solidFill>
                  <a:srgbClr val="1125E5"/>
                </a:solidFill>
              </a:rPr>
              <a:t>PrimaryKeyJoinColumn</a:t>
            </a:r>
            <a:r>
              <a:rPr lang="en-US" sz="2200">
                <a:solidFill>
                  <a:srgbClr val="1125E5"/>
                </a:solidFill>
              </a:rPr>
              <a:t> </a:t>
            </a:r>
            <a:r>
              <a:rPr lang="en-US" sz="2200"/>
              <a:t>for associated entities sharing the same primary key.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200" b="1"/>
              <a:t>Example</a:t>
            </a:r>
            <a:r>
              <a:rPr lang="en-GB" sz="2200"/>
              <a:t>:</a:t>
            </a:r>
            <a:endParaRPr lang="en-US" sz="2200"/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endParaRPr lang="en-US" sz="140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00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1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>
                <a:latin typeface="+mn-lt"/>
              </a:rPr>
              <a:pPr>
                <a:defRPr/>
              </a:pPr>
              <a:t>19</a:t>
            </a:fld>
            <a:endParaRPr lang="en-US" altLang="ja-JP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73" y="3109911"/>
            <a:ext cx="7096125" cy="1552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0373" y="4765191"/>
            <a:ext cx="39543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@OneToOne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@PrimaryKeyJoinColumn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JobDetails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jobDetail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2922" y="4797940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@OneToOne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mappedBy = </a:t>
            </a:r>
            <a:r>
              <a:rPr lang="en-US" b="1" i="1">
                <a:solidFill>
                  <a:srgbClr val="2A00FF"/>
                </a:solidFill>
                <a:latin typeface="Consolas" panose="020B0609020204030204" pitchFamily="49" charset="0"/>
              </a:rPr>
              <a:t>"userDetail"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Jobs 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6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cap="al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903314"/>
              </p:ext>
            </p:extLst>
          </p:nvPr>
        </p:nvGraphicFramePr>
        <p:xfrm>
          <a:off x="192088" y="924179"/>
          <a:ext cx="8713787" cy="4735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927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2800">
                <a:solidFill>
                  <a:prstClr val="white"/>
                </a:solidFill>
              </a:rPr>
            </a:br>
            <a:r>
              <a:rPr lang="en-US" sz="1400">
                <a:solidFill>
                  <a:prstClr val="black">
                    <a:lumMod val="95000"/>
                    <a:lumOff val="5000"/>
                  </a:prstClr>
                </a:solidFill>
              </a:rPr>
              <a:t>@PrimaryKeyJoinColumn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411" y="801805"/>
            <a:ext cx="8714050" cy="5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sz="105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GB" sz="1050" dirty="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(schema = </a:t>
            </a:r>
            <a:r>
              <a:rPr lang="en-GB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dbo</a:t>
            </a:r>
            <a:r>
              <a:rPr lang="en-GB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GB" sz="1050" dirty="0">
                <a:solidFill>
                  <a:srgbClr val="2A00FF"/>
                </a:solidFill>
                <a:latin typeface="Consolas" panose="020B0609020204030204" pitchFamily="49" charset="0"/>
              </a:rPr>
              <a:t>"Jobs"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, indexes = {</a:t>
            </a:r>
            <a:r>
              <a:rPr lang="en-GB" sz="1050" dirty="0">
                <a:solidFill>
                  <a:srgbClr val="646464"/>
                </a:solidFill>
                <a:latin typeface="Consolas" panose="020B0609020204030204" pitchFamily="49" charset="0"/>
              </a:rPr>
              <a:t>@Index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(columnList = </a:t>
            </a:r>
            <a:r>
              <a:rPr lang="en-GB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job_id</a:t>
            </a:r>
            <a:r>
              <a:rPr lang="en-GB" sz="105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GB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job_title</a:t>
            </a:r>
            <a:r>
              <a:rPr lang="en-GB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GB" sz="1050" dirty="0">
                <a:solidFill>
                  <a:srgbClr val="2A00FF"/>
                </a:solidFill>
                <a:latin typeface="Consolas" panose="020B0609020204030204" pitchFamily="49" charset="0"/>
              </a:rPr>
              <a:t>"IDX_ID_TITLE"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Jobs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job_id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length = 10)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jobId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05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job_title</a:t>
            </a:r>
            <a:r>
              <a:rPr lang="en-GB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, length = 255, nullable = </a:t>
            </a:r>
            <a:r>
              <a:rPr lang="en-GB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GB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en-GB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jobTitle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min_salary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precision = 11, scale = 2)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minSalary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max_salary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precision = 11, scale = 2)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maxSalary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646464"/>
                </a:solidFill>
                <a:latin typeface="Consolas" panose="020B0609020204030204" pitchFamily="49" charset="0"/>
              </a:rPr>
              <a:t>@OneToOne (</a:t>
            </a:r>
            <a:r>
              <a:rPr 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cascade = </a:t>
            </a:r>
            <a:r>
              <a:rPr lang="en-US" sz="105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CascadeType.</a:t>
            </a:r>
            <a:r>
              <a:rPr lang="en-US" sz="1050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ALL</a:t>
            </a:r>
            <a:r>
              <a:rPr lang="en-US" sz="1050" dirty="0">
                <a:solidFill>
                  <a:srgbClr val="64646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646464"/>
                </a:solidFill>
                <a:latin typeface="Consolas" panose="020B0609020204030204" pitchFamily="49" charset="0"/>
              </a:rPr>
              <a:t>@PrimaryKeyJoinColumn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JobDetails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jobDetail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Jobs() {</a:t>
            </a:r>
          </a:p>
          <a:p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</a:rPr>
              <a:t>// Constructors with params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</a:rPr>
              <a:t>    // getter and setter methods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JobDetails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getJobDetail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jobDetail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setJobDetails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JobDetails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jobDetail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jobDetail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jobDetail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472966" y="3539359"/>
            <a:ext cx="2872214" cy="5517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5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2800">
                <a:solidFill>
                  <a:prstClr val="white"/>
                </a:solidFill>
              </a:rPr>
            </a:br>
            <a:r>
              <a:rPr lang="en-US" sz="1400">
                <a:solidFill>
                  <a:prstClr val="black">
                    <a:lumMod val="95000"/>
                    <a:lumOff val="5000"/>
                  </a:prstClr>
                </a:solidFill>
              </a:rPr>
              <a:t>@PrimaryKeyJoinColumn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2417" y="847039"/>
            <a:ext cx="8653044" cy="5509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JobDetails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schema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JobDetails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(generator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foreigngen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@GenericGenerator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(parameters =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100" dirty="0">
                <a:solidFill>
                  <a:srgbClr val="646464"/>
                </a:solidFill>
                <a:latin typeface="Consolas" panose="020B0609020204030204" pitchFamily="49" charset="0"/>
              </a:rPr>
              <a:t>@Parameter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1100" dirty="0">
                <a:solidFill>
                  <a:srgbClr val="2A00FF"/>
                </a:solidFill>
                <a:latin typeface="Consolas" panose="020B0609020204030204" pitchFamily="49" charset="0"/>
              </a:rPr>
              <a:t>"property"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value = </a:t>
            </a:r>
            <a:r>
              <a:rPr lang="en-GB" sz="1100" dirty="0">
                <a:solidFill>
                  <a:srgbClr val="2A00FF"/>
                </a:solidFill>
                <a:latin typeface="Consolas" panose="020B0609020204030204" pitchFamily="49" charset="0"/>
              </a:rPr>
              <a:t>"job"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 }, strategy = </a:t>
            </a:r>
            <a:r>
              <a:rPr lang="en-GB" sz="1100" dirty="0">
                <a:solidFill>
                  <a:srgbClr val="2A00FF"/>
                </a:solidFill>
                <a:latin typeface="Consolas" panose="020B0609020204030204" pitchFamily="49" charset="0"/>
              </a:rPr>
              <a:t>"foreign"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GB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foreigngen</a:t>
            </a:r>
            <a:r>
              <a:rPr lang="en-GB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job_id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jobDetailId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job_description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length = 255)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jobDescription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active_date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activeDate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@OneToOne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(mappedBy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jobDetail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Jobs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JobDetails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en-US" sz="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// Constructors with params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// getter and setter methods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Jobs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getJob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setJob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(Jobs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559676" y="1395248"/>
            <a:ext cx="7646276" cy="8513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8966" y="1497724"/>
            <a:ext cx="1048406" cy="2522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775841" y="1501575"/>
            <a:ext cx="3918997" cy="445466"/>
          </a:xfrm>
          <a:custGeom>
            <a:avLst/>
            <a:gdLst>
              <a:gd name="connsiteX0" fmla="*/ 0 w 3918997"/>
              <a:gd name="connsiteY0" fmla="*/ 98625 h 445466"/>
              <a:gd name="connsiteX1" fmla="*/ 772511 w 3918997"/>
              <a:gd name="connsiteY1" fmla="*/ 4032 h 445466"/>
              <a:gd name="connsiteX2" fmla="*/ 2490952 w 3918997"/>
              <a:gd name="connsiteY2" fmla="*/ 35563 h 445466"/>
              <a:gd name="connsiteX3" fmla="*/ 3689131 w 3918997"/>
              <a:gd name="connsiteY3" fmla="*/ 27680 h 445466"/>
              <a:gd name="connsiteX4" fmla="*/ 3917731 w 3918997"/>
              <a:gd name="connsiteY4" fmla="*/ 445466 h 44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997" h="445466">
                <a:moveTo>
                  <a:pt x="0" y="98625"/>
                </a:moveTo>
                <a:cubicBezTo>
                  <a:pt x="178676" y="56583"/>
                  <a:pt x="772511" y="4032"/>
                  <a:pt x="772511" y="4032"/>
                </a:cubicBezTo>
                <a:lnTo>
                  <a:pt x="2490952" y="35563"/>
                </a:lnTo>
                <a:cubicBezTo>
                  <a:pt x="2977055" y="39504"/>
                  <a:pt x="3451335" y="-40637"/>
                  <a:pt x="3689131" y="27680"/>
                </a:cubicBezTo>
                <a:cubicBezTo>
                  <a:pt x="3926927" y="95997"/>
                  <a:pt x="3922329" y="270731"/>
                  <a:pt x="3917731" y="445466"/>
                </a:cubicBezTo>
              </a:path>
            </a:pathLst>
          </a:custGeom>
          <a:noFill/>
          <a:ln w="12700">
            <a:solidFill>
              <a:srgbClr val="1125E5"/>
            </a:solidFill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31476" y="1852448"/>
            <a:ext cx="1103586" cy="2364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954924" y="2073166"/>
            <a:ext cx="1671145" cy="1789386"/>
          </a:xfrm>
          <a:custGeom>
            <a:avLst/>
            <a:gdLst>
              <a:gd name="connsiteX0" fmla="*/ 1671145 w 1671145"/>
              <a:gd name="connsiteY0" fmla="*/ 0 h 1891862"/>
              <a:gd name="connsiteX1" fmla="*/ 1292773 w 1671145"/>
              <a:gd name="connsiteY1" fmla="*/ 394137 h 1891862"/>
              <a:gd name="connsiteX2" fmla="*/ 1229710 w 1671145"/>
              <a:gd name="connsiteY2" fmla="*/ 1024758 h 1891862"/>
              <a:gd name="connsiteX3" fmla="*/ 1237593 w 1671145"/>
              <a:gd name="connsiteY3" fmla="*/ 1639613 h 1891862"/>
              <a:gd name="connsiteX4" fmla="*/ 0 w 1671145"/>
              <a:gd name="connsiteY4" fmla="*/ 1891862 h 189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1145" h="1891862">
                <a:moveTo>
                  <a:pt x="1671145" y="0"/>
                </a:moveTo>
                <a:cubicBezTo>
                  <a:pt x="1518745" y="111672"/>
                  <a:pt x="1366345" y="223344"/>
                  <a:pt x="1292773" y="394137"/>
                </a:cubicBezTo>
                <a:cubicBezTo>
                  <a:pt x="1219200" y="564930"/>
                  <a:pt x="1238907" y="817179"/>
                  <a:pt x="1229710" y="1024758"/>
                </a:cubicBezTo>
                <a:cubicBezTo>
                  <a:pt x="1220513" y="1232337"/>
                  <a:pt x="1442545" y="1495096"/>
                  <a:pt x="1237593" y="1639613"/>
                </a:cubicBezTo>
                <a:cubicBezTo>
                  <a:pt x="1032641" y="1784130"/>
                  <a:pt x="516320" y="1837996"/>
                  <a:pt x="0" y="1891862"/>
                </a:cubicBezTo>
              </a:path>
            </a:pathLst>
          </a:custGeom>
          <a:noFill/>
          <a:ln w="12700">
            <a:solidFill>
              <a:srgbClr val="1125E5"/>
            </a:solidFill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82415" y="2065283"/>
            <a:ext cx="1269124" cy="1734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2800">
                <a:solidFill>
                  <a:prstClr val="white"/>
                </a:solidFill>
              </a:rPr>
            </a:br>
            <a:r>
              <a:rPr lang="en-US" sz="1400">
                <a:solidFill>
                  <a:prstClr val="black">
                    <a:lumMod val="95000"/>
                    <a:lumOff val="5000"/>
                  </a:prstClr>
                </a:solidFill>
              </a:rPr>
              <a:t>@PrimaryKeyJoinColumn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50" y="816941"/>
            <a:ext cx="8714050" cy="5436704"/>
          </a:xfrm>
        </p:spPr>
        <p:txBody>
          <a:bodyPr/>
          <a:lstStyle/>
          <a:p>
            <a:pPr algn="just"/>
            <a:r>
              <a:rPr lang="en-GB" sz="2400"/>
              <a:t>Re-run the above test case script, we get the following result: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40" y="1858617"/>
            <a:ext cx="4762500" cy="19691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377440" y="2209800"/>
            <a:ext cx="754380" cy="6477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3162300"/>
            <a:ext cx="693420" cy="6654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9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Mapping</a:t>
            </a:r>
            <a:endParaRPr lang="en-US" cap="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098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lvl="0">
              <a:defRPr/>
            </a:pPr>
            <a:r>
              <a:rPr lang="en-US" sz="2800"/>
              <a:t>One-to-Many Mapping Annotation</a:t>
            </a:r>
            <a:br>
              <a:rPr lang="en-US" sz="3200"/>
            </a:b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@JoinColumn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The most widely used and uses a </a:t>
            </a:r>
            <a:r>
              <a:rPr lang="en-US" sz="2200" b="1" dirty="0"/>
              <a:t>foreign key column in one of the tables</a:t>
            </a:r>
            <a:r>
              <a:rPr lang="en-US" sz="2200" dirty="0"/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Use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OneToMany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rgbClr val="00B0F0"/>
                </a:solidFill>
              </a:rPr>
              <a:t>mappedBy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00B0F0"/>
                </a:solidFill>
              </a:rPr>
              <a:t>@</a:t>
            </a:r>
            <a:r>
              <a:rPr lang="en-US" sz="2200" b="1" dirty="0">
                <a:solidFill>
                  <a:srgbClr val="00B0F0"/>
                </a:solidFill>
              </a:rPr>
              <a:t>JoinColumn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/>
              <a:t>&amp; attribute when foreign key is held by one of the entities.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GB" sz="2200" b="1" dirty="0"/>
              <a:t>Example</a:t>
            </a:r>
            <a:r>
              <a:rPr lang="en-GB" sz="2200" dirty="0"/>
              <a:t>:</a:t>
            </a:r>
            <a:endParaRPr lang="en-US" sz="2200" dirty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n-US" sz="2000" dirty="0"/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>
                <a:latin typeface="+mn-lt"/>
              </a:rPr>
              <a:pPr>
                <a:defRPr/>
              </a:pPr>
              <a:t>24</a:t>
            </a:fld>
            <a:endParaRPr lang="en-US" altLang="ja-JP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7615"/>
          <a:stretch/>
        </p:blipFill>
        <p:spPr>
          <a:xfrm>
            <a:off x="804672" y="3183908"/>
            <a:ext cx="7521859" cy="19655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1411" y="4313682"/>
            <a:ext cx="3039470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@OneToMany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(cascade = CascadeType.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, 		mappedBy = </a:t>
            </a:r>
            <a:r>
              <a:rPr lang="en-US" sz="1100" b="1">
                <a:solidFill>
                  <a:srgbClr val="2A00FF"/>
                </a:solidFill>
                <a:latin typeface="Consolas" panose="020B0609020204030204" pitchFamily="49" charset="0"/>
              </a:rPr>
              <a:t>"job"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Set&lt;Employees&gt;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/>
          </a:p>
        </p:txBody>
      </p:sp>
      <p:sp>
        <p:nvSpPr>
          <p:cNvPr id="11" name="Rectangle 10"/>
          <p:cNvSpPr/>
          <p:nvPr/>
        </p:nvSpPr>
        <p:spPr>
          <a:xfrm>
            <a:off x="2179320" y="5207418"/>
            <a:ext cx="501396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</a:p>
          <a:p>
            <a:r>
              <a:rPr lang="en-GB" sz="120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, columnDefinition 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, 		 referencedColumnName 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Jobs </a:t>
            </a:r>
            <a:r>
              <a:rPr 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/>
          </a:p>
        </p:txBody>
      </p:sp>
      <p:sp>
        <p:nvSpPr>
          <p:cNvPr id="13" name="Rectangle 12"/>
          <p:cNvSpPr/>
          <p:nvPr/>
        </p:nvSpPr>
        <p:spPr>
          <a:xfrm>
            <a:off x="5750845" y="4314444"/>
            <a:ext cx="3188947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@OneToMany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(cascade = CascadeType.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, 		mappedBy = </a:t>
            </a:r>
            <a:r>
              <a:rPr lang="en-US" sz="1100" b="1">
                <a:solidFill>
                  <a:srgbClr val="2A00FF"/>
                </a:solidFill>
                <a:latin typeface="Consolas" panose="020B0609020204030204" pitchFamily="49" charset="0"/>
              </a:rPr>
              <a:t>“deparment"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Set&lt;Employees&gt;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97238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Update </a:t>
            </a:r>
            <a:r>
              <a:rPr lang="en-US" sz="1800">
                <a:solidFill>
                  <a:srgbClr val="1125E5"/>
                </a:solidFill>
              </a:rPr>
              <a:t>Jobs</a:t>
            </a:r>
            <a:r>
              <a:rPr lang="en-US" sz="1800"/>
              <a:t> class: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1796" y="1292334"/>
            <a:ext cx="7193280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GB" sz="1200" dirty="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(schema = </a:t>
            </a:r>
            <a:r>
              <a:rPr lang="en-GB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dbo</a:t>
            </a:r>
            <a:r>
              <a:rPr lang="en-GB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GB" sz="1200" dirty="0">
                <a:solidFill>
                  <a:srgbClr val="2A00FF"/>
                </a:solidFill>
                <a:latin typeface="Consolas" panose="020B0609020204030204" pitchFamily="49" charset="0"/>
              </a:rPr>
              <a:t>"Jobs"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indexes = {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646464"/>
                </a:solidFill>
                <a:latin typeface="Consolas" panose="020B0609020204030204" pitchFamily="49" charset="0"/>
              </a:rPr>
              <a:t>@Index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(columnList = </a:t>
            </a:r>
            <a:r>
              <a:rPr lang="en-GB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job_id</a:t>
            </a:r>
            <a:r>
              <a:rPr lang="en-GB" sz="12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GB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job_title</a:t>
            </a:r>
            <a:r>
              <a:rPr lang="en-GB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GB" sz="1200" dirty="0">
                <a:solidFill>
                  <a:srgbClr val="2A00FF"/>
                </a:solidFill>
                <a:latin typeface="Consolas" panose="020B0609020204030204" pitchFamily="49" charset="0"/>
              </a:rPr>
              <a:t>"IDX_ID_TITLE"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Jobs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// …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    @OneToMany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(cascade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"job"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Set&lt;Employees&gt;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Set&lt;Employees&gt;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getEmployees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setEmployees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(Set&lt;Employees&gt;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3500" y="2446020"/>
            <a:ext cx="4770120" cy="3733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28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1" y="769199"/>
            <a:ext cx="461771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GB" sz="900" dirty="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900" dirty="0">
                <a:solidFill>
                  <a:srgbClr val="2A00FF"/>
                </a:solidFill>
                <a:latin typeface="Consolas" panose="020B0609020204030204" pitchFamily="49" charset="0"/>
              </a:rPr>
              <a:t>"Employees"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, schema = </a:t>
            </a:r>
            <a:r>
              <a:rPr lang="en-GB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dbo</a:t>
            </a:r>
            <a:r>
              <a:rPr lang="en-GB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, indexes = </a:t>
            </a:r>
          </a:p>
          <a:p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GB" sz="900" dirty="0">
                <a:solidFill>
                  <a:srgbClr val="646464"/>
                </a:solidFill>
                <a:latin typeface="Consolas" panose="020B0609020204030204" pitchFamily="49" charset="0"/>
              </a:rPr>
              <a:t>@Index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(columnList = </a:t>
            </a:r>
            <a:r>
              <a:rPr lang="en-GB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first_name</a:t>
            </a:r>
            <a:r>
              <a:rPr lang="en-GB" sz="9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GB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last_name</a:t>
            </a:r>
            <a:r>
              <a:rPr lang="en-GB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	name = </a:t>
            </a:r>
            <a:r>
              <a:rPr lang="en-GB" sz="900" dirty="0">
                <a:solidFill>
                  <a:srgbClr val="2A00FF"/>
                </a:solidFill>
                <a:latin typeface="Consolas" panose="020B0609020204030204" pitchFamily="49" charset="0"/>
              </a:rPr>
              <a:t>"IDX_EMP_NAME"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employee_id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employeeId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firstName</a:t>
            </a:r>
            <a:r>
              <a:rPr lang="en-GB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, length = 255, nullable =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first_name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lastName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length = 255, nullable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last_name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length = 255, unique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phone_number</a:t>
            </a:r>
            <a:r>
              <a:rPr lang="en-GB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, length = 255, unique =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phoneNumber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hire_date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hireDate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commission_pct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commissionPct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</a:p>
          <a:p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job_id</a:t>
            </a:r>
            <a:r>
              <a:rPr lang="en-GB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referencedColumnName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job_id</a:t>
            </a:r>
            <a:r>
              <a:rPr lang="en-GB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Jobs </a:t>
            </a:r>
            <a:r>
              <a:rPr lang="en-US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434340" y="5044440"/>
            <a:ext cx="3848100" cy="6553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31079" y="769199"/>
            <a:ext cx="4152901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Jobs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getJob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setJob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(Jobs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08223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Create a </a:t>
            </a:r>
            <a:r>
              <a:rPr lang="en-US" sz="2400" dirty="0" err="1">
                <a:solidFill>
                  <a:srgbClr val="1125E5"/>
                </a:solidFill>
              </a:rPr>
              <a:t>EmployeeDaoImpl</a:t>
            </a:r>
            <a:r>
              <a:rPr lang="en-US" sz="2400" dirty="0"/>
              <a:t> class: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0836" y="1387912"/>
            <a:ext cx="7315200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save(Employees </a:t>
            </a:r>
            <a:r>
              <a:rPr lang="en-GB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200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session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Transaction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session</a:t>
            </a:r>
            <a:r>
              <a:rPr lang="en-US" sz="12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HibernateUtils.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getSessionFactory</a:t>
            </a:r>
            <a:r>
              <a:rPr lang="en-US" sz="1200" i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().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openSession</a:t>
            </a:r>
            <a:r>
              <a:rPr lang="en-US" sz="1200" i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</a:t>
            </a:r>
            <a:r>
              <a:rPr lang="en-US" sz="12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.beginTransaction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Serializable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</a:t>
            </a:r>
            <a:r>
              <a:rPr lang="en-US" sz="12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.save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employee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.commit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!= </a:t>
            </a:r>
            <a:r>
              <a:rPr lang="en-US" sz="12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</a:t>
            </a:r>
            <a:r>
              <a:rPr lang="en-US" sz="12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.close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9510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/>
              <a:t> Create a Unit Test Script to test the above </a:t>
            </a:r>
            <a:r>
              <a:rPr lang="en-US" sz="2000">
                <a:solidFill>
                  <a:srgbClr val="1125E5"/>
                </a:solidFill>
              </a:rPr>
              <a:t>EmployeeDaoImpl</a:t>
            </a:r>
            <a:r>
              <a:rPr lang="en-US" sz="2000"/>
              <a:t> class:</a:t>
            </a:r>
          </a:p>
          <a:p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176" y="1441227"/>
            <a:ext cx="797052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EmployeeDaoTest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employeeDao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@BeforeAll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setUpBeforeClass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employeeDao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testSave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Employees </a:t>
            </a:r>
            <a:r>
              <a:rPr lang="en-GB" sz="1200" dirty="0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Employees(</a:t>
            </a:r>
            <a:r>
              <a:rPr lang="en-GB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"Nguyen"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"Quang Anh"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1200" dirty="0">
                <a:solidFill>
                  <a:srgbClr val="2A00FF"/>
                </a:solidFill>
                <a:latin typeface="Consolas" panose="020B0609020204030204" pitchFamily="49" charset="0"/>
              </a:rPr>
              <a:t>"anhnd22@fsoft.com.vn"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200" dirty="0">
                <a:solidFill>
                  <a:srgbClr val="2A00FF"/>
                </a:solidFill>
                <a:latin typeface="Consolas" panose="020B0609020204030204" pitchFamily="49" charset="0"/>
              </a:rPr>
              <a:t>"0988777666"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, LocalDate.</a:t>
            </a:r>
            <a:r>
              <a:rPr lang="it-IT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of(2019, 1, 1),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1000, 1.1);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1200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employee</a:t>
            </a:r>
            <a:r>
              <a:rPr lang="en-US" sz="12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.setJob</a:t>
            </a:r>
            <a:r>
              <a:rPr lang="en-US" sz="12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</a:t>
            </a:r>
            <a:r>
              <a:rPr lang="en-US" sz="12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employeeDao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8260" y="3832860"/>
            <a:ext cx="1935480" cy="289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/>
              <a:t>Results:</a:t>
            </a:r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r>
              <a:rPr lang="en-GB" sz="2400" b="1"/>
              <a:t>Console:</a:t>
            </a:r>
            <a:endParaRPr lang="en-US" sz="2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410" y="4071523"/>
            <a:ext cx="11696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dbo.Employees (employee_id int identity not null, commission_pct double precision, email varchar(255), first_name varchar(255) not null, hire_date date, last_name varchar(255) not null, phone_number varchar(255), salary double precision not null, job_id varchar(10), primary key (employee_id))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create index IDX_EMP_NAME on dbo.Employees (first_name, last_name)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dbo.Employees drop constraint UK_76snkombmttoxvdljjqo42mmc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dbo.Employees add constraint UK_76snkombmttoxvdljjqo42mmc unique (email)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dbo.Employees drop constraint UK_ivjoyqecd8hc1w4411q70eqri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dbo.Employees add constraint UK_ivjoyqecd8hc1w4411q70eqri unique (phone_number)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dbo.Employees add constraint FKsrmrlbhpjhvfet64uvyt0j7cw foreign key (job_id) references dbo.Jobs</a:t>
            </a:r>
          </a:p>
          <a:p>
            <a:r>
              <a:rPr lang="en-US" sz="900">
                <a:solidFill>
                  <a:srgbClr val="FF0000"/>
                </a:solidFill>
                <a:latin typeface="Consolas" panose="020B0609020204030204" pitchFamily="49" charset="0"/>
              </a:rPr>
              <a:t>Oct 05, 2020 11:34:00 AM org.hibernate.engine.transaction.jta.platform.internal.JtaPlatformInitiator initiateService</a:t>
            </a:r>
          </a:p>
          <a:p>
            <a:r>
              <a:rPr lang="en-US" sz="900">
                <a:solidFill>
                  <a:srgbClr val="FF0000"/>
                </a:solidFill>
                <a:latin typeface="Consolas" panose="020B0609020204030204" pitchFamily="49" charset="0"/>
              </a:rPr>
              <a:t>INFO: HHH000490: Using JtaPlatform implementation: [org.hibernate.engine.transaction.jta.platform.internal.NoJtaPlatform]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	select jobs_.job_id, jobs_.job_title as job_titl2_2_, jobs_.max_salary as max_sala3_2_, jobs_.min_salary as min_sala4_2_ 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	from dbo.Jobs jobs_ where jobs_.job_id=?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	insert into dbo.Employees (commission_pct, email, first_name, hire_date, job_id, last_name, phone_number, salary) 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	values (?, ?, ?, ?, ?, ?, ?, ?)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5998" y="1392057"/>
            <a:ext cx="8524875" cy="1724025"/>
            <a:chOff x="285998" y="1704974"/>
            <a:chExt cx="8524875" cy="17240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998" y="1704974"/>
              <a:ext cx="8524875" cy="17240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716280" y="1981200"/>
              <a:ext cx="563880" cy="5105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61020" y="2872740"/>
              <a:ext cx="571500" cy="4512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37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7" y="778566"/>
            <a:ext cx="7232905" cy="543670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/>
              <a:t> Basic Annotations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/>
              <a:t> Hibernate Relationships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/>
              <a:t> Collection Mapping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/>
              <a:t> Lazy loading and Eager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3041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To</a:t>
            </a:r>
            <a:r>
              <a:rPr lang="en-GB" sz="2000"/>
              <a:t> map a many-to-many association, we use the </a:t>
            </a:r>
            <a:r>
              <a:rPr lang="en-GB" sz="2000" i="1">
                <a:solidFill>
                  <a:srgbClr val="1125E5"/>
                </a:solidFill>
              </a:rPr>
              <a:t>@ManyToMany</a:t>
            </a:r>
            <a:r>
              <a:rPr lang="en-GB" sz="2000"/>
              <a:t>,</a:t>
            </a:r>
            <a:r>
              <a:rPr lang="en-GB" sz="2000" i="1"/>
              <a:t> </a:t>
            </a:r>
            <a:r>
              <a:rPr lang="en-GB" sz="2000" i="1">
                <a:solidFill>
                  <a:srgbClr val="1125E5"/>
                </a:solidFill>
              </a:rPr>
              <a:t>@JoinTable</a:t>
            </a:r>
            <a:r>
              <a:rPr lang="en-GB" sz="2000"/>
              <a:t> and </a:t>
            </a:r>
            <a:r>
              <a:rPr lang="en-GB" sz="2000" i="1">
                <a:solidFill>
                  <a:srgbClr val="1125E5"/>
                </a:solidFill>
              </a:rPr>
              <a:t>@JoinColumn</a:t>
            </a:r>
            <a:r>
              <a:rPr lang="en-GB" sz="2000"/>
              <a:t> annotations.</a:t>
            </a:r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49187" y="1979456"/>
            <a:ext cx="8594813" cy="3414231"/>
            <a:chOff x="495000" y="1789802"/>
            <a:chExt cx="8594813" cy="3414231"/>
          </a:xfrm>
        </p:grpSpPr>
        <p:grpSp>
          <p:nvGrpSpPr>
            <p:cNvPr id="9" name="Group 8"/>
            <p:cNvGrpSpPr/>
            <p:nvPr/>
          </p:nvGrpSpPr>
          <p:grpSpPr>
            <a:xfrm>
              <a:off x="495000" y="1789802"/>
              <a:ext cx="8106872" cy="3414231"/>
              <a:chOff x="494999" y="1808803"/>
              <a:chExt cx="8106872" cy="341423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t="3228"/>
              <a:stretch/>
            </p:blipFill>
            <p:spPr>
              <a:xfrm>
                <a:off x="495000" y="1808803"/>
                <a:ext cx="8106871" cy="2263140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494999" y="4207371"/>
                <a:ext cx="533684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@ManyToMany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(cascade = CascadeType.</a:t>
                </a:r>
                <a:r>
                  <a:rPr lang="en-US" sz="1000" b="1" i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ALL</a:t>
                </a:r>
                <a:r>
                  <a:rPr lang="en-US" sz="1000" b="1" i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GB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@JoinTable</a:t>
                </a:r>
                <a:r>
                  <a:rPr lang="en-GB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GB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"Employee_Project"</a:t>
                </a:r>
                <a:r>
                  <a:rPr lang="en-GB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schema = </a:t>
                </a:r>
                <a:r>
                  <a:rPr lang="en-GB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"dbo"</a:t>
                </a:r>
                <a:r>
                  <a:rPr lang="en-GB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GB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joinColumns = {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@JoinColumn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(referencedColumnName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"employee_id"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},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inverseJoinColumns = {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@JoinColumn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				referencedColumnName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"project_id"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})</a:t>
                </a:r>
              </a:p>
              <a:p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Set&lt;Projects&gt;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projects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endParaRPr lang="en-US" sz="100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5283200" y="3333922"/>
              <a:ext cx="380661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>
                  <a:solidFill>
                    <a:srgbClr val="646464"/>
                  </a:solidFill>
                  <a:latin typeface="Consolas" panose="020B0609020204030204" pitchFamily="49" charset="0"/>
                </a:rPr>
                <a:t>@ManyToMany</a:t>
              </a:r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(mappedBy = </a:t>
              </a:r>
              <a:r>
                <a:rPr lang="en-US" sz="1400">
                  <a:solidFill>
                    <a:srgbClr val="2A00FF"/>
                  </a:solidFill>
                  <a:latin typeface="Consolas" panose="020B0609020204030204" pitchFamily="49" charset="0"/>
                </a:rPr>
                <a:t>"projects"</a:t>
              </a:r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Set&lt;Employees&gt; </a:t>
              </a:r>
              <a:r>
                <a:rPr lang="en-US" sz="1400" b="1">
                  <a:solidFill>
                    <a:srgbClr val="0000C0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950724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Update </a:t>
            </a:r>
            <a:r>
              <a:rPr lang="en-US" sz="2400">
                <a:solidFill>
                  <a:srgbClr val="1125E5"/>
                </a:solidFill>
              </a:rPr>
              <a:t>Employees</a:t>
            </a:r>
            <a:r>
              <a:rPr lang="en-US" sz="2400"/>
              <a:t> class: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7547" y="1391019"/>
            <a:ext cx="7741777" cy="5262979"/>
            <a:chOff x="677547" y="1391019"/>
            <a:chExt cx="7741777" cy="5262979"/>
          </a:xfrm>
        </p:grpSpPr>
        <p:sp>
          <p:nvSpPr>
            <p:cNvPr id="6" name="Rectangle 5"/>
            <p:cNvSpPr/>
            <p:nvPr/>
          </p:nvSpPr>
          <p:spPr>
            <a:xfrm>
              <a:off x="677547" y="1391019"/>
              <a:ext cx="7741777" cy="5262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GB" sz="120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"Employees"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, schema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, indexes = {</a:t>
              </a:r>
            </a:p>
            <a:p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200">
                  <a:solidFill>
                    <a:srgbClr val="646464"/>
                  </a:solidFill>
                  <a:latin typeface="Consolas" panose="020B0609020204030204" pitchFamily="49" charset="0"/>
                </a:rPr>
                <a:t>@Index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(columnList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"first_name, last_name"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"IDX_EMP_NAME"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</a:p>
            <a:p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Employees {</a:t>
              </a:r>
            </a:p>
            <a:p>
              <a:r>
                <a:rPr lang="en-US" sz="1200">
                  <a:solidFill>
                    <a:srgbClr val="00B0F0"/>
                  </a:solidFill>
                  <a:latin typeface="Consolas" panose="020B0609020204030204" pitchFamily="49" charset="0"/>
                </a:rPr>
                <a:t>    // …    </a:t>
              </a:r>
              <a:endParaRPr lang="en-US" sz="1200" b="1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@Id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@GeneratedValue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(strategy = GenerationType.</a:t>
              </a:r>
              <a:r>
                <a:rPr lang="en-US" sz="1200" b="1" i="1">
                  <a:solidFill>
                    <a:srgbClr val="0000C0"/>
                  </a:solidFill>
                  <a:latin typeface="Consolas" panose="020B0609020204030204" pitchFamily="49" charset="0"/>
                </a:rPr>
                <a:t>IDENTITY</a:t>
              </a:r>
              <a:r>
                <a:rPr lang="en-US" sz="12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200">
                  <a:solidFill>
                    <a:srgbClr val="2A00FF"/>
                  </a:solidFill>
                  <a:latin typeface="Consolas" panose="020B0609020204030204" pitchFamily="49" charset="0"/>
                </a:rPr>
                <a:t>"employee_id"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0000C0"/>
                  </a:solidFill>
                  <a:latin typeface="Consolas" panose="020B0609020204030204" pitchFamily="49" charset="0"/>
                </a:rPr>
                <a:t>employeeId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endParaRPr lang="en-US" sz="12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@ManyToMany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(cascade = CascadeType.</a:t>
              </a:r>
              <a:r>
                <a:rPr lang="en-US" sz="1200" b="1" i="1">
                  <a:solidFill>
                    <a:srgbClr val="0000C0"/>
                  </a:solidFill>
                  <a:latin typeface="Consolas" panose="020B0609020204030204" pitchFamily="49" charset="0"/>
                </a:rPr>
                <a:t>ALL</a:t>
              </a:r>
              <a:r>
                <a:rPr lang="en-US" sz="12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200">
                  <a:solidFill>
                    <a:srgbClr val="646464"/>
                  </a:solidFill>
                  <a:latin typeface="Consolas" panose="020B0609020204030204" pitchFamily="49" charset="0"/>
                </a:rPr>
                <a:t>@JoinTable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"Employee_Project"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, schema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</a:p>
            <a:p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		joinColumns = { 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@JoinColumn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(referencedColumnName = </a:t>
              </a:r>
              <a:r>
                <a:rPr lang="en-US" sz="1200">
                  <a:solidFill>
                    <a:srgbClr val="2A00FF"/>
                  </a:solidFill>
                  <a:latin typeface="Consolas" panose="020B0609020204030204" pitchFamily="49" charset="0"/>
                </a:rPr>
                <a:t>"employee_id"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) }, 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		inverseJoinColumns = { 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@JoinColumn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(referencedColumnName = </a:t>
              </a:r>
              <a:r>
                <a:rPr lang="en-US" sz="1200">
                  <a:solidFill>
                    <a:srgbClr val="2A00FF"/>
                  </a:solidFill>
                  <a:latin typeface="Consolas" panose="020B0609020204030204" pitchFamily="49" charset="0"/>
                </a:rPr>
                <a:t>"project_id"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Set&lt;Projects&gt; </a:t>
              </a:r>
              <a:r>
                <a:rPr lang="en-US" sz="1200" b="1">
                  <a:solidFill>
                    <a:srgbClr val="0000C0"/>
                  </a:solidFill>
                  <a:latin typeface="Consolas" panose="020B0609020204030204" pitchFamily="49" charset="0"/>
                </a:rPr>
                <a:t>projects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Set&lt;Projects&gt; getProjects() {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0000C0"/>
                  </a:solidFill>
                  <a:latin typeface="Consolas" panose="020B0609020204030204" pitchFamily="49" charset="0"/>
                </a:rPr>
                <a:t>projects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endParaRPr lang="en-US" sz="1200">
                <a:latin typeface="Consolas" panose="020B0609020204030204" pitchFamily="49" charset="0"/>
              </a:endParaRP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setProjects(Set&lt;Projects&gt; </a:t>
              </a:r>
              <a:r>
                <a:rPr lang="en-US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projects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b="1">
                  <a:solidFill>
                    <a:srgbClr val="0000C0"/>
                  </a:solidFill>
                  <a:latin typeface="Consolas" panose="020B0609020204030204" pitchFamily="49" charset="0"/>
                </a:rPr>
                <a:t>projects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projects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200">
                  <a:solidFill>
                    <a:srgbClr val="00B0F0"/>
                  </a:solidFill>
                  <a:latin typeface="Consolas" panose="020B0609020204030204" pitchFamily="49" charset="0"/>
                </a:rPr>
                <a:t>// …</a:t>
              </a:r>
            </a:p>
            <a:p>
              <a:r>
                <a:rPr lang="en-US" sz="1200">
                  <a:solidFill>
                    <a:srgbClr val="00B0F0"/>
                  </a:solidFill>
                  <a:latin typeface="Consolas" panose="020B0609020204030204" pitchFamily="49" charset="0"/>
                </a:rPr>
                <a:t>   // Constructors with params (if need)</a:t>
              </a:r>
            </a:p>
            <a:p>
              <a:r>
                <a:rPr lang="en-US" sz="1200">
                  <a:solidFill>
                    <a:srgbClr val="00B0F0"/>
                  </a:solidFill>
                  <a:latin typeface="Consolas" panose="020B0609020204030204" pitchFamily="49" charset="0"/>
                </a:rPr>
                <a:t>   // getter and setter methods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2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36320" y="3359565"/>
              <a:ext cx="6983307" cy="10972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587413" y="3427307"/>
            <a:ext cx="1632374" cy="216746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35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97753"/>
            <a:ext cx="8714050" cy="5436704"/>
          </a:xfrm>
        </p:spPr>
        <p:txBody>
          <a:bodyPr/>
          <a:lstStyle/>
          <a:p>
            <a:r>
              <a:rPr lang="en-US" sz="2000"/>
              <a:t>Create </a:t>
            </a:r>
            <a:r>
              <a:rPr lang="en-US" sz="2000">
                <a:solidFill>
                  <a:srgbClr val="1125E5"/>
                </a:solidFill>
              </a:rPr>
              <a:t>Projects</a:t>
            </a:r>
            <a:r>
              <a:rPr lang="en-US" sz="2000"/>
              <a:t> class: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9331" y="1259862"/>
            <a:ext cx="9037255" cy="4246857"/>
            <a:chOff x="59331" y="1259862"/>
            <a:chExt cx="9037255" cy="4246857"/>
          </a:xfrm>
        </p:grpSpPr>
        <p:sp>
          <p:nvSpPr>
            <p:cNvPr id="7" name="Rectangle 6"/>
            <p:cNvSpPr/>
            <p:nvPr/>
          </p:nvSpPr>
          <p:spPr>
            <a:xfrm>
              <a:off x="4880185" y="1266656"/>
              <a:ext cx="4216401" cy="42400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noAutofit/>
            </a:bodyPr>
            <a:lstStyle/>
            <a:p>
              <a:endParaRPr lang="en-US" sz="10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Projects() {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000">
                  <a:solidFill>
                    <a:srgbClr val="00B0F0"/>
                  </a:solidFill>
                  <a:latin typeface="Consolas" panose="020B0609020204030204" pitchFamily="49" charset="0"/>
                </a:rPr>
                <a:t>// Constructors with params (if need)</a:t>
              </a:r>
            </a:p>
            <a:p>
              <a:r>
                <a:rPr lang="en-US" sz="1000">
                  <a:solidFill>
                    <a:srgbClr val="00B0F0"/>
                  </a:solidFill>
                  <a:latin typeface="Consolas" panose="020B0609020204030204" pitchFamily="49" charset="0"/>
                </a:rPr>
                <a:t>   // getter and setter methods</a:t>
              </a:r>
              <a:endParaRPr lang="en-US" sz="10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</a:p>
            <a:p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Set&lt;Employees&gt; getEmployees() {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b="1">
                  <a:solidFill>
                    <a:srgbClr val="0000C0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setEmployees(Set&lt;Employees&gt; </a:t>
              </a:r>
              <a:r>
                <a:rPr lang="en-US" sz="1000" b="1">
                  <a:solidFill>
                    <a:srgbClr val="6A3E3E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000" b="1">
                  <a:solidFill>
                    <a:srgbClr val="0000C0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000" b="1">
                  <a:solidFill>
                    <a:srgbClr val="6A3E3E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00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9331" y="1259862"/>
              <a:ext cx="4742962" cy="4246857"/>
              <a:chOff x="59331" y="1259862"/>
              <a:chExt cx="4742962" cy="424685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9331" y="1259862"/>
                <a:ext cx="4742962" cy="42468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@Entity</a:t>
                </a:r>
              </a:p>
              <a:p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@Table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"Projects"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schema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"dbo"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Projects {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@Id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@GeneratedValue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(strategy = GenerationType.</a:t>
                </a:r>
                <a:r>
                  <a:rPr lang="en-US" sz="1000" b="1" i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IDENTITY</a:t>
                </a:r>
                <a:r>
                  <a:rPr lang="en-US" sz="1000" b="1" i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"project_id"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projectId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	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"project_name"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length = 255,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	nullable =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false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unique =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true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String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projectName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"start_date"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LocalDate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startDate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"project_description"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String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projectDescription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"completed_on"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LocalDate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completedOn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@ManyToMany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(cascade = CascadeType.ALL, mappedBy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"projects"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Set&lt;Employees&gt;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employees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86080" y="4470400"/>
                <a:ext cx="4328160" cy="35221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7666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Create class </a:t>
            </a:r>
            <a:r>
              <a:rPr lang="en-US" sz="2400">
                <a:solidFill>
                  <a:srgbClr val="1125E5"/>
                </a:solidFill>
              </a:rPr>
              <a:t>ProjectDaoImpl</a:t>
            </a:r>
            <a:r>
              <a:rPr lang="en-US" sz="2400"/>
              <a:t>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982" y="1280964"/>
            <a:ext cx="7592907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ProjectDaoImpl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ProjectDao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save(Projects </a:t>
            </a:r>
            <a:r>
              <a:rPr lang="en-US" sz="1400" b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project</a:t>
            </a:r>
            <a:r>
              <a:rPr lang="en-US" sz="1400" b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Transaction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Serializable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4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project</a:t>
            </a:r>
            <a:r>
              <a:rPr lang="en-US" sz="14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.commit();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14345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Create a Unit Test Script to test the </a:t>
            </a:r>
            <a:r>
              <a:rPr lang="en-US" sz="2000">
                <a:solidFill>
                  <a:srgbClr val="1125E5"/>
                </a:solidFill>
              </a:rPr>
              <a:t>ProjectDaoImpl</a:t>
            </a:r>
            <a:r>
              <a:rPr lang="en-US" sz="2000"/>
              <a:t> above class: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8596" y="1286428"/>
            <a:ext cx="7599680" cy="50013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ProjectDaoTest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ProjectDao </a:t>
            </a:r>
            <a:r>
              <a:rPr lang="en-US" sz="1100" b="1" i="1">
                <a:solidFill>
                  <a:srgbClr val="0000C0"/>
                </a:solidFill>
                <a:latin typeface="Consolas" panose="020B0609020204030204" pitchFamily="49" charset="0"/>
              </a:rPr>
              <a:t>projectDao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@BeforeAll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setUpBeforeClass()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i="1">
                <a:solidFill>
                  <a:srgbClr val="0000C0"/>
                </a:solidFill>
                <a:latin typeface="Consolas" panose="020B0609020204030204" pitchFamily="49" charset="0"/>
              </a:rPr>
              <a:t>projectDao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 ProjectDaoImpl();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100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testSave()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    Employees </a:t>
            </a:r>
            <a:r>
              <a:rPr lang="en-GB" sz="1100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Employees(</a:t>
            </a:r>
            <a:r>
              <a:rPr lang="en-GB" sz="1100" b="1">
                <a:solidFill>
                  <a:srgbClr val="2A00FF"/>
                </a:solidFill>
                <a:latin typeface="Consolas" panose="020B0609020204030204" pitchFamily="49" charset="0"/>
              </a:rPr>
              <a:t>"Nguyen"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b="1">
                <a:solidFill>
                  <a:srgbClr val="2A00FF"/>
                </a:solidFill>
                <a:latin typeface="Consolas" panose="020B0609020204030204" pitchFamily="49" charset="0"/>
              </a:rPr>
              <a:t>"Dang Khoa"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1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1100">
                <a:solidFill>
                  <a:srgbClr val="2A00FF"/>
                </a:solidFill>
                <a:latin typeface="Consolas" panose="020B0609020204030204" pitchFamily="49" charset="0"/>
              </a:rPr>
              <a:t>"khoadk@fsoft.com.vn"</a:t>
            </a:r>
            <a:r>
              <a:rPr lang="it-IT" sz="11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100">
                <a:solidFill>
                  <a:srgbClr val="2A00FF"/>
                </a:solidFill>
                <a:latin typeface="Consolas" panose="020B0609020204030204" pitchFamily="49" charset="0"/>
              </a:rPr>
              <a:t>"0988777665"</a:t>
            </a:r>
            <a:r>
              <a:rPr lang="it-IT" sz="1100">
                <a:solidFill>
                  <a:srgbClr val="000000"/>
                </a:solidFill>
                <a:latin typeface="Consolas" panose="020B0609020204030204" pitchFamily="49" charset="0"/>
              </a:rPr>
              <a:t>, LocalDate.</a:t>
            </a:r>
            <a:r>
              <a:rPr lang="it-IT" sz="1100" i="1">
                <a:solidFill>
                  <a:srgbClr val="000000"/>
                </a:solidFill>
                <a:latin typeface="Consolas" panose="020B0609020204030204" pitchFamily="49" charset="0"/>
              </a:rPr>
              <a:t>of(2019, 1, 1), 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1000, 1.1);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    Projects </a:t>
            </a:r>
            <a:r>
              <a:rPr lang="en-GB" sz="1100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Projects(</a:t>
            </a:r>
            <a:r>
              <a:rPr lang="en-GB" sz="1100" b="1">
                <a:solidFill>
                  <a:srgbClr val="2A00FF"/>
                </a:solidFill>
                <a:latin typeface="Consolas" panose="020B0609020204030204" pitchFamily="49" charset="0"/>
              </a:rPr>
              <a:t>"IT Fundamental"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of(2020, 10, 1),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100">
                <a:solidFill>
                  <a:srgbClr val="2A00FF"/>
                </a:solidFill>
                <a:latin typeface="Consolas" panose="020B0609020204030204" pitchFamily="49" charset="0"/>
              </a:rPr>
              <a:t>"Fsoft Academey It Fundamental Training Program"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of(2020, 12, 31));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Set&lt;Employees&gt;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HashSet&lt;&gt;();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Set&lt;Projects&gt;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projects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HashSet&lt;&gt;();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projects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.setEmployees(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.setProjects(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projects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assertTrue(</a:t>
            </a:r>
            <a:r>
              <a:rPr lang="en-US" sz="1100" i="1">
                <a:solidFill>
                  <a:srgbClr val="0000C0"/>
                </a:solidFill>
                <a:latin typeface="Consolas" panose="020B0609020204030204" pitchFamily="49" charset="0"/>
              </a:rPr>
              <a:t>projectDao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100" i="1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/>
          </a:p>
        </p:txBody>
      </p:sp>
      <p:sp>
        <p:nvSpPr>
          <p:cNvPr id="8" name="Rectangle 7"/>
          <p:cNvSpPr/>
          <p:nvPr/>
        </p:nvSpPr>
        <p:spPr>
          <a:xfrm>
            <a:off x="1374987" y="5032587"/>
            <a:ext cx="2641600" cy="3589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2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/>
              <a:t>Results: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Console: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00286" y="1401556"/>
            <a:ext cx="8496300" cy="2114550"/>
            <a:chOff x="300286" y="1314450"/>
            <a:chExt cx="8496300" cy="21145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286" y="1314450"/>
              <a:ext cx="8496300" cy="21145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63787" y="1632373"/>
              <a:ext cx="968586" cy="51477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3786" y="2207683"/>
              <a:ext cx="2871893" cy="4753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3788" y="2803084"/>
              <a:ext cx="968586" cy="4753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00286" y="4583544"/>
            <a:ext cx="102230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FF0000"/>
                </a:solidFill>
                <a:latin typeface="Consolas" panose="020B0609020204030204" pitchFamily="49" charset="0"/>
              </a:rPr>
              <a:t>Oct 05, 2020 3:29:02 PM org.hibernate.engine.transaction.jta.platform.internal.JtaPlatformInitiator initiateService</a:t>
            </a:r>
          </a:p>
          <a:p>
            <a:r>
              <a:rPr lang="en-US" sz="1100">
                <a:solidFill>
                  <a:srgbClr val="FF0000"/>
                </a:solidFill>
                <a:latin typeface="Consolas" panose="020B0609020204030204" pitchFamily="49" charset="0"/>
              </a:rPr>
              <a:t>INFO: HHH000490: Using JtaPlatform implementation: [org.hibernate.engine.transaction.jta.platform.internal.NoJtaPlatform]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Hibernate: 	insert into dbo.Projects (completed_on, project_description, project_name, start_date) values (?, ?, ?, ?)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Hibernate: 	insert into dbo.Employees (commission_pct, email, first_name, hire_date, job_id, last_name, phone_number, salary) 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		values (?, ?, ?, ?, ?, ?, ?, ?)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Hibernate: 	insert into dbo.Employee_Project (employees_employee_id, projects_project_id) values (?, ?)</a:t>
            </a:r>
          </a:p>
        </p:txBody>
      </p:sp>
    </p:spTree>
    <p:extLst>
      <p:ext uri="{BB962C8B-B14F-4D97-AF65-F5344CB8AC3E}">
        <p14:creationId xmlns:p14="http://schemas.microsoft.com/office/powerpoint/2010/main" val="1080385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5777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/>
              <a:t>Map a </a:t>
            </a:r>
            <a:r>
              <a:rPr lang="en-GB" sz="2000" b="1"/>
              <a:t>many-to-many </a:t>
            </a:r>
            <a:r>
              <a:rPr lang="en-GB" sz="2000"/>
              <a:t>association with </a:t>
            </a:r>
            <a:r>
              <a:rPr lang="en-GB" sz="2000">
                <a:solidFill>
                  <a:srgbClr val="1125E5"/>
                </a:solidFill>
              </a:rPr>
              <a:t>extra columns</a:t>
            </a:r>
            <a:r>
              <a:rPr lang="en-GB" sz="2000"/>
              <a:t>.</a:t>
            </a:r>
          </a:p>
          <a:p>
            <a:pPr>
              <a:spcBef>
                <a:spcPts val="1200"/>
              </a:spcBef>
            </a:pPr>
            <a:endParaRPr lang="en-GB" sz="2000"/>
          </a:p>
          <a:p>
            <a:pPr>
              <a:spcBef>
                <a:spcPts val="1200"/>
              </a:spcBef>
            </a:pPr>
            <a:endParaRPr lang="en-GB" sz="2000"/>
          </a:p>
          <a:p>
            <a:pPr>
              <a:spcBef>
                <a:spcPts val="1200"/>
              </a:spcBef>
            </a:pPr>
            <a:endParaRPr lang="en-GB" sz="2000"/>
          </a:p>
          <a:p>
            <a:pPr>
              <a:spcBef>
                <a:spcPts val="1200"/>
              </a:spcBef>
            </a:pPr>
            <a:endParaRPr lang="en-GB" sz="2000"/>
          </a:p>
          <a:p>
            <a:pPr marL="0" indent="0" algn="just">
              <a:spcBef>
                <a:spcPts val="1200"/>
              </a:spcBef>
              <a:buNone/>
            </a:pPr>
            <a:endParaRPr lang="en-US" sz="1000" b="1"/>
          </a:p>
          <a:p>
            <a:pPr algn="just">
              <a:spcBef>
                <a:spcPts val="1200"/>
              </a:spcBef>
            </a:pPr>
            <a:r>
              <a:rPr lang="en-US" sz="1800" b="1"/>
              <a:t>Many-to-Many Using a Composite Key</a:t>
            </a:r>
          </a:p>
          <a:p>
            <a:pPr algn="just">
              <a:spcBef>
                <a:spcPts val="1200"/>
              </a:spcBef>
            </a:pPr>
            <a:r>
              <a:rPr lang="en-US" sz="1800"/>
              <a:t>Note, that there’re some </a:t>
            </a:r>
            <a:r>
              <a:rPr lang="en-US" sz="1800" b="1"/>
              <a:t>key requirements, which a composite key class has to fulfill</a:t>
            </a:r>
            <a:r>
              <a:rPr lang="en-US" sz="1800"/>
              <a:t>:</a:t>
            </a:r>
          </a:p>
          <a:p>
            <a:pPr lvl="1">
              <a:spcBef>
                <a:spcPts val="1200"/>
              </a:spcBef>
            </a:pPr>
            <a:r>
              <a:rPr lang="en-US" sz="1600"/>
              <a:t>We have to mark it with </a:t>
            </a:r>
            <a:r>
              <a:rPr lang="en-US" sz="1600" i="1">
                <a:solidFill>
                  <a:srgbClr val="1125E5"/>
                </a:solidFill>
              </a:rPr>
              <a:t>@Embeddable</a:t>
            </a:r>
            <a:endParaRPr lang="en-US" sz="1600">
              <a:solidFill>
                <a:srgbClr val="1125E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1600"/>
              <a:t>It has to implement </a:t>
            </a:r>
            <a:r>
              <a:rPr lang="en-US" sz="1600" i="1">
                <a:solidFill>
                  <a:srgbClr val="1125E5"/>
                </a:solidFill>
              </a:rPr>
              <a:t>java.io.Serializable</a:t>
            </a:r>
            <a:endParaRPr lang="en-US" sz="1600">
              <a:solidFill>
                <a:srgbClr val="1125E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1600"/>
              <a:t>We need to provide an implementation of the </a:t>
            </a:r>
            <a:r>
              <a:rPr lang="en-US" sz="1600" i="1">
                <a:solidFill>
                  <a:srgbClr val="1125E5"/>
                </a:solidFill>
              </a:rPr>
              <a:t>hashcode()</a:t>
            </a:r>
            <a:r>
              <a:rPr lang="en-US" sz="1600">
                <a:solidFill>
                  <a:srgbClr val="1125E5"/>
                </a:solidFill>
              </a:rPr>
              <a:t> </a:t>
            </a:r>
            <a:r>
              <a:rPr lang="en-US" sz="1600"/>
              <a:t>and </a:t>
            </a:r>
            <a:r>
              <a:rPr lang="en-US" sz="1600" i="1">
                <a:solidFill>
                  <a:srgbClr val="1125E5"/>
                </a:solidFill>
              </a:rPr>
              <a:t>equals()</a:t>
            </a:r>
            <a:r>
              <a:rPr lang="en-US" sz="1600">
                <a:solidFill>
                  <a:srgbClr val="1125E5"/>
                </a:solidFill>
              </a:rPr>
              <a:t> </a:t>
            </a:r>
            <a:r>
              <a:rPr lang="en-US" sz="1600"/>
              <a:t>methods</a:t>
            </a:r>
          </a:p>
          <a:p>
            <a:pPr lvl="1">
              <a:spcBef>
                <a:spcPts val="1200"/>
              </a:spcBef>
            </a:pPr>
            <a:r>
              <a:rPr lang="en-US" sz="1600"/>
              <a:t>None of the fields can be an entity themselves.</a:t>
            </a:r>
          </a:p>
          <a:p>
            <a:pPr>
              <a:spcBef>
                <a:spcPts val="1200"/>
              </a:spcBef>
            </a:pPr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1309053"/>
            <a:ext cx="9229559" cy="1885324"/>
            <a:chOff x="191410" y="1532573"/>
            <a:chExt cx="9229559" cy="188532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072" y="1532573"/>
              <a:ext cx="8106728" cy="101744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037688" y="2663844"/>
              <a:ext cx="3383281" cy="75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@OneToMany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(cascade = CascadeType.</a:t>
              </a:r>
              <a:r>
                <a:rPr lang="en-US" sz="1100" b="1" i="1">
                  <a:solidFill>
                    <a:srgbClr val="0000C0"/>
                  </a:solidFill>
                  <a:latin typeface="Consolas" panose="020B0609020204030204" pitchFamily="49" charset="0"/>
                </a:rPr>
                <a:t>ALL</a:t>
              </a: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</a:p>
            <a:p>
              <a:pPr>
                <a:spcBef>
                  <a:spcPts val="600"/>
                </a:spcBef>
              </a:pP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	     mappedBy = </a:t>
              </a:r>
              <a:r>
                <a:rPr lang="en-US" sz="1100" b="1" i="1">
                  <a:solidFill>
                    <a:srgbClr val="2A00FF"/>
                  </a:solidFill>
                  <a:latin typeface="Consolas" panose="020B0609020204030204" pitchFamily="49" charset="0"/>
                </a:rPr>
                <a:t>"book"</a:t>
              </a: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Set&lt;PublisherBook&gt;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publisherBook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410" y="2593476"/>
              <a:ext cx="3619728" cy="75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@OneToMany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(cascade = CascadeType.</a:t>
              </a:r>
              <a:r>
                <a:rPr lang="en-US" sz="1100" b="1" i="1">
                  <a:solidFill>
                    <a:srgbClr val="0000C0"/>
                  </a:solidFill>
                  <a:latin typeface="Consolas" panose="020B0609020204030204" pitchFamily="49" charset="0"/>
                </a:rPr>
                <a:t>ALL</a:t>
              </a: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</a:p>
            <a:p>
              <a:pPr>
                <a:spcBef>
                  <a:spcPts val="600"/>
                </a:spcBef>
              </a:pP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		mappedBy = </a:t>
              </a:r>
              <a:r>
                <a:rPr lang="en-US" sz="1100" b="1" i="1">
                  <a:solidFill>
                    <a:srgbClr val="2A00FF"/>
                  </a:solidFill>
                  <a:latin typeface="Consolas" panose="020B0609020204030204" pitchFamily="49" charset="0"/>
                </a:rPr>
                <a:t>"publisher"</a:t>
              </a: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Set&lt;PublisherBook&gt;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publisherBook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494330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Many-to-Many Mapping Annotation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5814" y="992337"/>
            <a:ext cx="5845244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"Publisher_Book"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schema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"book"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PublisherBook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Serializable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i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GB" sz="1400" b="1" i="1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"publisher_id"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Publisher </a:t>
            </a:r>
            <a:r>
              <a:rPr 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publisher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"book_id"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book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>
                <a:solidFill>
                  <a:srgbClr val="00B0F0"/>
                </a:solidFill>
                <a:latin typeface="Consolas" panose="020B0609020204030204" pitchFamily="49" charset="0"/>
              </a:rPr>
              <a:t>// getter and setter methods</a:t>
            </a:r>
          </a:p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hashCode(){}</a:t>
            </a:r>
          </a:p>
          <a:p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40735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Many-to-Many Mapping Annotation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Create a test script to check: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4474" y="1410127"/>
            <a:ext cx="6967924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PublisherBookDaoTest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PublisherBookDao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publisherBookDao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BookDao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PublisherDao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publisherDao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@BeforeAll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setUpBeforeClass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publisherBookDao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PublisherBookDao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BookDao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publisherDao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PublisherDao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    @Test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testSave2()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 </a:t>
            </a:r>
            <a:r>
              <a:rPr lang="en-GB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Book(1, </a:t>
            </a:r>
            <a:r>
              <a:rPr lang="en-GB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"Java SE"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2020, </a:t>
            </a:r>
            <a:r>
              <a:rPr lang="en-GB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"1.0"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Publisher </a:t>
            </a:r>
            <a:r>
              <a:rPr lang="en-GB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Publisher(1, </a:t>
            </a:r>
            <a:r>
              <a:rPr lang="en-GB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"NXB GD"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"0979867234"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publisherDao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PublisherBook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publisherBook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PublisherBook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"ABC"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publisherBookDao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publisherBook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2083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Many-to-Many Mapping Annotation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/>
              <a:t>Results:</a:t>
            </a:r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r>
              <a:rPr lang="en-GB" sz="2400" b="1"/>
              <a:t>Console:</a:t>
            </a:r>
            <a:endParaRPr lang="en-US" sz="2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410" y="3976634"/>
            <a:ext cx="10800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book2.Book (book_id int identity not null, title varchar(255), version varchar(10), year int not null, primary key (book_id))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book2.Publisher (publisher_id int identity not null, name varchar(255), phone varchar(255), primary key (publisher_id))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book2.Publisher_Book (format varchar(255), publisher_id int not null, book_id int not null, primary key (publisher_id, book_id))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book2.Book drop constraint UK_odppys65lq7q1xbx8o6p6fgxj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book2.Book add constraint UK_odppys65lq7q1xbx8o6p6fgxj unique (title)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 drop constraint UK_era79tsdasvick3e38j0e9b6v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 add constraint UK_era79tsdasvick3e38j0e9b6v unique (name)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 drop constraint UK_lfeio9fee753ckef2tac2vfku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 add constraint UK_lfeio9fee753ckef2tac2vfku unique (phone)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book2.Publisher_Book add constraint FKt533ea1vy9qjr586kng5g2y0b foreign key (publisher_id) references book2.Publisher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book2.Publisher_Book add constraint FKeylcdt22y4uw61t576re0ps8i foreign key (book_id) references book2.Book</a:t>
            </a:r>
          </a:p>
          <a:p>
            <a:r>
              <a:rPr lang="en-US" sz="900">
                <a:solidFill>
                  <a:srgbClr val="FF0000"/>
                </a:solidFill>
                <a:latin typeface="Consolas" panose="020B0609020204030204" pitchFamily="49" charset="0"/>
              </a:rPr>
              <a:t>Oct 11, 2020 3:58:30 PM org.hibernate.engine.transaction.jta.platform.internal.JtaPlatformInitiator initiateService</a:t>
            </a:r>
          </a:p>
          <a:p>
            <a:r>
              <a:rPr lang="en-US" sz="900">
                <a:solidFill>
                  <a:srgbClr val="FF0000"/>
                </a:solidFill>
                <a:latin typeface="Consolas" panose="020B0609020204030204" pitchFamily="49" charset="0"/>
              </a:rPr>
              <a:t>INFO: HHH000490: Using JtaPlatform implementation: [org.hibernate.engine.transaction.jta.platform.internal.NoJtaPlatform]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book2.Book (title, version, year) values (?, ?, ?)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book2.Publisher (name, phone) values (?, ?)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book2.Publisher_Book (format, publisher_id, book_id) values (?, ?, ?)</a:t>
            </a:r>
            <a:endParaRPr lang="en-US" sz="9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98" y="1095374"/>
            <a:ext cx="3876675" cy="23336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574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Annotations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1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Lazy loading and Eager loading</a:t>
            </a:r>
            <a:br>
              <a:rPr lang="en-US" dirty="0"/>
            </a:br>
            <a:endParaRPr lang="en-US" cap="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dirty="0"/>
              <a:t>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40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9697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Lazy loading and Eager 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000" b="1"/>
              <a:t>Eager Loading</a:t>
            </a:r>
            <a:r>
              <a:rPr lang="en-GB" sz="2000"/>
              <a:t> is a design pattern in which data initialization occurs on the spot</a:t>
            </a:r>
          </a:p>
          <a:p>
            <a:pPr algn="just"/>
            <a:r>
              <a:rPr lang="en-GB" sz="2000" b="1"/>
              <a:t>Lazy Loading</a:t>
            </a:r>
            <a:r>
              <a:rPr lang="en-GB" sz="2000"/>
              <a:t> is a design pattern which is used to defer initialization of an object as long as it's possible</a:t>
            </a:r>
          </a:p>
          <a:p>
            <a:pPr algn="just"/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6" y="2673667"/>
            <a:ext cx="8524875" cy="24860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51520" y="2673667"/>
            <a:ext cx="457200" cy="12379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2160" y="4167187"/>
            <a:ext cx="457200" cy="12379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1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Lazy loading and Eager loading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400" b="1"/>
              <a:t>Differences</a:t>
            </a:r>
            <a:endParaRPr lang="en-GB" sz="1800"/>
          </a:p>
          <a:p>
            <a:pPr lvl="1" algn="just">
              <a:spcBef>
                <a:spcPts val="600"/>
              </a:spcBef>
            </a:pPr>
            <a:r>
              <a:rPr lang="en-GB" sz="1600"/>
              <a:t>One </a:t>
            </a:r>
            <a:r>
              <a:rPr lang="en-GB" sz="1600" b="1">
                <a:solidFill>
                  <a:srgbClr val="1125E5"/>
                </a:solidFill>
              </a:rPr>
              <a:t>Jobs</a:t>
            </a:r>
            <a:r>
              <a:rPr lang="en-GB" sz="1600"/>
              <a:t> can have multiple </a:t>
            </a:r>
            <a:r>
              <a:rPr lang="en-GB" sz="1600" b="1">
                <a:solidFill>
                  <a:srgbClr val="1125E5"/>
                </a:solidFill>
              </a:rPr>
              <a:t>Employees</a:t>
            </a:r>
            <a:r>
              <a:rPr lang="en-GB" sz="1600"/>
              <a:t>.</a:t>
            </a:r>
            <a:r>
              <a:rPr lang="en-GB" sz="1600" b="1"/>
              <a:t> In eager loading strategy, if we load the </a:t>
            </a:r>
            <a:r>
              <a:rPr lang="en-GB" sz="1600" b="1" i="1"/>
              <a:t>Jobs</a:t>
            </a:r>
            <a:r>
              <a:rPr lang="en-GB" sz="1600" b="1"/>
              <a:t> data, it will also load up all employees associated with it and will store it in a memory</a:t>
            </a:r>
            <a:r>
              <a:rPr lang="en-GB" sz="1600"/>
              <a:t>.</a:t>
            </a:r>
          </a:p>
          <a:p>
            <a:pPr lvl="1" algn="just">
              <a:spcBef>
                <a:spcPts val="600"/>
              </a:spcBef>
            </a:pPr>
            <a:r>
              <a:rPr lang="en-GB" sz="1600"/>
              <a:t>When lazy loading is enabled, if we pull up a </a:t>
            </a:r>
            <a:r>
              <a:rPr lang="en-GB" sz="1600" i="1"/>
              <a:t>JobsLazy</a:t>
            </a:r>
            <a:r>
              <a:rPr lang="en-GB" sz="1600"/>
              <a:t>, </a:t>
            </a:r>
            <a:r>
              <a:rPr lang="en-GB" sz="1600" i="1"/>
              <a:t>Employees</a:t>
            </a:r>
            <a:r>
              <a:rPr lang="en-GB" sz="1600"/>
              <a:t> data won't be initialized and loaded into a memory until an explicit call is made to it.</a:t>
            </a:r>
            <a:endParaRPr lang="en-US" sz="1600"/>
          </a:p>
          <a:p>
            <a:pPr algn="just">
              <a:spcBef>
                <a:spcPts val="600"/>
              </a:spcBef>
            </a:pPr>
            <a:r>
              <a:rPr lang="en-US" sz="2400" b="1"/>
              <a:t>Loading Configuration</a:t>
            </a:r>
          </a:p>
          <a:p>
            <a:pPr lvl="1" algn="just">
              <a:spcBef>
                <a:spcPts val="600"/>
              </a:spcBef>
            </a:pPr>
            <a:endParaRPr lang="en-GB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9601" y="3299665"/>
            <a:ext cx="8295860" cy="2462213"/>
            <a:chOff x="609601" y="3299665"/>
            <a:chExt cx="8295860" cy="2462213"/>
          </a:xfrm>
        </p:grpSpPr>
        <p:sp>
          <p:nvSpPr>
            <p:cNvPr id="9" name="Rectangle 8"/>
            <p:cNvSpPr/>
            <p:nvPr/>
          </p:nvSpPr>
          <p:spPr>
            <a:xfrm>
              <a:off x="609601" y="3299665"/>
              <a:ext cx="8295860" cy="2462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(schema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"Jobs"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indexes = {</a:t>
              </a:r>
            </a:p>
            <a:p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@Index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(columnList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"job_id, job_title"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"IDX_ID_TITLE"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</a:p>
            <a:p>
              <a:r>
                <a:rPr lang="en-US" sz="14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Jobs {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// …</a:t>
              </a:r>
              <a:endParaRPr lang="en-US" sz="14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400">
                  <a:solidFill>
                    <a:srgbClr val="646464"/>
                  </a:solidFill>
                  <a:latin typeface="Consolas" panose="020B0609020204030204" pitchFamily="49" charset="0"/>
                </a:rPr>
                <a:t>@OneToMany</a:t>
              </a:r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(cascade = CascadeType.</a:t>
              </a:r>
              <a:r>
                <a:rPr lang="en-US" sz="1400" b="1">
                  <a:solidFill>
                    <a:srgbClr val="0000C0"/>
                  </a:solidFill>
                  <a:latin typeface="Consolas" panose="020B0609020204030204" pitchFamily="49" charset="0"/>
                </a:rPr>
                <a:t>ALL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, mappedBy = </a:t>
              </a:r>
              <a:r>
                <a:rPr lang="en-US" sz="1400" b="1">
                  <a:solidFill>
                    <a:srgbClr val="2A00FF"/>
                  </a:solidFill>
                  <a:latin typeface="Consolas" panose="020B0609020204030204" pitchFamily="49" charset="0"/>
                </a:rPr>
                <a:t>"job"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, fetch=FetchType.</a:t>
              </a:r>
              <a:r>
                <a:rPr lang="en-US" sz="1400" b="1">
                  <a:solidFill>
                    <a:srgbClr val="0000C0"/>
                  </a:solidFill>
                  <a:latin typeface="Consolas" panose="020B0609020204030204" pitchFamily="49" charset="0"/>
                </a:rPr>
                <a:t>LAZY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4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Set&lt;Employees&gt; </a:t>
              </a:r>
              <a:r>
                <a:rPr lang="en-US" sz="1400" b="1">
                  <a:solidFill>
                    <a:srgbClr val="0000C0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GB" sz="14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53198" y="4775200"/>
              <a:ext cx="2204721" cy="3454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258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lvl="0">
              <a:defRPr/>
            </a:pPr>
            <a:r>
              <a:rPr lang="en-US" sz="2800" dirty="0"/>
              <a:t>Working with lazy associations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800" dirty="0"/>
              <a:t>Does not actually load all the children when loading the parent.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800" dirty="0"/>
              <a:t>Load children when requested to do it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800" dirty="0"/>
              <a:t>Lazy loading can help improve the </a:t>
            </a:r>
            <a:r>
              <a:rPr lang="en-US" sz="1800"/>
              <a:t>performance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1800"/>
              <a:t>Create </a:t>
            </a:r>
            <a:r>
              <a:rPr lang="en-GB" sz="1800">
                <a:solidFill>
                  <a:srgbClr val="1125E5"/>
                </a:solidFill>
              </a:rPr>
              <a:t>findById</a:t>
            </a:r>
            <a:r>
              <a:rPr lang="en-GB" sz="1800"/>
              <a:t>() method:</a:t>
            </a:r>
            <a:endParaRPr lang="en-US" sz="1800"/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  <a:p>
            <a:pPr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>
                <a:latin typeface="+mn-lt"/>
              </a:rPr>
              <a:pPr>
                <a:defRPr/>
              </a:pPr>
              <a:t>43</a:t>
            </a:fld>
            <a:endParaRPr lang="en-US" altLang="ja-JP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196" y="2460396"/>
            <a:ext cx="7396480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Jobs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jobId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HibernateUtils.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openSession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Jobs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Jobs.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jobId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716384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lvl="0">
              <a:defRPr/>
            </a:pPr>
            <a:r>
              <a:rPr lang="en-US" sz="2800" dirty="0"/>
              <a:t>Working with lazy associations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800"/>
              <a:t>Use </a:t>
            </a:r>
            <a:r>
              <a:rPr lang="en-GB" sz="1800" b="1"/>
              <a:t>Eager loading</a:t>
            </a:r>
            <a:r>
              <a:rPr lang="en-GB" sz="180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endParaRPr lang="en-GB" sz="1800"/>
          </a:p>
          <a:p>
            <a:r>
              <a:rPr lang="en-GB" sz="1800"/>
              <a:t>Use </a:t>
            </a:r>
            <a:r>
              <a:rPr lang="en-GB" sz="1800" b="1"/>
              <a:t>Lazy loading</a:t>
            </a:r>
            <a:r>
              <a:rPr lang="en-GB" sz="1800"/>
              <a:t>:</a:t>
            </a:r>
            <a:endParaRPr lang="en-US" sz="180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q"/>
            </a:pPr>
            <a:endParaRPr lang="en-US" sz="18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>
                <a:latin typeface="+mn-lt"/>
              </a:rPr>
              <a:pPr>
                <a:defRPr/>
              </a:pPr>
              <a:t>44</a:t>
            </a:fld>
            <a:endParaRPr lang="en-US" altLang="ja-JP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039" y="1194545"/>
            <a:ext cx="896620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Hibernate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: sas max_sala3_10_0_, jobs0_.min_salary as min_sala4_10_0_, 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employees1_.job_id as job_id9_7_1_, employees1_.employee_id as employee1_7_1_, employees1_.employee_id as employee1_7_2_, employees1_.commission_pct as commissi2_7_2_, employees1_.email as email3_7_2_, employees1_.first_name as first_na4_7_2_, employees1_.hire_date as hire_dat5_7_2_, employees1_.job_id as job_id9_7_2_, employees1_.last_name as last_nam6_7_2_, employees1_.phone_number as phone_nu7_7_2_, employees1_.salary as salary8_7_2_ from dbo.Jobs jobs0_ left outer join dbo.Employees employees1_ on jobs0_.job_id=employees1elect jobs0_.job_id as job_id1_10_0_, jobs0_.job_title as job_titl2_10_0_, jobs0_.max_salary _.job_id where jobs0_.job_id=?</a:t>
            </a:r>
          </a:p>
          <a:p>
            <a:endParaRPr lang="en-GB" sz="1400">
              <a:solidFill>
                <a:srgbClr val="1125E5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1125E5"/>
                </a:solidFill>
                <a:latin typeface="Consolas" panose="020B0609020204030204" pitchFamily="49" charset="0"/>
              </a:rPr>
              <a:t>Jobs [jobId=J01, jobTitle=Java Dev1, minSalary=1000.0, maxSalary=2000.0]</a:t>
            </a:r>
          </a:p>
        </p:txBody>
      </p:sp>
      <p:sp>
        <p:nvSpPr>
          <p:cNvPr id="3" name="Rectangle 2"/>
          <p:cNvSpPr/>
          <p:nvPr/>
        </p:nvSpPr>
        <p:spPr>
          <a:xfrm>
            <a:off x="66039" y="4383414"/>
            <a:ext cx="89662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Hibernate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: select jobs0_.job_id as job_id1_10_0_, jobs0_.job_title as job_titl2_10_0_, jobs0_.max_salary as max_sala3_10_0_, jobs0_.min_salary as min_sala4_10_0_ from dbo.Jobs jobs0_ where jobs0_.job_id=?</a:t>
            </a:r>
          </a:p>
          <a:p>
            <a:endParaRPr lang="en-GB" sz="1400">
              <a:solidFill>
                <a:srgbClr val="1125E5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1125E5"/>
                </a:solidFill>
                <a:latin typeface="Consolas" panose="020B0609020204030204" pitchFamily="49" charset="0"/>
              </a:rPr>
              <a:t>Jobs [jobId=J01, jobTitle=Java Dev1, minSalary=1000.0, maxSalary=2000.0]</a:t>
            </a:r>
          </a:p>
        </p:txBody>
      </p:sp>
      <p:sp>
        <p:nvSpPr>
          <p:cNvPr id="7" name="Rectangle 6"/>
          <p:cNvSpPr/>
          <p:nvPr/>
        </p:nvSpPr>
        <p:spPr>
          <a:xfrm>
            <a:off x="191410" y="1479246"/>
            <a:ext cx="976990" cy="14874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695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45</a:t>
            </a:fld>
            <a:endParaRPr lang="en-US" altLang="ja-JP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/>
              <a:t>Hibernate reference documentation</a:t>
            </a:r>
          </a:p>
          <a:p>
            <a:pPr lvl="1" indent="-403225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hlinkClick r:id="rId3"/>
              </a:rPr>
              <a:t>http://docs.jboss.org/hibernate</a:t>
            </a:r>
            <a:endParaRPr lang="en-US" sz="2000" b="1" dirty="0"/>
          </a:p>
          <a:p>
            <a:pPr lvl="1" indent="-403225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hlinkClick r:id="rId4"/>
              </a:rPr>
              <a:t>www.hibernate.org</a:t>
            </a:r>
            <a:endParaRPr lang="en-US" sz="2000" b="1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/>
              <a:t>Hibernate example</a:t>
            </a:r>
            <a:endParaRPr lang="en-US" sz="2400" b="1" dirty="0">
              <a:hlinkClick r:id="rId5"/>
            </a:endParaRPr>
          </a:p>
          <a:p>
            <a:pPr lvl="1" indent="-403225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hlinkClick r:id="rId5"/>
              </a:rPr>
              <a:t>http://www.mkyong.com/hibernate/</a:t>
            </a:r>
            <a:endParaRPr lang="en-US" sz="2000" b="1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/>
              <a:t>Hibernate course</a:t>
            </a:r>
            <a:endParaRPr lang="en-US" sz="2400" b="1" dirty="0">
              <a:hlinkClick r:id="rId6"/>
            </a:endParaRPr>
          </a:p>
          <a:p>
            <a:pPr lvl="1" indent="-403225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hlinkClick r:id="rId6"/>
              </a:rPr>
              <a:t>http</a:t>
            </a:r>
            <a:r>
              <a:rPr lang="en-US" sz="2000" b="1">
                <a:hlinkClick r:id="rId6"/>
              </a:rPr>
              <a:t>://courses.coreservlets.com/Course-Materials/hibernate.html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97533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4810835" cy="1470025"/>
          </a:xfrm>
        </p:spPr>
        <p:txBody>
          <a:bodyPr>
            <a:noAutofit/>
          </a:bodyPr>
          <a:lstStyle/>
          <a:p>
            <a:r>
              <a:rPr lang="en-US" sz="7200">
                <a:solidFill>
                  <a:srgbClr val="E46C0A"/>
                </a:solidFill>
              </a:rPr>
              <a:t>Thank you!</a:t>
            </a:r>
            <a:endParaRPr lang="en-US" sz="7200" dirty="0">
              <a:solidFill>
                <a:srgbClr val="E46C0A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4314" y="3493347"/>
            <a:ext cx="4810834" cy="175260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00B0F0"/>
                </a:solidFill>
              </a:rPr>
              <a:t>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46</a:t>
            </a:fld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/>
              <a:t>@</a:t>
            </a:r>
            <a:r>
              <a:rPr lang="en-US" sz="2000" b="1"/>
              <a:t>Entity</a:t>
            </a:r>
            <a:r>
              <a:rPr lang="en-US" sz="2000"/>
              <a:t>: marks a class as an entity bean.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000"/>
              <a:t>@</a:t>
            </a:r>
            <a:r>
              <a:rPr lang="en-US" sz="2000" b="1"/>
              <a:t>Table: </a:t>
            </a:r>
            <a:r>
              <a:rPr lang="en-US" sz="2000"/>
              <a:t>allows you to specify the details of the table that will be used to persist the entity in the database.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1600" b="1"/>
              <a:t>catalog, schema: </a:t>
            </a:r>
            <a:r>
              <a:rPr lang="en-US" sz="1600">
                <a:solidFill>
                  <a:srgbClr val="1125E5"/>
                </a:solidFill>
              </a:rPr>
              <a:t>catalogs</a:t>
            </a:r>
            <a:r>
              <a:rPr lang="en-US" sz="1600"/>
              <a:t> and </a:t>
            </a:r>
            <a:r>
              <a:rPr lang="en-US" sz="1600">
                <a:solidFill>
                  <a:srgbClr val="1125E5"/>
                </a:solidFill>
              </a:rPr>
              <a:t>schemas</a:t>
            </a:r>
            <a:r>
              <a:rPr lang="en-US" sz="1600"/>
              <a:t> are "namespaces" that you define on the server side of the database. Some databases contains schemas, some contains catalogs, and some contains both. </a:t>
            </a:r>
            <a:endParaRPr lang="en-US" sz="1600" b="1"/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1600" b="1">
                <a:solidFill>
                  <a:srgbClr val="303336"/>
                </a:solidFill>
                <a:latin typeface="inherit"/>
              </a:rPr>
              <a:t>indexes</a:t>
            </a:r>
            <a:r>
              <a:rPr lang="en-US" sz="1600">
                <a:solidFill>
                  <a:srgbClr val="303336"/>
                </a:solidFill>
                <a:latin typeface="inherit"/>
              </a:rPr>
              <a:t> = { </a:t>
            </a:r>
            <a:r>
              <a:rPr lang="en-US" sz="1600">
                <a:solidFill>
                  <a:srgbClr val="7D2727"/>
                </a:solidFill>
                <a:latin typeface="inherit"/>
              </a:rPr>
              <a:t>@Index</a:t>
            </a:r>
            <a:r>
              <a:rPr lang="en-US" sz="1600">
                <a:solidFill>
                  <a:srgbClr val="303336"/>
                </a:solidFill>
                <a:latin typeface="inherit"/>
              </a:rPr>
              <a:t>(name = </a:t>
            </a:r>
            <a:r>
              <a:rPr lang="en-US" sz="1600">
                <a:solidFill>
                  <a:srgbClr val="7D2727"/>
                </a:solidFill>
                <a:latin typeface="inherit"/>
              </a:rPr>
              <a:t>"IDX_MYIDX1"</a:t>
            </a:r>
            <a:r>
              <a:rPr lang="en-US" sz="1600">
                <a:solidFill>
                  <a:srgbClr val="303336"/>
                </a:solidFill>
                <a:latin typeface="inherit"/>
              </a:rPr>
              <a:t>, columnList = </a:t>
            </a:r>
            <a:r>
              <a:rPr lang="en-US" sz="1600">
                <a:solidFill>
                  <a:srgbClr val="7D2727"/>
                </a:solidFill>
                <a:latin typeface="inherit"/>
              </a:rPr>
              <a:t>"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id, name,surname</a:t>
            </a:r>
            <a:r>
              <a:rPr lang="en-US" sz="1600">
                <a:solidFill>
                  <a:srgbClr val="7D2727"/>
                </a:solidFill>
                <a:latin typeface="inherit"/>
              </a:rPr>
              <a:t>"</a:t>
            </a:r>
            <a:r>
              <a:rPr lang="en-US" sz="1600">
                <a:solidFill>
                  <a:srgbClr val="303336"/>
                </a:solidFill>
                <a:latin typeface="inherit"/>
              </a:rPr>
              <a:t>) }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uniqueConstraints</a:t>
            </a:r>
            <a:r>
              <a:rPr lang="en-US" sz="160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= {</a:t>
            </a:r>
            <a:r>
              <a:rPr lang="en-US" sz="1600">
                <a:solidFill>
                  <a:srgbClr val="646464"/>
                </a:solidFill>
                <a:latin typeface="Consolas"/>
              </a:rPr>
              <a:t>@UniqueConstraint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(columnNames = 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"stock_name"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</a:rPr>
              <a:t>				       </a:t>
            </a:r>
            <a:r>
              <a:rPr lang="en-US" sz="1600">
                <a:solidFill>
                  <a:srgbClr val="646464"/>
                </a:solidFill>
                <a:latin typeface="Consolas"/>
              </a:rPr>
              <a:t>@UniqueConstraint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(columnNames = 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"stock_code"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 }</a:t>
            </a:r>
            <a:endParaRPr lang="en-US" sz="1600" b="1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000"/>
              <a:t>@</a:t>
            </a:r>
            <a:r>
              <a:rPr lang="en-US" sz="2000" b="1"/>
              <a:t>Id</a:t>
            </a:r>
            <a:r>
              <a:rPr lang="en-US" sz="2000"/>
              <a:t>: each entity bean will have a primary key, which you annotate on the class with the </a:t>
            </a:r>
            <a:r>
              <a:rPr lang="en-US" sz="2000" b="1"/>
              <a:t>@Id</a:t>
            </a:r>
            <a:r>
              <a:rPr lang="en-US" sz="2000"/>
              <a:t> annotation.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@</a:t>
            </a:r>
            <a:r>
              <a:rPr lang="en-US" sz="2000" b="1"/>
              <a:t>GeneratedValue</a:t>
            </a:r>
            <a:r>
              <a:rPr lang="en-US" sz="2000"/>
              <a:t>: Let database generate (auto-increment) the id column.</a:t>
            </a:r>
            <a:endParaRPr lang="vi-VN" sz="200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b="1"/>
              <a:t>strategy </a:t>
            </a:r>
            <a:r>
              <a:rPr lang="en-US" sz="1600"/>
              <a:t>= GenerationType.</a:t>
            </a:r>
            <a:r>
              <a:rPr lang="en-US" sz="1600" b="1" i="1"/>
              <a:t>IDENTITY </a:t>
            </a:r>
            <a:endParaRPr lang="en-US" sz="1600" i="1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vi-VN" sz="1600" b="1"/>
              <a:t>strategy</a:t>
            </a:r>
            <a:r>
              <a:rPr lang="en-GB" sz="1600" b="1"/>
              <a:t> </a:t>
            </a:r>
            <a:r>
              <a:rPr lang="vi-VN" sz="1600"/>
              <a:t>=</a:t>
            </a:r>
            <a:r>
              <a:rPr lang="en-GB" sz="1600"/>
              <a:t> </a:t>
            </a:r>
            <a:r>
              <a:rPr lang="vi-VN" sz="1600"/>
              <a:t>GenerationType.</a:t>
            </a:r>
            <a:r>
              <a:rPr lang="vi-VN" sz="1600" b="1"/>
              <a:t>AUT</a:t>
            </a:r>
            <a:r>
              <a:rPr lang="en-GB" sz="1600" b="1"/>
              <a:t>O</a:t>
            </a:r>
            <a:endParaRPr lang="vi-VN" sz="1600" i="1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600" b="1"/>
              <a:t>generator</a:t>
            </a:r>
            <a:r>
              <a:rPr lang="en-US" sz="1600"/>
              <a:t> uses </a:t>
            </a:r>
            <a:r>
              <a:rPr lang="en-US" sz="1600" b="1"/>
              <a:t>sequences</a:t>
            </a:r>
            <a:r>
              <a:rPr lang="vi-VN" sz="1600" b="1"/>
              <a:t> object</a:t>
            </a:r>
            <a:r>
              <a:rPr lang="en-US" sz="1600"/>
              <a:t> if they’re supported by our database, and switches to table generation if they aren’t.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@</a:t>
            </a:r>
            <a:r>
              <a:rPr lang="en-US" sz="2000" b="1"/>
              <a:t>Column</a:t>
            </a:r>
            <a:r>
              <a:rPr lang="en-US" sz="2000"/>
              <a:t>:  used to specify the details of the column to which a field or property will be mapped.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600" b="1"/>
              <a:t>name</a:t>
            </a:r>
            <a:r>
              <a:rPr lang="en-US" sz="1600"/>
              <a:t> attribute permits the name of the column to be explicitly specified.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600" b="1"/>
              <a:t>length</a:t>
            </a:r>
            <a:r>
              <a:rPr lang="en-US" sz="1600"/>
              <a:t> attribute permits the size of the column used to map a value particularly for a String value.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600" b="1"/>
              <a:t>columndefinition</a:t>
            </a:r>
            <a:r>
              <a:rPr lang="en-US" sz="1600"/>
              <a:t>: defines a column include data type, null or not. </a:t>
            </a: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/>
              <a:t>      Ex: </a:t>
            </a:r>
            <a:r>
              <a:rPr lang="en-US" sz="1200">
                <a:solidFill>
                  <a:srgbClr val="646464"/>
                </a:solidFill>
                <a:highlight>
                  <a:srgbClr val="E8F2FE"/>
                </a:highlight>
                <a:latin typeface="Consolas"/>
              </a:rPr>
              <a:t>@Column</a:t>
            </a:r>
            <a:r>
              <a:rPr lang="en-US" sz="12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(name = </a:t>
            </a:r>
            <a:r>
              <a:rPr lang="en-US" sz="120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"price_open"</a:t>
            </a:r>
            <a:r>
              <a:rPr lang="en-US" sz="12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columnDefinition = </a:t>
            </a:r>
            <a:r>
              <a:rPr lang="en-US" sz="120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"NUMERIC(12,2) NULL"</a:t>
            </a:r>
            <a:r>
              <a:rPr lang="en-US" sz="12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								unique = </a:t>
            </a:r>
            <a:r>
              <a:rPr lang="en-US" sz="1200" b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false</a:t>
            </a:r>
            <a:r>
              <a:rPr lang="en-US" sz="1200" b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nullable = </a:t>
            </a:r>
            <a:r>
              <a:rPr lang="en-US" sz="1200" b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true</a:t>
            </a:r>
            <a:r>
              <a:rPr lang="en-US" sz="1200" b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@</a:t>
            </a:r>
            <a:r>
              <a:rPr lang="en-US" sz="2000" b="1"/>
              <a:t>Temporal</a:t>
            </a:r>
            <a:r>
              <a:rPr lang="en-US" sz="2000"/>
              <a:t>: This annotation must be specified for persistent fields or properties of type </a:t>
            </a:r>
            <a:r>
              <a:rPr lang="en-US" sz="2000" b="1"/>
              <a:t>java.util.Date</a:t>
            </a:r>
            <a:r>
              <a:rPr lang="en-US" sz="2000"/>
              <a:t> and j</a:t>
            </a:r>
            <a:r>
              <a:rPr lang="en-US" sz="2000" b="1"/>
              <a:t>ava.util.Calendar</a:t>
            </a:r>
            <a:r>
              <a:rPr lang="en-US" sz="2000"/>
              <a:t>. It may only be specified for fields or properties of these types.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/>
              <a:t>       Ex: </a:t>
            </a:r>
            <a:r>
              <a:rPr lang="en-US" sz="1600">
                <a:solidFill>
                  <a:srgbClr val="7D2727"/>
                </a:solidFill>
                <a:latin typeface="Consolas" panose="020B0609020204030204" pitchFamily="49" charset="0"/>
              </a:rPr>
              <a:t>@Temporal</a:t>
            </a:r>
            <a:r>
              <a:rPr lang="en-US" sz="1600">
                <a:solidFill>
                  <a:srgbClr val="303336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TemporalType</a:t>
            </a:r>
            <a:r>
              <a:rPr lang="en-US" sz="1600">
                <a:solidFill>
                  <a:srgbClr val="303336"/>
                </a:solidFill>
                <a:latin typeface="Consolas" panose="020B0609020204030204" pitchFamily="49" charset="0"/>
              </a:rPr>
              <a:t>.DATE)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>
                <a:solidFill>
                  <a:srgbClr val="303336"/>
                </a:solidFill>
                <a:latin typeface="Consolas" panose="020B0609020204030204" pitchFamily="49" charset="0"/>
              </a:rPr>
              <a:t>	    </a:t>
            </a:r>
            <a:r>
              <a:rPr lang="en-US" sz="1600">
                <a:solidFill>
                  <a:srgbClr val="101094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solidFill>
                  <a:srgbClr val="303336"/>
                </a:solidFill>
                <a:latin typeface="Consolas" panose="020B0609020204030204" pitchFamily="49" charset="0"/>
              </a:rPr>
              <a:t> java.util.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r>
              <a:rPr lang="en-US" sz="1600">
                <a:solidFill>
                  <a:srgbClr val="303336"/>
                </a:solidFill>
                <a:latin typeface="Consolas" panose="020B0609020204030204" pitchFamily="49" charset="0"/>
              </a:rPr>
              <a:t> creationDate;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/>
              <a:t>@OrderBy:</a:t>
            </a:r>
            <a:r>
              <a:rPr lang="en-US" sz="2000"/>
              <a:t> Sort your data using @OrderBy annotation. In example below, it will sort all contacts in a company by their firstname in ascending order.</a:t>
            </a:r>
          </a:p>
          <a:p>
            <a:pPr marL="0" indent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/>
              <a:t>       Ex:</a:t>
            </a:r>
            <a:r>
              <a:rPr lang="en-US" sz="2000"/>
              <a:t> 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@OrderBy("</a:t>
            </a:r>
            <a:r>
              <a:rPr lang="en-US" sz="1600">
                <a:solidFill>
                  <a:srgbClr val="1125E5"/>
                </a:solidFill>
                <a:latin typeface="Consolas"/>
              </a:rPr>
              <a:t>first_name ASC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")</a:t>
            </a:r>
          </a:p>
          <a:p>
            <a:pPr marL="0" indent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</a:rPr>
              <a:t>	     </a:t>
            </a:r>
            <a:r>
              <a:rPr lang="en-US" sz="1600">
                <a:solidFill>
                  <a:srgbClr val="0070C0"/>
                </a:solidFill>
                <a:latin typeface="Consolas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Set&lt;Contact&gt; contacts; // first_name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7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sample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4" descr="Description of Figure 2-3 follow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297" y="934727"/>
            <a:ext cx="6728407" cy="4690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38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/>
              <a:t>Hibernate relationships</a:t>
            </a:r>
            <a:endParaRPr lang="en-US" cap="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dirty="0"/>
              <a:t>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237778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14830</TotalTime>
  <Words>6353</Words>
  <Application>Microsoft Office PowerPoint</Application>
  <PresentationFormat>Trình chiếu Trên màn hình (4:3)</PresentationFormat>
  <Paragraphs>890</Paragraphs>
  <Slides>46</Slides>
  <Notes>15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46</vt:i4>
      </vt:variant>
    </vt:vector>
  </HeadingPairs>
  <TitlesOfParts>
    <vt:vector size="56" baseType="lpstr">
      <vt:lpstr>-apple-system</vt:lpstr>
      <vt:lpstr>inherit</vt:lpstr>
      <vt:lpstr>Arial</vt:lpstr>
      <vt:lpstr>Calibri</vt:lpstr>
      <vt:lpstr>Candara</vt:lpstr>
      <vt:lpstr>Consolas</vt:lpstr>
      <vt:lpstr>Courier New</vt:lpstr>
      <vt:lpstr>Wingdings</vt:lpstr>
      <vt:lpstr>Wingdings 2</vt:lpstr>
      <vt:lpstr>Presentation2</vt:lpstr>
      <vt:lpstr>Hibernate Mapping </vt:lpstr>
      <vt:lpstr>Lesson Objectives</vt:lpstr>
      <vt:lpstr>Agenda</vt:lpstr>
      <vt:lpstr>Basic Annotations</vt:lpstr>
      <vt:lpstr>Annotations</vt:lpstr>
      <vt:lpstr>Annotations</vt:lpstr>
      <vt:lpstr>Annotations</vt:lpstr>
      <vt:lpstr>Database sample</vt:lpstr>
      <vt:lpstr>Hibernate relationships</vt:lpstr>
      <vt:lpstr>Association Relationship</vt:lpstr>
      <vt:lpstr>Association Relationship</vt:lpstr>
      <vt:lpstr>One-to-One Mapping Annotation @JoinColumn</vt:lpstr>
      <vt:lpstr>One-to-One Mapping Annotation @JoinColumn</vt:lpstr>
      <vt:lpstr>One-to-One Mapping Annotation @JoinColumn</vt:lpstr>
      <vt:lpstr>One-to-One Mapping Annotation @JoinColumn</vt:lpstr>
      <vt:lpstr>One-to-One Mapping Annotation @JoinColumn</vt:lpstr>
      <vt:lpstr>One-to-One Mapping Annotation @JoinColumn</vt:lpstr>
      <vt:lpstr>One-to-One Mapping Annotation @JoinColumn</vt:lpstr>
      <vt:lpstr>One-to-One Mapping Annotation @PrimaryKeyJoinColumn</vt:lpstr>
      <vt:lpstr>One-to-One Mapping Annotation @PrimaryKeyJoinColumn</vt:lpstr>
      <vt:lpstr>One-to-One Mapping Annotation @PrimaryKeyJoinColumn</vt:lpstr>
      <vt:lpstr>One-to-One Mapping Annotation @PrimaryKeyJoinColumn</vt:lpstr>
      <vt:lpstr>Collection Mapping</vt:lpstr>
      <vt:lpstr>One-to-Many Mapping Annotation @JoinColumn</vt:lpstr>
      <vt:lpstr>One-to-Many Mapping Annotation @JoinColumn</vt:lpstr>
      <vt:lpstr>One-to-Many Mapping Annotation @JoinColumn</vt:lpstr>
      <vt:lpstr>One-to-Many Mapping Annotation @JoinColumn</vt:lpstr>
      <vt:lpstr>One-to-Many Mapping Annotation @JoinColumn</vt:lpstr>
      <vt:lpstr>One-to-Many Mapping Annotation @JoinColumn</vt:lpstr>
      <vt:lpstr>Many-to-Many Mapping Annotation @JoinTable</vt:lpstr>
      <vt:lpstr>Many-to-Many Mapping Annotation @JoinTable</vt:lpstr>
      <vt:lpstr>Many-to-Many Mapping Annotation @JoinTable</vt:lpstr>
      <vt:lpstr>Many-to-Many Mapping Annotation @JoinTable</vt:lpstr>
      <vt:lpstr>Many-to-Many Mapping Annotation @JoinTable</vt:lpstr>
      <vt:lpstr>Many-to-Many Mapping Annotation @JoinTable</vt:lpstr>
      <vt:lpstr>Many-to-Many Mapping Annotation</vt:lpstr>
      <vt:lpstr>Many-to-Many Mapping Annotation</vt:lpstr>
      <vt:lpstr>Many-to-Many Mapping Annotation</vt:lpstr>
      <vt:lpstr>Many-to-Many Mapping Annotation</vt:lpstr>
      <vt:lpstr>Lazy loading and Eager loading </vt:lpstr>
      <vt:lpstr>Lazy loading and Eager loading</vt:lpstr>
      <vt:lpstr>Lazy loading and Eager loading</vt:lpstr>
      <vt:lpstr>Working with lazy associations</vt:lpstr>
      <vt:lpstr>Working with lazy associations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nguyenthanhdat nguyenthanhdat</cp:lastModifiedBy>
  <cp:revision>1031</cp:revision>
  <dcterms:created xsi:type="dcterms:W3CDTF">2016-11-02T02:13:02Z</dcterms:created>
  <dcterms:modified xsi:type="dcterms:W3CDTF">2023-05-27T05:06:53Z</dcterms:modified>
</cp:coreProperties>
</file>