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handoutMasterIdLst>
    <p:handoutMasterId r:id="rId71"/>
  </p:handoutMasterIdLst>
  <p:sldIdLst>
    <p:sldId id="261" r:id="rId2"/>
    <p:sldId id="262" r:id="rId3"/>
    <p:sldId id="263" r:id="rId4"/>
    <p:sldId id="297" r:id="rId5"/>
    <p:sldId id="303" r:id="rId6"/>
    <p:sldId id="298" r:id="rId7"/>
    <p:sldId id="299" r:id="rId8"/>
    <p:sldId id="300" r:id="rId9"/>
    <p:sldId id="301" r:id="rId10"/>
    <p:sldId id="302" r:id="rId11"/>
    <p:sldId id="271" r:id="rId12"/>
    <p:sldId id="272" r:id="rId13"/>
    <p:sldId id="304" r:id="rId14"/>
    <p:sldId id="273" r:id="rId15"/>
    <p:sldId id="275" r:id="rId16"/>
    <p:sldId id="305" r:id="rId17"/>
    <p:sldId id="306" r:id="rId18"/>
    <p:sldId id="308" r:id="rId19"/>
    <p:sldId id="309" r:id="rId20"/>
    <p:sldId id="310" r:id="rId21"/>
    <p:sldId id="311" r:id="rId22"/>
    <p:sldId id="323" r:id="rId23"/>
    <p:sldId id="307" r:id="rId24"/>
    <p:sldId id="313" r:id="rId25"/>
    <p:sldId id="277" r:id="rId26"/>
    <p:sldId id="278" r:id="rId27"/>
    <p:sldId id="279" r:id="rId28"/>
    <p:sldId id="314" r:id="rId29"/>
    <p:sldId id="280" r:id="rId30"/>
    <p:sldId id="315" r:id="rId31"/>
    <p:sldId id="316" r:id="rId32"/>
    <p:sldId id="317" r:id="rId33"/>
    <p:sldId id="281" r:id="rId34"/>
    <p:sldId id="282" r:id="rId35"/>
    <p:sldId id="283" r:id="rId36"/>
    <p:sldId id="284" r:id="rId37"/>
    <p:sldId id="285" r:id="rId38"/>
    <p:sldId id="286" r:id="rId39"/>
    <p:sldId id="318" r:id="rId40"/>
    <p:sldId id="319" r:id="rId41"/>
    <p:sldId id="320" r:id="rId42"/>
    <p:sldId id="287" r:id="rId43"/>
    <p:sldId id="288" r:id="rId44"/>
    <p:sldId id="289" r:id="rId45"/>
    <p:sldId id="322" r:id="rId46"/>
    <p:sldId id="321" r:id="rId47"/>
    <p:sldId id="290" r:id="rId48"/>
    <p:sldId id="324" r:id="rId49"/>
    <p:sldId id="325" r:id="rId50"/>
    <p:sldId id="326" r:id="rId51"/>
    <p:sldId id="327" r:id="rId52"/>
    <p:sldId id="329" r:id="rId53"/>
    <p:sldId id="330" r:id="rId54"/>
    <p:sldId id="331" r:id="rId55"/>
    <p:sldId id="292" r:id="rId56"/>
    <p:sldId id="334" r:id="rId57"/>
    <p:sldId id="332" r:id="rId58"/>
    <p:sldId id="339" r:id="rId59"/>
    <p:sldId id="333" r:id="rId60"/>
    <p:sldId id="335" r:id="rId61"/>
    <p:sldId id="336" r:id="rId62"/>
    <p:sldId id="337" r:id="rId63"/>
    <p:sldId id="294" r:id="rId64"/>
    <p:sldId id="340" r:id="rId65"/>
    <p:sldId id="342" r:id="rId66"/>
    <p:sldId id="341" r:id="rId67"/>
    <p:sldId id="296" r:id="rId68"/>
    <p:sldId id="258"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260FB0-575C-4C1C-ACED-07250A204445}">
          <p14:sldIdLst>
            <p14:sldId id="261"/>
            <p14:sldId id="262"/>
            <p14:sldId id="263"/>
          </p14:sldIdLst>
        </p14:section>
        <p14:section name="Section1: Java JDBC Tutorial" id="{ACB17883-0241-4761-896C-0BD4C3D6C30D}">
          <p14:sldIdLst>
            <p14:sldId id="297"/>
            <p14:sldId id="303"/>
            <p14:sldId id="298"/>
            <p14:sldId id="299"/>
            <p14:sldId id="300"/>
            <p14:sldId id="301"/>
            <p14:sldId id="302"/>
          </p14:sldIdLst>
        </p14:section>
        <p14:section name="Section 2: Working Steps" id="{C939F341-805E-49FD-81FA-80DA55E83ED5}">
          <p14:sldIdLst>
            <p14:sldId id="271"/>
            <p14:sldId id="272"/>
            <p14:sldId id="304"/>
            <p14:sldId id="273"/>
            <p14:sldId id="275"/>
            <p14:sldId id="305"/>
            <p14:sldId id="306"/>
          </p14:sldIdLst>
        </p14:section>
        <p14:section name="Section 3: DriverManager class" id="{F75E359E-94AD-4700-8608-35854647934C}">
          <p14:sldIdLst>
            <p14:sldId id="308"/>
            <p14:sldId id="309"/>
            <p14:sldId id="310"/>
            <p14:sldId id="311"/>
            <p14:sldId id="323"/>
          </p14:sldIdLst>
        </p14:section>
        <p14:section name="Section 4. Statement interface" id="{957DC72D-104E-40BF-B6F8-253E9A393363}">
          <p14:sldIdLst>
            <p14:sldId id="307"/>
            <p14:sldId id="313"/>
            <p14:sldId id="277"/>
            <p14:sldId id="278"/>
            <p14:sldId id="279"/>
            <p14:sldId id="314"/>
          </p14:sldIdLst>
        </p14:section>
        <p14:section name="Section 5. ResultSet interface" id="{EB2B2098-C468-4598-A7A5-AEE7BD9768DC}">
          <p14:sldIdLst>
            <p14:sldId id="280"/>
            <p14:sldId id="315"/>
            <p14:sldId id="316"/>
            <p14:sldId id="317"/>
            <p14:sldId id="281"/>
            <p14:sldId id="282"/>
            <p14:sldId id="283"/>
            <p14:sldId id="284"/>
            <p14:sldId id="285"/>
            <p14:sldId id="286"/>
            <p14:sldId id="318"/>
            <p14:sldId id="319"/>
            <p14:sldId id="320"/>
            <p14:sldId id="287"/>
          </p14:sldIdLst>
        </p14:section>
        <p14:section name="Section 6: JDBC PreparedStatement" id="{5F2A8E3E-7F57-4224-8573-EAFD4E02E406}">
          <p14:sldIdLst>
            <p14:sldId id="288"/>
            <p14:sldId id="289"/>
            <p14:sldId id="322"/>
            <p14:sldId id="321"/>
            <p14:sldId id="290"/>
            <p14:sldId id="324"/>
            <p14:sldId id="325"/>
          </p14:sldIdLst>
        </p14:section>
        <p14:section name="Section 7: Jdbc Callablestatement" id="{7E8EC39F-7A29-4BC4-8090-8E03E4EF3B5D}">
          <p14:sldIdLst>
            <p14:sldId id="326"/>
            <p14:sldId id="327"/>
            <p14:sldId id="329"/>
            <p14:sldId id="330"/>
            <p14:sldId id="331"/>
          </p14:sldIdLst>
        </p14:section>
        <p14:section name="Section 8: Transaction Management in JDBC" id="{74DA1DBD-7877-4866-A4B0-44C582F21570}">
          <p14:sldIdLst>
            <p14:sldId id="292"/>
            <p14:sldId id="334"/>
            <p14:sldId id="332"/>
            <p14:sldId id="339"/>
            <p14:sldId id="333"/>
            <p14:sldId id="335"/>
          </p14:sldIdLst>
        </p14:section>
        <p14:section name="Section 9: Batch Processing in JDBC" id="{0BF4C618-E096-4B09-88A6-1F3CE1CC960A}">
          <p14:sldIdLst>
            <p14:sldId id="336"/>
            <p14:sldId id="337"/>
            <p14:sldId id="294"/>
            <p14:sldId id="340"/>
            <p14:sldId id="342"/>
            <p14:sldId id="341"/>
            <p14:sldId id="296"/>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24" autoAdjust="0"/>
    <p:restoredTop sz="93979" autoAdjust="0"/>
  </p:normalViewPr>
  <p:slideViewPr>
    <p:cSldViewPr snapToGrid="0" snapToObjects="1" showGuides="1">
      <p:cViewPr varScale="1">
        <p:scale>
          <a:sx n="96" d="100"/>
          <a:sy n="96"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0" d="100"/>
          <a:sy n="50" d="100"/>
        </p:scale>
        <p:origin x="2640" y="2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E53E0-8FDA-43AB-B376-E75DE79329E8}"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US"/>
        </a:p>
      </dgm:t>
    </dgm:pt>
    <dgm:pt modelId="{BD87FCD7-769B-45BA-BA79-627DB77D736A}">
      <dgm:prSet custT="1"/>
      <dgm:spPr/>
      <dgm:t>
        <a:bodyPr/>
        <a:lstStyle/>
        <a:p>
          <a:pPr rtl="0">
            <a:lnSpc>
              <a:spcPct val="100000"/>
            </a:lnSpc>
            <a:spcBef>
              <a:spcPts val="1200"/>
            </a:spcBef>
            <a:spcAft>
              <a:spcPts val="0"/>
            </a:spcAft>
          </a:pPr>
          <a:r>
            <a:rPr lang="en-US" sz="1800"/>
            <a:t>S</a:t>
          </a:r>
          <a:r>
            <a:rPr lang="vi-VN" sz="1800"/>
            <a:t>trongly suggested for a </a:t>
          </a:r>
          <a:r>
            <a:rPr lang="vi-VN" sz="1800" u="sng"/>
            <a:t>better learning </a:t>
          </a:r>
          <a:r>
            <a:rPr lang="vi-VN" sz="1800"/>
            <a:t>and </a:t>
          </a:r>
          <a:r>
            <a:rPr lang="vi-VN" sz="1800" u="sng"/>
            <a:t>understanding </a:t>
          </a:r>
          <a:r>
            <a:rPr lang="vi-VN" sz="1800"/>
            <a:t>of this course:</a:t>
          </a:r>
          <a:endParaRPr lang="en-US" sz="1800"/>
        </a:p>
      </dgm:t>
    </dgm:pt>
    <dgm:pt modelId="{F59786FE-6C6D-425F-9EC2-FDB3DA767A3F}" type="parTrans" cxnId="{2C0E5951-C130-406B-A819-8507738E6C4B}">
      <dgm:prSet/>
      <dgm:spPr/>
      <dgm:t>
        <a:bodyPr/>
        <a:lstStyle/>
        <a:p>
          <a:endParaRPr lang="en-US"/>
        </a:p>
      </dgm:t>
    </dgm:pt>
    <dgm:pt modelId="{B67C3481-B8CE-44C2-A5F3-EF1AD5B37B75}" type="sibTrans" cxnId="{2C0E5951-C130-406B-A819-8507738E6C4B}">
      <dgm:prSet/>
      <dgm:spPr/>
      <dgm:t>
        <a:bodyPr/>
        <a:lstStyle/>
        <a:p>
          <a:endParaRPr lang="en-US"/>
        </a:p>
      </dgm:t>
    </dgm:pt>
    <dgm:pt modelId="{09FD0BB5-D9ED-44D6-8F5A-64BDE9A96EF5}">
      <dgm:prSet/>
      <dgm:spPr/>
      <dgm:t>
        <a:bodyPr/>
        <a:lstStyle/>
        <a:p>
          <a:pPr rtl="0">
            <a:lnSpc>
              <a:spcPct val="100000"/>
            </a:lnSpc>
            <a:spcBef>
              <a:spcPts val="1200"/>
            </a:spcBef>
            <a:spcAft>
              <a:spcPts val="0"/>
            </a:spcAft>
          </a:pPr>
          <a:r>
            <a:rPr lang="vi-VN"/>
            <a:t>Noting down the </a:t>
          </a:r>
          <a:r>
            <a:rPr lang="vi-VN" b="1" i="1" u="sng"/>
            <a:t>key concepts</a:t>
          </a:r>
          <a:r>
            <a:rPr lang="vi-VN"/>
            <a:t> in the class</a:t>
          </a:r>
          <a:endParaRPr lang="en-US"/>
        </a:p>
      </dgm:t>
    </dgm:pt>
    <dgm:pt modelId="{7BC2D0F0-F80C-4D5E-86FF-BDC4F3B1BC52}" type="parTrans" cxnId="{40C6CC23-A9D5-4F33-8B5E-C9032E374384}">
      <dgm:prSet/>
      <dgm:spPr/>
      <dgm:t>
        <a:bodyPr/>
        <a:lstStyle/>
        <a:p>
          <a:pPr>
            <a:lnSpc>
              <a:spcPct val="100000"/>
            </a:lnSpc>
            <a:spcBef>
              <a:spcPts val="1200"/>
            </a:spcBef>
            <a:spcAft>
              <a:spcPts val="0"/>
            </a:spcAft>
          </a:pPr>
          <a:endParaRPr lang="en-US"/>
        </a:p>
      </dgm:t>
    </dgm:pt>
    <dgm:pt modelId="{3E69C05A-3AD6-4895-B615-FAFA8AA792DD}" type="sibTrans" cxnId="{40C6CC23-A9D5-4F33-8B5E-C9032E374384}">
      <dgm:prSet/>
      <dgm:spPr/>
      <dgm:t>
        <a:bodyPr/>
        <a:lstStyle/>
        <a:p>
          <a:endParaRPr lang="en-US"/>
        </a:p>
      </dgm:t>
    </dgm:pt>
    <dgm:pt modelId="{0F4DBE79-9305-4DDC-A2AD-84EB0ABB7AE6}">
      <dgm:prSet/>
      <dgm:spPr/>
      <dgm:t>
        <a:bodyPr/>
        <a:lstStyle/>
        <a:p>
          <a:pPr rtl="0">
            <a:lnSpc>
              <a:spcPct val="100000"/>
            </a:lnSpc>
            <a:spcBef>
              <a:spcPts val="1200"/>
            </a:spcBef>
            <a:spcAft>
              <a:spcPts val="0"/>
            </a:spcAft>
          </a:pPr>
          <a:r>
            <a:rPr lang="vi-VN" b="1" i="1" u="sng"/>
            <a:t>Analyze</a:t>
          </a:r>
          <a:r>
            <a:rPr lang="vi-VN"/>
            <a:t> all the examples / code snippets provided</a:t>
          </a:r>
          <a:endParaRPr lang="en-US"/>
        </a:p>
      </dgm:t>
    </dgm:pt>
    <dgm:pt modelId="{36301273-7918-4C4F-9A5E-000C7C6C2736}" type="parTrans" cxnId="{33901C61-F0A6-4493-83DE-705AE90BFCB1}">
      <dgm:prSet/>
      <dgm:spPr/>
      <dgm:t>
        <a:bodyPr/>
        <a:lstStyle/>
        <a:p>
          <a:pPr>
            <a:lnSpc>
              <a:spcPct val="100000"/>
            </a:lnSpc>
            <a:spcBef>
              <a:spcPts val="1200"/>
            </a:spcBef>
            <a:spcAft>
              <a:spcPts val="0"/>
            </a:spcAft>
          </a:pPr>
          <a:endParaRPr lang="en-US"/>
        </a:p>
      </dgm:t>
    </dgm:pt>
    <dgm:pt modelId="{29D5380D-225E-4E50-A435-CF4DC5AF31D3}" type="sibTrans" cxnId="{33901C61-F0A6-4493-83DE-705AE90BFCB1}">
      <dgm:prSet/>
      <dgm:spPr/>
      <dgm:t>
        <a:bodyPr/>
        <a:lstStyle/>
        <a:p>
          <a:endParaRPr lang="en-US"/>
        </a:p>
      </dgm:t>
    </dgm:pt>
    <dgm:pt modelId="{84C9CA04-C288-4FEE-8078-22B89A0FB357}">
      <dgm:prSet/>
      <dgm:spPr/>
      <dgm:t>
        <a:bodyPr/>
        <a:lstStyle/>
        <a:p>
          <a:pPr rtl="0">
            <a:lnSpc>
              <a:spcPct val="100000"/>
            </a:lnSpc>
            <a:spcBef>
              <a:spcPts val="1200"/>
            </a:spcBef>
            <a:spcAft>
              <a:spcPts val="0"/>
            </a:spcAft>
          </a:pPr>
          <a:r>
            <a:rPr lang="vi-VN"/>
            <a:t>Study and understand the </a:t>
          </a:r>
          <a:r>
            <a:rPr lang="vi-VN" b="1" i="1" u="sng"/>
            <a:t>self study topics</a:t>
          </a:r>
          <a:endParaRPr lang="en-US" b="1" i="1" u="sng"/>
        </a:p>
      </dgm:t>
    </dgm:pt>
    <dgm:pt modelId="{359071B1-7672-4E4C-8310-811227C9CC72}" type="parTrans" cxnId="{88F936F1-B54C-4116-8541-90B4CCE65B96}">
      <dgm:prSet/>
      <dgm:spPr/>
      <dgm:t>
        <a:bodyPr/>
        <a:lstStyle/>
        <a:p>
          <a:pPr>
            <a:lnSpc>
              <a:spcPct val="100000"/>
            </a:lnSpc>
            <a:spcBef>
              <a:spcPts val="1200"/>
            </a:spcBef>
            <a:spcAft>
              <a:spcPts val="0"/>
            </a:spcAft>
          </a:pPr>
          <a:endParaRPr lang="en-US"/>
        </a:p>
      </dgm:t>
    </dgm:pt>
    <dgm:pt modelId="{696A269F-5EE8-4C28-B8EA-F47871EF35C5}" type="sibTrans" cxnId="{88F936F1-B54C-4116-8541-90B4CCE65B96}">
      <dgm:prSet/>
      <dgm:spPr/>
      <dgm:t>
        <a:bodyPr/>
        <a:lstStyle/>
        <a:p>
          <a:endParaRPr lang="en-US"/>
        </a:p>
      </dgm:t>
    </dgm:pt>
    <dgm:pt modelId="{622A10AD-3038-4F26-B3AA-D427CD38C3CE}">
      <dgm:prSet/>
      <dgm:spPr/>
      <dgm:t>
        <a:bodyPr/>
        <a:lstStyle/>
        <a:p>
          <a:pPr rtl="0">
            <a:lnSpc>
              <a:spcPct val="100000"/>
            </a:lnSpc>
            <a:spcBef>
              <a:spcPts val="1200"/>
            </a:spcBef>
            <a:spcAft>
              <a:spcPts val="0"/>
            </a:spcAft>
          </a:pPr>
          <a:r>
            <a:rPr lang="vi-VN" b="1" i="1" u="sng"/>
            <a:t>Completion</a:t>
          </a:r>
          <a:r>
            <a:rPr lang="vi-VN"/>
            <a:t> and </a:t>
          </a:r>
          <a:r>
            <a:rPr lang="vi-VN" b="1" i="1" u="sng"/>
            <a:t>submission</a:t>
          </a:r>
          <a:r>
            <a:rPr lang="vi-VN"/>
            <a:t> of all the assignments, on time</a:t>
          </a:r>
          <a:endParaRPr lang="en-US"/>
        </a:p>
      </dgm:t>
    </dgm:pt>
    <dgm:pt modelId="{0F7E9C3F-6564-4523-916F-BB3D08F72BA5}" type="parTrans" cxnId="{D243B099-0704-4412-90A6-E18A1BD1BA62}">
      <dgm:prSet/>
      <dgm:spPr/>
      <dgm:t>
        <a:bodyPr/>
        <a:lstStyle/>
        <a:p>
          <a:pPr>
            <a:lnSpc>
              <a:spcPct val="100000"/>
            </a:lnSpc>
            <a:spcBef>
              <a:spcPts val="1200"/>
            </a:spcBef>
            <a:spcAft>
              <a:spcPts val="0"/>
            </a:spcAft>
          </a:pPr>
          <a:endParaRPr lang="en-US"/>
        </a:p>
      </dgm:t>
    </dgm:pt>
    <dgm:pt modelId="{A560373E-0666-4530-A9DB-63AB6BD4367D}" type="sibTrans" cxnId="{D243B099-0704-4412-90A6-E18A1BD1BA62}">
      <dgm:prSet/>
      <dgm:spPr/>
      <dgm:t>
        <a:bodyPr/>
        <a:lstStyle/>
        <a:p>
          <a:endParaRPr lang="en-US"/>
        </a:p>
      </dgm:t>
    </dgm:pt>
    <dgm:pt modelId="{3DD56A26-0399-4EC9-A5B1-AEDE607CDD6A}">
      <dgm:prSet/>
      <dgm:spPr/>
      <dgm:t>
        <a:bodyPr/>
        <a:lstStyle/>
        <a:p>
          <a:pPr rtl="0">
            <a:lnSpc>
              <a:spcPct val="100000"/>
            </a:lnSpc>
            <a:spcBef>
              <a:spcPts val="1200"/>
            </a:spcBef>
            <a:spcAft>
              <a:spcPts val="0"/>
            </a:spcAft>
          </a:pPr>
          <a:r>
            <a:rPr lang="vi-VN"/>
            <a:t>Completion of the </a:t>
          </a:r>
          <a:r>
            <a:rPr lang="vi-VN" b="1" i="1" u="sng"/>
            <a:t>self</a:t>
          </a:r>
          <a:r>
            <a:rPr lang="vi-VN"/>
            <a:t> </a:t>
          </a:r>
          <a:r>
            <a:rPr lang="vi-VN" b="1" i="1" u="sng"/>
            <a:t>review</a:t>
          </a:r>
          <a:r>
            <a:rPr lang="vi-VN"/>
            <a:t> questions in the lab guide</a:t>
          </a:r>
          <a:endParaRPr lang="en-US"/>
        </a:p>
      </dgm:t>
    </dgm:pt>
    <dgm:pt modelId="{31D0ADF1-A3C1-4870-94E6-6DA60E828DFF}" type="parTrans" cxnId="{1A12070E-CCBB-48E5-9EDF-52A86EBFBC17}">
      <dgm:prSet/>
      <dgm:spPr/>
      <dgm:t>
        <a:bodyPr/>
        <a:lstStyle/>
        <a:p>
          <a:pPr>
            <a:lnSpc>
              <a:spcPct val="100000"/>
            </a:lnSpc>
            <a:spcBef>
              <a:spcPts val="1200"/>
            </a:spcBef>
            <a:spcAft>
              <a:spcPts val="0"/>
            </a:spcAft>
          </a:pPr>
          <a:endParaRPr lang="en-US"/>
        </a:p>
      </dgm:t>
    </dgm:pt>
    <dgm:pt modelId="{18BAFF29-2EC8-4348-966D-3079BD2AC7D1}" type="sibTrans" cxnId="{1A12070E-CCBB-48E5-9EDF-52A86EBFBC17}">
      <dgm:prSet/>
      <dgm:spPr/>
      <dgm:t>
        <a:bodyPr/>
        <a:lstStyle/>
        <a:p>
          <a:endParaRPr lang="en-US"/>
        </a:p>
      </dgm:t>
    </dgm:pt>
    <dgm:pt modelId="{0AE5C5FA-8757-4776-8520-9922D54530BD}">
      <dgm:prSet/>
      <dgm:spPr/>
      <dgm:t>
        <a:bodyPr/>
        <a:lstStyle/>
        <a:p>
          <a:pPr rtl="0">
            <a:lnSpc>
              <a:spcPct val="100000"/>
            </a:lnSpc>
            <a:spcBef>
              <a:spcPts val="1200"/>
            </a:spcBef>
            <a:spcAft>
              <a:spcPts val="0"/>
            </a:spcAft>
          </a:pPr>
          <a:r>
            <a:rPr lang="vi-VN" b="1" i="1" u="sng"/>
            <a:t>Study</a:t>
          </a:r>
          <a:r>
            <a:rPr lang="vi-VN"/>
            <a:t> and understand all the artifacts</a:t>
          </a:r>
          <a:endParaRPr lang="en-US"/>
        </a:p>
      </dgm:t>
    </dgm:pt>
    <dgm:pt modelId="{B56F218C-BB7C-486D-89B1-59996C104BDF}" type="parTrans" cxnId="{1AA13B98-24FB-4E58-89C5-9591B9E4B1DD}">
      <dgm:prSet/>
      <dgm:spPr/>
      <dgm:t>
        <a:bodyPr/>
        <a:lstStyle/>
        <a:p>
          <a:pPr>
            <a:lnSpc>
              <a:spcPct val="100000"/>
            </a:lnSpc>
            <a:spcBef>
              <a:spcPts val="1200"/>
            </a:spcBef>
            <a:spcAft>
              <a:spcPts val="0"/>
            </a:spcAft>
          </a:pPr>
          <a:endParaRPr lang="en-US"/>
        </a:p>
      </dgm:t>
    </dgm:pt>
    <dgm:pt modelId="{F0128F76-A8BA-4FE1-B115-AD11DA2DEBEF}" type="sibTrans" cxnId="{1AA13B98-24FB-4E58-89C5-9591B9E4B1DD}">
      <dgm:prSet/>
      <dgm:spPr/>
      <dgm:t>
        <a:bodyPr/>
        <a:lstStyle/>
        <a:p>
          <a:endParaRPr lang="en-US"/>
        </a:p>
      </dgm:t>
    </dgm:pt>
    <dgm:pt modelId="{3746A2A6-D4BB-4EB2-99AC-092641D11829}">
      <dgm:prSet/>
      <dgm:spPr/>
      <dgm:t>
        <a:bodyPr/>
        <a:lstStyle/>
        <a:p>
          <a:pPr rtl="0">
            <a:lnSpc>
              <a:spcPct val="100000"/>
            </a:lnSpc>
            <a:spcBef>
              <a:spcPts val="1200"/>
            </a:spcBef>
            <a:spcAft>
              <a:spcPts val="0"/>
            </a:spcAft>
          </a:pPr>
          <a:r>
            <a:rPr lang="vi-VN" b="1" i="1" u="sng"/>
            <a:t>Completion</a:t>
          </a:r>
          <a:r>
            <a:rPr lang="vi-VN"/>
            <a:t> of the project on time inclusive of individual and group activities</a:t>
          </a:r>
          <a:endParaRPr lang="en-US"/>
        </a:p>
      </dgm:t>
    </dgm:pt>
    <dgm:pt modelId="{2231BB2D-3E47-4C58-8D4E-24A79D5A6A0D}" type="parTrans" cxnId="{AEA9EC58-50D4-443C-AD83-3F9898924B55}">
      <dgm:prSet/>
      <dgm:spPr/>
      <dgm:t>
        <a:bodyPr/>
        <a:lstStyle/>
        <a:p>
          <a:pPr>
            <a:lnSpc>
              <a:spcPct val="100000"/>
            </a:lnSpc>
            <a:spcBef>
              <a:spcPts val="1200"/>
            </a:spcBef>
            <a:spcAft>
              <a:spcPts val="0"/>
            </a:spcAft>
          </a:pPr>
          <a:endParaRPr lang="en-US"/>
        </a:p>
      </dgm:t>
    </dgm:pt>
    <dgm:pt modelId="{2909CCD7-7AC3-41A8-A2DA-3564EED0A7D9}" type="sibTrans" cxnId="{AEA9EC58-50D4-443C-AD83-3F9898924B55}">
      <dgm:prSet/>
      <dgm:spPr/>
      <dgm:t>
        <a:bodyPr/>
        <a:lstStyle/>
        <a:p>
          <a:endParaRPr lang="en-US"/>
        </a:p>
      </dgm:t>
    </dgm:pt>
    <dgm:pt modelId="{2C8B8FE9-E4FB-4FAA-9216-88E814C6F70A}">
      <dgm:prSet/>
      <dgm:spPr/>
      <dgm:t>
        <a:bodyPr/>
        <a:lstStyle/>
        <a:p>
          <a:endParaRPr lang="en-US"/>
        </a:p>
      </dgm:t>
    </dgm:pt>
    <dgm:pt modelId="{71D143BD-A7FD-41B3-9F6C-0DEF41714C97}" type="parTrans" cxnId="{A891B145-D9EE-49CF-BEE4-C36069A586EE}">
      <dgm:prSet/>
      <dgm:spPr/>
      <dgm:t>
        <a:bodyPr/>
        <a:lstStyle/>
        <a:p>
          <a:endParaRPr lang="en-US"/>
        </a:p>
      </dgm:t>
    </dgm:pt>
    <dgm:pt modelId="{66235F82-A26F-4065-A223-1F6E4A1167D8}" type="sibTrans" cxnId="{A891B145-D9EE-49CF-BEE4-C36069A586EE}">
      <dgm:prSet/>
      <dgm:spPr/>
      <dgm:t>
        <a:bodyPr/>
        <a:lstStyle/>
        <a:p>
          <a:endParaRPr lang="en-US"/>
        </a:p>
      </dgm:t>
    </dgm:pt>
    <dgm:pt modelId="{74D1D5FA-67A8-4329-95A9-BA9DF3C9F108}">
      <dgm:prSet/>
      <dgm:spPr/>
      <dgm:t>
        <a:bodyPr/>
        <a:lstStyle/>
        <a:p>
          <a:endParaRPr lang="en-US"/>
        </a:p>
      </dgm:t>
    </dgm:pt>
    <dgm:pt modelId="{F3262807-566B-423F-A4F8-DC3366CC20EE}" type="parTrans" cxnId="{A70B9F25-A2C3-4F77-921F-FA37CCFBD408}">
      <dgm:prSet/>
      <dgm:spPr/>
      <dgm:t>
        <a:bodyPr/>
        <a:lstStyle/>
        <a:p>
          <a:endParaRPr lang="en-US"/>
        </a:p>
      </dgm:t>
    </dgm:pt>
    <dgm:pt modelId="{3DF78F0D-EF62-4D85-9401-94EAA333739F}" type="sibTrans" cxnId="{A70B9F25-A2C3-4F77-921F-FA37CCFBD408}">
      <dgm:prSet/>
      <dgm:spPr/>
      <dgm:t>
        <a:bodyPr/>
        <a:lstStyle/>
        <a:p>
          <a:endParaRPr lang="en-US"/>
        </a:p>
      </dgm:t>
    </dgm:pt>
    <dgm:pt modelId="{9F0755B4-B1E5-4DC4-8D0A-C4353DC9CEE9}" type="pres">
      <dgm:prSet presAssocID="{BC8E53E0-8FDA-43AB-B376-E75DE79329E8}" presName="Name0" presStyleCnt="0">
        <dgm:presLayoutVars>
          <dgm:chMax val="1"/>
          <dgm:chPref val="1"/>
          <dgm:dir/>
          <dgm:animOne val="branch"/>
          <dgm:animLvl val="lvl"/>
        </dgm:presLayoutVars>
      </dgm:prSet>
      <dgm:spPr/>
    </dgm:pt>
    <dgm:pt modelId="{EE4D6890-D075-45DF-9C1B-2DD45C5BD52A}" type="pres">
      <dgm:prSet presAssocID="{BD87FCD7-769B-45BA-BA79-627DB77D736A}" presName="singleCycle" presStyleCnt="0"/>
      <dgm:spPr/>
    </dgm:pt>
    <dgm:pt modelId="{68B35B5E-8E87-4DE3-B351-F67DE7D61007}" type="pres">
      <dgm:prSet presAssocID="{BD87FCD7-769B-45BA-BA79-627DB77D736A}" presName="singleCenter" presStyleLbl="node1" presStyleIdx="0" presStyleCnt="8" custScaleX="141752">
        <dgm:presLayoutVars>
          <dgm:chMax val="7"/>
          <dgm:chPref val="7"/>
        </dgm:presLayoutVars>
      </dgm:prSet>
      <dgm:spPr/>
    </dgm:pt>
    <dgm:pt modelId="{AE3679EC-D38C-4D26-88C3-158E93B529F5}" type="pres">
      <dgm:prSet presAssocID="{7BC2D0F0-F80C-4D5E-86FF-BDC4F3B1BC52}" presName="Name56" presStyleLbl="parChTrans1D2" presStyleIdx="0" presStyleCnt="7" custSzX="1120330"/>
      <dgm:spPr/>
    </dgm:pt>
    <dgm:pt modelId="{0D49D475-5540-4446-A6CC-C2B4AA235020}" type="pres">
      <dgm:prSet presAssocID="{09FD0BB5-D9ED-44D6-8F5A-64BDE9A96EF5}" presName="text0" presStyleLbl="node1" presStyleIdx="1" presStyleCnt="8" custScaleX="183611">
        <dgm:presLayoutVars>
          <dgm:bulletEnabled val="1"/>
        </dgm:presLayoutVars>
      </dgm:prSet>
      <dgm:spPr/>
    </dgm:pt>
    <dgm:pt modelId="{C87964FA-812B-47FF-9D96-F0B3A4214C08}" type="pres">
      <dgm:prSet presAssocID="{36301273-7918-4C4F-9A5E-000C7C6C2736}" presName="Name56" presStyleLbl="parChTrans1D2" presStyleIdx="1" presStyleCnt="7" custSzX="55585"/>
      <dgm:spPr/>
    </dgm:pt>
    <dgm:pt modelId="{866A1CF4-B79E-4EB4-9CE0-DC82E3AF7792}" type="pres">
      <dgm:prSet presAssocID="{0F4DBE79-9305-4DDC-A2AD-84EB0ABB7AE6}" presName="text0" presStyleLbl="node1" presStyleIdx="2" presStyleCnt="8" custScaleX="207072" custRadScaleRad="116175" custRadScaleInc="24805">
        <dgm:presLayoutVars>
          <dgm:bulletEnabled val="1"/>
        </dgm:presLayoutVars>
      </dgm:prSet>
      <dgm:spPr/>
    </dgm:pt>
    <dgm:pt modelId="{F690260F-A05B-43CC-A8E7-2907A973CAE5}" type="pres">
      <dgm:prSet presAssocID="{359071B1-7672-4E4C-8310-811227C9CC72}" presName="Name56" presStyleLbl="parChTrans1D2" presStyleIdx="2" presStyleCnt="7" custSzX="319889"/>
      <dgm:spPr/>
    </dgm:pt>
    <dgm:pt modelId="{6A7AF63B-A5A7-49A4-8FDC-2767227DC7E3}" type="pres">
      <dgm:prSet presAssocID="{84C9CA04-C288-4FEE-8078-22B89A0FB357}" presName="text0" presStyleLbl="node1" presStyleIdx="3" presStyleCnt="8" custScaleX="183611" custRadScaleRad="104232" custRadScaleInc="-5328">
        <dgm:presLayoutVars>
          <dgm:bulletEnabled val="1"/>
        </dgm:presLayoutVars>
      </dgm:prSet>
      <dgm:spPr/>
    </dgm:pt>
    <dgm:pt modelId="{23AFCB36-FE32-4C16-8AD6-0EE82A4301B7}" type="pres">
      <dgm:prSet presAssocID="{0F7E9C3F-6564-4523-916F-BB3D08F72BA5}" presName="Name56" presStyleLbl="parChTrans1D2" presStyleIdx="3" presStyleCnt="7" custSzX="926527"/>
      <dgm:spPr/>
    </dgm:pt>
    <dgm:pt modelId="{4E05BF3B-1030-42C8-A224-0EA68C68CA76}" type="pres">
      <dgm:prSet presAssocID="{622A10AD-3038-4F26-B3AA-D427CD38C3CE}" presName="text0" presStyleLbl="node1" presStyleIdx="4" presStyleCnt="8" custScaleX="225471" custRadScaleRad="109458" custRadScaleInc="-34565">
        <dgm:presLayoutVars>
          <dgm:bulletEnabled val="1"/>
        </dgm:presLayoutVars>
      </dgm:prSet>
      <dgm:spPr/>
    </dgm:pt>
    <dgm:pt modelId="{E99EE26D-8D24-428B-B79C-CA3642CFEAC6}" type="pres">
      <dgm:prSet presAssocID="{31D0ADF1-A3C1-4870-94E6-6DA60E828DFF}" presName="Name56" presStyleLbl="parChTrans1D2" presStyleIdx="4" presStyleCnt="7" custSzX="926527"/>
      <dgm:spPr/>
    </dgm:pt>
    <dgm:pt modelId="{7F6135E0-7752-41D9-8949-2C6C50C5480B}" type="pres">
      <dgm:prSet presAssocID="{3DD56A26-0399-4EC9-A5B1-AEDE607CDD6A}" presName="text0" presStyleLbl="node1" presStyleIdx="5" presStyleCnt="8" custScaleX="213821" custRadScaleRad="103155" custRadScaleInc="13331">
        <dgm:presLayoutVars>
          <dgm:bulletEnabled val="1"/>
        </dgm:presLayoutVars>
      </dgm:prSet>
      <dgm:spPr/>
    </dgm:pt>
    <dgm:pt modelId="{4EA53240-6A3B-44EF-982F-E7C805897FA5}" type="pres">
      <dgm:prSet presAssocID="{B56F218C-BB7C-486D-89B1-59996C104BDF}" presName="Name56" presStyleLbl="parChTrans1D2" presStyleIdx="5" presStyleCnt="7" custSzX="319889"/>
      <dgm:spPr/>
    </dgm:pt>
    <dgm:pt modelId="{354B78F2-DB64-4575-B54A-84ADF163CDF2}" type="pres">
      <dgm:prSet presAssocID="{0AE5C5FA-8757-4776-8520-9922D54530BD}" presName="text0" presStyleLbl="node1" presStyleIdx="6" presStyleCnt="8" custScaleX="183611" custRadScaleRad="104540" custRadScaleInc="2206">
        <dgm:presLayoutVars>
          <dgm:bulletEnabled val="1"/>
        </dgm:presLayoutVars>
      </dgm:prSet>
      <dgm:spPr/>
    </dgm:pt>
    <dgm:pt modelId="{7E739126-418B-4B04-96A2-EEDCE3C318D4}" type="pres">
      <dgm:prSet presAssocID="{2231BB2D-3E47-4C58-8D4E-24A79D5A6A0D}" presName="Name56" presStyleLbl="parChTrans1D2" presStyleIdx="6" presStyleCnt="7" custSzX="55585"/>
      <dgm:spPr/>
    </dgm:pt>
    <dgm:pt modelId="{653CDA86-6ED9-412E-BAE5-E781E737A9C2}" type="pres">
      <dgm:prSet presAssocID="{3746A2A6-D4BB-4EB2-99AC-092641D11829}" presName="text0" presStyleLbl="node1" presStyleIdx="7" presStyleCnt="8" custScaleX="197565" custRadScaleRad="116254" custRadScaleInc="-26033">
        <dgm:presLayoutVars>
          <dgm:bulletEnabled val="1"/>
        </dgm:presLayoutVars>
      </dgm:prSet>
      <dgm:spPr/>
    </dgm:pt>
  </dgm:ptLst>
  <dgm:cxnLst>
    <dgm:cxn modelId="{F0491004-FDF5-45BF-AFD1-D30AF49D648A}" type="presOf" srcId="{BC8E53E0-8FDA-43AB-B376-E75DE79329E8}" destId="{9F0755B4-B1E5-4DC4-8D0A-C4353DC9CEE9}" srcOrd="0" destOrd="0" presId="urn:microsoft.com/office/officeart/2008/layout/RadialCluster"/>
    <dgm:cxn modelId="{646D4606-BA75-4A34-9A3C-9A1D49839603}" type="presOf" srcId="{359071B1-7672-4E4C-8310-811227C9CC72}" destId="{F690260F-A05B-43CC-A8E7-2907A973CAE5}" srcOrd="0" destOrd="0" presId="urn:microsoft.com/office/officeart/2008/layout/RadialCluster"/>
    <dgm:cxn modelId="{1A12070E-CCBB-48E5-9EDF-52A86EBFBC17}" srcId="{BD87FCD7-769B-45BA-BA79-627DB77D736A}" destId="{3DD56A26-0399-4EC9-A5B1-AEDE607CDD6A}" srcOrd="4" destOrd="0" parTransId="{31D0ADF1-A3C1-4870-94E6-6DA60E828DFF}" sibTransId="{18BAFF29-2EC8-4348-966D-3079BD2AC7D1}"/>
    <dgm:cxn modelId="{C41C9917-BF65-4C3D-8D8D-8CB7238C460C}" type="presOf" srcId="{09FD0BB5-D9ED-44D6-8F5A-64BDE9A96EF5}" destId="{0D49D475-5540-4446-A6CC-C2B4AA235020}" srcOrd="0" destOrd="0" presId="urn:microsoft.com/office/officeart/2008/layout/RadialCluster"/>
    <dgm:cxn modelId="{D32D7422-C5F1-42A6-8EFB-D33655B79EEF}" type="presOf" srcId="{2231BB2D-3E47-4C58-8D4E-24A79D5A6A0D}" destId="{7E739126-418B-4B04-96A2-EEDCE3C318D4}" srcOrd="0" destOrd="0" presId="urn:microsoft.com/office/officeart/2008/layout/RadialCluster"/>
    <dgm:cxn modelId="{40C6CC23-A9D5-4F33-8B5E-C9032E374384}" srcId="{BD87FCD7-769B-45BA-BA79-627DB77D736A}" destId="{09FD0BB5-D9ED-44D6-8F5A-64BDE9A96EF5}" srcOrd="0" destOrd="0" parTransId="{7BC2D0F0-F80C-4D5E-86FF-BDC4F3B1BC52}" sibTransId="{3E69C05A-3AD6-4895-B615-FAFA8AA792DD}"/>
    <dgm:cxn modelId="{A70B9F25-A2C3-4F77-921F-FA37CCFBD408}" srcId="{BD87FCD7-769B-45BA-BA79-627DB77D736A}" destId="{74D1D5FA-67A8-4329-95A9-BA9DF3C9F108}" srcOrd="8" destOrd="0" parTransId="{F3262807-566B-423F-A4F8-DC3366CC20EE}" sibTransId="{3DF78F0D-EF62-4D85-9401-94EAA333739F}"/>
    <dgm:cxn modelId="{B20EB032-7C5C-4DAF-9955-675F121DB0EB}" type="presOf" srcId="{0F4DBE79-9305-4DDC-A2AD-84EB0ABB7AE6}" destId="{866A1CF4-B79E-4EB4-9CE0-DC82E3AF7792}" srcOrd="0" destOrd="0" presId="urn:microsoft.com/office/officeart/2008/layout/RadialCluster"/>
    <dgm:cxn modelId="{06D21E5D-D9A0-41F4-A182-88080A8083E4}" type="presOf" srcId="{BD87FCD7-769B-45BA-BA79-627DB77D736A}" destId="{68B35B5E-8E87-4DE3-B351-F67DE7D61007}" srcOrd="0" destOrd="0" presId="urn:microsoft.com/office/officeart/2008/layout/RadialCluster"/>
    <dgm:cxn modelId="{33901C61-F0A6-4493-83DE-705AE90BFCB1}" srcId="{BD87FCD7-769B-45BA-BA79-627DB77D736A}" destId="{0F4DBE79-9305-4DDC-A2AD-84EB0ABB7AE6}" srcOrd="1" destOrd="0" parTransId="{36301273-7918-4C4F-9A5E-000C7C6C2736}" sibTransId="{29D5380D-225E-4E50-A435-CF4DC5AF31D3}"/>
    <dgm:cxn modelId="{A891B145-D9EE-49CF-BEE4-C36069A586EE}" srcId="{BD87FCD7-769B-45BA-BA79-627DB77D736A}" destId="{2C8B8FE9-E4FB-4FAA-9216-88E814C6F70A}" srcOrd="7" destOrd="0" parTransId="{71D143BD-A7FD-41B3-9F6C-0DEF41714C97}" sibTransId="{66235F82-A26F-4065-A223-1F6E4A1167D8}"/>
    <dgm:cxn modelId="{20B4D347-6101-487C-A62C-B02CBB886CD1}" type="presOf" srcId="{3DD56A26-0399-4EC9-A5B1-AEDE607CDD6A}" destId="{7F6135E0-7752-41D9-8949-2C6C50C5480B}" srcOrd="0" destOrd="0" presId="urn:microsoft.com/office/officeart/2008/layout/RadialCluster"/>
    <dgm:cxn modelId="{2C0E5951-C130-406B-A819-8507738E6C4B}" srcId="{BC8E53E0-8FDA-43AB-B376-E75DE79329E8}" destId="{BD87FCD7-769B-45BA-BA79-627DB77D736A}" srcOrd="0" destOrd="0" parTransId="{F59786FE-6C6D-425F-9EC2-FDB3DA767A3F}" sibTransId="{B67C3481-B8CE-44C2-A5F3-EF1AD5B37B75}"/>
    <dgm:cxn modelId="{132D6455-5186-4A15-95B4-B456FE47D801}" type="presOf" srcId="{31D0ADF1-A3C1-4870-94E6-6DA60E828DFF}" destId="{E99EE26D-8D24-428B-B79C-CA3642CFEAC6}" srcOrd="0" destOrd="0" presId="urn:microsoft.com/office/officeart/2008/layout/RadialCluster"/>
    <dgm:cxn modelId="{2D4C9056-79BD-4469-8FD7-69FBBDE6CC74}" type="presOf" srcId="{36301273-7918-4C4F-9A5E-000C7C6C2736}" destId="{C87964FA-812B-47FF-9D96-F0B3A4214C08}" srcOrd="0" destOrd="0" presId="urn:microsoft.com/office/officeart/2008/layout/RadialCluster"/>
    <dgm:cxn modelId="{AEA9EC58-50D4-443C-AD83-3F9898924B55}" srcId="{BD87FCD7-769B-45BA-BA79-627DB77D736A}" destId="{3746A2A6-D4BB-4EB2-99AC-092641D11829}" srcOrd="6" destOrd="0" parTransId="{2231BB2D-3E47-4C58-8D4E-24A79D5A6A0D}" sibTransId="{2909CCD7-7AC3-41A8-A2DA-3564EED0A7D9}"/>
    <dgm:cxn modelId="{22D0E27D-955F-4CA9-8D16-9FEF79B10F6C}" type="presOf" srcId="{0F7E9C3F-6564-4523-916F-BB3D08F72BA5}" destId="{23AFCB36-FE32-4C16-8AD6-0EE82A4301B7}" srcOrd="0" destOrd="0" presId="urn:microsoft.com/office/officeart/2008/layout/RadialCluster"/>
    <dgm:cxn modelId="{446DB687-544F-4E96-951E-60CB9297355E}" type="presOf" srcId="{7BC2D0F0-F80C-4D5E-86FF-BDC4F3B1BC52}" destId="{AE3679EC-D38C-4D26-88C3-158E93B529F5}" srcOrd="0" destOrd="0" presId="urn:microsoft.com/office/officeart/2008/layout/RadialCluster"/>
    <dgm:cxn modelId="{1AA13B98-24FB-4E58-89C5-9591B9E4B1DD}" srcId="{BD87FCD7-769B-45BA-BA79-627DB77D736A}" destId="{0AE5C5FA-8757-4776-8520-9922D54530BD}" srcOrd="5" destOrd="0" parTransId="{B56F218C-BB7C-486D-89B1-59996C104BDF}" sibTransId="{F0128F76-A8BA-4FE1-B115-AD11DA2DEBEF}"/>
    <dgm:cxn modelId="{D243B099-0704-4412-90A6-E18A1BD1BA62}" srcId="{BD87FCD7-769B-45BA-BA79-627DB77D736A}" destId="{622A10AD-3038-4F26-B3AA-D427CD38C3CE}" srcOrd="3" destOrd="0" parTransId="{0F7E9C3F-6564-4523-916F-BB3D08F72BA5}" sibTransId="{A560373E-0666-4530-A9DB-63AB6BD4367D}"/>
    <dgm:cxn modelId="{EA8988A9-BD6F-4D57-831D-925C9495DC0F}" type="presOf" srcId="{3746A2A6-D4BB-4EB2-99AC-092641D11829}" destId="{653CDA86-6ED9-412E-BAE5-E781E737A9C2}" srcOrd="0" destOrd="0" presId="urn:microsoft.com/office/officeart/2008/layout/RadialCluster"/>
    <dgm:cxn modelId="{6FFD23AC-0A92-4ED9-9A20-D7B37F64D7C0}" type="presOf" srcId="{B56F218C-BB7C-486D-89B1-59996C104BDF}" destId="{4EA53240-6A3B-44EF-982F-E7C805897FA5}" srcOrd="0" destOrd="0" presId="urn:microsoft.com/office/officeart/2008/layout/RadialCluster"/>
    <dgm:cxn modelId="{2C371CD5-10D0-4311-A369-9735DFA66B3F}" type="presOf" srcId="{84C9CA04-C288-4FEE-8078-22B89A0FB357}" destId="{6A7AF63B-A5A7-49A4-8FDC-2767227DC7E3}" srcOrd="0" destOrd="0" presId="urn:microsoft.com/office/officeart/2008/layout/RadialCluster"/>
    <dgm:cxn modelId="{59D3DAEC-A8AA-4428-98D6-53208F2B9F93}" type="presOf" srcId="{622A10AD-3038-4F26-B3AA-D427CD38C3CE}" destId="{4E05BF3B-1030-42C8-A224-0EA68C68CA76}" srcOrd="0" destOrd="0" presId="urn:microsoft.com/office/officeart/2008/layout/RadialCluster"/>
    <dgm:cxn modelId="{A003E5F0-15C1-48F1-AAB8-A8C0AF22B867}" type="presOf" srcId="{0AE5C5FA-8757-4776-8520-9922D54530BD}" destId="{354B78F2-DB64-4575-B54A-84ADF163CDF2}" srcOrd="0" destOrd="0" presId="urn:microsoft.com/office/officeart/2008/layout/RadialCluster"/>
    <dgm:cxn modelId="{88F936F1-B54C-4116-8541-90B4CCE65B96}" srcId="{BD87FCD7-769B-45BA-BA79-627DB77D736A}" destId="{84C9CA04-C288-4FEE-8078-22B89A0FB357}" srcOrd="2" destOrd="0" parTransId="{359071B1-7672-4E4C-8310-811227C9CC72}" sibTransId="{696A269F-5EE8-4C28-B8EA-F47871EF35C5}"/>
    <dgm:cxn modelId="{620D7D70-8B78-42E4-B377-6E818170CA20}" type="presParOf" srcId="{9F0755B4-B1E5-4DC4-8D0A-C4353DC9CEE9}" destId="{EE4D6890-D075-45DF-9C1B-2DD45C5BD52A}" srcOrd="0" destOrd="0" presId="urn:microsoft.com/office/officeart/2008/layout/RadialCluster"/>
    <dgm:cxn modelId="{48B061AA-06D7-401A-9BE0-66B03E7AE68D}" type="presParOf" srcId="{EE4D6890-D075-45DF-9C1B-2DD45C5BD52A}" destId="{68B35B5E-8E87-4DE3-B351-F67DE7D61007}" srcOrd="0" destOrd="0" presId="urn:microsoft.com/office/officeart/2008/layout/RadialCluster"/>
    <dgm:cxn modelId="{43C59F48-C844-46C7-B52E-CAA85F33C8CC}" type="presParOf" srcId="{EE4D6890-D075-45DF-9C1B-2DD45C5BD52A}" destId="{AE3679EC-D38C-4D26-88C3-158E93B529F5}" srcOrd="1" destOrd="0" presId="urn:microsoft.com/office/officeart/2008/layout/RadialCluster"/>
    <dgm:cxn modelId="{74BBB23F-96BA-46C9-9ACC-B4C95C0EDB8A}" type="presParOf" srcId="{EE4D6890-D075-45DF-9C1B-2DD45C5BD52A}" destId="{0D49D475-5540-4446-A6CC-C2B4AA235020}" srcOrd="2" destOrd="0" presId="urn:microsoft.com/office/officeart/2008/layout/RadialCluster"/>
    <dgm:cxn modelId="{C060B6E9-E1A7-4538-B0F4-2DF825BEBAB6}" type="presParOf" srcId="{EE4D6890-D075-45DF-9C1B-2DD45C5BD52A}" destId="{C87964FA-812B-47FF-9D96-F0B3A4214C08}" srcOrd="3" destOrd="0" presId="urn:microsoft.com/office/officeart/2008/layout/RadialCluster"/>
    <dgm:cxn modelId="{9C2141A5-EF28-4DCA-91BF-EB2F366F75B2}" type="presParOf" srcId="{EE4D6890-D075-45DF-9C1B-2DD45C5BD52A}" destId="{866A1CF4-B79E-4EB4-9CE0-DC82E3AF7792}" srcOrd="4" destOrd="0" presId="urn:microsoft.com/office/officeart/2008/layout/RadialCluster"/>
    <dgm:cxn modelId="{3103C3ED-259F-4BC0-8493-5B10DD233C36}" type="presParOf" srcId="{EE4D6890-D075-45DF-9C1B-2DD45C5BD52A}" destId="{F690260F-A05B-43CC-A8E7-2907A973CAE5}" srcOrd="5" destOrd="0" presId="urn:microsoft.com/office/officeart/2008/layout/RadialCluster"/>
    <dgm:cxn modelId="{08BFEAEF-D72E-4D8A-BCAF-6C1CFCD8D406}" type="presParOf" srcId="{EE4D6890-D075-45DF-9C1B-2DD45C5BD52A}" destId="{6A7AF63B-A5A7-49A4-8FDC-2767227DC7E3}" srcOrd="6" destOrd="0" presId="urn:microsoft.com/office/officeart/2008/layout/RadialCluster"/>
    <dgm:cxn modelId="{DE61AD3F-FF30-4373-BEF0-55A90611CD78}" type="presParOf" srcId="{EE4D6890-D075-45DF-9C1B-2DD45C5BD52A}" destId="{23AFCB36-FE32-4C16-8AD6-0EE82A4301B7}" srcOrd="7" destOrd="0" presId="urn:microsoft.com/office/officeart/2008/layout/RadialCluster"/>
    <dgm:cxn modelId="{4A9FC18F-25BC-4C59-A240-CD48CC1F8EAF}" type="presParOf" srcId="{EE4D6890-D075-45DF-9C1B-2DD45C5BD52A}" destId="{4E05BF3B-1030-42C8-A224-0EA68C68CA76}" srcOrd="8" destOrd="0" presId="urn:microsoft.com/office/officeart/2008/layout/RadialCluster"/>
    <dgm:cxn modelId="{68CC8026-B267-4E4A-BC05-4289366FD499}" type="presParOf" srcId="{EE4D6890-D075-45DF-9C1B-2DD45C5BD52A}" destId="{E99EE26D-8D24-428B-B79C-CA3642CFEAC6}" srcOrd="9" destOrd="0" presId="urn:microsoft.com/office/officeart/2008/layout/RadialCluster"/>
    <dgm:cxn modelId="{479690A8-6782-4BA1-B421-07BE4D498A70}" type="presParOf" srcId="{EE4D6890-D075-45DF-9C1B-2DD45C5BD52A}" destId="{7F6135E0-7752-41D9-8949-2C6C50C5480B}" srcOrd="10" destOrd="0" presId="urn:microsoft.com/office/officeart/2008/layout/RadialCluster"/>
    <dgm:cxn modelId="{ACEFFD31-AC17-474A-9B37-28F840C58215}" type="presParOf" srcId="{EE4D6890-D075-45DF-9C1B-2DD45C5BD52A}" destId="{4EA53240-6A3B-44EF-982F-E7C805897FA5}" srcOrd="11" destOrd="0" presId="urn:microsoft.com/office/officeart/2008/layout/RadialCluster"/>
    <dgm:cxn modelId="{E3AD1265-C506-46ED-9990-EE8728F768CD}" type="presParOf" srcId="{EE4D6890-D075-45DF-9C1B-2DD45C5BD52A}" destId="{354B78F2-DB64-4575-B54A-84ADF163CDF2}" srcOrd="12" destOrd="0" presId="urn:microsoft.com/office/officeart/2008/layout/RadialCluster"/>
    <dgm:cxn modelId="{1D9C2844-4ABD-4337-9982-E8291153DB46}" type="presParOf" srcId="{EE4D6890-D075-45DF-9C1B-2DD45C5BD52A}" destId="{7E739126-418B-4B04-96A2-EEDCE3C318D4}" srcOrd="13" destOrd="0" presId="urn:microsoft.com/office/officeart/2008/layout/RadialCluster"/>
    <dgm:cxn modelId="{A265B133-1DB9-4F27-8E4E-740F2318015E}" type="presParOf" srcId="{EE4D6890-D075-45DF-9C1B-2DD45C5BD52A}" destId="{653CDA86-6ED9-412E-BAE5-E781E737A9C2}" srcOrd="1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35B5E-8E87-4DE3-B351-F67DE7D61007}">
      <dsp:nvSpPr>
        <dsp:cNvPr id="0" name=""/>
        <dsp:cNvSpPr/>
      </dsp:nvSpPr>
      <dsp:spPr>
        <a:xfrm>
          <a:off x="3187976" y="2012133"/>
          <a:ext cx="2310846" cy="163020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800100" rtl="0">
            <a:lnSpc>
              <a:spcPct val="100000"/>
            </a:lnSpc>
            <a:spcBef>
              <a:spcPct val="0"/>
            </a:spcBef>
            <a:spcAft>
              <a:spcPts val="0"/>
            </a:spcAft>
            <a:buNone/>
          </a:pPr>
          <a:r>
            <a:rPr lang="en-US" sz="1800" kern="1200"/>
            <a:t>S</a:t>
          </a:r>
          <a:r>
            <a:rPr lang="vi-VN" sz="1800" kern="1200"/>
            <a:t>trongly suggested for a </a:t>
          </a:r>
          <a:r>
            <a:rPr lang="vi-VN" sz="1800" u="sng" kern="1200"/>
            <a:t>better learning </a:t>
          </a:r>
          <a:r>
            <a:rPr lang="vi-VN" sz="1800" kern="1200"/>
            <a:t>and </a:t>
          </a:r>
          <a:r>
            <a:rPr lang="vi-VN" sz="1800" u="sng" kern="1200"/>
            <a:t>understanding </a:t>
          </a:r>
          <a:r>
            <a:rPr lang="vi-VN" sz="1800" kern="1200"/>
            <a:t>of this course:</a:t>
          </a:r>
          <a:endParaRPr lang="en-US" sz="1800" kern="1200"/>
        </a:p>
      </dsp:txBody>
      <dsp:txXfrm>
        <a:off x="3267556" y="2091713"/>
        <a:ext cx="2151686" cy="1471043"/>
      </dsp:txXfrm>
    </dsp:sp>
    <dsp:sp modelId="{AE3679EC-D38C-4D26-88C3-158E93B529F5}">
      <dsp:nvSpPr>
        <dsp:cNvPr id="0" name=""/>
        <dsp:cNvSpPr/>
      </dsp:nvSpPr>
      <dsp:spPr>
        <a:xfrm rot="16200000">
          <a:off x="3910939" y="1579672"/>
          <a:ext cx="864920" cy="0"/>
        </a:xfrm>
        <a:custGeom>
          <a:avLst/>
          <a:gdLst/>
          <a:ahLst/>
          <a:cxnLst/>
          <a:rect l="0" t="0" r="0" b="0"/>
          <a:pathLst>
            <a:path>
              <a:moveTo>
                <a:pt x="0" y="0"/>
              </a:moveTo>
              <a:lnTo>
                <a:pt x="8649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9D475-5540-4446-A6CC-C2B4AA235020}">
      <dsp:nvSpPr>
        <dsp:cNvPr id="0" name=""/>
        <dsp:cNvSpPr/>
      </dsp:nvSpPr>
      <dsp:spPr>
        <a:xfrm>
          <a:off x="3340666" y="54975"/>
          <a:ext cx="2005466" cy="1092236"/>
        </a:xfrm>
        <a:prstGeom prst="roundRect">
          <a:avLst/>
        </a:prstGeom>
        <a:gradFill rotWithShape="0">
          <a:gsLst>
            <a:gs pos="0">
              <a:schemeClr val="accent5">
                <a:hueOff val="-1419125"/>
                <a:satOff val="5687"/>
                <a:lumOff val="1233"/>
                <a:alphaOff val="0"/>
                <a:tint val="50000"/>
                <a:satMod val="300000"/>
              </a:schemeClr>
            </a:gs>
            <a:gs pos="35000">
              <a:schemeClr val="accent5">
                <a:hueOff val="-1419125"/>
                <a:satOff val="5687"/>
                <a:lumOff val="1233"/>
                <a:alphaOff val="0"/>
                <a:tint val="37000"/>
                <a:satMod val="300000"/>
              </a:schemeClr>
            </a:gs>
            <a:gs pos="100000">
              <a:schemeClr val="accent5">
                <a:hueOff val="-1419125"/>
                <a:satOff val="5687"/>
                <a:lumOff val="12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800100" rtl="0">
            <a:lnSpc>
              <a:spcPct val="100000"/>
            </a:lnSpc>
            <a:spcBef>
              <a:spcPct val="0"/>
            </a:spcBef>
            <a:spcAft>
              <a:spcPts val="0"/>
            </a:spcAft>
            <a:buNone/>
          </a:pPr>
          <a:r>
            <a:rPr lang="vi-VN" sz="1800" kern="1200"/>
            <a:t>Noting down the </a:t>
          </a:r>
          <a:r>
            <a:rPr lang="vi-VN" sz="1800" b="1" i="1" u="sng" kern="1200"/>
            <a:t>key concepts</a:t>
          </a:r>
          <a:r>
            <a:rPr lang="vi-VN" sz="1800" kern="1200"/>
            <a:t> in the class</a:t>
          </a:r>
          <a:endParaRPr lang="en-US" sz="1800" kern="1200"/>
        </a:p>
      </dsp:txBody>
      <dsp:txXfrm>
        <a:off x="3393985" y="108294"/>
        <a:ext cx="1898828" cy="985598"/>
      </dsp:txXfrm>
    </dsp:sp>
    <dsp:sp modelId="{C87964FA-812B-47FF-9D96-F0B3A4214C08}">
      <dsp:nvSpPr>
        <dsp:cNvPr id="0" name=""/>
        <dsp:cNvSpPr/>
      </dsp:nvSpPr>
      <dsp:spPr>
        <a:xfrm rot="19668420">
          <a:off x="5483769" y="2047654"/>
          <a:ext cx="195838" cy="0"/>
        </a:xfrm>
        <a:custGeom>
          <a:avLst/>
          <a:gdLst/>
          <a:ahLst/>
          <a:cxnLst/>
          <a:rect l="0" t="0" r="0" b="0"/>
          <a:pathLst>
            <a:path>
              <a:moveTo>
                <a:pt x="0" y="0"/>
              </a:moveTo>
              <a:lnTo>
                <a:pt x="19583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A1CF4-B79E-4EB4-9CE0-DC82E3AF7792}">
      <dsp:nvSpPr>
        <dsp:cNvPr id="0" name=""/>
        <dsp:cNvSpPr/>
      </dsp:nvSpPr>
      <dsp:spPr>
        <a:xfrm>
          <a:off x="5401151" y="903249"/>
          <a:ext cx="2261716" cy="1092236"/>
        </a:xfrm>
        <a:prstGeom prst="roundRect">
          <a:avLst/>
        </a:prstGeom>
        <a:gradFill rotWithShape="0">
          <a:gsLst>
            <a:gs pos="0">
              <a:schemeClr val="accent5">
                <a:hueOff val="-2838251"/>
                <a:satOff val="11375"/>
                <a:lumOff val="2465"/>
                <a:alphaOff val="0"/>
                <a:tint val="50000"/>
                <a:satMod val="300000"/>
              </a:schemeClr>
            </a:gs>
            <a:gs pos="35000">
              <a:schemeClr val="accent5">
                <a:hueOff val="-2838251"/>
                <a:satOff val="11375"/>
                <a:lumOff val="2465"/>
                <a:alphaOff val="0"/>
                <a:tint val="37000"/>
                <a:satMod val="300000"/>
              </a:schemeClr>
            </a:gs>
            <a:gs pos="100000">
              <a:schemeClr val="accent5">
                <a:hueOff val="-2838251"/>
                <a:satOff val="11375"/>
                <a:lumOff val="24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800100" rtl="0">
            <a:lnSpc>
              <a:spcPct val="100000"/>
            </a:lnSpc>
            <a:spcBef>
              <a:spcPct val="0"/>
            </a:spcBef>
            <a:spcAft>
              <a:spcPts val="0"/>
            </a:spcAft>
            <a:buNone/>
          </a:pPr>
          <a:r>
            <a:rPr lang="vi-VN" sz="1800" b="1" i="1" u="sng" kern="1200"/>
            <a:t>Analyze</a:t>
          </a:r>
          <a:r>
            <a:rPr lang="vi-VN" sz="1800" kern="1200"/>
            <a:t> all the examples / code snippets provided</a:t>
          </a:r>
          <a:endParaRPr lang="en-US" sz="1800" kern="1200"/>
        </a:p>
      </dsp:txBody>
      <dsp:txXfrm>
        <a:off x="5454470" y="956568"/>
        <a:ext cx="2155078" cy="985598"/>
      </dsp:txXfrm>
    </dsp:sp>
    <dsp:sp modelId="{F690260F-A05B-43CC-A8E7-2907A973CAE5}">
      <dsp:nvSpPr>
        <dsp:cNvPr id="0" name=""/>
        <dsp:cNvSpPr/>
      </dsp:nvSpPr>
      <dsp:spPr>
        <a:xfrm rot="689225">
          <a:off x="5497640" y="3073795"/>
          <a:ext cx="118082" cy="0"/>
        </a:xfrm>
        <a:custGeom>
          <a:avLst/>
          <a:gdLst/>
          <a:ahLst/>
          <a:cxnLst/>
          <a:rect l="0" t="0" r="0" b="0"/>
          <a:pathLst>
            <a:path>
              <a:moveTo>
                <a:pt x="0" y="0"/>
              </a:moveTo>
              <a:lnTo>
                <a:pt x="11808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AF63B-A5A7-49A4-8FDC-2767227DC7E3}">
      <dsp:nvSpPr>
        <dsp:cNvPr id="0" name=""/>
        <dsp:cNvSpPr/>
      </dsp:nvSpPr>
      <dsp:spPr>
        <a:xfrm>
          <a:off x="5614540" y="2743207"/>
          <a:ext cx="2005466" cy="1092236"/>
        </a:xfrm>
        <a:prstGeom prst="roundRect">
          <a:avLst/>
        </a:prstGeom>
        <a:gradFill rotWithShape="0">
          <a:gsLst>
            <a:gs pos="0">
              <a:schemeClr val="accent5">
                <a:hueOff val="-4257376"/>
                <a:satOff val="17062"/>
                <a:lumOff val="3698"/>
                <a:alphaOff val="0"/>
                <a:tint val="50000"/>
                <a:satMod val="300000"/>
              </a:schemeClr>
            </a:gs>
            <a:gs pos="35000">
              <a:schemeClr val="accent5">
                <a:hueOff val="-4257376"/>
                <a:satOff val="17062"/>
                <a:lumOff val="3698"/>
                <a:alphaOff val="0"/>
                <a:tint val="37000"/>
                <a:satMod val="300000"/>
              </a:schemeClr>
            </a:gs>
            <a:gs pos="100000">
              <a:schemeClr val="accent5">
                <a:hueOff val="-4257376"/>
                <a:satOff val="17062"/>
                <a:lumOff val="36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43180" rIns="43180" bIns="43180" numCol="1" spcCol="1270" anchor="ctr" anchorCtr="0">
          <a:noAutofit/>
        </a:bodyPr>
        <a:lstStyle/>
        <a:p>
          <a:pPr marL="0" lvl="0" indent="0" algn="ctr" defTabSz="755650" rtl="0">
            <a:lnSpc>
              <a:spcPct val="100000"/>
            </a:lnSpc>
            <a:spcBef>
              <a:spcPct val="0"/>
            </a:spcBef>
            <a:spcAft>
              <a:spcPts val="0"/>
            </a:spcAft>
            <a:buNone/>
          </a:pPr>
          <a:r>
            <a:rPr lang="vi-VN" sz="1700" kern="1200"/>
            <a:t>Study and understand the </a:t>
          </a:r>
          <a:r>
            <a:rPr lang="vi-VN" sz="1700" b="1" i="1" u="sng" kern="1200"/>
            <a:t>self study topics</a:t>
          </a:r>
          <a:endParaRPr lang="en-US" sz="1700" b="1" i="1" u="sng" kern="1200"/>
        </a:p>
      </dsp:txBody>
      <dsp:txXfrm>
        <a:off x="5667859" y="2796526"/>
        <a:ext cx="1898828" cy="985598"/>
      </dsp:txXfrm>
    </dsp:sp>
    <dsp:sp modelId="{23AFCB36-FE32-4C16-8AD6-0EE82A4301B7}">
      <dsp:nvSpPr>
        <dsp:cNvPr id="0" name=""/>
        <dsp:cNvSpPr/>
      </dsp:nvSpPr>
      <dsp:spPr>
        <a:xfrm rot="3323854">
          <a:off x="4736589" y="3964561"/>
          <a:ext cx="782941" cy="0"/>
        </a:xfrm>
        <a:custGeom>
          <a:avLst/>
          <a:gdLst/>
          <a:ahLst/>
          <a:cxnLst/>
          <a:rect l="0" t="0" r="0" b="0"/>
          <a:pathLst>
            <a:path>
              <a:moveTo>
                <a:pt x="0" y="0"/>
              </a:moveTo>
              <a:lnTo>
                <a:pt x="78294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5BF3B-1030-42C8-A224-0EA68C68CA76}">
      <dsp:nvSpPr>
        <dsp:cNvPr id="0" name=""/>
        <dsp:cNvSpPr/>
      </dsp:nvSpPr>
      <dsp:spPr>
        <a:xfrm>
          <a:off x="4495805" y="4286785"/>
          <a:ext cx="2462676" cy="1092236"/>
        </a:xfrm>
        <a:prstGeom prst="roundRect">
          <a:avLst/>
        </a:prstGeom>
        <a:gradFill rotWithShape="0">
          <a:gsLst>
            <a:gs pos="0">
              <a:schemeClr val="accent5">
                <a:hueOff val="-5676501"/>
                <a:satOff val="22749"/>
                <a:lumOff val="4930"/>
                <a:alphaOff val="0"/>
                <a:tint val="50000"/>
                <a:satMod val="300000"/>
              </a:schemeClr>
            </a:gs>
            <a:gs pos="35000">
              <a:schemeClr val="accent5">
                <a:hueOff val="-5676501"/>
                <a:satOff val="22749"/>
                <a:lumOff val="4930"/>
                <a:alphaOff val="0"/>
                <a:tint val="37000"/>
                <a:satMod val="300000"/>
              </a:schemeClr>
            </a:gs>
            <a:gs pos="100000">
              <a:schemeClr val="accent5">
                <a:hueOff val="-5676501"/>
                <a:satOff val="22749"/>
                <a:lumOff val="49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43180" rIns="43180" bIns="43180" numCol="1" spcCol="1270" anchor="ctr" anchorCtr="0">
          <a:noAutofit/>
        </a:bodyPr>
        <a:lstStyle/>
        <a:p>
          <a:pPr marL="0" lvl="0" indent="0" algn="ctr" defTabSz="755650" rtl="0">
            <a:lnSpc>
              <a:spcPct val="100000"/>
            </a:lnSpc>
            <a:spcBef>
              <a:spcPct val="0"/>
            </a:spcBef>
            <a:spcAft>
              <a:spcPts val="0"/>
            </a:spcAft>
            <a:buNone/>
          </a:pPr>
          <a:r>
            <a:rPr lang="vi-VN" sz="1700" b="1" i="1" u="sng" kern="1200"/>
            <a:t>Completion</a:t>
          </a:r>
          <a:r>
            <a:rPr lang="vi-VN" sz="1700" kern="1200"/>
            <a:t> and </a:t>
          </a:r>
          <a:r>
            <a:rPr lang="vi-VN" sz="1700" b="1" i="1" u="sng" kern="1200"/>
            <a:t>submission</a:t>
          </a:r>
          <a:r>
            <a:rPr lang="vi-VN" sz="1700" kern="1200"/>
            <a:t> of all the assignments, on time</a:t>
          </a:r>
          <a:endParaRPr lang="en-US" sz="1700" kern="1200"/>
        </a:p>
      </dsp:txBody>
      <dsp:txXfrm>
        <a:off x="4549124" y="4340104"/>
        <a:ext cx="2356038" cy="985598"/>
      </dsp:txXfrm>
    </dsp:sp>
    <dsp:sp modelId="{E99EE26D-8D24-428B-B79C-CA3642CFEAC6}">
      <dsp:nvSpPr>
        <dsp:cNvPr id="0" name=""/>
        <dsp:cNvSpPr/>
      </dsp:nvSpPr>
      <dsp:spPr>
        <a:xfrm rot="7148535">
          <a:off x="3340333" y="3964569"/>
          <a:ext cx="737869" cy="0"/>
        </a:xfrm>
        <a:custGeom>
          <a:avLst/>
          <a:gdLst/>
          <a:ahLst/>
          <a:cxnLst/>
          <a:rect l="0" t="0" r="0" b="0"/>
          <a:pathLst>
            <a:path>
              <a:moveTo>
                <a:pt x="0" y="0"/>
              </a:moveTo>
              <a:lnTo>
                <a:pt x="73786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135E0-7752-41D9-8949-2C6C50C5480B}">
      <dsp:nvSpPr>
        <dsp:cNvPr id="0" name=""/>
        <dsp:cNvSpPr/>
      </dsp:nvSpPr>
      <dsp:spPr>
        <a:xfrm>
          <a:off x="2057396" y="4286802"/>
          <a:ext cx="2335431" cy="1092236"/>
        </a:xfrm>
        <a:prstGeom prst="roundRect">
          <a:avLst/>
        </a:prstGeom>
        <a:gradFill rotWithShape="0">
          <a:gsLst>
            <a:gs pos="0">
              <a:schemeClr val="accent5">
                <a:hueOff val="-7095626"/>
                <a:satOff val="28436"/>
                <a:lumOff val="6163"/>
                <a:alphaOff val="0"/>
                <a:tint val="50000"/>
                <a:satMod val="300000"/>
              </a:schemeClr>
            </a:gs>
            <a:gs pos="35000">
              <a:schemeClr val="accent5">
                <a:hueOff val="-7095626"/>
                <a:satOff val="28436"/>
                <a:lumOff val="6163"/>
                <a:alphaOff val="0"/>
                <a:tint val="37000"/>
                <a:satMod val="300000"/>
              </a:schemeClr>
            </a:gs>
            <a:gs pos="100000">
              <a:schemeClr val="accent5">
                <a:hueOff val="-7095626"/>
                <a:satOff val="28436"/>
                <a:lumOff val="61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marL="0" lvl="0" indent="0" algn="ctr" defTabSz="711200" rtl="0">
            <a:lnSpc>
              <a:spcPct val="100000"/>
            </a:lnSpc>
            <a:spcBef>
              <a:spcPct val="0"/>
            </a:spcBef>
            <a:spcAft>
              <a:spcPts val="0"/>
            </a:spcAft>
            <a:buNone/>
          </a:pPr>
          <a:r>
            <a:rPr lang="vi-VN" sz="1600" kern="1200"/>
            <a:t>Completion of the </a:t>
          </a:r>
          <a:r>
            <a:rPr lang="vi-VN" sz="1600" b="1" i="1" u="sng" kern="1200"/>
            <a:t>self</a:t>
          </a:r>
          <a:r>
            <a:rPr lang="vi-VN" sz="1600" kern="1200"/>
            <a:t> </a:t>
          </a:r>
          <a:r>
            <a:rPr lang="vi-VN" sz="1600" b="1" i="1" u="sng" kern="1200"/>
            <a:t>review</a:t>
          </a:r>
          <a:r>
            <a:rPr lang="vi-VN" sz="1600" kern="1200"/>
            <a:t> questions in the lab guide</a:t>
          </a:r>
          <a:endParaRPr lang="en-US" sz="1600" kern="1200"/>
        </a:p>
      </dsp:txBody>
      <dsp:txXfrm>
        <a:off x="2110715" y="4340121"/>
        <a:ext cx="2228793" cy="985598"/>
      </dsp:txXfrm>
    </dsp:sp>
    <dsp:sp modelId="{4EA53240-6A3B-44EF-982F-E7C805897FA5}">
      <dsp:nvSpPr>
        <dsp:cNvPr id="0" name=""/>
        <dsp:cNvSpPr/>
      </dsp:nvSpPr>
      <dsp:spPr>
        <a:xfrm rot="10062607">
          <a:off x="3070900" y="3091549"/>
          <a:ext cx="118433" cy="0"/>
        </a:xfrm>
        <a:custGeom>
          <a:avLst/>
          <a:gdLst/>
          <a:ahLst/>
          <a:cxnLst/>
          <a:rect l="0" t="0" r="0" b="0"/>
          <a:pathLst>
            <a:path>
              <a:moveTo>
                <a:pt x="0" y="0"/>
              </a:moveTo>
              <a:lnTo>
                <a:pt x="118433"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78F2-DB64-4575-B54A-84ADF163CDF2}">
      <dsp:nvSpPr>
        <dsp:cNvPr id="0" name=""/>
        <dsp:cNvSpPr/>
      </dsp:nvSpPr>
      <dsp:spPr>
        <a:xfrm>
          <a:off x="1066791" y="2776481"/>
          <a:ext cx="2005466" cy="1092236"/>
        </a:xfrm>
        <a:prstGeom prst="roundRect">
          <a:avLst/>
        </a:prstGeom>
        <a:gradFill rotWithShape="0">
          <a:gsLst>
            <a:gs pos="0">
              <a:schemeClr val="accent5">
                <a:hueOff val="-8514751"/>
                <a:satOff val="34124"/>
                <a:lumOff val="7395"/>
                <a:alphaOff val="0"/>
                <a:tint val="50000"/>
                <a:satMod val="300000"/>
              </a:schemeClr>
            </a:gs>
            <a:gs pos="35000">
              <a:schemeClr val="accent5">
                <a:hueOff val="-8514751"/>
                <a:satOff val="34124"/>
                <a:lumOff val="7395"/>
                <a:alphaOff val="0"/>
                <a:tint val="37000"/>
                <a:satMod val="300000"/>
              </a:schemeClr>
            </a:gs>
            <a:gs pos="100000">
              <a:schemeClr val="accent5">
                <a:hueOff val="-8514751"/>
                <a:satOff val="34124"/>
                <a:lumOff val="73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800100" rtl="0">
            <a:lnSpc>
              <a:spcPct val="100000"/>
            </a:lnSpc>
            <a:spcBef>
              <a:spcPct val="0"/>
            </a:spcBef>
            <a:spcAft>
              <a:spcPts val="0"/>
            </a:spcAft>
            <a:buNone/>
          </a:pPr>
          <a:r>
            <a:rPr lang="vi-VN" sz="1800" b="1" i="1" u="sng" kern="1200"/>
            <a:t>Study</a:t>
          </a:r>
          <a:r>
            <a:rPr lang="vi-VN" sz="1800" kern="1200"/>
            <a:t> and understand all the artifacts</a:t>
          </a:r>
          <a:endParaRPr lang="en-US" sz="1800" kern="1200"/>
        </a:p>
      </dsp:txBody>
      <dsp:txXfrm>
        <a:off x="1120110" y="2829800"/>
        <a:ext cx="1898828" cy="985598"/>
      </dsp:txXfrm>
    </dsp:sp>
    <dsp:sp modelId="{7E739126-418B-4B04-96A2-EEDCE3C318D4}">
      <dsp:nvSpPr>
        <dsp:cNvPr id="0" name=""/>
        <dsp:cNvSpPr/>
      </dsp:nvSpPr>
      <dsp:spPr>
        <a:xfrm rot="12712634">
          <a:off x="3009318" y="2057662"/>
          <a:ext cx="193229" cy="0"/>
        </a:xfrm>
        <a:custGeom>
          <a:avLst/>
          <a:gdLst/>
          <a:ahLst/>
          <a:cxnLst/>
          <a:rect l="0" t="0" r="0" b="0"/>
          <a:pathLst>
            <a:path>
              <a:moveTo>
                <a:pt x="0" y="0"/>
              </a:moveTo>
              <a:lnTo>
                <a:pt x="19322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CDA86-6ED9-412E-BAE5-E781E737A9C2}">
      <dsp:nvSpPr>
        <dsp:cNvPr id="0" name=""/>
        <dsp:cNvSpPr/>
      </dsp:nvSpPr>
      <dsp:spPr>
        <a:xfrm>
          <a:off x="1066797" y="914403"/>
          <a:ext cx="2157877" cy="1092236"/>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622300" rtl="0">
            <a:lnSpc>
              <a:spcPct val="100000"/>
            </a:lnSpc>
            <a:spcBef>
              <a:spcPct val="0"/>
            </a:spcBef>
            <a:spcAft>
              <a:spcPts val="0"/>
            </a:spcAft>
            <a:buNone/>
          </a:pPr>
          <a:r>
            <a:rPr lang="vi-VN" sz="1400" b="1" i="1" u="sng" kern="1200"/>
            <a:t>Completion</a:t>
          </a:r>
          <a:r>
            <a:rPr lang="vi-VN" sz="1400" kern="1200"/>
            <a:t> of the project on time inclusive of individual and group activities</a:t>
          </a:r>
          <a:endParaRPr lang="en-US" sz="1400" kern="1200"/>
        </a:p>
      </dsp:txBody>
      <dsp:txXfrm>
        <a:off x="1120116" y="967722"/>
        <a:ext cx="2051239" cy="98559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5/6/2023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5/6/2023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file:///D:\filepath\new.JP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1"/>
              <a:t>&lt;</a:t>
            </a:r>
            <a:r>
              <a:rPr lang="en-US" altLang="en-US" i="1">
                <a:solidFill>
                  <a:srgbClr val="0070C0"/>
                </a:solidFill>
              </a:rPr>
              <a:t>Lưu ý: không xóa nội dung cũ mà viết thêm lên trên như nhật ký</a:t>
            </a:r>
            <a:r>
              <a:rPr lang="en-US" altLang="en-US" i="1"/>
              <a:t>&gt;</a:t>
            </a:r>
          </a:p>
          <a:p>
            <a:r>
              <a:rPr lang="en-US" altLang="en-US"/>
              <a:t>Tài liệu đào tạo: </a:t>
            </a:r>
            <a:r>
              <a:rPr lang="en-US" altLang="en-US" i="1"/>
              <a:t>&lt;môn học, buổi học&gt;</a:t>
            </a:r>
          </a:p>
          <a:p>
            <a:r>
              <a:rPr lang="en-US" altLang="en-US"/>
              <a:t>Phiên bản tài liệu:</a:t>
            </a:r>
          </a:p>
          <a:p>
            <a:r>
              <a:rPr lang="en-US" altLang="en-US"/>
              <a:t>Người cập nhật:</a:t>
            </a:r>
          </a:p>
          <a:p>
            <a:r>
              <a:rPr lang="en-US" altLang="en-US"/>
              <a:t>Ngày cập nhật:</a:t>
            </a:r>
          </a:p>
          <a:p>
            <a:r>
              <a:rPr lang="en-US" altLang="en-US"/>
              <a:t>Tóm tắt nội dung cập nhật chính:</a:t>
            </a:r>
          </a:p>
          <a:p>
            <a:r>
              <a:rPr lang="en-US" altLang="en-US"/>
              <a:t>Ngày ban hành sử dụng:</a:t>
            </a:r>
          </a:p>
          <a:p>
            <a:endParaRPr lang="en-US" alt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AFFC02E-647F-4C45-853D-14C1DFF20AA6}" type="slidenum">
              <a:rPr lang="vi-VN" altLang="en-US"/>
              <a:pPr eaLnBrk="1" hangingPunct="1">
                <a:spcBef>
                  <a:spcPct val="0"/>
                </a:spcBef>
              </a:pPr>
              <a:t>1</a:t>
            </a:fld>
            <a:endParaRPr lang="vi-VN" altLang="en-US"/>
          </a:p>
        </p:txBody>
      </p:sp>
    </p:spTree>
    <p:extLst>
      <p:ext uri="{BB962C8B-B14F-4D97-AF65-F5344CB8AC3E}">
        <p14:creationId xmlns:p14="http://schemas.microsoft.com/office/powerpoint/2010/main" val="1583090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28</a:t>
            </a:fld>
            <a:endParaRPr lang="en-US"/>
          </a:p>
        </p:txBody>
      </p:sp>
    </p:spTree>
    <p:extLst>
      <p:ext uri="{BB962C8B-B14F-4D97-AF65-F5344CB8AC3E}">
        <p14:creationId xmlns:p14="http://schemas.microsoft.com/office/powerpoint/2010/main" val="331867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30</a:t>
            </a:fld>
            <a:endParaRPr lang="en-US"/>
          </a:p>
        </p:txBody>
      </p:sp>
    </p:spTree>
    <p:extLst>
      <p:ext uri="{BB962C8B-B14F-4D97-AF65-F5344CB8AC3E}">
        <p14:creationId xmlns:p14="http://schemas.microsoft.com/office/powerpoint/2010/main" val="313433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33</a:t>
            </a:fld>
            <a:endParaRPr lang="en-US"/>
          </a:p>
        </p:txBody>
      </p:sp>
    </p:spTree>
    <p:extLst>
      <p:ext uri="{BB962C8B-B14F-4D97-AF65-F5344CB8AC3E}">
        <p14:creationId xmlns:p14="http://schemas.microsoft.com/office/powerpoint/2010/main" val="42400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a:t>Store Image:</a:t>
            </a:r>
            <a:endParaRPr lang="en-GB"/>
          </a:p>
          <a:p>
            <a:r>
              <a:rPr lang="en-US" sz="1200" b="0" i="0" kern="1200">
                <a:solidFill>
                  <a:schemeClr val="tx1"/>
                </a:solidFill>
                <a:effectLst/>
                <a:latin typeface="+mn-lt"/>
                <a:ea typeface="+mn-ea"/>
                <a:cs typeface="+mn-cs"/>
              </a:rPr>
              <a:t>1) </a:t>
            </a:r>
            <a:r>
              <a:rPr lang="en-US" sz="1200" b="1" i="0" kern="1200">
                <a:solidFill>
                  <a:schemeClr val="tx1"/>
                </a:solidFill>
                <a:effectLst/>
                <a:latin typeface="+mn-lt"/>
                <a:ea typeface="+mn-ea"/>
                <a:cs typeface="+mn-cs"/>
              </a:rPr>
              <a:t>public</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void</a:t>
            </a:r>
            <a:r>
              <a:rPr lang="en-US" sz="1200" b="0" i="0" kern="1200">
                <a:solidFill>
                  <a:schemeClr val="tx1"/>
                </a:solidFill>
                <a:effectLst/>
                <a:latin typeface="+mn-lt"/>
                <a:ea typeface="+mn-ea"/>
                <a:cs typeface="+mn-cs"/>
              </a:rPr>
              <a:t> setBinaryStream(</a:t>
            </a:r>
            <a:r>
              <a:rPr lang="en-US" sz="1200" b="1" i="0" kern="1200">
                <a:solidFill>
                  <a:schemeClr val="tx1"/>
                </a:solidFill>
                <a:effectLst/>
                <a:latin typeface="+mn-lt"/>
                <a:ea typeface="+mn-ea"/>
                <a:cs typeface="+mn-cs"/>
              </a:rPr>
              <a:t>int</a:t>
            </a:r>
            <a:r>
              <a:rPr lang="en-US" sz="1200" b="0" i="0" kern="1200">
                <a:solidFill>
                  <a:schemeClr val="tx1"/>
                </a:solidFill>
                <a:effectLst/>
                <a:latin typeface="+mn-lt"/>
                <a:ea typeface="+mn-ea"/>
                <a:cs typeface="+mn-cs"/>
              </a:rPr>
              <a:t> paramIndex,InputStream stream)  </a:t>
            </a:r>
            <a:r>
              <a:rPr lang="en-US" sz="1200" b="1" i="0" kern="1200">
                <a:solidFill>
                  <a:schemeClr val="tx1"/>
                </a:solidFill>
                <a:effectLst/>
                <a:latin typeface="+mn-lt"/>
                <a:ea typeface="+mn-ea"/>
                <a:cs typeface="+mn-cs"/>
              </a:rPr>
              <a:t>throws</a:t>
            </a:r>
            <a:r>
              <a:rPr lang="en-US" sz="1200" b="0" i="0" kern="1200">
                <a:solidFill>
                  <a:schemeClr val="tx1"/>
                </a:solidFill>
                <a:effectLst/>
                <a:latin typeface="+mn-lt"/>
                <a:ea typeface="+mn-ea"/>
                <a:cs typeface="+mn-cs"/>
              </a:rPr>
              <a:t> SQLException  </a:t>
            </a:r>
          </a:p>
          <a:p>
            <a:r>
              <a:rPr lang="en-US" sz="1200" b="0" i="0" kern="1200">
                <a:solidFill>
                  <a:schemeClr val="tx1"/>
                </a:solidFill>
                <a:effectLst/>
                <a:latin typeface="+mn-lt"/>
                <a:ea typeface="+mn-ea"/>
                <a:cs typeface="+mn-cs"/>
              </a:rPr>
              <a:t>2) </a:t>
            </a:r>
            <a:r>
              <a:rPr lang="en-US" sz="1200" b="1" i="0" kern="1200">
                <a:solidFill>
                  <a:schemeClr val="tx1"/>
                </a:solidFill>
                <a:effectLst/>
                <a:latin typeface="+mn-lt"/>
                <a:ea typeface="+mn-ea"/>
                <a:cs typeface="+mn-cs"/>
              </a:rPr>
              <a:t>public</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void</a:t>
            </a:r>
            <a:r>
              <a:rPr lang="en-US" sz="1200" b="0" i="0" kern="1200">
                <a:solidFill>
                  <a:schemeClr val="tx1"/>
                </a:solidFill>
                <a:effectLst/>
                <a:latin typeface="+mn-lt"/>
                <a:ea typeface="+mn-ea"/>
                <a:cs typeface="+mn-cs"/>
              </a:rPr>
              <a:t> setBinaryStream(</a:t>
            </a:r>
            <a:r>
              <a:rPr lang="en-US" sz="1200" b="1" i="0" kern="1200">
                <a:solidFill>
                  <a:schemeClr val="tx1"/>
                </a:solidFill>
                <a:effectLst/>
                <a:latin typeface="+mn-lt"/>
                <a:ea typeface="+mn-ea"/>
                <a:cs typeface="+mn-cs"/>
              </a:rPr>
              <a:t>int</a:t>
            </a:r>
            <a:r>
              <a:rPr lang="en-US" sz="1200" b="0" i="0" kern="1200">
                <a:solidFill>
                  <a:schemeClr val="tx1"/>
                </a:solidFill>
                <a:effectLst/>
                <a:latin typeface="+mn-lt"/>
                <a:ea typeface="+mn-ea"/>
                <a:cs typeface="+mn-cs"/>
              </a:rPr>
              <a:t> paramIndex,InputStream stream,</a:t>
            </a:r>
            <a:r>
              <a:rPr lang="en-US" sz="1200" b="1" i="0" kern="1200">
                <a:solidFill>
                  <a:schemeClr val="tx1"/>
                </a:solidFill>
                <a:effectLst/>
                <a:latin typeface="+mn-lt"/>
                <a:ea typeface="+mn-ea"/>
                <a:cs typeface="+mn-cs"/>
              </a:rPr>
              <a:t>long</a:t>
            </a:r>
            <a:r>
              <a:rPr lang="en-US" sz="1200" b="0" i="0" kern="1200">
                <a:solidFill>
                  <a:schemeClr val="tx1"/>
                </a:solidFill>
                <a:effectLst/>
                <a:latin typeface="+mn-lt"/>
                <a:ea typeface="+mn-ea"/>
                <a:cs typeface="+mn-cs"/>
              </a:rPr>
              <a:t> length)  </a:t>
            </a:r>
            <a:r>
              <a:rPr lang="en-US" sz="1200" b="1" i="0" kern="1200">
                <a:solidFill>
                  <a:schemeClr val="tx1"/>
                </a:solidFill>
                <a:effectLst/>
                <a:latin typeface="+mn-lt"/>
                <a:ea typeface="+mn-ea"/>
                <a:cs typeface="+mn-cs"/>
              </a:rPr>
              <a:t>throws</a:t>
            </a:r>
            <a:r>
              <a:rPr lang="en-US" sz="1200" b="0" i="0" kern="1200">
                <a:solidFill>
                  <a:schemeClr val="tx1"/>
                </a:solidFill>
                <a:effectLst/>
                <a:latin typeface="+mn-lt"/>
                <a:ea typeface="+mn-ea"/>
                <a:cs typeface="+mn-cs"/>
              </a:rPr>
              <a:t> SQLException  </a:t>
            </a:r>
          </a:p>
          <a:p>
            <a:endParaRPr lang="en-GB" sz="1200" b="0" i="0" kern="1200">
              <a:solidFill>
                <a:schemeClr val="tx1"/>
              </a:solidFill>
              <a:effectLst/>
              <a:latin typeface="+mn-lt"/>
              <a:ea typeface="+mn-ea"/>
              <a:cs typeface="+mn-cs"/>
            </a:endParaRPr>
          </a:p>
          <a:p>
            <a:r>
              <a:rPr lang="en-GB" sz="1200" b="1" i="0" kern="1200">
                <a:solidFill>
                  <a:schemeClr val="tx1"/>
                </a:solidFill>
                <a:effectLst/>
                <a:latin typeface="+mn-lt"/>
                <a:ea typeface="+mn-ea"/>
                <a:cs typeface="+mn-cs"/>
              </a:rPr>
              <a:t>SQL Server</a:t>
            </a:r>
            <a:r>
              <a:rPr lang="en-GB" sz="1200" b="0" i="0" kern="1200">
                <a:solidFill>
                  <a:schemeClr val="tx1"/>
                </a:solidFill>
                <a:effectLst/>
                <a:latin typeface="+mn-lt"/>
                <a:ea typeface="+mn-ea"/>
                <a:cs typeface="+mn-cs"/>
              </a:rPr>
              <a:t>:</a:t>
            </a:r>
            <a:r>
              <a:rPr lang="en-GB" sz="1200" b="0" i="0" kern="1200" baseline="0">
                <a:solidFill>
                  <a:schemeClr val="tx1"/>
                </a:solidFill>
                <a:effectLst/>
                <a:latin typeface="+mn-lt"/>
                <a:ea typeface="+mn-ea"/>
                <a:cs typeface="+mn-cs"/>
              </a:rPr>
              <a:t> dùng VARBINARY</a:t>
            </a:r>
          </a:p>
          <a:p>
            <a:pPr fontAlgn="base"/>
            <a:r>
              <a:rPr lang="en-GB" sz="1200" b="0" i="0" kern="1200">
                <a:solidFill>
                  <a:schemeClr val="tx1"/>
                </a:solidFill>
                <a:effectLst/>
                <a:latin typeface="+mn-lt"/>
                <a:ea typeface="+mn-ea"/>
                <a:cs typeface="+mn-cs"/>
              </a:rPr>
              <a:t>	 // Method used to insert a stream of bytes</a:t>
            </a:r>
          </a:p>
          <a:p>
            <a:pPr fontAlgn="base"/>
            <a:r>
              <a:rPr lang="en-GB" sz="1200" b="0" i="0" kern="1200">
                <a:solidFill>
                  <a:schemeClr val="tx1"/>
                </a:solidFill>
                <a:effectLst/>
                <a:latin typeface="+mn-lt"/>
                <a:ea typeface="+mn-ea"/>
                <a:cs typeface="+mn-cs"/>
              </a:rPr>
              <a:t>             pstmt.setBinaryStream(3, fis, len); </a:t>
            </a:r>
          </a:p>
          <a:p>
            <a:endParaRPr lang="en-GB" sz="1200" b="0" i="0" kern="1200">
              <a:solidFill>
                <a:schemeClr val="tx1"/>
              </a:solidFill>
              <a:effectLst/>
              <a:latin typeface="+mn-lt"/>
              <a:ea typeface="+mn-ea"/>
              <a:cs typeface="+mn-cs"/>
            </a:endParaRPr>
          </a:p>
          <a:p>
            <a:r>
              <a:rPr lang="en-GB" sz="1200" b="1" i="0" kern="1200">
                <a:solidFill>
                  <a:schemeClr val="tx1"/>
                </a:solidFill>
                <a:effectLst/>
                <a:latin typeface="+mn-lt"/>
                <a:ea typeface="+mn-ea"/>
                <a:cs typeface="+mn-cs"/>
              </a:rPr>
              <a:t>Oracle</a:t>
            </a:r>
            <a:r>
              <a:rPr lang="en-GB" sz="1200" b="0" i="0" kern="120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For storing image into the database, BLOB (Binary Large Object) datatype is used in the table. For example:</a:t>
            </a:r>
          </a:p>
          <a:p>
            <a:r>
              <a:rPr lang="en-GB" sz="1200" b="0" i="0" kern="1200">
                <a:solidFill>
                  <a:schemeClr val="tx1"/>
                </a:solidFill>
                <a:effectLst/>
                <a:latin typeface="+mn-lt"/>
                <a:ea typeface="+mn-ea"/>
                <a:cs typeface="+mn-cs"/>
              </a:rPr>
              <a:t>CREATE TABLE  "IMGTABLE"   ( </a:t>
            </a:r>
          </a:p>
          <a:p>
            <a:r>
              <a:rPr lang="en-GB" sz="1200" b="0" i="0" kern="1200">
                <a:solidFill>
                  <a:schemeClr val="tx1"/>
                </a:solidFill>
                <a:effectLst/>
                <a:latin typeface="+mn-lt"/>
                <a:ea typeface="+mn-ea"/>
                <a:cs typeface="+mn-cs"/>
              </a:rPr>
              <a:t>	"NAME" VARCHAR2(4000),   </a:t>
            </a:r>
          </a:p>
          <a:p>
            <a:r>
              <a:rPr lang="en-GB" sz="1200" b="0" i="0" kern="1200">
                <a:solidFill>
                  <a:schemeClr val="tx1"/>
                </a:solidFill>
                <a:effectLst/>
                <a:latin typeface="+mn-lt"/>
                <a:ea typeface="+mn-ea"/>
                <a:cs typeface="+mn-cs"/>
              </a:rPr>
              <a:t>    	"PHOTO" BLOB  </a:t>
            </a:r>
          </a:p>
          <a:p>
            <a:r>
              <a:rPr lang="en-GB" sz="1200" b="0" i="0" kern="1200">
                <a:solidFill>
                  <a:schemeClr val="tx1"/>
                </a:solidFill>
                <a:effectLst/>
                <a:latin typeface="+mn-lt"/>
                <a:ea typeface="+mn-ea"/>
                <a:cs typeface="+mn-cs"/>
              </a:rPr>
              <a:t>  )  </a:t>
            </a:r>
          </a:p>
          <a:p>
            <a:endParaRPr lang="en-GB" sz="1200" b="0" i="0" kern="1200">
              <a:solidFill>
                <a:schemeClr val="tx1"/>
              </a:solidFill>
              <a:effectLst/>
              <a:latin typeface="+mn-lt"/>
              <a:ea typeface="+mn-ea"/>
              <a:cs typeface="+mn-cs"/>
            </a:endParaRPr>
          </a:p>
          <a:p>
            <a:r>
              <a:rPr lang="en-GB" sz="1200" b="1" i="0" kern="1200">
                <a:solidFill>
                  <a:schemeClr val="tx1"/>
                </a:solidFill>
                <a:effectLst/>
                <a:latin typeface="+mn-lt"/>
                <a:ea typeface="+mn-ea"/>
                <a:cs typeface="+mn-cs"/>
              </a:rPr>
              <a:t>Retrieve Image</a:t>
            </a:r>
            <a:r>
              <a:rPr lang="en-GB" sz="1200" b="0" i="0" kern="1200">
                <a:solidFill>
                  <a:schemeClr val="tx1"/>
                </a:solidFill>
                <a:effectLst/>
                <a:latin typeface="+mn-lt"/>
                <a:ea typeface="+mn-ea"/>
                <a:cs typeface="+mn-cs"/>
              </a:rPr>
              <a:t>:</a:t>
            </a:r>
          </a:p>
          <a:p>
            <a:endParaRPr lang="en-GB" sz="1200" b="0" i="0" kern="1200">
              <a:solidFill>
                <a:schemeClr val="tx1"/>
              </a:solidFill>
              <a:effectLst/>
              <a:latin typeface="+mn-lt"/>
              <a:ea typeface="+mn-ea"/>
              <a:cs typeface="+mn-cs"/>
            </a:endParaRPr>
          </a:p>
          <a:p>
            <a:pPr fontAlgn="base"/>
            <a:r>
              <a:rPr lang="en-US"/>
              <a:t>byte[] </a:t>
            </a:r>
            <a:r>
              <a:rPr lang="en-US" sz="1200" b="0" i="0" kern="1200">
                <a:solidFill>
                  <a:schemeClr val="tx1"/>
                </a:solidFill>
                <a:effectLst/>
                <a:latin typeface="+mn-lt"/>
                <a:ea typeface="+mn-ea"/>
                <a:cs typeface="+mn-cs"/>
              </a:rPr>
              <a:t> fileBytes = rs.getBytes(1);</a:t>
            </a:r>
          </a:p>
          <a:p>
            <a:pPr fontAlgn="base"/>
            <a:r>
              <a:rPr lang="en-US" sz="1200" b="0" i="0" kern="1200">
                <a:solidFill>
                  <a:schemeClr val="tx1"/>
                </a:solidFill>
                <a:effectLst/>
                <a:latin typeface="+mn-lt"/>
                <a:ea typeface="+mn-ea"/>
                <a:cs typeface="+mn-cs"/>
              </a:rPr>
              <a:t>OutputStream targetFile=   new FileOutputStream("</a:t>
            </a:r>
            <a:r>
              <a:rPr lang="en-US" sz="1200" b="0" i="0" u="none" strike="noStrike" kern="1200">
                <a:solidFill>
                  <a:schemeClr val="tx1"/>
                </a:solidFill>
                <a:effectLst/>
                <a:latin typeface="+mn-lt"/>
                <a:ea typeface="+mn-ea"/>
                <a:cs typeface="+mn-cs"/>
                <a:hlinkClick r:id="rId3"/>
              </a:rPr>
              <a:t>d://filepath//new.JPG</a:t>
            </a:r>
            <a:r>
              <a:rPr lang="en-US" sz="1200" b="0" i="0" kern="1200">
                <a:solidFill>
                  <a:schemeClr val="tx1"/>
                </a:solidFill>
                <a:effectLst/>
                <a:latin typeface="+mn-lt"/>
                <a:ea typeface="+mn-ea"/>
                <a:cs typeface="+mn-cs"/>
              </a:rPr>
              <a:t>");</a:t>
            </a:r>
          </a:p>
          <a:p>
            <a:pPr fontAlgn="base"/>
            <a:r>
              <a:rPr lang="en-US" sz="1200" b="0" i="0" kern="1200">
                <a:solidFill>
                  <a:schemeClr val="tx1"/>
                </a:solidFill>
                <a:effectLst/>
                <a:latin typeface="+mn-lt"/>
                <a:ea typeface="+mn-ea"/>
                <a:cs typeface="+mn-cs"/>
              </a:rPr>
              <a:t> </a:t>
            </a:r>
          </a:p>
          <a:p>
            <a:pPr fontAlgn="base"/>
            <a:r>
              <a:rPr lang="en-US" sz="1200" b="0" i="0" kern="1200">
                <a:solidFill>
                  <a:schemeClr val="tx1"/>
                </a:solidFill>
                <a:effectLst/>
                <a:latin typeface="+mn-lt"/>
                <a:ea typeface="+mn-ea"/>
                <a:cs typeface="+mn-cs"/>
              </a:rPr>
              <a:t>targetFile.write(fileBytes);</a:t>
            </a:r>
          </a:p>
          <a:p>
            <a:pPr fontAlgn="base"/>
            <a:r>
              <a:rPr lang="en-US" sz="1200" b="0" i="0" kern="1200">
                <a:solidFill>
                  <a:schemeClr val="tx1"/>
                </a:solidFill>
                <a:effectLst/>
                <a:latin typeface="+mn-lt"/>
                <a:ea typeface="+mn-ea"/>
                <a:cs typeface="+mn-cs"/>
              </a:rPr>
              <a:t>targetFile.close();</a:t>
            </a:r>
          </a:p>
          <a:p>
            <a:endParaRPr lang="en-GB" sz="1200" b="0" i="0" kern="1200">
              <a:solidFill>
                <a:schemeClr val="tx1"/>
              </a:solidFill>
              <a:effectLst/>
              <a:latin typeface="+mn-lt"/>
              <a:ea typeface="+mn-ea"/>
              <a:cs typeface="+mn-cs"/>
            </a:endParaRPr>
          </a:p>
          <a:p>
            <a:endParaRPr lang="en-GB" sz="1200" b="0" i="0" kern="1200">
              <a:solidFill>
                <a:schemeClr val="tx1"/>
              </a:solidFill>
              <a:effectLst/>
              <a:latin typeface="+mn-lt"/>
              <a:ea typeface="+mn-ea"/>
              <a:cs typeface="+mn-cs"/>
            </a:endParaRPr>
          </a:p>
          <a:p>
            <a:endParaRPr lang="en-GB" sz="1200" b="0" i="0" kern="1200">
              <a:solidFill>
                <a:schemeClr val="tx1"/>
              </a:solidFill>
              <a:effectLst/>
              <a:latin typeface="+mn-lt"/>
              <a:ea typeface="+mn-ea"/>
              <a:cs typeface="+mn-cs"/>
            </a:endParaRPr>
          </a:p>
          <a:p>
            <a:endParaRPr lang="en-GB" sz="1200" b="0" i="0" kern="1200">
              <a:solidFill>
                <a:schemeClr val="tx1"/>
              </a:solidFill>
              <a:effectLst/>
              <a:latin typeface="+mn-lt"/>
              <a:ea typeface="+mn-ea"/>
              <a:cs typeface="+mn-cs"/>
            </a:endParaRPr>
          </a:p>
          <a:p>
            <a:endParaRPr lang="en-GB"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46</a:t>
            </a:fld>
            <a:endParaRPr lang="en-US"/>
          </a:p>
        </p:txBody>
      </p:sp>
    </p:spTree>
    <p:extLst>
      <p:ext uri="{BB962C8B-B14F-4D97-AF65-F5344CB8AC3E}">
        <p14:creationId xmlns:p14="http://schemas.microsoft.com/office/powerpoint/2010/main" val="345681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Prepare a DB for practical: </a:t>
            </a:r>
          </a:p>
          <a:p>
            <a:r>
              <a:rPr lang="en-US" altLang="en-US"/>
              <a:t>Person (ID, Name, Age), </a:t>
            </a:r>
          </a:p>
          <a:p>
            <a:r>
              <a:rPr lang="en-US" altLang="en-US"/>
              <a:t>Student(ID, PersonID, FSoftTool, RAnalyzeNote, DesignNote, CodeAndTesting, ProgrammingLanguageNote)</a:t>
            </a:r>
          </a:p>
          <a:p>
            <a:r>
              <a:rPr lang="en-US" altLang="en-US"/>
              <a:t>Professor(ID, PersonID, Seniority, Field);</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D85FA43-84B5-41DF-AF9A-DDDB8056BA8C}" type="slidenum">
              <a:rPr lang="vi-VN" altLang="en-US"/>
              <a:pPr eaLnBrk="1" hangingPunct="1">
                <a:spcBef>
                  <a:spcPct val="0"/>
                </a:spcBef>
              </a:pPr>
              <a:t>67</a:t>
            </a:fld>
            <a:endParaRPr lang="vi-VN" altLang="en-US"/>
          </a:p>
        </p:txBody>
      </p:sp>
    </p:spTree>
    <p:extLst>
      <p:ext uri="{BB962C8B-B14F-4D97-AF65-F5344CB8AC3E}">
        <p14:creationId xmlns:p14="http://schemas.microsoft.com/office/powerpoint/2010/main" val="291910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Prepare a DB for practical: </a:t>
            </a:r>
          </a:p>
          <a:p>
            <a:r>
              <a:rPr lang="en-US" altLang="en-US"/>
              <a:t>Person (ID, Name, Age), </a:t>
            </a:r>
          </a:p>
          <a:p>
            <a:r>
              <a:rPr lang="en-US" altLang="en-US"/>
              <a:t>Student(ID, PersonID, FSoftTool, RAnalyzeNote, DesignNote, CodeAndTesting, ProgrammingLanguageNote)</a:t>
            </a:r>
          </a:p>
          <a:p>
            <a:r>
              <a:rPr lang="en-US" altLang="en-US"/>
              <a:t>Professor(ID, PersonID, Seniority, Field);</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7037CC6-55A3-4A6A-8DA2-7D515C022B26}" type="slidenum">
              <a:rPr lang="vi-VN" altLang="en-US"/>
              <a:pPr eaLnBrk="1" hangingPunct="1">
                <a:spcBef>
                  <a:spcPct val="0"/>
                </a:spcBef>
              </a:pPr>
              <a:t>2</a:t>
            </a:fld>
            <a:endParaRPr lang="vi-VN" altLang="en-US"/>
          </a:p>
        </p:txBody>
      </p:sp>
    </p:spTree>
    <p:extLst>
      <p:ext uri="{BB962C8B-B14F-4D97-AF65-F5344CB8AC3E}">
        <p14:creationId xmlns:p14="http://schemas.microsoft.com/office/powerpoint/2010/main" val="405453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hangingPunct="1">
              <a:defRPr/>
            </a:pPr>
            <a:r>
              <a:rPr lang="vi-VN" altLang="en-US" sz="2800"/>
              <a:t>The following are strongly suggested for a better learning and understanding of this course:</a:t>
            </a:r>
          </a:p>
          <a:p>
            <a:pPr marL="342900" indent="-342900" eaLnBrk="1" hangingPunct="1">
              <a:spcBef>
                <a:spcPts val="600"/>
              </a:spcBef>
              <a:buFont typeface="Arial" panose="020B0604020202020204" pitchFamily="34" charset="0"/>
              <a:buChar char="•"/>
              <a:defRPr/>
            </a:pPr>
            <a:r>
              <a:rPr lang="vi-VN" altLang="en-US" sz="2000"/>
              <a:t>Noting down the key concepts in the class</a:t>
            </a:r>
          </a:p>
          <a:p>
            <a:pPr marL="342900" indent="-342900" eaLnBrk="1" hangingPunct="1">
              <a:spcBef>
                <a:spcPts val="600"/>
              </a:spcBef>
              <a:buFont typeface="Arial" panose="020B0604020202020204" pitchFamily="34" charset="0"/>
              <a:buChar char="•"/>
              <a:defRPr/>
            </a:pPr>
            <a:r>
              <a:rPr lang="vi-VN" altLang="en-US" sz="2000"/>
              <a:t>Analyze all the examples / code snippets provided</a:t>
            </a:r>
          </a:p>
          <a:p>
            <a:pPr marL="342900" indent="-342900" eaLnBrk="1" hangingPunct="1">
              <a:spcBef>
                <a:spcPts val="600"/>
              </a:spcBef>
              <a:buFont typeface="Arial" panose="020B0604020202020204" pitchFamily="34" charset="0"/>
              <a:buChar char="•"/>
              <a:defRPr/>
            </a:pPr>
            <a:r>
              <a:rPr lang="vi-VN" altLang="en-US" sz="2000"/>
              <a:t>Study and understand the self study topics</a:t>
            </a:r>
          </a:p>
          <a:p>
            <a:pPr marL="342900" indent="-342900" eaLnBrk="1" hangingPunct="1">
              <a:spcBef>
                <a:spcPts val="600"/>
              </a:spcBef>
              <a:buFont typeface="Arial" panose="020B0604020202020204" pitchFamily="34" charset="0"/>
              <a:buChar char="•"/>
              <a:defRPr/>
            </a:pPr>
            <a:r>
              <a:rPr lang="vi-VN" altLang="en-US" sz="2000"/>
              <a:t>Completion and submission of all the assignments, on time</a:t>
            </a:r>
          </a:p>
          <a:p>
            <a:pPr marL="342900" indent="-342900" eaLnBrk="1" hangingPunct="1">
              <a:spcBef>
                <a:spcPts val="600"/>
              </a:spcBef>
              <a:buFont typeface="Arial" panose="020B0604020202020204" pitchFamily="34" charset="0"/>
              <a:buChar char="•"/>
              <a:defRPr/>
            </a:pPr>
            <a:r>
              <a:rPr lang="vi-VN" altLang="en-US" sz="2000"/>
              <a:t>Completion of the self review questions in the lab guide</a:t>
            </a:r>
          </a:p>
          <a:p>
            <a:pPr marL="342900" indent="-342900" eaLnBrk="1" hangingPunct="1">
              <a:spcBef>
                <a:spcPts val="600"/>
              </a:spcBef>
              <a:buFont typeface="Arial" panose="020B0604020202020204" pitchFamily="34" charset="0"/>
              <a:buChar char="•"/>
              <a:defRPr/>
            </a:pPr>
            <a:r>
              <a:rPr lang="vi-VN" altLang="en-US" sz="2000"/>
              <a:t>Study and understand all the artifacts including the reference materials / e-learning / supplementary materials specified</a:t>
            </a:r>
          </a:p>
          <a:p>
            <a:pPr marL="342900" indent="-342900" eaLnBrk="1" hangingPunct="1">
              <a:spcBef>
                <a:spcPts val="600"/>
              </a:spcBef>
              <a:buFont typeface="Arial" panose="020B0604020202020204" pitchFamily="34" charset="0"/>
              <a:buChar char="•"/>
              <a:defRPr/>
            </a:pPr>
            <a:r>
              <a:rPr lang="vi-VN" altLang="en-US" sz="2000"/>
              <a:t>Completion of the project (if application for this course) on time inclusive of individual and group activities</a:t>
            </a:r>
          </a:p>
          <a:p>
            <a:pPr marL="342900" indent="-342900" eaLnBrk="1" hangingPunct="1">
              <a:spcBef>
                <a:spcPts val="600"/>
              </a:spcBef>
              <a:buFont typeface="Arial" panose="020B0604020202020204" pitchFamily="34" charset="0"/>
              <a:buChar char="•"/>
              <a:defRPr/>
            </a:pPr>
            <a:r>
              <a:rPr lang="vi-VN" altLang="en-US" sz="2000"/>
              <a:t>Taking part in the self assessment activities</a:t>
            </a:r>
          </a:p>
          <a:p>
            <a:pPr marL="342900" indent="-342900" eaLnBrk="1" hangingPunct="1">
              <a:spcBef>
                <a:spcPts val="600"/>
              </a:spcBef>
              <a:buFont typeface="Arial" panose="020B0604020202020204" pitchFamily="34" charset="0"/>
              <a:buChar char="•"/>
              <a:defRPr/>
            </a:pPr>
            <a:r>
              <a:rPr lang="vi-VN" altLang="en-US" sz="2000"/>
              <a:t>Participation in the doubt clearing Sections</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C75AD6C-BEB6-4F96-A66B-BA4C104AE6DF}" type="slidenum">
              <a:rPr lang="en-US" altLang="en-US">
                <a:latin typeface="Times New Roman" panose="02020603050405020304" pitchFamily="18" charset="0"/>
              </a:rPr>
              <a:pPr eaLnBrk="1" hangingPunct="1">
                <a:spcBef>
                  <a:spcPct val="0"/>
                </a:spcBef>
              </a:pPr>
              <a:t>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79231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86DB356-F6D0-4E47-8ED4-AAFA4AF71441}" type="slidenum">
              <a:rPr lang="en-US" altLang="en-US"/>
              <a:pPr eaLnBrk="1" hangingPunct="1">
                <a:spcBef>
                  <a:spcPct val="0"/>
                </a:spcBef>
              </a:pPr>
              <a:t>5</a:t>
            </a:fld>
            <a:endParaRPr lang="en-US" altLang="en-US"/>
          </a:p>
        </p:txBody>
      </p:sp>
    </p:spTree>
    <p:extLst>
      <p:ext uri="{BB962C8B-B14F-4D97-AF65-F5344CB8AC3E}">
        <p14:creationId xmlns:p14="http://schemas.microsoft.com/office/powerpoint/2010/main" val="411079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Prepare a DB for practical: </a:t>
            </a:r>
          </a:p>
          <a:p>
            <a:r>
              <a:rPr lang="en-US" altLang="en-US"/>
              <a:t>Person (ID, Name, Age), </a:t>
            </a:r>
          </a:p>
          <a:p>
            <a:r>
              <a:rPr lang="en-US" altLang="en-US"/>
              <a:t>Student(ID, PersonID, FSoftTool, RAnalyzeNote, DesignNote, CodeAndTesting, ProgrammingLanguageNote)</a:t>
            </a:r>
          </a:p>
          <a:p>
            <a:r>
              <a:rPr lang="en-US" altLang="en-US"/>
              <a:t>Professor(ID, PersonID, Seniority, Field);</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F85338B-CA0F-4392-AD67-E040E96C42F8}" type="slidenum">
              <a:rPr lang="vi-VN" altLang="en-US"/>
              <a:pPr eaLnBrk="1" hangingPunct="1">
                <a:spcBef>
                  <a:spcPct val="0"/>
                </a:spcBef>
              </a:pPr>
              <a:t>12</a:t>
            </a:fld>
            <a:endParaRPr lang="vi-VN" altLang="en-US"/>
          </a:p>
        </p:txBody>
      </p:sp>
    </p:spTree>
    <p:extLst>
      <p:ext uri="{BB962C8B-B14F-4D97-AF65-F5344CB8AC3E}">
        <p14:creationId xmlns:p14="http://schemas.microsoft.com/office/powerpoint/2010/main" val="71453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21</a:t>
            </a:fld>
            <a:endParaRPr lang="en-US"/>
          </a:p>
        </p:txBody>
      </p:sp>
    </p:spTree>
    <p:extLst>
      <p:ext uri="{BB962C8B-B14F-4D97-AF65-F5344CB8AC3E}">
        <p14:creationId xmlns:p14="http://schemas.microsoft.com/office/powerpoint/2010/main" val="414219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24</a:t>
            </a:fld>
            <a:endParaRPr lang="en-US"/>
          </a:p>
        </p:txBody>
      </p:sp>
    </p:spTree>
    <p:extLst>
      <p:ext uri="{BB962C8B-B14F-4D97-AF65-F5344CB8AC3E}">
        <p14:creationId xmlns:p14="http://schemas.microsoft.com/office/powerpoint/2010/main" val="3811246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2EBD4566-C949-D649-90FE-6ADEEDE0F876}" type="slidenum">
              <a:rPr lang="en-US" smtClean="0"/>
              <a:t>26</a:t>
            </a:fld>
            <a:endParaRPr lang="en-US"/>
          </a:p>
        </p:txBody>
      </p:sp>
    </p:spTree>
    <p:extLst>
      <p:ext uri="{BB962C8B-B14F-4D97-AF65-F5344CB8AC3E}">
        <p14:creationId xmlns:p14="http://schemas.microsoft.com/office/powerpoint/2010/main" val="398020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27</a:t>
            </a:fld>
            <a:endParaRPr lang="en-US"/>
          </a:p>
        </p:txBody>
      </p:sp>
    </p:spTree>
    <p:extLst>
      <p:ext uri="{BB962C8B-B14F-4D97-AF65-F5344CB8AC3E}">
        <p14:creationId xmlns:p14="http://schemas.microsoft.com/office/powerpoint/2010/main" val="2648768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411" y="2130425"/>
            <a:ext cx="8266789" cy="1470025"/>
          </a:xfrm>
        </p:spPr>
        <p:txBody>
          <a:bodyPr>
            <a:normAutofit/>
          </a:bodyPr>
          <a:lstStyle>
            <a:lvl1pPr algn="l">
              <a:defRPr sz="40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91411" y="3763617"/>
            <a:ext cx="8266789" cy="1875183"/>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191411" y="6356350"/>
            <a:ext cx="4713964" cy="365125"/>
          </a:xfrm>
        </p:spPr>
        <p:txBody>
          <a:bodyPr/>
          <a:lstStyle/>
          <a:p>
            <a:endParaRPr lang="en-US" dirty="0"/>
          </a:p>
        </p:txBody>
      </p:sp>
    </p:spTree>
    <p:extLst>
      <p:ext uri="{BB962C8B-B14F-4D97-AF65-F5344CB8AC3E}">
        <p14:creationId xmlns:p14="http://schemas.microsoft.com/office/powerpoint/2010/main" val="230161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endParaRPr lang="en-US" dirty="0"/>
          </a:p>
        </p:txBody>
      </p:sp>
    </p:spTree>
    <p:extLst>
      <p:ext uri="{BB962C8B-B14F-4D97-AF65-F5344CB8AC3E}">
        <p14:creationId xmlns:p14="http://schemas.microsoft.com/office/powerpoint/2010/main" val="233812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endParaRPr lang="en-US" dirty="0"/>
          </a:p>
        </p:txBody>
      </p:sp>
    </p:spTree>
    <p:extLst>
      <p:ext uri="{BB962C8B-B14F-4D97-AF65-F5344CB8AC3E}">
        <p14:creationId xmlns:p14="http://schemas.microsoft.com/office/powerpoint/2010/main" val="145615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36099"/>
            <a:ext cx="8740554" cy="613258"/>
          </a:xfrm>
        </p:spPr>
        <p:txBody>
          <a:bodyPr>
            <a:noAutofit/>
          </a:bodyPr>
          <a:lstStyle>
            <a:lvl1pPr algn="l">
              <a:defRPr sz="32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191411" y="755612"/>
            <a:ext cx="8740554" cy="5472910"/>
          </a:xfrm>
        </p:spPr>
        <p:txBody>
          <a:bodyPr>
            <a:noAutofit/>
          </a:bodyPr>
          <a:lstStyle>
            <a:lvl1pPr marL="342900" indent="-342900">
              <a:buClr>
                <a:schemeClr val="accent6">
                  <a:lumMod val="75000"/>
                </a:schemeClr>
              </a:buClr>
              <a:buFont typeface="Wingdings" panose="05000000000000000000" pitchFamily="2" charset="2"/>
              <a:buChar char="v"/>
              <a:defRPr sz="24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91411" y="6356350"/>
            <a:ext cx="4675864" cy="365125"/>
          </a:xfrm>
        </p:spPr>
        <p:txBody>
          <a:bodyPr/>
          <a:lstStyle/>
          <a:p>
            <a:endParaRPr lang="en-US" dirty="0"/>
          </a:p>
        </p:txBody>
      </p:sp>
      <p:sp>
        <p:nvSpPr>
          <p:cNvPr id="6" name="Slide Number Placeholder 5"/>
          <p:cNvSpPr>
            <a:spLocks noGrp="1"/>
          </p:cNvSpPr>
          <p:nvPr>
            <p:ph type="sldNum" sz="quarter" idx="12"/>
          </p:nvPr>
        </p:nvSpPr>
        <p:spPr>
          <a:xfrm>
            <a:off x="6553199" y="6356350"/>
            <a:ext cx="2378765"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solidFill>
                  <a:schemeClr val="accent6">
                    <a:lumMod val="75000"/>
                  </a:schemeClr>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91410" y="6356349"/>
            <a:ext cx="4609189" cy="365126"/>
          </a:xfrm>
        </p:spPr>
        <p:txBody>
          <a:bodyPr/>
          <a:lstStyle/>
          <a:p>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91410" y="6356350"/>
            <a:ext cx="4685389" cy="365125"/>
          </a:xfrm>
        </p:spPr>
        <p:txBody>
          <a:bodyPr/>
          <a:lstStyle/>
          <a:p>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a:xfrm>
            <a:off x="191411" y="6356350"/>
            <a:ext cx="4656814" cy="365125"/>
          </a:xfrm>
        </p:spPr>
        <p:txBody>
          <a:bodyPr/>
          <a:lstStyle/>
          <a:p>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endParaRPr lang="en-US" dirty="0"/>
          </a:p>
        </p:txBody>
      </p:sp>
    </p:spTree>
    <p:extLst>
      <p:ext uri="{BB962C8B-B14F-4D97-AF65-F5344CB8AC3E}">
        <p14:creationId xmlns:p14="http://schemas.microsoft.com/office/powerpoint/2010/main" val="290692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endParaRPr lang="en-US" dirty="0"/>
          </a:p>
        </p:txBody>
      </p:sp>
    </p:spTree>
    <p:extLst>
      <p:ext uri="{BB962C8B-B14F-4D97-AF65-F5344CB8AC3E}">
        <p14:creationId xmlns:p14="http://schemas.microsoft.com/office/powerpoint/2010/main" val="333580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normAutofit/>
          </a:bodyPr>
          <a:lstStyle/>
          <a:p>
            <a:r>
              <a:rPr lang="en-US" sz="2800"/>
              <a:t>Instructor: BinhNT</a:t>
            </a:r>
            <a:endParaRPr lang="en-US" sz="200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
        <p:nvSpPr>
          <p:cNvPr id="8" name="Title 7"/>
          <p:cNvSpPr>
            <a:spLocks noGrp="1"/>
          </p:cNvSpPr>
          <p:nvPr>
            <p:ph type="ctrTitle"/>
          </p:nvPr>
        </p:nvSpPr>
        <p:spPr/>
        <p:txBody>
          <a:bodyPr>
            <a:normAutofit/>
          </a:bodyPr>
          <a:lstStyle/>
          <a:p>
            <a:pPr>
              <a:spcBef>
                <a:spcPts val="600"/>
              </a:spcBef>
            </a:pPr>
            <a:r>
              <a:rPr lang="en-US" altLang="en-US" sz="3200" b="1">
                <a:solidFill>
                  <a:schemeClr val="accent6">
                    <a:lumMod val="75000"/>
                  </a:schemeClr>
                </a:solidFill>
                <a:latin typeface="Book Antiqua" panose="02040602050305030304" pitchFamily="18" charset="0"/>
                <a:cs typeface="Tahoma" panose="020B0604030504040204" pitchFamily="34" charset="0"/>
              </a:rPr>
              <a:t>DATABASE PROGRAMMING </a:t>
            </a:r>
            <a:br>
              <a:rPr lang="en-US" altLang="en-US" sz="3200" b="1">
                <a:solidFill>
                  <a:schemeClr val="accent6">
                    <a:lumMod val="75000"/>
                  </a:schemeClr>
                </a:solidFill>
                <a:latin typeface="Book Antiqua" panose="02040602050305030304" pitchFamily="18" charset="0"/>
                <a:cs typeface="Tahoma" panose="020B0604030504040204" pitchFamily="34" charset="0"/>
              </a:rPr>
            </a:br>
            <a:r>
              <a:rPr lang="en-US" altLang="en-US" sz="3200" b="1">
                <a:solidFill>
                  <a:schemeClr val="accent6">
                    <a:lumMod val="75000"/>
                  </a:schemeClr>
                </a:solidFill>
                <a:latin typeface="Book Antiqua" panose="02040602050305030304" pitchFamily="18" charset="0"/>
                <a:cs typeface="Tahoma" panose="020B0604030504040204" pitchFamily="34" charset="0"/>
              </a:rPr>
              <a:t>WITH JDBC</a:t>
            </a:r>
            <a:endParaRPr lang="en-US">
              <a:solidFill>
                <a:schemeClr val="accent6">
                  <a:lumMod val="75000"/>
                </a:schemeClr>
              </a:solidFill>
            </a:endParaRPr>
          </a:p>
        </p:txBody>
      </p:sp>
    </p:spTree>
    <p:extLst>
      <p:ext uri="{BB962C8B-B14F-4D97-AF65-F5344CB8AC3E}">
        <p14:creationId xmlns:p14="http://schemas.microsoft.com/office/powerpoint/2010/main" val="131501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Thin driver</a:t>
            </a:r>
          </a:p>
        </p:txBody>
      </p:sp>
      <p:sp>
        <p:nvSpPr>
          <p:cNvPr id="3" name="Content Placeholder 2"/>
          <p:cNvSpPr>
            <a:spLocks noGrp="1"/>
          </p:cNvSpPr>
          <p:nvPr>
            <p:ph idx="1"/>
          </p:nvPr>
        </p:nvSpPr>
        <p:spPr/>
        <p:txBody>
          <a:bodyPr>
            <a:normAutofit/>
          </a:bodyPr>
          <a:lstStyle/>
          <a:p>
            <a:pPr algn="just"/>
            <a:r>
              <a:rPr lang="en-GB" sz="2000"/>
              <a:t>The thin driver converts JDBC calls directly into the vendor-specific database protocol. That is why it is known as thin driver. It is fully written in Java language.</a:t>
            </a:r>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r>
              <a:rPr lang="en-GB" sz="2000" b="1"/>
              <a:t>Advantage</a:t>
            </a:r>
            <a:r>
              <a:rPr lang="en-GB" sz="2000"/>
              <a:t>:</a:t>
            </a:r>
          </a:p>
          <a:p>
            <a:pPr lvl="1"/>
            <a:r>
              <a:rPr lang="en-GB" sz="1600"/>
              <a:t>Better performance than all other drivers.</a:t>
            </a:r>
          </a:p>
          <a:p>
            <a:pPr lvl="1"/>
            <a:r>
              <a:rPr lang="en-GB" sz="1600"/>
              <a:t>No software is required at client side or server side.</a:t>
            </a:r>
          </a:p>
          <a:p>
            <a:r>
              <a:rPr lang="en-GB" sz="2000" b="1"/>
              <a:t>Disadvantage</a:t>
            </a:r>
            <a:r>
              <a:rPr lang="en-GB" sz="2000"/>
              <a:t>:</a:t>
            </a:r>
          </a:p>
          <a:p>
            <a:pPr lvl="1"/>
            <a:r>
              <a:rPr lang="en-GB" sz="1600"/>
              <a:t>Drivers depend on the Database.</a:t>
            </a:r>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pic>
        <p:nvPicPr>
          <p:cNvPr id="4098" name="Picture 2" descr="Thin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t="6590" r="13595" b="23548"/>
          <a:stretch/>
        </p:blipFill>
        <p:spPr bwMode="auto">
          <a:xfrm>
            <a:off x="2816152" y="1867129"/>
            <a:ext cx="3480616" cy="229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6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altLang="en-US"/>
              <a:t>Working steps</a:t>
            </a:r>
            <a:endParaRPr lang="en-US" dirty="0"/>
          </a:p>
        </p:txBody>
      </p:sp>
      <p:sp>
        <p:nvSpPr>
          <p:cNvPr id="6" name="Text Placeholder 5"/>
          <p:cNvSpPr>
            <a:spLocks noGrp="1"/>
          </p:cNvSpPr>
          <p:nvPr>
            <p:ph type="body" idx="1"/>
          </p:nvPr>
        </p:nvSpPr>
        <p:spPr/>
        <p:txBody>
          <a:bodyPr/>
          <a:lstStyle/>
          <a:p>
            <a:pPr eaLnBrk="1" hangingPunct="1">
              <a:defRPr/>
            </a:pPr>
            <a:r>
              <a:rPr lang="en-US"/>
              <a:t>Section 2</a:t>
            </a:r>
            <a:endParaRPr lang="en-US" dirty="0"/>
          </a:p>
        </p:txBody>
      </p:sp>
      <p:sp>
        <p:nvSpPr>
          <p:cNvPr id="4" name="Slide Number Placeholder 3"/>
          <p:cNvSpPr>
            <a:spLocks noGrp="1"/>
          </p:cNvSpPr>
          <p:nvPr>
            <p:ph type="sldNum" sz="quarter" idx="12"/>
          </p:nvPr>
        </p:nvSpPr>
        <p:spPr>
          <a:xfrm>
            <a:off x="6783572" y="6245225"/>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2CBD63-CB92-435C-AD56-9AC014383071}" type="slidenum">
              <a:rPr lang="en-US" altLang="en-US" sz="1400">
                <a:latin typeface="Calibri" panose="020F0502020204030204" pitchFamily="34" charset="0"/>
              </a:rPr>
              <a:pPr eaLnBrk="1" hangingPunct="1"/>
              <a:t>11</a:t>
            </a:fld>
            <a:endParaRPr lang="en-US" altLang="en-US" sz="1400">
              <a:latin typeface="Calibri" panose="020F0502020204030204" pitchFamily="34" charset="0"/>
            </a:endParaRPr>
          </a:p>
        </p:txBody>
      </p:sp>
    </p:spTree>
    <p:extLst>
      <p:ext uri="{BB962C8B-B14F-4D97-AF65-F5344CB8AC3E}">
        <p14:creationId xmlns:p14="http://schemas.microsoft.com/office/powerpoint/2010/main" val="62568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r>
              <a:rPr lang="en-US" altLang="en-US"/>
              <a:t>Working steps</a:t>
            </a:r>
          </a:p>
        </p:txBody>
      </p:sp>
      <p:sp>
        <p:nvSpPr>
          <p:cNvPr id="14339" name="Content Placeholder 2"/>
          <p:cNvSpPr>
            <a:spLocks noGrp="1"/>
          </p:cNvSpPr>
          <p:nvPr>
            <p:ph idx="1"/>
          </p:nvPr>
        </p:nvSpPr>
        <p:spPr>
          <a:xfrm>
            <a:off x="191411" y="799566"/>
            <a:ext cx="8610600" cy="5556783"/>
          </a:xfrm>
        </p:spPr>
        <p:txBody>
          <a:bodyPr/>
          <a:lstStyle/>
          <a:p>
            <a:pPr marL="514350" indent="-514350">
              <a:spcBef>
                <a:spcPts val="1200"/>
              </a:spcBef>
              <a:buSzPct val="100000"/>
              <a:buFont typeface="Calibri" panose="020F0502020204030204" pitchFamily="34" charset="0"/>
              <a:buAutoNum type="arabicPeriod"/>
            </a:pPr>
            <a:r>
              <a:rPr lang="en-GB" altLang="en-US" sz="2800"/>
              <a:t>Register the Driver class</a:t>
            </a:r>
          </a:p>
          <a:p>
            <a:pPr marL="514350" indent="-514350">
              <a:spcBef>
                <a:spcPts val="1200"/>
              </a:spcBef>
              <a:buSzPct val="100000"/>
              <a:buFont typeface="Calibri" panose="020F0502020204030204" pitchFamily="34" charset="0"/>
              <a:buAutoNum type="arabicPeriod"/>
            </a:pPr>
            <a:r>
              <a:rPr lang="en-GB" altLang="en-US" sz="2800"/>
              <a:t>Create connection</a:t>
            </a:r>
          </a:p>
          <a:p>
            <a:pPr marL="514350" indent="-514350">
              <a:spcBef>
                <a:spcPts val="1200"/>
              </a:spcBef>
              <a:buSzPct val="100000"/>
              <a:buFont typeface="Calibri" panose="020F0502020204030204" pitchFamily="34" charset="0"/>
              <a:buAutoNum type="arabicPeriod"/>
            </a:pPr>
            <a:r>
              <a:rPr lang="en-GB" altLang="en-US" sz="2800"/>
              <a:t>Create statement</a:t>
            </a:r>
          </a:p>
          <a:p>
            <a:pPr marL="514350" indent="-514350">
              <a:spcBef>
                <a:spcPts val="1200"/>
              </a:spcBef>
              <a:buSzPct val="100000"/>
              <a:buFont typeface="Calibri" panose="020F0502020204030204" pitchFamily="34" charset="0"/>
              <a:buAutoNum type="arabicPeriod"/>
            </a:pPr>
            <a:r>
              <a:rPr lang="en-GB" altLang="en-US" sz="2800"/>
              <a:t>Execute queries</a:t>
            </a:r>
          </a:p>
          <a:p>
            <a:pPr marL="514350" indent="-514350">
              <a:spcBef>
                <a:spcPts val="1200"/>
              </a:spcBef>
              <a:buSzPct val="100000"/>
              <a:buFont typeface="Calibri" panose="020F0502020204030204" pitchFamily="34" charset="0"/>
              <a:buAutoNum type="arabicPeriod"/>
            </a:pPr>
            <a:r>
              <a:rPr lang="en-GB" altLang="en-US" sz="2800"/>
              <a:t>Close connection</a:t>
            </a:r>
            <a:endParaRPr lang="en-US" altLang="en-US" sz="2800"/>
          </a:p>
        </p:txBody>
      </p:sp>
      <p:sp>
        <p:nvSpPr>
          <p:cNvPr id="3" name="Slide Number Placeholder 2"/>
          <p:cNvSpPr>
            <a:spLocks noGrp="1"/>
          </p:cNvSpPr>
          <p:nvPr>
            <p:ph type="sldNum" sz="quarter" idx="12"/>
          </p:nvPr>
        </p:nvSpPr>
        <p:spPr/>
        <p:txBody>
          <a:bodyPr/>
          <a:lstStyle/>
          <a:p>
            <a:fld id="{AB4FB0DF-9300-7D4B-B157-CBD30D15743F}" type="slidenum">
              <a:rPr lang="en-US" smtClean="0"/>
              <a:t>12</a:t>
            </a:fld>
            <a:endParaRPr lang="en-US"/>
          </a:p>
        </p:txBody>
      </p:sp>
      <p:pic>
        <p:nvPicPr>
          <p:cNvPr id="5122" name="Picture 2" descr="Java Database Connectivity S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211" y="799565"/>
            <a:ext cx="37338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06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the driver class</a:t>
            </a:r>
          </a:p>
        </p:txBody>
      </p:sp>
      <p:sp>
        <p:nvSpPr>
          <p:cNvPr id="3" name="Content Placeholder 2"/>
          <p:cNvSpPr>
            <a:spLocks noGrp="1"/>
          </p:cNvSpPr>
          <p:nvPr>
            <p:ph idx="1"/>
          </p:nvPr>
        </p:nvSpPr>
        <p:spPr/>
        <p:txBody>
          <a:bodyPr/>
          <a:lstStyle/>
          <a:p>
            <a:pPr algn="just"/>
            <a:r>
              <a:rPr lang="en-GB" sz="2000"/>
              <a:t>The </a:t>
            </a:r>
            <a:r>
              <a:rPr lang="en-GB" sz="2000" b="1"/>
              <a:t>forName()</a:t>
            </a:r>
            <a:r>
              <a:rPr lang="en-GB" sz="2000"/>
              <a:t> method of Class class is used to register the driver class. This method is used to dynamically load the driver class.</a:t>
            </a:r>
          </a:p>
          <a:p>
            <a:pPr algn="just"/>
            <a:r>
              <a:rPr lang="en-GB" sz="2000"/>
              <a:t>Example to register the </a:t>
            </a:r>
            <a:r>
              <a:rPr lang="en-GB" sz="2000" b="1"/>
              <a:t>OracleDriver</a:t>
            </a:r>
            <a:r>
              <a:rPr lang="en-GB" sz="2000"/>
              <a:t> class:</a:t>
            </a:r>
          </a:p>
          <a:p>
            <a:pPr algn="just"/>
            <a:endParaRPr lang="en-GB" sz="2000"/>
          </a:p>
          <a:p>
            <a:pPr marL="0" indent="0" algn="just">
              <a:buNone/>
            </a:pPr>
            <a:endParaRPr lang="en-GB" sz="1100"/>
          </a:p>
          <a:p>
            <a:pPr algn="just"/>
            <a:r>
              <a:rPr lang="en-GB" sz="2000"/>
              <a:t>Example to register the </a:t>
            </a:r>
            <a:r>
              <a:rPr lang="en-GB" sz="2000" b="1"/>
              <a:t>SQLServerDriver</a:t>
            </a:r>
            <a:r>
              <a:rPr lang="en-GB" sz="2000"/>
              <a:t> class:</a:t>
            </a:r>
          </a:p>
          <a:p>
            <a:pPr algn="just"/>
            <a:endParaRPr lang="en-GB" sz="2800"/>
          </a:p>
          <a:p>
            <a:pPr algn="just"/>
            <a:r>
              <a:rPr lang="en-GB" sz="2000"/>
              <a:t>Example to register the </a:t>
            </a:r>
            <a:r>
              <a:rPr lang="en-GB" sz="2000" b="1"/>
              <a:t>MySqlServerDriver</a:t>
            </a:r>
            <a:r>
              <a:rPr lang="en-GB" sz="2000"/>
              <a:t> class:</a:t>
            </a:r>
          </a:p>
          <a:p>
            <a:pPr algn="just"/>
            <a:endParaRPr lang="en-GB" sz="2000"/>
          </a:p>
          <a:p>
            <a:pPr algn="just"/>
            <a:endParaRPr lang="en-GB" sz="2000"/>
          </a:p>
          <a:p>
            <a:pPr algn="just"/>
            <a:r>
              <a:rPr lang="en-GB" sz="1800" b="1" i="1"/>
              <a:t>Note</a:t>
            </a:r>
            <a:r>
              <a:rPr lang="en-GB" sz="1800" i="1"/>
              <a:t>: Since JDBC 4.0, explicitly registering the driver is optional. We just need to put vender's Jar in the classpath, and then JDBC driver manager can detect and load the driver automatically.</a:t>
            </a:r>
          </a:p>
          <a:p>
            <a:pPr algn="just"/>
            <a:endParaRPr lang="en-US" sz="200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
        <p:nvSpPr>
          <p:cNvPr id="6" name="Rectangle 5"/>
          <p:cNvSpPr/>
          <p:nvPr/>
        </p:nvSpPr>
        <p:spPr>
          <a:xfrm>
            <a:off x="1029385" y="1977893"/>
            <a:ext cx="6734802" cy="369332"/>
          </a:xfrm>
          <a:prstGeom prst="rect">
            <a:avLst/>
          </a:prstGeom>
        </p:spPr>
        <p:txBody>
          <a:bodyPr wrap="square">
            <a:spAutoFit/>
          </a:bodyPr>
          <a:lstStyle/>
          <a:p>
            <a:r>
              <a:rPr lang="en-US">
                <a:solidFill>
                  <a:srgbClr val="000000"/>
                </a:solidFill>
                <a:latin typeface="Consolas" panose="020B0609020204030204" pitchFamily="49" charset="0"/>
              </a:rPr>
              <a:t>Class.forName(</a:t>
            </a:r>
            <a:r>
              <a:rPr lang="en-US">
                <a:solidFill>
                  <a:srgbClr val="0000FF"/>
                </a:solidFill>
                <a:latin typeface="Consolas" panose="020B0609020204030204" pitchFamily="49" charset="0"/>
              </a:rPr>
              <a:t>"oracle.jdbc.driver.OracleDriver"</a:t>
            </a:r>
            <a:r>
              <a:rPr lang="en-US">
                <a:solidFill>
                  <a:srgbClr val="000000"/>
                </a:solidFill>
                <a:latin typeface="Consolas" panose="020B0609020204030204" pitchFamily="49" charset="0"/>
              </a:rPr>
              <a:t>);  </a:t>
            </a:r>
            <a:endParaRPr lang="en-US">
              <a:latin typeface="Consolas" panose="020B0609020204030204" pitchFamily="49" charset="0"/>
            </a:endParaRPr>
          </a:p>
        </p:txBody>
      </p:sp>
      <p:sp>
        <p:nvSpPr>
          <p:cNvPr id="7" name="Rectangle 6"/>
          <p:cNvSpPr/>
          <p:nvPr/>
        </p:nvSpPr>
        <p:spPr>
          <a:xfrm>
            <a:off x="1029384" y="2945833"/>
            <a:ext cx="8048911" cy="369332"/>
          </a:xfrm>
          <a:prstGeom prst="rect">
            <a:avLst/>
          </a:prstGeom>
        </p:spPr>
        <p:txBody>
          <a:bodyPr wrap="square">
            <a:spAutoFit/>
          </a:bodyPr>
          <a:lstStyle/>
          <a:p>
            <a:pPr>
              <a:buFont typeface="Wingdings" panose="05000000000000000000" pitchFamily="2" charset="2"/>
              <a:buNone/>
              <a:defRPr/>
            </a:pPr>
            <a:r>
              <a:rPr lang="en-US">
                <a:solidFill>
                  <a:srgbClr val="000000"/>
                </a:solidFill>
                <a:highlight>
                  <a:srgbClr val="E8F2FE"/>
                </a:highlight>
                <a:latin typeface="Consolas"/>
              </a:rPr>
              <a:t>Class.forName(</a:t>
            </a:r>
            <a:r>
              <a:rPr lang="en-US">
                <a:solidFill>
                  <a:srgbClr val="2A00FF"/>
                </a:solidFill>
                <a:highlight>
                  <a:srgbClr val="E8F2FE"/>
                </a:highlight>
                <a:latin typeface="Consolas"/>
              </a:rPr>
              <a:t>"com.microsoft.sqlserver.jdbc.SQLServerDriver"</a:t>
            </a:r>
            <a:r>
              <a:rPr lang="en-US">
                <a:solidFill>
                  <a:srgbClr val="000000"/>
                </a:solidFill>
                <a:highlight>
                  <a:srgbClr val="E8F2FE"/>
                </a:highlight>
                <a:latin typeface="Consolas"/>
              </a:rPr>
              <a:t>);</a:t>
            </a:r>
          </a:p>
        </p:txBody>
      </p:sp>
      <p:sp>
        <p:nvSpPr>
          <p:cNvPr id="8" name="Rectangle 7"/>
          <p:cNvSpPr/>
          <p:nvPr/>
        </p:nvSpPr>
        <p:spPr>
          <a:xfrm>
            <a:off x="1029383" y="3786272"/>
            <a:ext cx="7902581" cy="369332"/>
          </a:xfrm>
          <a:prstGeom prst="rect">
            <a:avLst/>
          </a:prstGeom>
        </p:spPr>
        <p:txBody>
          <a:bodyPr wrap="square">
            <a:spAutoFit/>
          </a:bodyPr>
          <a:lstStyle/>
          <a:p>
            <a:r>
              <a:rPr lang="en-US">
                <a:solidFill>
                  <a:srgbClr val="000000"/>
                </a:solidFill>
                <a:highlight>
                  <a:srgbClr val="E8F2FE"/>
                </a:highlight>
                <a:latin typeface="Consolas" panose="020B0609020204030204" pitchFamily="49" charset="0"/>
              </a:rPr>
              <a:t>Class.forName(</a:t>
            </a:r>
            <a:r>
              <a:rPr lang="en-US">
                <a:solidFill>
                  <a:srgbClr val="2A00FF"/>
                </a:solidFill>
                <a:highlight>
                  <a:srgbClr val="E8F2FE"/>
                </a:highlight>
                <a:latin typeface="Consolas" panose="020B0609020204030204" pitchFamily="49" charset="0"/>
              </a:rPr>
              <a:t>"com.mysql.jdbc.Driver"</a:t>
            </a:r>
            <a:r>
              <a:rPr lang="en-US">
                <a:solidFill>
                  <a:srgbClr val="000000"/>
                </a:solidFill>
                <a:highlight>
                  <a:srgbClr val="E8F2FE"/>
                </a:highlight>
                <a:latin typeface="Consolas" panose="020B0609020204030204" pitchFamily="49" charset="0"/>
              </a:rPr>
              <a:t>); </a:t>
            </a:r>
            <a:endParaRPr lang="en-US"/>
          </a:p>
        </p:txBody>
      </p:sp>
    </p:spTree>
    <p:extLst>
      <p:ext uri="{BB962C8B-B14F-4D97-AF65-F5344CB8AC3E}">
        <p14:creationId xmlns:p14="http://schemas.microsoft.com/office/powerpoint/2010/main" val="235118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en-US" sz="3600"/>
              <a:t>Create </a:t>
            </a:r>
            <a:r>
              <a:rPr lang="en-US" altLang="en-US"/>
              <a:t>Co</a:t>
            </a:r>
            <a:r>
              <a:rPr lang="en-US" altLang="en-US" sz="3600"/>
              <a:t>nnection</a:t>
            </a:r>
          </a:p>
        </p:txBody>
      </p:sp>
      <p:sp>
        <p:nvSpPr>
          <p:cNvPr id="3" name="Content Placeholder 2"/>
          <p:cNvSpPr>
            <a:spLocks noGrp="1"/>
          </p:cNvSpPr>
          <p:nvPr>
            <p:ph idx="1"/>
          </p:nvPr>
        </p:nvSpPr>
        <p:spPr>
          <a:ln>
            <a:miter lim="800000"/>
            <a:headEnd/>
            <a:tailEnd/>
          </a:ln>
        </p:spPr>
        <p:txBody>
          <a:bodyPr/>
          <a:lstStyle/>
          <a:p>
            <a:pPr algn="just">
              <a:buSzPct val="100000"/>
              <a:defRPr/>
            </a:pPr>
            <a:r>
              <a:rPr lang="en-GB" sz="1800"/>
              <a:t>The </a:t>
            </a:r>
            <a:r>
              <a:rPr lang="en-GB" sz="1800" b="1"/>
              <a:t>getConnection()</a:t>
            </a:r>
            <a:r>
              <a:rPr lang="en-GB" sz="1800"/>
              <a:t> method of DriverManager class is used to establish connection with the database.</a:t>
            </a:r>
          </a:p>
          <a:p>
            <a:pPr algn="just">
              <a:buSzPct val="100000"/>
              <a:defRPr/>
            </a:pPr>
            <a:r>
              <a:rPr lang="en-US" sz="1800"/>
              <a:t>Syntax of getConnection() method:</a:t>
            </a:r>
          </a:p>
          <a:p>
            <a:pPr lvl="1"/>
            <a:r>
              <a:rPr lang="en-GB" sz="1400" b="1">
                <a:solidFill>
                  <a:srgbClr val="006699"/>
                </a:solidFill>
                <a:latin typeface="Consolas" panose="020B0609020204030204" pitchFamily="49" charset="0"/>
              </a:rPr>
              <a:t>public</a:t>
            </a:r>
            <a:r>
              <a:rPr lang="en-GB" sz="1400">
                <a:solidFill>
                  <a:srgbClr val="000000"/>
                </a:solidFill>
                <a:latin typeface="Consolas" panose="020B0609020204030204" pitchFamily="49" charset="0"/>
              </a:rPr>
              <a:t> </a:t>
            </a:r>
            <a:r>
              <a:rPr lang="en-GB" sz="1400" b="1">
                <a:solidFill>
                  <a:srgbClr val="006699"/>
                </a:solidFill>
                <a:latin typeface="Consolas" panose="020B0609020204030204" pitchFamily="49" charset="0"/>
              </a:rPr>
              <a:t>static</a:t>
            </a:r>
            <a:r>
              <a:rPr lang="en-GB" sz="1400">
                <a:solidFill>
                  <a:srgbClr val="000000"/>
                </a:solidFill>
                <a:latin typeface="Consolas" panose="020B0609020204030204" pitchFamily="49" charset="0"/>
              </a:rPr>
              <a:t> Connection getConnection(String url)</a:t>
            </a:r>
            <a:r>
              <a:rPr lang="en-GB" sz="1400" b="1">
                <a:solidFill>
                  <a:srgbClr val="006699"/>
                </a:solidFill>
                <a:latin typeface="Consolas" panose="020B0609020204030204" pitchFamily="49" charset="0"/>
              </a:rPr>
              <a:t>throws</a:t>
            </a:r>
            <a:r>
              <a:rPr lang="en-GB" sz="1400">
                <a:solidFill>
                  <a:srgbClr val="000000"/>
                </a:solidFill>
                <a:latin typeface="Consolas" panose="020B0609020204030204" pitchFamily="49" charset="0"/>
              </a:rPr>
              <a:t> SQLException</a:t>
            </a:r>
          </a:p>
          <a:p>
            <a:pPr lvl="1"/>
            <a:r>
              <a:rPr lang="en-GB" sz="1400" b="1">
                <a:solidFill>
                  <a:srgbClr val="006699"/>
                </a:solidFill>
                <a:latin typeface="Consolas" panose="020B0609020204030204" pitchFamily="49" charset="0"/>
              </a:rPr>
              <a:t>public</a:t>
            </a:r>
            <a:r>
              <a:rPr lang="en-GB" sz="1400">
                <a:solidFill>
                  <a:srgbClr val="000000"/>
                </a:solidFill>
                <a:latin typeface="Consolas" panose="020B0609020204030204" pitchFamily="49" charset="0"/>
              </a:rPr>
              <a:t> </a:t>
            </a:r>
            <a:r>
              <a:rPr lang="en-GB" sz="1400" b="1">
                <a:solidFill>
                  <a:srgbClr val="006699"/>
                </a:solidFill>
                <a:latin typeface="Consolas" panose="020B0609020204030204" pitchFamily="49" charset="0"/>
              </a:rPr>
              <a:t>static</a:t>
            </a:r>
            <a:r>
              <a:rPr lang="en-GB" sz="1400">
                <a:solidFill>
                  <a:srgbClr val="000000"/>
                </a:solidFill>
                <a:latin typeface="Consolas" panose="020B0609020204030204" pitchFamily="49" charset="0"/>
              </a:rPr>
              <a:t> Connection getConnection(String url,String name,String password) </a:t>
            </a:r>
            <a:r>
              <a:rPr lang="en-GB" sz="1400" b="1">
                <a:solidFill>
                  <a:srgbClr val="006699"/>
                </a:solidFill>
                <a:latin typeface="Consolas" panose="020B0609020204030204" pitchFamily="49" charset="0"/>
              </a:rPr>
              <a:t>throws</a:t>
            </a:r>
            <a:r>
              <a:rPr lang="en-GB" sz="1400">
                <a:solidFill>
                  <a:srgbClr val="000000"/>
                </a:solidFill>
                <a:latin typeface="Consolas" panose="020B0609020204030204" pitchFamily="49" charset="0"/>
              </a:rPr>
              <a:t> SQLException</a:t>
            </a:r>
          </a:p>
          <a:p>
            <a:pPr marL="457200" lvl="1" indent="0">
              <a:buNone/>
            </a:pPr>
            <a:endParaRPr lang="en-GB" sz="1400">
              <a:solidFill>
                <a:srgbClr val="000000"/>
              </a:solidFill>
              <a:latin typeface="Consolas" panose="020B0609020204030204" pitchFamily="49" charset="0"/>
            </a:endParaRPr>
          </a:p>
          <a:p>
            <a:pPr algn="just">
              <a:buSzPct val="100000"/>
              <a:defRPr/>
            </a:pPr>
            <a:r>
              <a:rPr lang="en-GB" sz="1800"/>
              <a:t>Example to establish connection with the </a:t>
            </a:r>
            <a:r>
              <a:rPr lang="en-GB" sz="1800" b="1"/>
              <a:t>Oracle</a:t>
            </a:r>
            <a:r>
              <a:rPr lang="en-GB" sz="1800"/>
              <a:t> database</a:t>
            </a:r>
          </a:p>
          <a:p>
            <a:pPr marL="400050" lvl="1" indent="0">
              <a:buNone/>
            </a:pPr>
            <a:r>
              <a:rPr lang="en-US" sz="1400">
                <a:solidFill>
                  <a:srgbClr val="000000"/>
                </a:solidFill>
                <a:latin typeface="Consolas" panose="020B0609020204030204" pitchFamily="49" charset="0"/>
              </a:rPr>
              <a:t>Connection con=DriverManager.getConnection(  </a:t>
            </a:r>
          </a:p>
          <a:p>
            <a:pPr marL="400050" lvl="1" indent="0">
              <a:buNone/>
            </a:pPr>
            <a:r>
              <a:rPr lang="en-US" sz="1400">
                <a:solidFill>
                  <a:srgbClr val="0000FF"/>
                </a:solidFill>
                <a:latin typeface="Consolas" panose="020B0609020204030204" pitchFamily="49" charset="0"/>
              </a:rPr>
              <a:t>					"jdbc:oracle:thin:@localhost:1521:xe"</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"system"</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"password"</a:t>
            </a:r>
            <a:r>
              <a:rPr lang="en-US" sz="1400">
                <a:solidFill>
                  <a:srgbClr val="000000"/>
                </a:solidFill>
                <a:latin typeface="Consolas" panose="020B0609020204030204" pitchFamily="49" charset="0"/>
              </a:rPr>
              <a:t>);  </a:t>
            </a:r>
          </a:p>
          <a:p>
            <a:pPr marL="0" indent="0" algn="just">
              <a:buSzPct val="100000"/>
              <a:buNone/>
              <a:defRPr/>
            </a:pPr>
            <a:endParaRPr lang="en-GB" sz="1100"/>
          </a:p>
          <a:p>
            <a:pPr algn="just">
              <a:buSzPct val="100000"/>
              <a:defRPr/>
            </a:pPr>
            <a:r>
              <a:rPr lang="en-GB" sz="1800"/>
              <a:t>Example to establish connection with the </a:t>
            </a:r>
            <a:r>
              <a:rPr lang="en-GB" sz="1800" b="1"/>
              <a:t>My SQL Server </a:t>
            </a:r>
            <a:r>
              <a:rPr lang="en-GB" sz="1800"/>
              <a:t>database</a:t>
            </a:r>
          </a:p>
          <a:p>
            <a:pPr marL="400050" lvl="1" indent="0">
              <a:buNone/>
            </a:pPr>
            <a:r>
              <a:rPr lang="en-US" sz="1400">
                <a:solidFill>
                  <a:srgbClr val="000000"/>
                </a:solidFill>
                <a:latin typeface="Consolas" panose="020B0609020204030204" pitchFamily="49" charset="0"/>
              </a:rPr>
              <a:t>Connection </a:t>
            </a:r>
            <a:r>
              <a:rPr lang="en-US" sz="1400">
                <a:solidFill>
                  <a:srgbClr val="6A3E3E"/>
                </a:solidFill>
                <a:latin typeface="Consolas" panose="020B0609020204030204" pitchFamily="49" charset="0"/>
              </a:rPr>
              <a:t>conn</a:t>
            </a:r>
            <a:r>
              <a:rPr lang="en-US" sz="1400">
                <a:solidFill>
                  <a:srgbClr val="000000"/>
                </a:solidFill>
                <a:latin typeface="Consolas" panose="020B0609020204030204" pitchFamily="49" charset="0"/>
              </a:rPr>
              <a:t> = DriverManager.getConnection(</a:t>
            </a:r>
            <a:r>
              <a:rPr lang="en-US" sz="1400">
                <a:solidFill>
                  <a:srgbClr val="2A00FF"/>
                </a:solidFill>
                <a:latin typeface="Consolas" panose="020B0609020204030204" pitchFamily="49" charset="0"/>
              </a:rPr>
              <a:t>"jdbc:mysql://localhost:3306/ebookshop?</a:t>
            </a:r>
          </a:p>
          <a:p>
            <a:pPr marL="400050" lvl="1" indent="0">
              <a:buNone/>
            </a:pPr>
            <a:r>
              <a:rPr lang="en-US" sz="1400">
                <a:solidFill>
                  <a:srgbClr val="2A00FF"/>
                </a:solidFill>
                <a:latin typeface="Consolas" panose="020B0609020204030204" pitchFamily="49" charset="0"/>
              </a:rPr>
              <a:t>			allowPublicKeyRetrieval=true&amp;useSSL=false&amp;serverTimezone=UTC"</a:t>
            </a:r>
            <a:r>
              <a:rPr lang="en-US" sz="1400">
                <a:solidFill>
                  <a:srgbClr val="000000"/>
                </a:solidFill>
                <a:latin typeface="Consolas" panose="020B0609020204030204" pitchFamily="49" charset="0"/>
              </a:rPr>
              <a:t>,</a:t>
            </a:r>
          </a:p>
          <a:p>
            <a:pPr marL="400050" lvl="1" indent="0">
              <a:buNone/>
            </a:pP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"myuser"</a:t>
            </a: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"xxxx"</a:t>
            </a:r>
            <a:r>
              <a:rPr lang="en-US" sz="1400">
                <a:solidFill>
                  <a:srgbClr val="000000"/>
                </a:solidFill>
                <a:latin typeface="Consolas" panose="020B0609020204030204" pitchFamily="49" charset="0"/>
              </a:rPr>
              <a:t>); </a:t>
            </a:r>
            <a:endParaRPr lang="en-GB" sz="1400"/>
          </a:p>
          <a:p>
            <a:pPr marL="0" indent="0" algn="just">
              <a:buSzPct val="100000"/>
              <a:buNone/>
              <a:defRPr/>
            </a:pPr>
            <a:endParaRPr lang="en-GB" sz="1100"/>
          </a:p>
          <a:p>
            <a:pPr algn="just">
              <a:buSzPct val="100000"/>
              <a:defRPr/>
            </a:pPr>
            <a:r>
              <a:rPr lang="en-GB" sz="1800"/>
              <a:t>Example to establish connection with the </a:t>
            </a:r>
            <a:r>
              <a:rPr lang="en-GB" sz="1800" b="1"/>
              <a:t>MS SQL Server </a:t>
            </a:r>
            <a:r>
              <a:rPr lang="en-GB" sz="1800"/>
              <a:t>database</a:t>
            </a:r>
          </a:p>
          <a:p>
            <a:pPr marL="457200" indent="-457200" algn="just">
              <a:lnSpc>
                <a:spcPct val="130000"/>
              </a:lnSpc>
              <a:buFont typeface="Wingdings" panose="05000000000000000000" pitchFamily="2" charset="2"/>
              <a:buNone/>
              <a:defRPr/>
            </a:pPr>
            <a:r>
              <a:rPr lang="en-US" sz="1200">
                <a:latin typeface="Verdana" pitchFamily="34" charset="0"/>
                <a:ea typeface="Verdana" pitchFamily="34" charset="0"/>
                <a:cs typeface="Verdana" pitchFamily="34" charset="0"/>
              </a:rPr>
              <a:t>	</a:t>
            </a:r>
            <a:r>
              <a:rPr lang="en-US" sz="1200">
                <a:solidFill>
                  <a:srgbClr val="000000"/>
                </a:solidFill>
                <a:highlight>
                  <a:srgbClr val="E8F2FE"/>
                </a:highlight>
                <a:latin typeface="Consolas"/>
              </a:rPr>
              <a:t>String </a:t>
            </a:r>
            <a:r>
              <a:rPr lang="en-US" sz="1200">
                <a:solidFill>
                  <a:srgbClr val="6A3E3E"/>
                </a:solidFill>
                <a:highlight>
                  <a:srgbClr val="E8F2FE"/>
                </a:highlight>
                <a:latin typeface="Consolas"/>
              </a:rPr>
              <a:t>connectionUrl</a:t>
            </a:r>
            <a:r>
              <a:rPr lang="en-US" sz="1200">
                <a:solidFill>
                  <a:srgbClr val="000000"/>
                </a:solidFill>
                <a:highlight>
                  <a:srgbClr val="E8F2FE"/>
                </a:highlight>
                <a:latin typeface="Consolas"/>
              </a:rPr>
              <a:t> = </a:t>
            </a:r>
            <a:r>
              <a:rPr lang="en-US" sz="1200">
                <a:solidFill>
                  <a:srgbClr val="2A00FF"/>
                </a:solidFill>
                <a:highlight>
                  <a:srgbClr val="E8F2FE"/>
                </a:highlight>
                <a:latin typeface="Consolas"/>
              </a:rPr>
              <a:t>"jdbc:sqlserver://localhost:1433;databaseName=Fsoft_Training"</a:t>
            </a:r>
            <a:r>
              <a:rPr lang="en-US" sz="1200">
                <a:solidFill>
                  <a:srgbClr val="000000"/>
                </a:solidFill>
                <a:highlight>
                  <a:srgbClr val="E8F2FE"/>
                </a:highlight>
                <a:latin typeface="Consolas"/>
              </a:rPr>
              <a:t>;</a:t>
            </a:r>
          </a:p>
          <a:p>
            <a:pPr marL="457200" indent="-457200" algn="just">
              <a:lnSpc>
                <a:spcPct val="130000"/>
              </a:lnSpc>
              <a:buNone/>
              <a:defRPr/>
            </a:pPr>
            <a:r>
              <a:rPr lang="en-US" sz="1200">
                <a:latin typeface="Verdana" pitchFamily="34" charset="0"/>
                <a:ea typeface="Verdana" pitchFamily="34" charset="0"/>
                <a:cs typeface="Verdana" pitchFamily="34" charset="0"/>
              </a:rPr>
              <a:t>	</a:t>
            </a:r>
            <a:r>
              <a:rPr lang="en-US" sz="1200">
                <a:solidFill>
                  <a:srgbClr val="000000"/>
                </a:solidFill>
                <a:highlight>
                  <a:srgbClr val="E8F2FE"/>
                </a:highlight>
                <a:latin typeface="Consolas"/>
              </a:rPr>
              <a:t>Connection</a:t>
            </a:r>
            <a:r>
              <a:rPr lang="en-US" sz="1200">
                <a:latin typeface="Verdana" pitchFamily="34" charset="0"/>
                <a:ea typeface="Verdana" pitchFamily="34" charset="0"/>
                <a:cs typeface="Verdana" pitchFamily="34" charset="0"/>
              </a:rPr>
              <a:t> </a:t>
            </a:r>
            <a:r>
              <a:rPr lang="en-US" sz="1200">
                <a:solidFill>
                  <a:srgbClr val="000000"/>
                </a:solidFill>
                <a:highlight>
                  <a:srgbClr val="E8F2FE"/>
                </a:highlight>
                <a:latin typeface="Consolas"/>
              </a:rPr>
              <a:t>conn = DriverManager.getConnection(connectionUrl, </a:t>
            </a:r>
            <a:r>
              <a:rPr lang="en-US" sz="1200">
                <a:solidFill>
                  <a:srgbClr val="0000FF"/>
                </a:solidFill>
                <a:latin typeface="Consolas" panose="020B0609020204030204" pitchFamily="49" charset="0"/>
              </a:rPr>
              <a:t>"system"</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"password"</a:t>
            </a:r>
            <a:r>
              <a:rPr lang="en-US" sz="1200">
                <a:solidFill>
                  <a:srgbClr val="000000"/>
                </a:solidFill>
                <a:highlight>
                  <a:srgbClr val="E8F2FE"/>
                </a:highlight>
                <a:latin typeface="Consolas"/>
              </a:rPr>
              <a:t>);</a:t>
            </a:r>
            <a:endParaRPr lang="en-US" sz="1200" b="1"/>
          </a:p>
          <a:p>
            <a:pPr>
              <a:buFont typeface="Wingdings" panose="05000000000000000000" pitchFamily="2" charset="2"/>
              <a:buNone/>
              <a:defRPr/>
            </a:pPr>
            <a:endParaRPr lang="en-US"/>
          </a:p>
        </p:txBody>
      </p:sp>
      <p:sp>
        <p:nvSpPr>
          <p:cNvPr id="4" name="Slide Number Placeholder 3"/>
          <p:cNvSpPr>
            <a:spLocks noGrp="1"/>
          </p:cNvSpPr>
          <p:nvPr>
            <p:ph type="sldNum" sz="quarter" idx="12"/>
          </p:nvPr>
        </p:nvSpPr>
        <p:spPr/>
        <p:txBody>
          <a:bodyPr/>
          <a:lstStyle/>
          <a:p>
            <a:fld id="{AB4FB0DF-9300-7D4B-B157-CBD30D15743F}" type="slidenum">
              <a:rPr lang="en-US" smtClean="0"/>
              <a:t>14</a:t>
            </a:fld>
            <a:endParaRPr lang="en-US"/>
          </a:p>
        </p:txBody>
      </p:sp>
    </p:spTree>
    <p:extLst>
      <p:ext uri="{BB962C8B-B14F-4D97-AF65-F5344CB8AC3E}">
        <p14:creationId xmlns:p14="http://schemas.microsoft.com/office/powerpoint/2010/main" val="274172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en-US" altLang="en-US"/>
              <a:t>Create Access Statement</a:t>
            </a:r>
          </a:p>
        </p:txBody>
      </p:sp>
      <p:sp>
        <p:nvSpPr>
          <p:cNvPr id="25603" name="Content Placeholder 2"/>
          <p:cNvSpPr>
            <a:spLocks noGrp="1"/>
          </p:cNvSpPr>
          <p:nvPr>
            <p:ph idx="1"/>
          </p:nvPr>
        </p:nvSpPr>
        <p:spPr/>
        <p:txBody>
          <a:bodyPr/>
          <a:lstStyle/>
          <a:p>
            <a:pPr algn="just">
              <a:spcBef>
                <a:spcPts val="1200"/>
              </a:spcBef>
              <a:buSzPct val="100000"/>
            </a:pPr>
            <a:r>
              <a:rPr lang="en-GB" sz="2000"/>
              <a:t>The </a:t>
            </a:r>
            <a:r>
              <a:rPr lang="en-GB" sz="2000" b="1"/>
              <a:t>createStatement</a:t>
            </a:r>
            <a:r>
              <a:rPr lang="en-GB" sz="2000"/>
              <a:t>() method of </a:t>
            </a:r>
            <a:r>
              <a:rPr lang="en-GB" sz="2000" b="1"/>
              <a:t>Connection</a:t>
            </a:r>
            <a:r>
              <a:rPr lang="en-GB" sz="2000"/>
              <a:t> interface is used to create statement. The object of statement is responsible to execute queries with the database.</a:t>
            </a:r>
            <a:endParaRPr lang="en-US" altLang="en-US" sz="2000"/>
          </a:p>
          <a:p>
            <a:pPr lvl="1" algn="just">
              <a:spcBef>
                <a:spcPts val="1200"/>
              </a:spcBef>
              <a:buSzPct val="100000"/>
            </a:pPr>
            <a:r>
              <a:rPr lang="en-US" altLang="en-US" sz="1600"/>
              <a:t>Use for general-purpose </a:t>
            </a:r>
            <a:r>
              <a:rPr lang="en-US" altLang="en-US" sz="1600">
                <a:solidFill>
                  <a:srgbClr val="FF0000"/>
                </a:solidFill>
              </a:rPr>
              <a:t>access to your database</a:t>
            </a:r>
            <a:r>
              <a:rPr lang="en-US" altLang="en-US" sz="1600"/>
              <a:t>. </a:t>
            </a:r>
          </a:p>
          <a:p>
            <a:pPr lvl="1" algn="just">
              <a:spcBef>
                <a:spcPts val="1200"/>
              </a:spcBef>
              <a:buSzPct val="100000"/>
            </a:pPr>
            <a:r>
              <a:rPr lang="en-US" altLang="en-US" sz="1600"/>
              <a:t>Useful when you are using static </a:t>
            </a:r>
            <a:r>
              <a:rPr lang="en-US" altLang="en-US" sz="1600">
                <a:solidFill>
                  <a:srgbClr val="FF0000"/>
                </a:solidFill>
              </a:rPr>
              <a:t>SQL statements </a:t>
            </a:r>
            <a:r>
              <a:rPr lang="en-US" altLang="en-US" sz="1600"/>
              <a:t>at runtime. </a:t>
            </a:r>
          </a:p>
          <a:p>
            <a:pPr lvl="1" algn="just">
              <a:spcBef>
                <a:spcPts val="1200"/>
              </a:spcBef>
              <a:buSzPct val="100000"/>
            </a:pPr>
            <a:r>
              <a:rPr lang="en-US" altLang="en-US" sz="1600"/>
              <a:t>The </a:t>
            </a:r>
            <a:r>
              <a:rPr lang="en-US" altLang="en-US" sz="1600" b="1">
                <a:solidFill>
                  <a:srgbClr val="FF0000"/>
                </a:solidFill>
              </a:rPr>
              <a:t>Statement</a:t>
            </a:r>
            <a:r>
              <a:rPr lang="en-US" altLang="en-US" sz="1600"/>
              <a:t> interface cannot accept parameters.</a:t>
            </a:r>
          </a:p>
          <a:p>
            <a:pPr algn="just">
              <a:buSzPct val="100000"/>
            </a:pPr>
            <a:r>
              <a:rPr lang="en-US" altLang="en-US" sz="2000" b="1"/>
              <a:t>Syntax:</a:t>
            </a:r>
          </a:p>
          <a:p>
            <a:pPr lvl="1" algn="just">
              <a:spcBef>
                <a:spcPts val="0"/>
              </a:spcBef>
              <a:buFont typeface="Wingdings" panose="05000000000000000000" pitchFamily="2" charset="2"/>
              <a:buNone/>
            </a:pPr>
            <a:r>
              <a:rPr lang="en-US" altLang="en-US" sz="1600">
                <a:solidFill>
                  <a:srgbClr val="7F0055"/>
                </a:solidFill>
                <a:latin typeface="Consolas" panose="020B0609020204030204" pitchFamily="49" charset="0"/>
              </a:rPr>
              <a:t>	Statement</a:t>
            </a:r>
            <a:r>
              <a:rPr lang="en-US" altLang="en-US" sz="1600">
                <a:solidFill>
                  <a:srgbClr val="000000"/>
                </a:solidFill>
                <a:latin typeface="Consolas" panose="020B0609020204030204" pitchFamily="49" charset="0"/>
              </a:rPr>
              <a:t> stmt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000088"/>
                </a:solidFill>
                <a:latin typeface="Consolas" panose="020B0609020204030204" pitchFamily="49" charset="0"/>
              </a:rPr>
              <a:t>null</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p>
          <a:p>
            <a:pPr lvl="1" algn="just">
              <a:spcBef>
                <a:spcPts val="0"/>
              </a:spcBef>
              <a:buFont typeface="Wingdings" panose="05000000000000000000" pitchFamily="2" charset="2"/>
              <a:buNone/>
            </a:pPr>
            <a:r>
              <a:rPr lang="en-US" altLang="en-US" sz="1600">
                <a:solidFill>
                  <a:srgbClr val="000000"/>
                </a:solidFill>
                <a:latin typeface="Consolas" panose="020B0609020204030204" pitchFamily="49" charset="0"/>
              </a:rPr>
              <a:t>	</a:t>
            </a:r>
            <a:r>
              <a:rPr lang="en-US" altLang="en-US" sz="1600">
                <a:solidFill>
                  <a:srgbClr val="000088"/>
                </a:solidFill>
                <a:latin typeface="Consolas" panose="020B0609020204030204" pitchFamily="49" charset="0"/>
              </a:rPr>
              <a:t>try</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p>
          <a:p>
            <a:pPr lvl="1" algn="just">
              <a:spcBef>
                <a:spcPts val="0"/>
              </a:spcBef>
              <a:buFont typeface="Wingdings" panose="05000000000000000000" pitchFamily="2" charset="2"/>
              <a:buNone/>
            </a:pPr>
            <a:r>
              <a:rPr lang="en-US" altLang="en-US" sz="1600">
                <a:solidFill>
                  <a:srgbClr val="000000"/>
                </a:solidFill>
                <a:latin typeface="Consolas" panose="020B0609020204030204" pitchFamily="49" charset="0"/>
              </a:rPr>
              <a:t>		stmt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conn</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createStatement</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 or</a:t>
            </a:r>
          </a:p>
          <a:p>
            <a:pPr lvl="1" algn="just">
              <a:spcBef>
                <a:spcPts val="0"/>
              </a:spcBef>
              <a:buFont typeface="Wingdings" panose="05000000000000000000" pitchFamily="2" charset="2"/>
              <a:buNone/>
            </a:pPr>
            <a:r>
              <a:rPr lang="en-US" altLang="en-US" sz="1600">
                <a:latin typeface="Consolas" panose="020B0609020204030204" pitchFamily="49" charset="0"/>
                <a:cs typeface="Times New Roman" panose="02020603050405020304" pitchFamily="18" charset="0"/>
              </a:rPr>
              <a:t>		</a:t>
            </a:r>
            <a:r>
              <a:rPr lang="en-US" altLang="en-US" sz="1600">
                <a:solidFill>
                  <a:srgbClr val="000000"/>
                </a:solidFill>
                <a:latin typeface="Consolas" panose="020B0609020204030204" pitchFamily="49" charset="0"/>
              </a:rPr>
              <a:t>stmt = con.createStatement(ResultSetType,</a:t>
            </a:r>
          </a:p>
          <a:p>
            <a:pPr lvl="1" algn="just">
              <a:spcBef>
                <a:spcPts val="0"/>
              </a:spcBef>
              <a:buFont typeface="Wingdings" panose="05000000000000000000" pitchFamily="2" charset="2"/>
              <a:buNone/>
            </a:pPr>
            <a:r>
              <a:rPr lang="en-US" altLang="en-US" sz="1600">
                <a:solidFill>
                  <a:srgbClr val="000000"/>
                </a:solidFill>
                <a:latin typeface="Consolas" panose="020B0609020204030204" pitchFamily="49" charset="0"/>
              </a:rPr>
              <a:t>							ConcurencyType);</a:t>
            </a:r>
          </a:p>
          <a:p>
            <a:pPr lvl="1" algn="just">
              <a:spcBef>
                <a:spcPts val="0"/>
              </a:spcBef>
              <a:buFont typeface="Wingdings" panose="05000000000000000000" pitchFamily="2" charset="2"/>
              <a:buNone/>
            </a:pPr>
            <a:r>
              <a:rPr lang="en-US" altLang="en-US" sz="1600">
                <a:solidFill>
                  <a:srgbClr val="666600"/>
                </a:solidFill>
                <a:latin typeface="Consolas" panose="020B0609020204030204" pitchFamily="49" charset="0"/>
              </a:rPr>
              <a:t>	}</a:t>
            </a:r>
            <a:r>
              <a:rPr lang="en-US" altLang="en-US" sz="1600">
                <a:solidFill>
                  <a:srgbClr val="000000"/>
                </a:solidFill>
                <a:latin typeface="Consolas" panose="020B0609020204030204" pitchFamily="49" charset="0"/>
              </a:rPr>
              <a:t> </a:t>
            </a:r>
            <a:r>
              <a:rPr lang="en-US" altLang="en-US" sz="1600">
                <a:solidFill>
                  <a:srgbClr val="000088"/>
                </a:solidFill>
                <a:latin typeface="Consolas" panose="020B0609020204030204" pitchFamily="49" charset="0"/>
              </a:rPr>
              <a:t>catch</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r>
              <a:rPr lang="en-US" altLang="en-US" sz="1600">
                <a:solidFill>
                  <a:srgbClr val="7F0055"/>
                </a:solidFill>
                <a:latin typeface="Consolas" panose="020B0609020204030204" pitchFamily="49" charset="0"/>
              </a:rPr>
              <a:t>SQLException</a:t>
            </a:r>
            <a:r>
              <a:rPr lang="en-US" altLang="en-US" sz="1600">
                <a:solidFill>
                  <a:srgbClr val="000000"/>
                </a:solidFill>
                <a:latin typeface="Consolas" panose="020B0609020204030204" pitchFamily="49" charset="0"/>
              </a:rPr>
              <a:t> e</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endParaRPr lang="en-US" altLang="en-US" sz="1600">
              <a:solidFill>
                <a:srgbClr val="666600"/>
              </a:solidFill>
              <a:latin typeface="Consolas" panose="020B0609020204030204" pitchFamily="49" charset="0"/>
            </a:endParaRPr>
          </a:p>
          <a:p>
            <a:pPr lvl="1" algn="just">
              <a:spcBef>
                <a:spcPts val="0"/>
              </a:spcBef>
              <a:buFont typeface="Wingdings" panose="05000000000000000000" pitchFamily="2" charset="2"/>
              <a:buNone/>
            </a:pPr>
            <a:r>
              <a:rPr lang="en-US" altLang="en-US" sz="1600">
                <a:solidFill>
                  <a:srgbClr val="666600"/>
                </a:solidFill>
                <a:latin typeface="Consolas" panose="020B0609020204030204" pitchFamily="49" charset="0"/>
              </a:rPr>
              <a:t>	}</a:t>
            </a:r>
            <a:r>
              <a:rPr lang="en-US" altLang="en-US" sz="1600">
                <a:solidFill>
                  <a:srgbClr val="000000"/>
                </a:solidFill>
                <a:latin typeface="Consolas" panose="020B0609020204030204" pitchFamily="49" charset="0"/>
              </a:rPr>
              <a:t> </a:t>
            </a:r>
          </a:p>
          <a:p>
            <a:pPr lvl="1" algn="just">
              <a:spcBef>
                <a:spcPts val="0"/>
              </a:spcBef>
              <a:buFont typeface="Wingdings" panose="05000000000000000000" pitchFamily="2" charset="2"/>
              <a:buNone/>
            </a:pPr>
            <a:r>
              <a:rPr lang="en-US" altLang="en-US" sz="1600">
                <a:solidFill>
                  <a:srgbClr val="000088"/>
                </a:solidFill>
                <a:latin typeface="Consolas" panose="020B0609020204030204" pitchFamily="49" charset="0"/>
              </a:rPr>
              <a:t>	finally</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b="1">
                <a:solidFill>
                  <a:srgbClr val="000000"/>
                </a:solidFill>
                <a:latin typeface="Consolas" panose="020B0609020204030204" pitchFamily="49" charset="0"/>
              </a:rPr>
              <a:t>stmt</a:t>
            </a:r>
            <a:r>
              <a:rPr lang="en-US" altLang="en-US" sz="1600" b="1">
                <a:solidFill>
                  <a:srgbClr val="666600"/>
                </a:solidFill>
                <a:latin typeface="Consolas" panose="020B0609020204030204" pitchFamily="49" charset="0"/>
              </a:rPr>
              <a:t>.</a:t>
            </a:r>
            <a:r>
              <a:rPr lang="en-US" altLang="en-US" sz="1600" b="1">
                <a:solidFill>
                  <a:srgbClr val="000000"/>
                </a:solidFill>
                <a:latin typeface="Consolas" panose="020B0609020204030204" pitchFamily="49" charset="0"/>
              </a:rPr>
              <a:t>close</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endParaRPr lang="en-US" altLang="en-US" sz="1200">
              <a:solidFill>
                <a:srgbClr val="000000"/>
              </a:solidFill>
              <a:latin typeface="Consolas" panose="020B0609020204030204" pitchFamily="49" charset="0"/>
            </a:endParaRPr>
          </a:p>
        </p:txBody>
      </p:sp>
      <p:sp>
        <p:nvSpPr>
          <p:cNvPr id="3" name="Slide Number Placeholder 2"/>
          <p:cNvSpPr>
            <a:spLocks noGrp="1"/>
          </p:cNvSpPr>
          <p:nvPr>
            <p:ph type="sldNum" sz="quarter" idx="12"/>
          </p:nvPr>
        </p:nvSpPr>
        <p:spPr/>
        <p:txBody>
          <a:bodyPr/>
          <a:lstStyle/>
          <a:p>
            <a:fld id="{AB4FB0DF-9300-7D4B-B157-CBD30D15743F}" type="slidenum">
              <a:rPr lang="en-US" smtClean="0"/>
              <a:t>15</a:t>
            </a:fld>
            <a:endParaRPr lang="en-US"/>
          </a:p>
        </p:txBody>
      </p:sp>
    </p:spTree>
    <p:extLst>
      <p:ext uri="{BB962C8B-B14F-4D97-AF65-F5344CB8AC3E}">
        <p14:creationId xmlns:p14="http://schemas.microsoft.com/office/powerpoint/2010/main" val="2377319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Execute the query</a:t>
            </a:r>
          </a:p>
        </p:txBody>
      </p:sp>
      <p:sp>
        <p:nvSpPr>
          <p:cNvPr id="3" name="Content Placeholder 2"/>
          <p:cNvSpPr>
            <a:spLocks noGrp="1"/>
          </p:cNvSpPr>
          <p:nvPr>
            <p:ph idx="1"/>
          </p:nvPr>
        </p:nvSpPr>
        <p:spPr/>
        <p:txBody>
          <a:bodyPr/>
          <a:lstStyle/>
          <a:p>
            <a:pPr algn="just">
              <a:spcBef>
                <a:spcPts val="1200"/>
              </a:spcBef>
            </a:pPr>
            <a:r>
              <a:rPr lang="en-GB" sz="2000"/>
              <a:t>The </a:t>
            </a:r>
            <a:r>
              <a:rPr lang="en-GB" sz="2000" b="1"/>
              <a:t>executeQuery</a:t>
            </a:r>
            <a:r>
              <a:rPr lang="en-GB" sz="2000"/>
              <a:t>() method of </a:t>
            </a:r>
            <a:r>
              <a:rPr lang="en-GB" sz="2000" b="1"/>
              <a:t>Statement</a:t>
            </a:r>
            <a:r>
              <a:rPr lang="en-GB" sz="2000"/>
              <a:t> interface is used to execute queries to the database. This method returns the object of ResultSet that can be used to get all the records of a table.</a:t>
            </a:r>
          </a:p>
          <a:p>
            <a:pPr algn="just">
              <a:spcBef>
                <a:spcPts val="1200"/>
              </a:spcBef>
            </a:pPr>
            <a:r>
              <a:rPr lang="en-US" sz="2000"/>
              <a:t>Syntax of </a:t>
            </a:r>
            <a:r>
              <a:rPr lang="en-US" sz="2000" b="1"/>
              <a:t>executeQuery</a:t>
            </a:r>
            <a:r>
              <a:rPr lang="en-US" sz="2000"/>
              <a:t>() method:</a:t>
            </a:r>
          </a:p>
          <a:p>
            <a:pPr lvl="1" algn="just">
              <a:spcBef>
                <a:spcPts val="1200"/>
              </a:spcBef>
            </a:pPr>
            <a:r>
              <a:rPr lang="en-GB" sz="1600" b="1">
                <a:solidFill>
                  <a:srgbClr val="006699"/>
                </a:solidFill>
                <a:latin typeface="Consolas" panose="020B0609020204030204" pitchFamily="49" charset="0"/>
              </a:rPr>
              <a:t>public</a:t>
            </a:r>
            <a:r>
              <a:rPr lang="en-GB" sz="1600">
                <a:solidFill>
                  <a:srgbClr val="000000"/>
                </a:solidFill>
                <a:latin typeface="Consolas" panose="020B0609020204030204" pitchFamily="49" charset="0"/>
              </a:rPr>
              <a:t> ResultSet executeQuery(String sql)</a:t>
            </a:r>
            <a:r>
              <a:rPr lang="en-GB" sz="1600" b="1">
                <a:solidFill>
                  <a:srgbClr val="006699"/>
                </a:solidFill>
                <a:latin typeface="Consolas" panose="020B0609020204030204" pitchFamily="49" charset="0"/>
              </a:rPr>
              <a:t>throws</a:t>
            </a:r>
            <a:r>
              <a:rPr lang="en-GB" sz="1600">
                <a:solidFill>
                  <a:srgbClr val="000000"/>
                </a:solidFill>
                <a:latin typeface="Consolas" panose="020B0609020204030204" pitchFamily="49" charset="0"/>
              </a:rPr>
              <a:t> SQLException</a:t>
            </a:r>
          </a:p>
          <a:p>
            <a:pPr algn="just">
              <a:spcBef>
                <a:spcPts val="1200"/>
              </a:spcBef>
            </a:pPr>
            <a:r>
              <a:rPr lang="en-US" sz="2000" b="1"/>
              <a:t>Example</a:t>
            </a:r>
            <a:r>
              <a:rPr lang="en-US" sz="2000"/>
              <a:t>:</a:t>
            </a:r>
          </a:p>
          <a:p>
            <a:pPr algn="just">
              <a:spcBef>
                <a:spcPts val="600"/>
              </a:spcBef>
            </a:pP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16</a:t>
            </a:fld>
            <a:endParaRPr lang="en-US"/>
          </a:p>
        </p:txBody>
      </p:sp>
      <p:sp>
        <p:nvSpPr>
          <p:cNvPr id="6" name="Rectangle 5"/>
          <p:cNvSpPr/>
          <p:nvPr/>
        </p:nvSpPr>
        <p:spPr>
          <a:xfrm>
            <a:off x="785726" y="3185376"/>
            <a:ext cx="8040698" cy="1785104"/>
          </a:xfrm>
          <a:prstGeom prst="rect">
            <a:avLst/>
          </a:prstGeom>
        </p:spPr>
        <p:txBody>
          <a:bodyPr wrap="square">
            <a:spAutoFit/>
          </a:bodyPr>
          <a:lstStyle/>
          <a:p>
            <a:pPr>
              <a:spcBef>
                <a:spcPts val="600"/>
              </a:spcBef>
            </a:pPr>
            <a:r>
              <a:rPr lang="en-GB">
                <a:solidFill>
                  <a:srgbClr val="000000"/>
                </a:solidFill>
                <a:latin typeface="Consolas" panose="020B0609020204030204" pitchFamily="49" charset="0"/>
              </a:rPr>
              <a:t>ResultSet rs = stmt.executeQuery(</a:t>
            </a:r>
            <a:r>
              <a:rPr lang="en-GB">
                <a:solidFill>
                  <a:srgbClr val="2A00FF"/>
                </a:solidFill>
                <a:latin typeface="Consolas" panose="020B0609020204030204" pitchFamily="49" charset="0"/>
              </a:rPr>
              <a:t>"SELECT * FROM EMP"</a:t>
            </a:r>
            <a:r>
              <a:rPr lang="en-GB">
                <a:solidFill>
                  <a:srgbClr val="000000"/>
                </a:solidFill>
                <a:latin typeface="Consolas" panose="020B0609020204030204" pitchFamily="49" charset="0"/>
              </a:rPr>
              <a:t>); </a:t>
            </a:r>
          </a:p>
          <a:p>
            <a:pPr>
              <a:spcBef>
                <a:spcPts val="600"/>
              </a:spcBef>
            </a:pPr>
            <a:endParaRPr lang="en-US" b="1">
              <a:solidFill>
                <a:srgbClr val="7F0055"/>
              </a:solidFill>
              <a:latin typeface="Consolas" panose="020B0609020204030204" pitchFamily="49" charset="0"/>
            </a:endParaRPr>
          </a:p>
          <a:p>
            <a:pPr>
              <a:spcBef>
                <a:spcPts val="600"/>
              </a:spcBef>
            </a:pPr>
            <a:r>
              <a:rPr lang="en-US" b="1">
                <a:solidFill>
                  <a:srgbClr val="7F0055"/>
                </a:solidFill>
                <a:latin typeface="Consolas" panose="020B0609020204030204" pitchFamily="49" charset="0"/>
              </a:rPr>
              <a:t>while</a:t>
            </a:r>
            <a:r>
              <a:rPr lang="en-US" b="1">
                <a:solidFill>
                  <a:srgbClr val="000000"/>
                </a:solidFill>
                <a:latin typeface="Consolas" panose="020B0609020204030204" pitchFamily="49" charset="0"/>
              </a:rPr>
              <a:t>(rs.next()){  </a:t>
            </a:r>
          </a:p>
          <a:p>
            <a:pPr>
              <a:spcBef>
                <a:spcPts val="600"/>
              </a:spcBef>
            </a:pPr>
            <a:r>
              <a:rPr lang="en-US">
                <a:solidFill>
                  <a:srgbClr val="000000"/>
                </a:solidFill>
                <a:latin typeface="Consolas" panose="020B0609020204030204" pitchFamily="49" charset="0"/>
              </a:rPr>
              <a:t>	System.out.println(rs.getInt(1) + </a:t>
            </a:r>
            <a:r>
              <a:rPr lang="en-US">
                <a:solidFill>
                  <a:srgbClr val="2A00FF"/>
                </a:solidFill>
                <a:latin typeface="Consolas" panose="020B0609020204030204" pitchFamily="49" charset="0"/>
              </a:rPr>
              <a:t>" " </a:t>
            </a:r>
            <a:r>
              <a:rPr lang="en-US">
                <a:solidFill>
                  <a:srgbClr val="000000"/>
                </a:solidFill>
                <a:latin typeface="Consolas" panose="020B0609020204030204" pitchFamily="49" charset="0"/>
              </a:rPr>
              <a:t>+ rs.getString(2));  </a:t>
            </a:r>
          </a:p>
          <a:p>
            <a:pPr>
              <a:spcBef>
                <a:spcPts val="600"/>
              </a:spcBef>
            </a:pPr>
            <a:r>
              <a:rPr lang="en-US">
                <a:solidFill>
                  <a:srgbClr val="000000"/>
                </a:solidFill>
                <a:latin typeface="Consolas" panose="020B0609020204030204" pitchFamily="49" charset="0"/>
              </a:rPr>
              <a:t>} </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5213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Close the connection object</a:t>
            </a:r>
          </a:p>
        </p:txBody>
      </p:sp>
      <p:sp>
        <p:nvSpPr>
          <p:cNvPr id="3" name="Content Placeholder 2"/>
          <p:cNvSpPr>
            <a:spLocks noGrp="1"/>
          </p:cNvSpPr>
          <p:nvPr>
            <p:ph idx="1"/>
          </p:nvPr>
        </p:nvSpPr>
        <p:spPr/>
        <p:txBody>
          <a:bodyPr/>
          <a:lstStyle/>
          <a:p>
            <a:pPr algn="just"/>
            <a:r>
              <a:rPr lang="en-GB" sz="2000"/>
              <a:t>By closing connection object statement and </a:t>
            </a:r>
            <a:r>
              <a:rPr lang="en-GB" sz="2000" b="1"/>
              <a:t>ResultSet</a:t>
            </a:r>
            <a:r>
              <a:rPr lang="en-GB" sz="2000"/>
              <a:t> will be closed automatically. </a:t>
            </a:r>
          </a:p>
          <a:p>
            <a:pPr algn="just"/>
            <a:r>
              <a:rPr lang="en-GB" sz="2000"/>
              <a:t>The close() method of </a:t>
            </a:r>
            <a:r>
              <a:rPr lang="en-GB" sz="2000" b="1"/>
              <a:t>Connection</a:t>
            </a:r>
            <a:r>
              <a:rPr lang="en-GB" sz="2000"/>
              <a:t> interface is used to close the connection.</a:t>
            </a:r>
          </a:p>
          <a:p>
            <a:pPr algn="just"/>
            <a:r>
              <a:rPr lang="en-US" sz="2000"/>
              <a:t>Syntax of </a:t>
            </a:r>
            <a:r>
              <a:rPr lang="en-US" sz="2000" b="1"/>
              <a:t>close</a:t>
            </a:r>
            <a:r>
              <a:rPr lang="en-US" sz="2000"/>
              <a:t>() method:</a:t>
            </a:r>
          </a:p>
          <a:p>
            <a:pPr algn="just"/>
            <a:endParaRPr lang="en-GB" sz="2000"/>
          </a:p>
          <a:p>
            <a:pPr algn="just"/>
            <a:r>
              <a:rPr lang="en-GB" sz="2000" b="1"/>
              <a:t>Example</a:t>
            </a:r>
            <a:r>
              <a:rPr lang="en-GB" sz="2000"/>
              <a:t>:</a:t>
            </a:r>
          </a:p>
          <a:p>
            <a:pPr marL="0" indent="0" algn="just">
              <a:buNone/>
            </a:pPr>
            <a:r>
              <a:rPr lang="en-GB" sz="2000"/>
              <a:t>		</a:t>
            </a:r>
            <a:r>
              <a:rPr lang="en-GB" sz="2000">
                <a:latin typeface="Consolas" panose="020B0609020204030204" pitchFamily="49" charset="0"/>
              </a:rPr>
              <a:t>con.close(); </a:t>
            </a:r>
          </a:p>
          <a:p>
            <a:pPr algn="just"/>
            <a:r>
              <a:rPr lang="en-GB" sz="2000" b="1" i="1">
                <a:solidFill>
                  <a:srgbClr val="000000"/>
                </a:solidFill>
              </a:rPr>
              <a:t>Note</a:t>
            </a:r>
            <a:r>
              <a:rPr lang="en-GB" sz="2000">
                <a:solidFill>
                  <a:srgbClr val="000000"/>
                </a:solidFill>
              </a:rPr>
              <a:t>: </a:t>
            </a:r>
            <a:r>
              <a:rPr lang="en-GB" sz="1800" i="1">
                <a:solidFill>
                  <a:srgbClr val="000000"/>
                </a:solidFill>
              </a:rPr>
              <a:t>Since Java 7, JDBC has ability to use try-with-resources statement to automatically close resources of type Connection, ResultSet, and Statement.</a:t>
            </a:r>
          </a:p>
          <a:p>
            <a:pPr marL="0" indent="0" algn="just">
              <a:buNone/>
            </a:pPr>
            <a:endParaRPr lang="en-GB" sz="200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AB4FB0DF-9300-7D4B-B157-CBD30D15743F}" type="slidenum">
              <a:rPr lang="en-US" smtClean="0"/>
              <a:t>17</a:t>
            </a:fld>
            <a:endParaRPr lang="en-US"/>
          </a:p>
        </p:txBody>
      </p:sp>
      <p:sp>
        <p:nvSpPr>
          <p:cNvPr id="8" name="Rectangle 7"/>
          <p:cNvSpPr/>
          <p:nvPr/>
        </p:nvSpPr>
        <p:spPr>
          <a:xfrm>
            <a:off x="999268" y="2492585"/>
            <a:ext cx="7334365" cy="369332"/>
          </a:xfrm>
          <a:prstGeom prst="rect">
            <a:avLst/>
          </a:prstGeom>
        </p:spPr>
        <p:txBody>
          <a:bodyPr wrap="square">
            <a:spAutoFit/>
          </a:bodyPr>
          <a:lstStyle/>
          <a:p>
            <a:r>
              <a:rPr lang="en-GB" b="1">
                <a:solidFill>
                  <a:srgbClr val="006699"/>
                </a:solidFill>
                <a:latin typeface="Consolas" panose="020B0609020204030204" pitchFamily="49" charset="0"/>
              </a:rPr>
              <a:t>public</a:t>
            </a:r>
            <a:r>
              <a:rPr lang="en-GB">
                <a:solidFill>
                  <a:srgbClr val="000000"/>
                </a:solidFill>
                <a:latin typeface="Consolas" panose="020B0609020204030204" pitchFamily="49" charset="0"/>
              </a:rPr>
              <a:t> </a:t>
            </a:r>
            <a:r>
              <a:rPr lang="en-GB" b="1">
                <a:solidFill>
                  <a:srgbClr val="006699"/>
                </a:solidFill>
                <a:latin typeface="Consolas" panose="020B0609020204030204" pitchFamily="49" charset="0"/>
              </a:rPr>
              <a:t>void</a:t>
            </a:r>
            <a:r>
              <a:rPr lang="en-GB">
                <a:solidFill>
                  <a:srgbClr val="000000"/>
                </a:solidFill>
                <a:latin typeface="Consolas" panose="020B0609020204030204" pitchFamily="49" charset="0"/>
              </a:rPr>
              <a:t> close() </a:t>
            </a:r>
            <a:r>
              <a:rPr lang="en-GB" b="1">
                <a:solidFill>
                  <a:srgbClr val="006699"/>
                </a:solidFill>
                <a:latin typeface="Consolas" panose="020B0609020204030204" pitchFamily="49" charset="0"/>
              </a:rPr>
              <a:t>throws</a:t>
            </a:r>
            <a:r>
              <a:rPr lang="en-GB">
                <a:solidFill>
                  <a:srgbClr val="000000"/>
                </a:solidFill>
                <a:latin typeface="Consolas" panose="020B0609020204030204" pitchFamily="49" charset="0"/>
              </a:rPr>
              <a:t> SQLException  </a:t>
            </a:r>
            <a:endParaRPr lang="en-US">
              <a:latin typeface="Consolas" panose="020B0609020204030204" pitchFamily="49" charset="0"/>
            </a:endParaRPr>
          </a:p>
        </p:txBody>
      </p:sp>
    </p:spTree>
    <p:extLst>
      <p:ext uri="{BB962C8B-B14F-4D97-AF65-F5344CB8AC3E}">
        <p14:creationId xmlns:p14="http://schemas.microsoft.com/office/powerpoint/2010/main" val="844884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DriverManager class</a:t>
            </a:r>
          </a:p>
        </p:txBody>
      </p:sp>
      <p:sp>
        <p:nvSpPr>
          <p:cNvPr id="3" name="Text Placeholder 2"/>
          <p:cNvSpPr>
            <a:spLocks noGrp="1"/>
          </p:cNvSpPr>
          <p:nvPr>
            <p:ph type="body" idx="1"/>
          </p:nvPr>
        </p:nvSpPr>
        <p:spPr/>
        <p:txBody>
          <a:bodyPr/>
          <a:lstStyle/>
          <a:p>
            <a:r>
              <a:rPr lang="en-GB"/>
              <a:t>Section 3</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18</a:t>
            </a:fld>
            <a:endParaRPr lang="en-US"/>
          </a:p>
        </p:txBody>
      </p:sp>
    </p:spTree>
    <p:extLst>
      <p:ext uri="{BB962C8B-B14F-4D97-AF65-F5344CB8AC3E}">
        <p14:creationId xmlns:p14="http://schemas.microsoft.com/office/powerpoint/2010/main" val="73371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DriverManager class</a:t>
            </a:r>
          </a:p>
        </p:txBody>
      </p:sp>
      <p:sp>
        <p:nvSpPr>
          <p:cNvPr id="7" name="Content Placeholder 6"/>
          <p:cNvSpPr>
            <a:spLocks noGrp="1"/>
          </p:cNvSpPr>
          <p:nvPr>
            <p:ph idx="1"/>
          </p:nvPr>
        </p:nvSpPr>
        <p:spPr/>
        <p:txBody>
          <a:bodyPr/>
          <a:lstStyle/>
          <a:p>
            <a:pPr algn="just">
              <a:spcBef>
                <a:spcPts val="600"/>
              </a:spcBef>
            </a:pPr>
            <a:r>
              <a:rPr lang="en-GB" sz="1600"/>
              <a:t>The </a:t>
            </a:r>
            <a:r>
              <a:rPr lang="en-GB" sz="1600" b="1"/>
              <a:t>DriverManager</a:t>
            </a:r>
            <a:r>
              <a:rPr lang="en-GB" sz="1600"/>
              <a:t> class acts as an interface between </a:t>
            </a:r>
            <a:r>
              <a:rPr lang="en-GB" sz="1600" b="1"/>
              <a:t>user</a:t>
            </a:r>
            <a:r>
              <a:rPr lang="en-GB" sz="1600"/>
              <a:t> and </a:t>
            </a:r>
            <a:r>
              <a:rPr lang="en-GB" sz="1600" b="1"/>
              <a:t>drivers</a:t>
            </a:r>
            <a:r>
              <a:rPr lang="en-GB" sz="1600"/>
              <a:t>. It keeps track of the drivers that are available and handles establishing a connection between a database and the appropriate driver. </a:t>
            </a:r>
          </a:p>
          <a:p>
            <a:pPr algn="just">
              <a:spcBef>
                <a:spcPts val="600"/>
              </a:spcBef>
            </a:pPr>
            <a:r>
              <a:rPr lang="en-GB" sz="1600"/>
              <a:t>The </a:t>
            </a:r>
            <a:r>
              <a:rPr lang="en-GB" sz="1600" b="1"/>
              <a:t>DriverManager </a:t>
            </a:r>
            <a:r>
              <a:rPr lang="en-GB" sz="1600"/>
              <a:t>class maintains a list of Driver classes that have registered themselves by calling the method DriverManager.registerDriver().</a:t>
            </a:r>
          </a:p>
          <a:p>
            <a:pPr algn="just">
              <a:spcBef>
                <a:spcPts val="600"/>
              </a:spcBef>
            </a:pPr>
            <a:r>
              <a:rPr lang="en-GB" sz="1600" b="1"/>
              <a:t>Methods</a:t>
            </a:r>
            <a:r>
              <a:rPr lang="en-GB" sz="1600"/>
              <a:t>:</a:t>
            </a:r>
            <a:endParaRPr lang="en-US" sz="1600"/>
          </a:p>
        </p:txBody>
      </p:sp>
      <p:sp>
        <p:nvSpPr>
          <p:cNvPr id="5" name="Slide Number Placeholder 4"/>
          <p:cNvSpPr>
            <a:spLocks noGrp="1"/>
          </p:cNvSpPr>
          <p:nvPr>
            <p:ph type="sldNum" sz="quarter" idx="12"/>
          </p:nvPr>
        </p:nvSpPr>
        <p:spPr/>
        <p:txBody>
          <a:bodyPr/>
          <a:lstStyle/>
          <a:p>
            <a:fld id="{AB4FB0DF-9300-7D4B-B157-CBD30D15743F}" type="slidenum">
              <a:rPr lang="en-US" smtClean="0"/>
              <a:t>19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807663213"/>
              </p:ext>
            </p:extLst>
          </p:nvPr>
        </p:nvGraphicFramePr>
        <p:xfrm>
          <a:off x="191412" y="2672711"/>
          <a:ext cx="8740552" cy="3570124"/>
        </p:xfrm>
        <a:graphic>
          <a:graphicData uri="http://schemas.openxmlformats.org/drawingml/2006/table">
            <a:tbl>
              <a:tblPr/>
              <a:tblGrid>
                <a:gridCol w="3857509">
                  <a:extLst>
                    <a:ext uri="{9D8B030D-6E8A-4147-A177-3AD203B41FA5}">
                      <a16:colId xmlns:a16="http://schemas.microsoft.com/office/drawing/2014/main" val="2047788211"/>
                    </a:ext>
                  </a:extLst>
                </a:gridCol>
                <a:gridCol w="4883043">
                  <a:extLst>
                    <a:ext uri="{9D8B030D-6E8A-4147-A177-3AD203B41FA5}">
                      <a16:colId xmlns:a16="http://schemas.microsoft.com/office/drawing/2014/main" val="3155184221"/>
                    </a:ext>
                  </a:extLst>
                </a:gridCol>
              </a:tblGrid>
              <a:tr h="305612">
                <a:tc>
                  <a:txBody>
                    <a:bodyPr/>
                    <a:lstStyle/>
                    <a:p>
                      <a:pPr algn="l" fontAlgn="t"/>
                      <a:r>
                        <a:rPr lang="en-US" sz="1600" b="1">
                          <a:solidFill>
                            <a:srgbClr val="000000"/>
                          </a:solidFill>
                          <a:effectLst/>
                          <a:latin typeface="+mj-lt"/>
                        </a:rPr>
                        <a:t>Method</a:t>
                      </a:r>
                    </a:p>
                  </a:txBody>
                  <a:tcPr marL="54574" marR="54574" marT="54574" marB="54574">
                    <a:lnL w="6350" cap="flat" cmpd="sng" algn="ctr">
                      <a:solidFill>
                        <a:srgbClr val="508498"/>
                      </a:solidFill>
                      <a:prstDash val="solid"/>
                      <a:round/>
                      <a:headEnd type="none" w="med" len="med"/>
                      <a:tailEnd type="none" w="med" len="med"/>
                    </a:lnL>
                    <a:lnR w="6350" cap="flat" cmpd="sng" algn="ctr">
                      <a:solidFill>
                        <a:srgbClr val="508498"/>
                      </a:solidFill>
                      <a:prstDash val="solid"/>
                      <a:round/>
                      <a:headEnd type="none" w="med" len="med"/>
                      <a:tailEnd type="none" w="med" len="med"/>
                    </a:lnR>
                    <a:lnT w="6350" cap="flat" cmpd="sng" algn="ctr">
                      <a:solidFill>
                        <a:srgbClr val="50849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mj-lt"/>
                        </a:rPr>
                        <a:t>Description</a:t>
                      </a:r>
                    </a:p>
                  </a:txBody>
                  <a:tcPr marL="54574" marR="54574" marT="54574" marB="54574">
                    <a:lnL w="6350" cap="flat" cmpd="sng" algn="ctr">
                      <a:solidFill>
                        <a:srgbClr val="508498"/>
                      </a:solidFill>
                      <a:prstDash val="solid"/>
                      <a:round/>
                      <a:headEnd type="none" w="med" len="med"/>
                      <a:tailEnd type="none" w="med" len="med"/>
                    </a:lnL>
                    <a:lnR w="6350" cap="flat" cmpd="sng" algn="ctr">
                      <a:solidFill>
                        <a:srgbClr val="508498"/>
                      </a:solidFill>
                      <a:prstDash val="solid"/>
                      <a:round/>
                      <a:headEnd type="none" w="med" len="med"/>
                      <a:tailEnd type="none" w="med" len="med"/>
                    </a:lnR>
                    <a:lnT w="6350" cap="flat" cmpd="sng" algn="ctr">
                      <a:solidFill>
                        <a:srgbClr val="50849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87521733"/>
                  </a:ext>
                </a:extLst>
              </a:tr>
              <a:tr h="804284">
                <a:tc>
                  <a:txBody>
                    <a:bodyPr/>
                    <a:lstStyle/>
                    <a:p>
                      <a:pPr algn="l" fontAlgn="t"/>
                      <a:r>
                        <a:rPr lang="en-US" sz="1400">
                          <a:solidFill>
                            <a:srgbClr val="000000"/>
                          </a:solidFill>
                          <a:effectLst/>
                          <a:latin typeface="+mj-lt"/>
                        </a:rPr>
                        <a:t>1) public static void </a:t>
                      </a:r>
                      <a:r>
                        <a:rPr lang="en-US" sz="1400" b="1">
                          <a:solidFill>
                            <a:srgbClr val="000000"/>
                          </a:solidFill>
                          <a:effectLst/>
                          <a:latin typeface="+mj-lt"/>
                        </a:rPr>
                        <a:t>registerDriver</a:t>
                      </a:r>
                      <a:r>
                        <a:rPr lang="en-US" sz="1400">
                          <a:solidFill>
                            <a:srgbClr val="000000"/>
                          </a:solidFill>
                          <a:effectLst/>
                          <a:latin typeface="+mj-lt"/>
                        </a:rPr>
                        <a:t>(Driver driver)</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mj-lt"/>
                        </a:rPr>
                        <a:t>is used to register the given driver with DriverManager.</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17597315"/>
                  </a:ext>
                </a:extLst>
              </a:tr>
              <a:tr h="804284">
                <a:tc>
                  <a:txBody>
                    <a:bodyPr/>
                    <a:lstStyle/>
                    <a:p>
                      <a:pPr algn="l" fontAlgn="t"/>
                      <a:r>
                        <a:rPr lang="en-US" sz="1400">
                          <a:solidFill>
                            <a:srgbClr val="000000"/>
                          </a:solidFill>
                          <a:effectLst/>
                          <a:latin typeface="+mj-lt"/>
                        </a:rPr>
                        <a:t>2) public static void </a:t>
                      </a:r>
                      <a:r>
                        <a:rPr lang="en-US" sz="1400" b="1">
                          <a:solidFill>
                            <a:srgbClr val="000000"/>
                          </a:solidFill>
                          <a:effectLst/>
                          <a:latin typeface="+mj-lt"/>
                        </a:rPr>
                        <a:t>deregisterDriver</a:t>
                      </a:r>
                      <a:r>
                        <a:rPr lang="en-US" sz="1400">
                          <a:solidFill>
                            <a:srgbClr val="000000"/>
                          </a:solidFill>
                          <a:effectLst/>
                          <a:latin typeface="+mj-lt"/>
                        </a:rPr>
                        <a:t>(Driver driver)</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mj-lt"/>
                        </a:rPr>
                        <a:t>is used to deregister the given driver (drop the driver from the list) with DriverManager.</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4970960"/>
                  </a:ext>
                </a:extLst>
              </a:tr>
              <a:tr h="804284">
                <a:tc>
                  <a:txBody>
                    <a:bodyPr/>
                    <a:lstStyle/>
                    <a:p>
                      <a:pPr algn="l" fontAlgn="t"/>
                      <a:r>
                        <a:rPr lang="en-GB" sz="1400">
                          <a:solidFill>
                            <a:srgbClr val="000000"/>
                          </a:solidFill>
                          <a:effectLst/>
                          <a:latin typeface="+mj-lt"/>
                        </a:rPr>
                        <a:t>3) public static Connection </a:t>
                      </a:r>
                      <a:r>
                        <a:rPr lang="en-GB" sz="1400" b="1">
                          <a:solidFill>
                            <a:srgbClr val="000000"/>
                          </a:solidFill>
                          <a:effectLst/>
                          <a:latin typeface="+mj-lt"/>
                        </a:rPr>
                        <a:t>getConnection</a:t>
                      </a:r>
                      <a:r>
                        <a:rPr lang="en-GB" sz="1400">
                          <a:solidFill>
                            <a:srgbClr val="000000"/>
                          </a:solidFill>
                          <a:effectLst/>
                          <a:latin typeface="+mj-lt"/>
                        </a:rPr>
                        <a:t>(String url)</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mj-lt"/>
                        </a:rPr>
                        <a:t>is used to establish the connection with the specified url.</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05480164"/>
                  </a:ext>
                </a:extLst>
              </a:tr>
              <a:tr h="804284">
                <a:tc>
                  <a:txBody>
                    <a:bodyPr/>
                    <a:lstStyle/>
                    <a:p>
                      <a:pPr algn="l" fontAlgn="t"/>
                      <a:r>
                        <a:rPr lang="en-GB" sz="1400">
                          <a:solidFill>
                            <a:srgbClr val="000000"/>
                          </a:solidFill>
                          <a:effectLst/>
                          <a:latin typeface="+mj-lt"/>
                        </a:rPr>
                        <a:t>4) public static Connection </a:t>
                      </a:r>
                      <a:r>
                        <a:rPr lang="en-GB" sz="1400" b="1">
                          <a:solidFill>
                            <a:srgbClr val="000000"/>
                          </a:solidFill>
                          <a:effectLst/>
                          <a:latin typeface="+mj-lt"/>
                        </a:rPr>
                        <a:t>getConnection</a:t>
                      </a:r>
                      <a:r>
                        <a:rPr lang="en-GB" sz="1400">
                          <a:solidFill>
                            <a:srgbClr val="000000"/>
                          </a:solidFill>
                          <a:effectLst/>
                          <a:latin typeface="+mj-lt"/>
                        </a:rPr>
                        <a:t>(String url, String userName, String password)</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mj-lt"/>
                        </a:rPr>
                        <a:t>is used to establish the connection with the specified url, username and password.</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00051492"/>
                  </a:ext>
                </a:extLst>
              </a:tr>
            </a:tbl>
          </a:graphicData>
        </a:graphic>
      </p:graphicFrame>
    </p:spTree>
    <p:extLst>
      <p:ext uri="{BB962C8B-B14F-4D97-AF65-F5344CB8AC3E}">
        <p14:creationId xmlns:p14="http://schemas.microsoft.com/office/powerpoint/2010/main" val="306425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Autofit/>
          </a:bodyPr>
          <a:lstStyle/>
          <a:p>
            <a:pPr eaLnBrk="1" hangingPunct="1"/>
            <a:r>
              <a:rPr lang="en-US" altLang="en-US"/>
              <a:t>Table of contents</a:t>
            </a:r>
          </a:p>
        </p:txBody>
      </p:sp>
      <p:sp>
        <p:nvSpPr>
          <p:cNvPr id="4" name="Slide Number Placeholder 3"/>
          <p:cNvSpPr>
            <a:spLocks noGrp="1"/>
          </p:cNvSpPr>
          <p:nvPr>
            <p:ph type="sldNum" sz="quarter" idx="12"/>
          </p:nvPr>
        </p:nvSpPr>
        <p:spPr/>
        <p:txBody>
          <a:bodyPr/>
          <a:lstStyle/>
          <a:p>
            <a:fld id="{AB4FB0DF-9300-7D4B-B157-CBD30D15743F}" type="slidenum">
              <a:rPr lang="en-US" smtClean="0"/>
              <a:t>2</a:t>
            </a:fld>
            <a:endParaRPr lang="en-US"/>
          </a:p>
        </p:txBody>
      </p:sp>
      <p:sp>
        <p:nvSpPr>
          <p:cNvPr id="5" name="Content Placeholder 4"/>
          <p:cNvSpPr>
            <a:spLocks noGrp="1"/>
          </p:cNvSpPr>
          <p:nvPr>
            <p:ph idx="1"/>
          </p:nvPr>
        </p:nvSpPr>
        <p:spPr>
          <a:xfrm>
            <a:off x="673768" y="844826"/>
            <a:ext cx="7661710" cy="5383696"/>
          </a:xfrm>
        </p:spPr>
        <p:txBody>
          <a:bodyPr>
            <a:normAutofit fontScale="92500" lnSpcReduction="10000"/>
          </a:bodyPr>
          <a:lstStyle/>
          <a:p>
            <a:pPr lvl="0">
              <a:spcBef>
                <a:spcPts val="1200"/>
              </a:spcBef>
              <a:spcAft>
                <a:spcPts val="600"/>
              </a:spcAft>
              <a:buSzPct val="110000"/>
              <a:buFont typeface="Candara" panose="020E0502030303020204" pitchFamily="34" charset="0"/>
              <a:buChar char="◊"/>
            </a:pPr>
            <a:r>
              <a:rPr lang="en-US" sz="2800" b="1"/>
              <a:t>Java JDBC Tutorial</a:t>
            </a:r>
          </a:p>
          <a:p>
            <a:pPr lvl="0">
              <a:spcBef>
                <a:spcPts val="1200"/>
              </a:spcBef>
              <a:spcAft>
                <a:spcPts val="600"/>
              </a:spcAft>
              <a:buSzPct val="110000"/>
              <a:buFont typeface="Candara" panose="020E0502030303020204" pitchFamily="34" charset="0"/>
              <a:buChar char="◊"/>
            </a:pPr>
            <a:r>
              <a:rPr lang="en-US" sz="2800" b="1"/>
              <a:t>Working steps</a:t>
            </a:r>
          </a:p>
          <a:p>
            <a:pPr lvl="0">
              <a:spcBef>
                <a:spcPts val="1200"/>
              </a:spcBef>
              <a:spcAft>
                <a:spcPts val="600"/>
              </a:spcAft>
              <a:buSzPct val="110000"/>
              <a:buFont typeface="Candara" panose="020E0502030303020204" pitchFamily="34" charset="0"/>
              <a:buChar char="◊"/>
            </a:pPr>
            <a:r>
              <a:rPr lang="en-US" sz="2800" b="1"/>
              <a:t>DriverManager class</a:t>
            </a:r>
          </a:p>
          <a:p>
            <a:pPr lvl="0">
              <a:spcBef>
                <a:spcPts val="1200"/>
              </a:spcBef>
              <a:spcAft>
                <a:spcPts val="600"/>
              </a:spcAft>
              <a:buSzPct val="110000"/>
              <a:buFont typeface="Candara" panose="020E0502030303020204" pitchFamily="34" charset="0"/>
              <a:buChar char="◊"/>
            </a:pPr>
            <a:r>
              <a:rPr lang="en-US" sz="2800" b="1"/>
              <a:t>JDBC Statement</a:t>
            </a:r>
          </a:p>
          <a:p>
            <a:pPr lvl="0">
              <a:spcBef>
                <a:spcPts val="1200"/>
              </a:spcBef>
              <a:spcAft>
                <a:spcPts val="600"/>
              </a:spcAft>
              <a:buSzPct val="110000"/>
              <a:buFont typeface="Candara" panose="020E0502030303020204" pitchFamily="34" charset="0"/>
              <a:buChar char="◊"/>
            </a:pPr>
            <a:r>
              <a:rPr lang="en-US" sz="2800" b="1"/>
              <a:t>JDBC ResultSet</a:t>
            </a:r>
          </a:p>
          <a:p>
            <a:pPr lvl="0">
              <a:spcBef>
                <a:spcPts val="1200"/>
              </a:spcBef>
              <a:spcAft>
                <a:spcPts val="600"/>
              </a:spcAft>
              <a:buSzPct val="110000"/>
              <a:buFont typeface="Candara" panose="020E0502030303020204" pitchFamily="34" charset="0"/>
              <a:buChar char="◊"/>
            </a:pPr>
            <a:r>
              <a:rPr lang="en-US" sz="2800" b="1"/>
              <a:t>JDBC PreparedStatement (with Parameter)</a:t>
            </a:r>
          </a:p>
          <a:p>
            <a:pPr lvl="0">
              <a:spcBef>
                <a:spcPts val="1200"/>
              </a:spcBef>
              <a:spcAft>
                <a:spcPts val="600"/>
              </a:spcAft>
              <a:buSzPct val="110000"/>
              <a:buFont typeface="Candara" panose="020E0502030303020204" pitchFamily="34" charset="0"/>
              <a:buChar char="◊"/>
            </a:pPr>
            <a:r>
              <a:rPr lang="en-US" sz="2800" b="1"/>
              <a:t>Jdbc Callablestatement </a:t>
            </a:r>
          </a:p>
          <a:p>
            <a:pPr lvl="0">
              <a:spcBef>
                <a:spcPts val="1200"/>
              </a:spcBef>
              <a:spcAft>
                <a:spcPts val="600"/>
              </a:spcAft>
              <a:buSzPct val="110000"/>
              <a:buFont typeface="Candara" panose="020E0502030303020204" pitchFamily="34" charset="0"/>
              <a:buChar char="◊"/>
            </a:pPr>
            <a:r>
              <a:rPr lang="en-US" sz="2800" b="1"/>
              <a:t>Transaction Management in JDBC</a:t>
            </a:r>
          </a:p>
          <a:p>
            <a:pPr lvl="0">
              <a:spcBef>
                <a:spcPts val="1200"/>
              </a:spcBef>
              <a:spcAft>
                <a:spcPts val="600"/>
              </a:spcAft>
              <a:buSzPct val="110000"/>
              <a:buFont typeface="Candara" panose="020E0502030303020204" pitchFamily="34" charset="0"/>
              <a:buChar char="◊"/>
            </a:pPr>
            <a:r>
              <a:rPr lang="en-US" sz="2800" b="1"/>
              <a:t>Batch Processing in JDBC</a:t>
            </a:r>
          </a:p>
        </p:txBody>
      </p:sp>
    </p:spTree>
    <p:extLst>
      <p:ext uri="{BB962C8B-B14F-4D97-AF65-F5344CB8AC3E}">
        <p14:creationId xmlns:p14="http://schemas.microsoft.com/office/powerpoint/2010/main" val="1611048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Connection interface</a:t>
            </a:r>
            <a:endParaRPr lang="en-US"/>
          </a:p>
        </p:txBody>
      </p:sp>
      <p:sp>
        <p:nvSpPr>
          <p:cNvPr id="3" name="Content Placeholder 2"/>
          <p:cNvSpPr>
            <a:spLocks noGrp="1"/>
          </p:cNvSpPr>
          <p:nvPr>
            <p:ph idx="1"/>
          </p:nvPr>
        </p:nvSpPr>
        <p:spPr/>
        <p:txBody>
          <a:bodyPr/>
          <a:lstStyle/>
          <a:p>
            <a:pPr>
              <a:spcBef>
                <a:spcPts val="600"/>
              </a:spcBef>
            </a:pPr>
            <a:r>
              <a:rPr lang="en-GB" sz="2000"/>
              <a:t>A </a:t>
            </a:r>
            <a:r>
              <a:rPr lang="en-GB" sz="2000" b="1"/>
              <a:t>Connection</a:t>
            </a:r>
            <a:r>
              <a:rPr lang="en-GB" sz="2000"/>
              <a:t> is the session between </a:t>
            </a:r>
            <a:r>
              <a:rPr lang="en-GB" sz="2000" b="1"/>
              <a:t>Java application </a:t>
            </a:r>
            <a:r>
              <a:rPr lang="en-GB" sz="2000"/>
              <a:t>and </a:t>
            </a:r>
            <a:r>
              <a:rPr lang="en-GB" sz="2000" b="1"/>
              <a:t>database</a:t>
            </a:r>
            <a:r>
              <a:rPr lang="en-GB" sz="2000"/>
              <a:t>. </a:t>
            </a:r>
          </a:p>
          <a:p>
            <a:pPr>
              <a:spcBef>
                <a:spcPts val="600"/>
              </a:spcBef>
            </a:pPr>
            <a:r>
              <a:rPr lang="en-GB" sz="2000"/>
              <a:t>The Connection interface is a factory of </a:t>
            </a:r>
            <a:r>
              <a:rPr lang="en-GB" sz="2000" b="1"/>
              <a:t>Statement</a:t>
            </a:r>
            <a:r>
              <a:rPr lang="en-GB" sz="2000"/>
              <a:t>, </a:t>
            </a:r>
            <a:r>
              <a:rPr lang="en-GB" sz="2000" b="1"/>
              <a:t>PreparedStatement</a:t>
            </a:r>
            <a:r>
              <a:rPr lang="en-GB" sz="2000"/>
              <a:t> and </a:t>
            </a:r>
            <a:r>
              <a:rPr lang="en-GB" sz="2000" b="1"/>
              <a:t>DatabaseMetaData</a:t>
            </a:r>
            <a:r>
              <a:rPr lang="en-GB" sz="2000"/>
              <a:t>.</a:t>
            </a:r>
          </a:p>
          <a:p>
            <a:pPr>
              <a:spcBef>
                <a:spcPts val="600"/>
              </a:spcBef>
            </a:pPr>
            <a:r>
              <a:rPr lang="en-GB" sz="2000" i="1"/>
              <a:t>By default, connection commits the changes after executing queries.</a:t>
            </a:r>
            <a:endParaRPr lang="en-GB" sz="2000"/>
          </a:p>
          <a:p>
            <a:pPr>
              <a:spcBef>
                <a:spcPts val="600"/>
              </a:spcBef>
            </a:pPr>
            <a:r>
              <a:rPr lang="en-GB" sz="2000" b="1"/>
              <a:t>Methods</a:t>
            </a:r>
            <a:r>
              <a:rPr lang="en-GB" sz="2000"/>
              <a:t>:</a:t>
            </a:r>
          </a:p>
          <a:p>
            <a:pPr lvl="1" algn="just">
              <a:spcBef>
                <a:spcPts val="600"/>
              </a:spcBef>
            </a:pPr>
            <a:r>
              <a:rPr lang="en-GB" sz="1800"/>
              <a:t>public Statement </a:t>
            </a:r>
            <a:r>
              <a:rPr lang="en-GB" sz="1800" b="1"/>
              <a:t>createStatement()</a:t>
            </a:r>
            <a:r>
              <a:rPr lang="en-GB" sz="1800"/>
              <a:t>: creates a statement object that can be used to execute SQL queries.</a:t>
            </a:r>
          </a:p>
          <a:p>
            <a:pPr lvl="1">
              <a:spcBef>
                <a:spcPts val="600"/>
              </a:spcBef>
            </a:pPr>
            <a:r>
              <a:rPr lang="en-GB" sz="1800"/>
              <a:t>public Statement </a:t>
            </a:r>
            <a:r>
              <a:rPr lang="en-GB" sz="1800" b="1"/>
              <a:t>createStatement</a:t>
            </a:r>
            <a:r>
              <a:rPr lang="en-GB" sz="1800"/>
              <a:t>(int resultSetType, int </a:t>
            </a:r>
          </a:p>
          <a:p>
            <a:pPr marL="457200" lvl="1" indent="0">
              <a:spcBef>
                <a:spcPts val="600"/>
              </a:spcBef>
              <a:buNone/>
            </a:pPr>
            <a:r>
              <a:rPr lang="en-GB" sz="1800"/>
              <a:t>											resultSetConcurrency):</a:t>
            </a:r>
          </a:p>
          <a:p>
            <a:pPr marL="690563" lvl="2" indent="0">
              <a:spcBef>
                <a:spcPts val="600"/>
              </a:spcBef>
              <a:buNone/>
            </a:pPr>
            <a:r>
              <a:rPr lang="en-GB"/>
              <a:t>creates a Statement object that will generate ResultSet objects with the given type and concurrency.</a:t>
            </a:r>
            <a:endParaRPr lang="en-GB" sz="1600"/>
          </a:p>
          <a:p>
            <a:pPr lvl="1" algn="just">
              <a:spcBef>
                <a:spcPts val="600"/>
              </a:spcBef>
            </a:pPr>
            <a:r>
              <a:rPr lang="en-GB" sz="1800"/>
              <a:t>public void </a:t>
            </a:r>
            <a:r>
              <a:rPr lang="en-GB" sz="1800" b="1"/>
              <a:t>setAutoCommit</a:t>
            </a:r>
            <a:r>
              <a:rPr lang="en-GB" sz="1800"/>
              <a:t>(boolean status): is used to set the commit status. By default it is </a:t>
            </a:r>
            <a:r>
              <a:rPr lang="en-GB" sz="1800" b="1">
                <a:solidFill>
                  <a:srgbClr val="FF0000"/>
                </a:solidFill>
              </a:rPr>
              <a:t>true</a:t>
            </a:r>
            <a:r>
              <a:rPr lang="en-GB" sz="1800"/>
              <a:t>.</a:t>
            </a:r>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pic>
        <p:nvPicPr>
          <p:cNvPr id="2050" name="Picture 2" descr="Hướng dẫn sử dụng Java JDBC kết nối cơ sở dữ liệu"/>
          <p:cNvPicPr>
            <a:picLocks noChangeAspect="1" noChangeArrowheads="1"/>
          </p:cNvPicPr>
          <p:nvPr/>
        </p:nvPicPr>
        <p:blipFill rotWithShape="1">
          <a:blip r:embed="rId2">
            <a:extLst>
              <a:ext uri="{28A0092B-C50C-407E-A947-70E740481C1C}">
                <a14:useLocalDpi xmlns:a14="http://schemas.microsoft.com/office/drawing/2010/main" val="0"/>
              </a:ext>
            </a:extLst>
          </a:blip>
          <a:srcRect l="2903" t="10195" r="3570" b="8628"/>
          <a:stretch/>
        </p:blipFill>
        <p:spPr bwMode="auto">
          <a:xfrm>
            <a:off x="3111307" y="5335316"/>
            <a:ext cx="2900761" cy="99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0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Connection interface</a:t>
            </a:r>
            <a:endParaRPr lang="en-US"/>
          </a:p>
        </p:txBody>
      </p:sp>
      <p:sp>
        <p:nvSpPr>
          <p:cNvPr id="3" name="Content Placeholder 2"/>
          <p:cNvSpPr>
            <a:spLocks noGrp="1"/>
          </p:cNvSpPr>
          <p:nvPr>
            <p:ph idx="1"/>
          </p:nvPr>
        </p:nvSpPr>
        <p:spPr/>
        <p:txBody>
          <a:bodyPr/>
          <a:lstStyle/>
          <a:p>
            <a:r>
              <a:rPr lang="en-GB" b="1"/>
              <a:t>Methods:</a:t>
            </a:r>
          </a:p>
          <a:p>
            <a:pPr lvl="1" algn="just">
              <a:spcBef>
                <a:spcPts val="600"/>
              </a:spcBef>
            </a:pPr>
            <a:r>
              <a:rPr lang="en-GB"/>
              <a:t>public void </a:t>
            </a:r>
            <a:r>
              <a:rPr lang="en-GB" b="1"/>
              <a:t>commit()</a:t>
            </a:r>
            <a:r>
              <a:rPr lang="en-GB"/>
              <a:t>: saves the changes made since the previous commit/rollback permanent.</a:t>
            </a:r>
          </a:p>
          <a:p>
            <a:pPr lvl="1" algn="just">
              <a:spcBef>
                <a:spcPts val="600"/>
              </a:spcBef>
            </a:pPr>
            <a:r>
              <a:rPr lang="en-GB"/>
              <a:t>public void </a:t>
            </a:r>
            <a:r>
              <a:rPr lang="en-GB" b="1"/>
              <a:t>rollback()</a:t>
            </a:r>
            <a:r>
              <a:rPr lang="en-GB"/>
              <a:t>: drops all changes made since the previous commit/rollback.</a:t>
            </a:r>
          </a:p>
          <a:p>
            <a:pPr lvl="1" algn="just">
              <a:spcBef>
                <a:spcPts val="600"/>
              </a:spcBef>
            </a:pPr>
            <a:r>
              <a:rPr lang="en-GB"/>
              <a:t>public void </a:t>
            </a:r>
            <a:r>
              <a:rPr lang="en-GB" b="1"/>
              <a:t>close()</a:t>
            </a:r>
            <a:r>
              <a:rPr lang="en-GB"/>
              <a:t>: closes the connection and Releases a JDBC resources immediately</a:t>
            </a:r>
            <a:endParaRPr lang="en-US" b="1"/>
          </a:p>
          <a:p>
            <a:pPr lvl="1"/>
            <a:r>
              <a:rPr lang="en-US"/>
              <a:t>public PreparedStatement </a:t>
            </a:r>
            <a:r>
              <a:rPr lang="en-US" b="1"/>
              <a:t>prepareStatement(): </a:t>
            </a:r>
            <a:r>
              <a:rPr lang="en-GB"/>
              <a:t>creates a JDBC PreparedStatement object.</a:t>
            </a:r>
          </a:p>
          <a:p>
            <a:pPr lvl="1" algn="just"/>
            <a:r>
              <a:rPr lang="en-GB"/>
              <a:t>public DatabaseMetaData </a:t>
            </a:r>
            <a:r>
              <a:rPr lang="en-US" b="1"/>
              <a:t>getMetaData():</a:t>
            </a:r>
            <a:r>
              <a:rPr lang="en-US"/>
              <a:t> r</a:t>
            </a:r>
            <a:r>
              <a:rPr lang="en-GB"/>
              <a:t>eturns a JDBC DatabaseMetaData object which can be used to introspect the database the JDBC Connection is connected to</a:t>
            </a:r>
            <a:endParaRPr lang="en-US" b="1"/>
          </a:p>
          <a:p>
            <a:pPr lvl="1"/>
            <a:endParaRPr lang="en-US"/>
          </a:p>
          <a:p>
            <a:pPr lvl="1"/>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spTree>
    <p:extLst>
      <p:ext uri="{BB962C8B-B14F-4D97-AF65-F5344CB8AC3E}">
        <p14:creationId xmlns:p14="http://schemas.microsoft.com/office/powerpoint/2010/main" val="247257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DB Sample</a:t>
            </a:r>
            <a:endParaRPr lang="en-US"/>
          </a:p>
        </p:txBody>
      </p:sp>
      <p:sp>
        <p:nvSpPr>
          <p:cNvPr id="3" name="Content Placeholder 2"/>
          <p:cNvSpPr>
            <a:spLocks noGrp="1"/>
          </p:cNvSpPr>
          <p:nvPr>
            <p:ph idx="1"/>
          </p:nvPr>
        </p:nvSpPr>
        <p:spPr/>
        <p:txBody>
          <a:bodyPr/>
          <a:lstStyle/>
          <a:p>
            <a:pPr algn="just"/>
            <a:r>
              <a:rPr lang="en-GB"/>
              <a:t>Create a Database for Training Management System (</a:t>
            </a:r>
            <a:r>
              <a:rPr lang="en-GB" b="1"/>
              <a:t>TrainingDB</a:t>
            </a:r>
            <a:r>
              <a:rPr lang="en-GB"/>
              <a:t>) includes the following tables as:</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Tree>
    <p:extLst>
      <p:ext uri="{BB962C8B-B14F-4D97-AF65-F5344CB8AC3E}">
        <p14:creationId xmlns:p14="http://schemas.microsoft.com/office/powerpoint/2010/main" val="97367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JDBC Statement</a:t>
            </a:r>
            <a:endParaRPr lang="en-US"/>
          </a:p>
        </p:txBody>
      </p:sp>
      <p:sp>
        <p:nvSpPr>
          <p:cNvPr id="7" name="Text Placeholder 6"/>
          <p:cNvSpPr>
            <a:spLocks noGrp="1"/>
          </p:cNvSpPr>
          <p:nvPr>
            <p:ph type="body" idx="1"/>
          </p:nvPr>
        </p:nvSpPr>
        <p:spPr/>
        <p:txBody>
          <a:bodyPr/>
          <a:lstStyle/>
          <a:p>
            <a:r>
              <a:rPr lang="en-GB"/>
              <a:t>Section 4</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Tree>
    <p:extLst>
      <p:ext uri="{BB962C8B-B14F-4D97-AF65-F5344CB8AC3E}">
        <p14:creationId xmlns:p14="http://schemas.microsoft.com/office/powerpoint/2010/main" val="1964249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Statement interface</a:t>
            </a:r>
          </a:p>
        </p:txBody>
      </p:sp>
      <p:sp>
        <p:nvSpPr>
          <p:cNvPr id="3" name="Content Placeholder 2"/>
          <p:cNvSpPr>
            <a:spLocks noGrp="1"/>
          </p:cNvSpPr>
          <p:nvPr>
            <p:ph idx="1"/>
          </p:nvPr>
        </p:nvSpPr>
        <p:spPr/>
        <p:txBody>
          <a:bodyPr/>
          <a:lstStyle/>
          <a:p>
            <a:pPr algn="just"/>
            <a:r>
              <a:rPr lang="en-GB"/>
              <a:t>The </a:t>
            </a:r>
            <a:r>
              <a:rPr lang="en-GB" b="1"/>
              <a:t>Statement interface</a:t>
            </a:r>
            <a:r>
              <a:rPr lang="en-GB"/>
              <a:t> provides methods to execute queries with the database. The statement interface is a factory of ResultSet i.e. it provides factory method to get the object of ResultSet.</a:t>
            </a:r>
          </a:p>
          <a:p>
            <a:r>
              <a:rPr lang="en-US" b="1"/>
              <a:t>Create Statement:</a:t>
            </a:r>
          </a:p>
          <a:p>
            <a:endParaRPr lang="en-GB"/>
          </a:p>
          <a:p>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24</a:t>
            </a:fld>
            <a:endParaRPr lang="en-US"/>
          </a:p>
        </p:txBody>
      </p:sp>
      <p:sp>
        <p:nvSpPr>
          <p:cNvPr id="11" name="Rectangle 10"/>
          <p:cNvSpPr/>
          <p:nvPr/>
        </p:nvSpPr>
        <p:spPr>
          <a:xfrm>
            <a:off x="705304" y="2820241"/>
            <a:ext cx="8139757" cy="2585323"/>
          </a:xfrm>
          <a:prstGeom prst="rect">
            <a:avLst/>
          </a:prstGeom>
        </p:spPr>
        <p:txBody>
          <a:bodyPr wrap="square">
            <a:spAutoFit/>
          </a:bodyPr>
          <a:lstStyle/>
          <a:p>
            <a:r>
              <a:rPr lang="en-US">
                <a:solidFill>
                  <a:srgbClr val="000000"/>
                </a:solidFill>
                <a:latin typeface="Consolas" panose="020B0609020204030204" pitchFamily="49" charset="0"/>
              </a:rPr>
              <a:t>Statement </a:t>
            </a:r>
            <a:r>
              <a:rPr lang="en-US">
                <a:solidFill>
                  <a:srgbClr val="6A3E3E"/>
                </a:solidFill>
                <a:latin typeface="Consolas" panose="020B0609020204030204" pitchFamily="49" charset="0"/>
              </a:rPr>
              <a:t>statement</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connection</a:t>
            </a:r>
            <a:r>
              <a:rPr lang="en-US">
                <a:solidFill>
                  <a:srgbClr val="000000"/>
                </a:solidFill>
                <a:latin typeface="Consolas" panose="020B0609020204030204" pitchFamily="49" charset="0"/>
              </a:rPr>
              <a:t>.createStatement();</a:t>
            </a:r>
          </a:p>
          <a:p>
            <a:endParaRPr lang="en-US">
              <a:solidFill>
                <a:srgbClr val="000000"/>
              </a:solidFill>
              <a:latin typeface="Consolas" panose="020B0609020204030204" pitchFamily="49" charset="0"/>
            </a:endParaRPr>
          </a:p>
          <a:p>
            <a:r>
              <a:rPr lang="en-GB">
                <a:solidFill>
                  <a:srgbClr val="000000"/>
                </a:solidFill>
                <a:latin typeface="Consolas" panose="020B0609020204030204" pitchFamily="49" charset="0"/>
              </a:rPr>
              <a:t>Statement </a:t>
            </a:r>
            <a:r>
              <a:rPr lang="en-GB">
                <a:solidFill>
                  <a:srgbClr val="6A3E3E"/>
                </a:solidFill>
                <a:latin typeface="Consolas" panose="020B0609020204030204" pitchFamily="49" charset="0"/>
              </a:rPr>
              <a:t>statement</a:t>
            </a:r>
            <a:r>
              <a:rPr lang="en-GB">
                <a:solidFill>
                  <a:srgbClr val="000000"/>
                </a:solidFill>
                <a:latin typeface="Consolas" panose="020B0609020204030204" pitchFamily="49" charset="0"/>
              </a:rPr>
              <a:t> = </a:t>
            </a:r>
            <a:r>
              <a:rPr lang="en-GB">
                <a:solidFill>
                  <a:srgbClr val="6A3E3E"/>
                </a:solidFill>
                <a:latin typeface="Consolas" panose="020B0609020204030204" pitchFamily="49" charset="0"/>
              </a:rPr>
              <a:t>connection</a:t>
            </a:r>
            <a:r>
              <a:rPr lang="en-GB">
                <a:solidFill>
                  <a:srgbClr val="000000"/>
                </a:solidFill>
                <a:latin typeface="Consolas" panose="020B0609020204030204" pitchFamily="49" charset="0"/>
              </a:rPr>
              <a:t>.createStatement(</a:t>
            </a:r>
          </a:p>
          <a:p>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resultSetType,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resultSetConcurrency);</a:t>
            </a:r>
          </a:p>
          <a:p>
            <a:endParaRPr lang="en-GB">
              <a:solidFill>
                <a:srgbClr val="000000"/>
              </a:solidFill>
              <a:latin typeface="Consolas" panose="020B0609020204030204" pitchFamily="49" charset="0"/>
            </a:endParaRPr>
          </a:p>
          <a:p>
            <a:r>
              <a:rPr lang="en-GB">
                <a:solidFill>
                  <a:srgbClr val="000000"/>
                </a:solidFill>
                <a:latin typeface="Consolas" panose="020B0609020204030204" pitchFamily="49" charset="0"/>
              </a:rPr>
              <a:t>Statement statement = connection.createStatement(</a:t>
            </a:r>
          </a:p>
          <a:p>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resultSetType,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resultSetConcurrency, </a:t>
            </a:r>
          </a:p>
          <a:p>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resultSetHoldability)</a:t>
            </a:r>
          </a:p>
          <a:p>
            <a:r>
              <a:rPr lang="en-US">
                <a:solidFill>
                  <a:srgbClr val="000000"/>
                </a:solidFill>
                <a:latin typeface="Consolas" panose="020B0609020204030204" pitchFamily="49" charset="0"/>
              </a:rPr>
              <a:t> </a:t>
            </a:r>
            <a:endParaRPr lang="en-US"/>
          </a:p>
        </p:txBody>
      </p:sp>
    </p:spTree>
    <p:extLst>
      <p:ext uri="{BB962C8B-B14F-4D97-AF65-F5344CB8AC3E}">
        <p14:creationId xmlns:p14="http://schemas.microsoft.com/office/powerpoint/2010/main" val="414604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a:t>Statement interface</a:t>
            </a:r>
          </a:p>
        </p:txBody>
      </p:sp>
      <p:sp>
        <p:nvSpPr>
          <p:cNvPr id="27651" name="Content Placeholder 2"/>
          <p:cNvSpPr>
            <a:spLocks noGrp="1"/>
          </p:cNvSpPr>
          <p:nvPr>
            <p:ph idx="1"/>
          </p:nvPr>
        </p:nvSpPr>
        <p:spPr/>
        <p:txBody>
          <a:bodyPr/>
          <a:lstStyle/>
          <a:p>
            <a:pPr algn="just">
              <a:spcBef>
                <a:spcPts val="1200"/>
              </a:spcBef>
              <a:buSzPct val="100000"/>
            </a:pPr>
            <a:r>
              <a:rPr lang="en-US" altLang="en-US" sz="2400"/>
              <a:t>Statement’s </a:t>
            </a:r>
            <a:r>
              <a:rPr lang="en-US" altLang="en-US" sz="2400" b="1">
                <a:solidFill>
                  <a:srgbClr val="FF0000"/>
                </a:solidFill>
              </a:rPr>
              <a:t>methods</a:t>
            </a:r>
            <a:r>
              <a:rPr lang="en-US" altLang="en-US" sz="2400"/>
              <a:t>:</a:t>
            </a:r>
          </a:p>
          <a:p>
            <a:pPr lvl="1" algn="just">
              <a:spcBef>
                <a:spcPts val="1200"/>
              </a:spcBef>
            </a:pPr>
            <a:r>
              <a:rPr lang="en-US" altLang="en-US" b="1"/>
              <a:t>boolean execute(String SQL)</a:t>
            </a:r>
            <a:r>
              <a:rPr lang="en-US" altLang="en-US"/>
              <a:t> : may be </a:t>
            </a:r>
            <a:r>
              <a:rPr lang="en-US" altLang="en-US">
                <a:solidFill>
                  <a:srgbClr val="FF0000"/>
                </a:solidFill>
              </a:rPr>
              <a:t>any kind of SQL statement</a:t>
            </a:r>
            <a:r>
              <a:rPr lang="en-US" altLang="en-US"/>
              <a:t>. Returns a boolean value of true if a ResultSet object can be retrieved; false if the first result is an update count or there is no result. </a:t>
            </a:r>
          </a:p>
          <a:p>
            <a:pPr lvl="1" algn="just">
              <a:spcBef>
                <a:spcPts val="1200"/>
              </a:spcBef>
            </a:pPr>
            <a:r>
              <a:rPr lang="en-US" altLang="en-US" b="1"/>
              <a:t>int executeUpdate(String SQL)</a:t>
            </a:r>
            <a:r>
              <a:rPr lang="en-US" altLang="en-US"/>
              <a:t> : Returns the </a:t>
            </a:r>
            <a:r>
              <a:rPr lang="en-US" altLang="en-US">
                <a:solidFill>
                  <a:srgbClr val="FF0000"/>
                </a:solidFill>
              </a:rPr>
              <a:t>numbers of rows affected </a:t>
            </a:r>
            <a:r>
              <a:rPr lang="en-US" altLang="en-US"/>
              <a:t>by the execution of the SQL statement. Use this method to execute SQL statements for which you expect to get a number of rows affected - for example, an </a:t>
            </a:r>
            <a:r>
              <a:rPr lang="en-US" altLang="en-US">
                <a:solidFill>
                  <a:srgbClr val="FF0000"/>
                </a:solidFill>
              </a:rPr>
              <a:t>INSERT</a:t>
            </a:r>
            <a:r>
              <a:rPr lang="en-US" altLang="en-US"/>
              <a:t>, </a:t>
            </a:r>
            <a:r>
              <a:rPr lang="en-US" altLang="en-US">
                <a:solidFill>
                  <a:srgbClr val="FF0000"/>
                </a:solidFill>
              </a:rPr>
              <a:t>UPDATE</a:t>
            </a:r>
            <a:r>
              <a:rPr lang="en-US" altLang="en-US"/>
              <a:t>, or </a:t>
            </a:r>
            <a:r>
              <a:rPr lang="en-US" altLang="en-US">
                <a:solidFill>
                  <a:srgbClr val="FF0000"/>
                </a:solidFill>
              </a:rPr>
              <a:t>DELETE</a:t>
            </a:r>
            <a:r>
              <a:rPr lang="en-US" altLang="en-US"/>
              <a:t> statement.</a:t>
            </a:r>
          </a:p>
          <a:p>
            <a:pPr lvl="1" algn="just">
              <a:spcBef>
                <a:spcPts val="1200"/>
              </a:spcBef>
            </a:pPr>
            <a:r>
              <a:rPr lang="en-US" altLang="en-US" b="1"/>
              <a:t>ResultSet executeQuery(String SQL)</a:t>
            </a:r>
            <a:r>
              <a:rPr lang="en-US" altLang="en-US"/>
              <a:t> : Returns a </a:t>
            </a:r>
            <a:r>
              <a:rPr lang="en-US" altLang="en-US">
                <a:solidFill>
                  <a:srgbClr val="FF0000"/>
                </a:solidFill>
              </a:rPr>
              <a:t>ResultSet</a:t>
            </a:r>
            <a:r>
              <a:rPr lang="en-US" altLang="en-US"/>
              <a:t> object. Use this method when you expect to get a result set, as you would with a </a:t>
            </a:r>
            <a:r>
              <a:rPr lang="en-US" altLang="en-US">
                <a:solidFill>
                  <a:srgbClr val="FF0000"/>
                </a:solidFill>
              </a:rPr>
              <a:t>SELECT</a:t>
            </a:r>
            <a:r>
              <a:rPr lang="en-US" altLang="en-US"/>
              <a:t> statement.</a:t>
            </a:r>
          </a:p>
          <a:p>
            <a:pPr lvl="1" algn="just">
              <a:spcBef>
                <a:spcPts val="1200"/>
              </a:spcBef>
            </a:pPr>
            <a:r>
              <a:rPr lang="en-GB" b="1"/>
              <a:t>public int[] executeBatch():</a:t>
            </a:r>
            <a:r>
              <a:rPr lang="en-GB"/>
              <a:t> is used to execute batch of commands.</a:t>
            </a:r>
            <a:endParaRPr lang="en-US" altLang="en-US"/>
          </a:p>
        </p:txBody>
      </p:sp>
      <p:sp>
        <p:nvSpPr>
          <p:cNvPr id="3" name="Slide Number Placeholder 2"/>
          <p:cNvSpPr>
            <a:spLocks noGrp="1"/>
          </p:cNvSpPr>
          <p:nvPr>
            <p:ph type="sldNum" sz="quarter" idx="12"/>
          </p:nvPr>
        </p:nvSpPr>
        <p:spPr/>
        <p:txBody>
          <a:bodyPr/>
          <a:lstStyle/>
          <a:p>
            <a:fld id="{AB4FB0DF-9300-7D4B-B157-CBD30D15743F}" type="slidenum">
              <a:rPr lang="en-US" smtClean="0"/>
              <a:t>25</a:t>
            </a:fld>
            <a:endParaRPr lang="en-US"/>
          </a:p>
        </p:txBody>
      </p:sp>
    </p:spTree>
    <p:extLst>
      <p:ext uri="{BB962C8B-B14F-4D97-AF65-F5344CB8AC3E}">
        <p14:creationId xmlns:p14="http://schemas.microsoft.com/office/powerpoint/2010/main" val="1060961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r>
              <a:rPr lang="en-US" altLang="en-US"/>
              <a:t>Examples</a:t>
            </a:r>
          </a:p>
        </p:txBody>
      </p:sp>
      <p:sp>
        <p:nvSpPr>
          <p:cNvPr id="28675" name="Content Placeholder 2"/>
          <p:cNvSpPr>
            <a:spLocks noGrp="1"/>
          </p:cNvSpPr>
          <p:nvPr>
            <p:ph idx="1"/>
          </p:nvPr>
        </p:nvSpPr>
        <p:spPr/>
        <p:txBody>
          <a:bodyPr/>
          <a:lstStyle/>
          <a:p>
            <a:pPr>
              <a:buSzPct val="100000"/>
              <a:defRPr/>
            </a:pPr>
            <a:r>
              <a:rPr lang="en-US" altLang="en-US" sz="2000" b="1"/>
              <a:t>Example 1: Execute a SELECT query via a Statement</a:t>
            </a:r>
          </a:p>
          <a:p>
            <a:pPr lvl="1">
              <a:spcBef>
                <a:spcPts val="600"/>
              </a:spcBef>
              <a:spcAft>
                <a:spcPts val="600"/>
              </a:spcAft>
              <a:buFont typeface="Wingdings" panose="05000000000000000000" pitchFamily="2" charset="2"/>
              <a:buNone/>
              <a:defRPr/>
            </a:pPr>
            <a:r>
              <a:rPr lang="en-US" altLang="en-US" sz="1800">
                <a:solidFill>
                  <a:srgbClr val="3F7F5F"/>
                </a:solidFill>
                <a:latin typeface="Consolas" pitchFamily="49" charset="0"/>
              </a:rPr>
              <a:t>// Create and execute an SQL statement that returns some data.</a:t>
            </a:r>
          </a:p>
          <a:p>
            <a:pPr lvl="1">
              <a:spcBef>
                <a:spcPts val="600"/>
              </a:spcBef>
              <a:spcAft>
                <a:spcPts val="600"/>
              </a:spcAft>
              <a:buFont typeface="Wingdings" panose="05000000000000000000" pitchFamily="2" charset="2"/>
              <a:buNone/>
              <a:defRPr/>
            </a:pPr>
            <a:r>
              <a:rPr lang="en-US" altLang="en-US" sz="1800">
                <a:solidFill>
                  <a:srgbClr val="000000"/>
                </a:solidFill>
                <a:latin typeface="Consolas" pitchFamily="49" charset="0"/>
              </a:rPr>
              <a:t>String SQL1 = </a:t>
            </a:r>
            <a:r>
              <a:rPr lang="en-US" altLang="en-US" sz="1800">
                <a:solidFill>
                  <a:srgbClr val="2A00FF"/>
                </a:solidFill>
                <a:latin typeface="Consolas" pitchFamily="49" charset="0"/>
              </a:rPr>
              <a:t>"SELECT TOP 10 * FROM Person"</a:t>
            </a:r>
            <a:r>
              <a:rPr lang="en-US" altLang="en-US" sz="1800">
                <a:solidFill>
                  <a:srgbClr val="000000"/>
                </a:solidFill>
                <a:latin typeface="Consolas" pitchFamily="49" charset="0"/>
              </a:rPr>
              <a:t>;</a:t>
            </a:r>
          </a:p>
          <a:p>
            <a:pPr lvl="1">
              <a:spcBef>
                <a:spcPts val="600"/>
              </a:spcBef>
              <a:spcAft>
                <a:spcPts val="600"/>
              </a:spcAft>
              <a:buFont typeface="Wingdings" panose="05000000000000000000" pitchFamily="2" charset="2"/>
              <a:buNone/>
              <a:defRPr/>
            </a:pPr>
            <a:r>
              <a:rPr lang="en-US" altLang="en-US" sz="1800" b="1">
                <a:solidFill>
                  <a:srgbClr val="000000"/>
                </a:solidFill>
                <a:latin typeface="Consolas" pitchFamily="49" charset="0"/>
              </a:rPr>
              <a:t>Statement</a:t>
            </a:r>
            <a:r>
              <a:rPr lang="en-US" altLang="en-US" sz="1800">
                <a:solidFill>
                  <a:srgbClr val="000000"/>
                </a:solidFill>
                <a:latin typeface="Consolas" pitchFamily="49" charset="0"/>
              </a:rPr>
              <a:t> stmt=conn.createStatement();</a:t>
            </a:r>
          </a:p>
          <a:p>
            <a:pPr lvl="1">
              <a:spcBef>
                <a:spcPts val="600"/>
              </a:spcBef>
              <a:spcAft>
                <a:spcPts val="600"/>
              </a:spcAft>
              <a:buFont typeface="Wingdings" panose="05000000000000000000" pitchFamily="2" charset="2"/>
              <a:buNone/>
              <a:defRPr/>
            </a:pPr>
            <a:r>
              <a:rPr lang="en-US" altLang="en-US" sz="1800">
                <a:solidFill>
                  <a:srgbClr val="3F7F5F"/>
                </a:solidFill>
                <a:latin typeface="Consolas" pitchFamily="49" charset="0"/>
              </a:rPr>
              <a:t>//ResultSet.TYPE_SCROLL_SENSITIVE,ResultSet.CONCUR_UPDATABLE</a:t>
            </a:r>
          </a:p>
          <a:p>
            <a:pPr lvl="1">
              <a:spcBef>
                <a:spcPts val="600"/>
              </a:spcBef>
              <a:spcAft>
                <a:spcPts val="600"/>
              </a:spcAft>
              <a:buFont typeface="Wingdings" panose="05000000000000000000" pitchFamily="2" charset="2"/>
              <a:buNone/>
              <a:defRPr/>
            </a:pPr>
            <a:r>
              <a:rPr lang="en-US" sz="1800" b="1">
                <a:latin typeface="Consolas" panose="020B0609020204030204" pitchFamily="49" charset="0"/>
              </a:rPr>
              <a:t>ResultSet</a:t>
            </a:r>
            <a:r>
              <a:rPr lang="en-US" sz="1800">
                <a:latin typeface="Consolas" panose="020B0609020204030204" pitchFamily="49" charset="0"/>
              </a:rPr>
              <a:t> </a:t>
            </a:r>
            <a:r>
              <a:rPr lang="en-US" altLang="en-US" sz="1800" b="1">
                <a:solidFill>
                  <a:srgbClr val="FF0000"/>
                </a:solidFill>
                <a:latin typeface="Consolas" pitchFamily="49" charset="0"/>
              </a:rPr>
              <a:t>rs</a:t>
            </a:r>
            <a:r>
              <a:rPr lang="en-US" altLang="en-US" sz="1800">
                <a:solidFill>
                  <a:srgbClr val="000000"/>
                </a:solidFill>
                <a:latin typeface="Consolas" pitchFamily="49" charset="0"/>
              </a:rPr>
              <a:t> = stmt.executeQuery(SQL);</a:t>
            </a:r>
          </a:p>
          <a:p>
            <a:pPr>
              <a:buSzPct val="100000"/>
              <a:defRPr/>
            </a:pPr>
            <a:r>
              <a:rPr lang="en-US" altLang="en-US" sz="2000" b="1"/>
              <a:t>Example 2:	</a:t>
            </a:r>
            <a:r>
              <a:rPr lang="en-GB" b="1"/>
              <a:t>Execute an INSERT via a Statement</a:t>
            </a:r>
            <a:endParaRPr lang="en-US" altLang="en-US" sz="2000" b="1"/>
          </a:p>
          <a:p>
            <a:pPr lvl="1">
              <a:spcBef>
                <a:spcPts val="600"/>
              </a:spcBef>
              <a:spcAft>
                <a:spcPts val="600"/>
              </a:spcAft>
              <a:buFont typeface="Wingdings" panose="05000000000000000000" pitchFamily="2" charset="2"/>
              <a:buNone/>
              <a:defRPr/>
            </a:pPr>
            <a:r>
              <a:rPr lang="en-US" altLang="en-US" sz="1800">
                <a:solidFill>
                  <a:srgbClr val="3F7F5F"/>
                </a:solidFill>
                <a:latin typeface="Consolas" panose="020B0609020204030204" pitchFamily="49" charset="0"/>
              </a:rPr>
              <a:t>// Create and execute an SQL statement that returns some data.</a:t>
            </a:r>
          </a:p>
          <a:p>
            <a:pPr lvl="1">
              <a:spcBef>
                <a:spcPts val="600"/>
              </a:spcBef>
              <a:spcAft>
                <a:spcPts val="600"/>
              </a:spcAft>
              <a:buFont typeface="Wingdings" panose="05000000000000000000" pitchFamily="2" charset="2"/>
              <a:buNone/>
              <a:defRPr/>
            </a:pPr>
            <a:r>
              <a:rPr lang="en-US" altLang="en-US" sz="1800">
                <a:solidFill>
                  <a:srgbClr val="000000"/>
                </a:solidFill>
                <a:latin typeface="Consolas" pitchFamily="49" charset="0"/>
              </a:rPr>
              <a:t>String SQL2 = </a:t>
            </a:r>
            <a:r>
              <a:rPr lang="en-US" altLang="en-US" sz="1800">
                <a:solidFill>
                  <a:srgbClr val="2A00FF"/>
                </a:solidFill>
                <a:latin typeface="Consolas" pitchFamily="49" charset="0"/>
              </a:rPr>
              <a:t>"INSERT INTO STOCK(STOCK_CODE, STOCK_NAME)</a:t>
            </a:r>
          </a:p>
          <a:p>
            <a:pPr lvl="1">
              <a:spcBef>
                <a:spcPts val="600"/>
              </a:spcBef>
              <a:spcAft>
                <a:spcPts val="600"/>
              </a:spcAft>
              <a:buFont typeface="Wingdings" panose="05000000000000000000" pitchFamily="2" charset="2"/>
              <a:buNone/>
              <a:defRPr/>
            </a:pPr>
            <a:r>
              <a:rPr lang="en-US" altLang="en-US" sz="1800">
                <a:solidFill>
                  <a:srgbClr val="2A00FF"/>
                </a:solidFill>
                <a:latin typeface="Consolas" pitchFamily="49" charset="0"/>
              </a:rPr>
              <a:t>			   VALUES('11', 'STOCK1')"</a:t>
            </a:r>
            <a:r>
              <a:rPr lang="en-US" altLang="en-US" sz="1800">
                <a:solidFill>
                  <a:srgbClr val="000000"/>
                </a:solidFill>
                <a:latin typeface="Consolas" pitchFamily="49" charset="0"/>
              </a:rPr>
              <a:t>;</a:t>
            </a:r>
          </a:p>
          <a:p>
            <a:pPr lvl="1">
              <a:spcBef>
                <a:spcPts val="600"/>
              </a:spcBef>
              <a:spcAft>
                <a:spcPts val="600"/>
              </a:spcAft>
              <a:buFont typeface="Wingdings" panose="05000000000000000000" pitchFamily="2" charset="2"/>
              <a:buNone/>
              <a:defRPr/>
            </a:pPr>
            <a:r>
              <a:rPr lang="en-US" altLang="en-US" sz="1800" b="1">
                <a:solidFill>
                  <a:srgbClr val="000000"/>
                </a:solidFill>
                <a:latin typeface="Consolas" pitchFamily="49" charset="0"/>
              </a:rPr>
              <a:t>Statement</a:t>
            </a:r>
            <a:r>
              <a:rPr lang="en-US" altLang="en-US" sz="1800">
                <a:solidFill>
                  <a:srgbClr val="000000"/>
                </a:solidFill>
                <a:latin typeface="Consolas" pitchFamily="49" charset="0"/>
              </a:rPr>
              <a:t> stmt = conn.createStatement();</a:t>
            </a:r>
            <a:endParaRPr lang="en-US" altLang="en-US" sz="1800">
              <a:solidFill>
                <a:srgbClr val="3F7F5F"/>
              </a:solidFill>
              <a:latin typeface="Consolas" pitchFamily="49" charset="0"/>
            </a:endParaRPr>
          </a:p>
          <a:p>
            <a:pPr lvl="1">
              <a:spcBef>
                <a:spcPts val="600"/>
              </a:spcBef>
              <a:spcAft>
                <a:spcPts val="600"/>
              </a:spcAft>
              <a:buFont typeface="Wingdings" panose="05000000000000000000" pitchFamily="2" charset="2"/>
              <a:buNone/>
              <a:defRPr/>
            </a:pPr>
            <a:r>
              <a:rPr lang="en-US" altLang="en-US" sz="1800">
                <a:solidFill>
                  <a:schemeClr val="tx1">
                    <a:lumMod val="85000"/>
                    <a:lumOff val="15000"/>
                  </a:schemeClr>
                </a:solidFill>
                <a:latin typeface="Consolas" pitchFamily="49" charset="0"/>
              </a:rPr>
              <a:t>int</a:t>
            </a:r>
            <a:r>
              <a:rPr lang="en-US" altLang="en-US" sz="1800" b="1">
                <a:solidFill>
                  <a:srgbClr val="FF0000"/>
                </a:solidFill>
                <a:latin typeface="Consolas" pitchFamily="49" charset="0"/>
              </a:rPr>
              <a:t> no_of_row </a:t>
            </a:r>
            <a:r>
              <a:rPr lang="en-US" altLang="en-US" sz="1800">
                <a:solidFill>
                  <a:srgbClr val="000000"/>
                </a:solidFill>
                <a:latin typeface="Consolas" pitchFamily="49" charset="0"/>
              </a:rPr>
              <a:t>= stmt.executeUpdate(SQL);</a:t>
            </a:r>
          </a:p>
          <a:p>
            <a:pPr marL="0" indent="0">
              <a:buSzPct val="100000"/>
              <a:buFont typeface="Wingdings" panose="05000000000000000000" pitchFamily="2" charset="2"/>
              <a:buNone/>
              <a:defRPr/>
            </a:pPr>
            <a:endParaRPr lang="en-US" altLang="en-US" sz="2200"/>
          </a:p>
        </p:txBody>
      </p:sp>
      <p:sp>
        <p:nvSpPr>
          <p:cNvPr id="3" name="Slide Number Placeholder 2"/>
          <p:cNvSpPr>
            <a:spLocks noGrp="1"/>
          </p:cNvSpPr>
          <p:nvPr>
            <p:ph type="sldNum" sz="quarter" idx="12"/>
          </p:nvPr>
        </p:nvSpPr>
        <p:spPr/>
        <p:txBody>
          <a:bodyPr/>
          <a:lstStyle/>
          <a:p>
            <a:fld id="{AB4FB0DF-9300-7D4B-B157-CBD30D15743F}" type="slidenum">
              <a:rPr lang="en-US" smtClean="0"/>
              <a:t>26</a:t>
            </a:fld>
            <a:endParaRPr lang="en-US"/>
          </a:p>
        </p:txBody>
      </p:sp>
    </p:spTree>
    <p:extLst>
      <p:ext uri="{BB962C8B-B14F-4D97-AF65-F5344CB8AC3E}">
        <p14:creationId xmlns:p14="http://schemas.microsoft.com/office/powerpoint/2010/main" val="4123950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altLang="en-US"/>
              <a:t>Retrieve Data &amp; Close Connection</a:t>
            </a:r>
          </a:p>
        </p:txBody>
      </p:sp>
      <p:sp>
        <p:nvSpPr>
          <p:cNvPr id="3" name="Content Placeholder 2"/>
          <p:cNvSpPr>
            <a:spLocks noGrp="1"/>
          </p:cNvSpPr>
          <p:nvPr>
            <p:ph idx="1"/>
          </p:nvPr>
        </p:nvSpPr>
        <p:spPr/>
        <p:txBody>
          <a:bodyPr/>
          <a:lstStyle/>
          <a:p>
            <a:pPr>
              <a:buSzPct val="100000"/>
              <a:defRPr/>
            </a:pPr>
            <a:r>
              <a:rPr lang="en-US" altLang="en-US" sz="2400" b="1"/>
              <a:t>Retrieve data</a:t>
            </a:r>
            <a:endParaRPr lang="en-US" altLang="en-US" sz="2000" b="1"/>
          </a:p>
          <a:p>
            <a:pPr lvl="1">
              <a:spcBef>
                <a:spcPts val="600"/>
              </a:spcBef>
              <a:spcAft>
                <a:spcPts val="600"/>
              </a:spcAft>
              <a:buFont typeface="Wingdings" panose="05000000000000000000" pitchFamily="2" charset="2"/>
              <a:buNone/>
              <a:defRPr/>
            </a:pPr>
            <a:r>
              <a:rPr lang="en-US" altLang="en-US" sz="1800">
                <a:solidFill>
                  <a:srgbClr val="3F7F5F"/>
                </a:solidFill>
                <a:latin typeface="Consolas" panose="020B0609020204030204" pitchFamily="49" charset="0"/>
              </a:rPr>
              <a:t>// Iterate through the data in the result set and display it.</a:t>
            </a:r>
          </a:p>
          <a:p>
            <a:pPr lvl="1">
              <a:spcBef>
                <a:spcPts val="600"/>
              </a:spcBef>
              <a:spcAft>
                <a:spcPts val="600"/>
              </a:spcAft>
              <a:buFont typeface="Wingdings" panose="05000000000000000000" pitchFamily="2" charset="2"/>
              <a:buNone/>
              <a:defRPr/>
            </a:pPr>
            <a:r>
              <a:rPr lang="en-US" altLang="en-US" sz="2200" b="1">
                <a:solidFill>
                  <a:srgbClr val="7F0055"/>
                </a:solidFill>
                <a:latin typeface="Consolas" pitchFamily="49" charset="0"/>
              </a:rPr>
              <a:t>while</a:t>
            </a:r>
            <a:r>
              <a:rPr lang="en-US" altLang="en-US" sz="2200" b="1">
                <a:solidFill>
                  <a:srgbClr val="000000"/>
                </a:solidFill>
                <a:latin typeface="Consolas" pitchFamily="49" charset="0"/>
              </a:rPr>
              <a:t> (rs.next()) {</a:t>
            </a:r>
          </a:p>
          <a:p>
            <a:pPr lvl="1">
              <a:spcBef>
                <a:spcPts val="600"/>
              </a:spcBef>
              <a:spcAft>
                <a:spcPts val="600"/>
              </a:spcAft>
              <a:buFont typeface="Wingdings" panose="05000000000000000000" pitchFamily="2" charset="2"/>
              <a:buNone/>
              <a:defRPr/>
            </a:pPr>
            <a:r>
              <a:rPr lang="en-US" altLang="en-US" sz="2200">
                <a:solidFill>
                  <a:srgbClr val="000000"/>
                </a:solidFill>
                <a:latin typeface="Consolas" pitchFamily="49" charset="0"/>
              </a:rPr>
              <a:t>	System.</a:t>
            </a:r>
            <a:r>
              <a:rPr lang="en-US" altLang="en-US" sz="2200">
                <a:solidFill>
                  <a:srgbClr val="0000C0"/>
                </a:solidFill>
                <a:latin typeface="Consolas" pitchFamily="49" charset="0"/>
              </a:rPr>
              <a:t>out</a:t>
            </a:r>
            <a:r>
              <a:rPr lang="en-US" altLang="en-US" sz="2200">
                <a:solidFill>
                  <a:srgbClr val="000000"/>
                </a:solidFill>
                <a:latin typeface="Consolas" pitchFamily="49" charset="0"/>
              </a:rPr>
              <a:t>.println(rs.getInt(1) + </a:t>
            </a:r>
            <a:r>
              <a:rPr lang="en-US" altLang="en-US" sz="2200">
                <a:solidFill>
                  <a:srgbClr val="2A00FF"/>
                </a:solidFill>
                <a:latin typeface="Consolas" pitchFamily="49" charset="0"/>
              </a:rPr>
              <a:t>"\t"</a:t>
            </a:r>
            <a:r>
              <a:rPr lang="en-US" altLang="en-US" sz="2200">
                <a:solidFill>
                  <a:srgbClr val="000000"/>
                </a:solidFill>
                <a:latin typeface="Consolas" pitchFamily="49" charset="0"/>
              </a:rPr>
              <a:t> + </a:t>
            </a:r>
          </a:p>
          <a:p>
            <a:pPr lvl="1">
              <a:spcBef>
                <a:spcPts val="600"/>
              </a:spcBef>
              <a:spcAft>
                <a:spcPts val="600"/>
              </a:spcAft>
              <a:buFont typeface="Wingdings" panose="05000000000000000000" pitchFamily="2" charset="2"/>
              <a:buNone/>
              <a:defRPr/>
            </a:pPr>
            <a:r>
              <a:rPr lang="en-US" altLang="en-US" sz="2200">
                <a:solidFill>
                  <a:srgbClr val="000000"/>
                </a:solidFill>
                <a:latin typeface="Consolas" pitchFamily="49" charset="0"/>
              </a:rPr>
              <a:t>						rs.getString(2)+</a:t>
            </a:r>
            <a:r>
              <a:rPr lang="en-US" altLang="en-US" sz="2200">
                <a:solidFill>
                  <a:srgbClr val="2A00FF"/>
                </a:solidFill>
                <a:latin typeface="Consolas" pitchFamily="49" charset="0"/>
              </a:rPr>
              <a:t>"\t"</a:t>
            </a:r>
            <a:r>
              <a:rPr lang="en-US" altLang="en-US" sz="2200">
                <a:solidFill>
                  <a:srgbClr val="000000"/>
                </a:solidFill>
                <a:latin typeface="Consolas" pitchFamily="49" charset="0"/>
              </a:rPr>
              <a:t>+rs.getInt(3));</a:t>
            </a:r>
          </a:p>
          <a:p>
            <a:pPr lvl="1">
              <a:spcBef>
                <a:spcPts val="600"/>
              </a:spcBef>
              <a:spcAft>
                <a:spcPts val="600"/>
              </a:spcAft>
              <a:buFont typeface="Wingdings" panose="05000000000000000000" pitchFamily="2" charset="2"/>
              <a:buNone/>
              <a:defRPr/>
            </a:pPr>
            <a:r>
              <a:rPr lang="en-US" altLang="en-US" sz="2200">
                <a:solidFill>
                  <a:srgbClr val="000000"/>
                </a:solidFill>
                <a:latin typeface="Consolas" pitchFamily="49" charset="0"/>
              </a:rPr>
              <a:t>}</a:t>
            </a:r>
            <a:endParaRPr lang="en-US" altLang="en-US" sz="2200">
              <a:latin typeface="Consolas" panose="020B0609020204030204" pitchFamily="49" charset="0"/>
            </a:endParaRPr>
          </a:p>
          <a:p>
            <a:pPr>
              <a:buSzPct val="100000"/>
              <a:defRPr/>
            </a:pPr>
            <a:r>
              <a:rPr lang="en-US" altLang="en-US" sz="2400" b="1"/>
              <a:t>Close connection</a:t>
            </a:r>
          </a:p>
          <a:p>
            <a:pPr marL="800100" lvl="2" indent="0">
              <a:buSzPct val="100000"/>
              <a:buFont typeface="Wingdings" panose="05000000000000000000" pitchFamily="2" charset="2"/>
              <a:buNone/>
              <a:defRPr/>
            </a:pPr>
            <a:r>
              <a:rPr lang="en-US" sz="2200">
                <a:latin typeface="Consolas" panose="020B0609020204030204" pitchFamily="49" charset="0"/>
              </a:rPr>
              <a:t>statement.close();</a:t>
            </a:r>
            <a:endParaRPr lang="en-US" sz="2200">
              <a:solidFill>
                <a:srgbClr val="6A3E3E"/>
              </a:solidFill>
              <a:highlight>
                <a:srgbClr val="E8F2FE"/>
              </a:highlight>
              <a:latin typeface="Consolas" panose="020B0609020204030204" pitchFamily="49" charset="0"/>
            </a:endParaRPr>
          </a:p>
          <a:p>
            <a:pPr marL="800100" lvl="2" indent="0">
              <a:buSzPct val="100000"/>
              <a:buFont typeface="Wingdings" panose="05000000000000000000" pitchFamily="2" charset="2"/>
              <a:buNone/>
              <a:defRPr/>
            </a:pPr>
            <a:r>
              <a:rPr lang="en-US" sz="2200">
                <a:solidFill>
                  <a:srgbClr val="6A3E3E"/>
                </a:solidFill>
                <a:highlight>
                  <a:srgbClr val="E8F2FE"/>
                </a:highlight>
                <a:latin typeface="Consolas" panose="020B0609020204030204" pitchFamily="49" charset="0"/>
              </a:rPr>
              <a:t>conn</a:t>
            </a:r>
            <a:r>
              <a:rPr lang="en-US" sz="2200">
                <a:solidFill>
                  <a:srgbClr val="000000"/>
                </a:solidFill>
                <a:highlight>
                  <a:srgbClr val="E8F2FE"/>
                </a:highlight>
                <a:latin typeface="Consolas" panose="020B0609020204030204" pitchFamily="49" charset="0"/>
              </a:rPr>
              <a:t>.close();</a:t>
            </a:r>
          </a:p>
        </p:txBody>
      </p:sp>
      <p:sp>
        <p:nvSpPr>
          <p:cNvPr id="4" name="Slide Number Placeholder 3"/>
          <p:cNvSpPr>
            <a:spLocks noGrp="1"/>
          </p:cNvSpPr>
          <p:nvPr>
            <p:ph type="sldNum" sz="quarter" idx="12"/>
          </p:nvPr>
        </p:nvSpPr>
        <p:spPr/>
        <p:txBody>
          <a:bodyPr/>
          <a:lstStyle/>
          <a:p>
            <a:fld id="{AB4FB0DF-9300-7D4B-B157-CBD30D15743F}" type="slidenum">
              <a:rPr lang="en-US" smtClean="0"/>
              <a:t>27</a:t>
            </a:fld>
            <a:endParaRPr lang="en-US"/>
          </a:p>
        </p:txBody>
      </p:sp>
    </p:spTree>
    <p:extLst>
      <p:ext uri="{BB962C8B-B14F-4D97-AF65-F5344CB8AC3E}">
        <p14:creationId xmlns:p14="http://schemas.microsoft.com/office/powerpoint/2010/main" val="15890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a:t>Statement Using Java Try With Resources</a:t>
            </a:r>
            <a:endParaRPr lang="en-US" sz="2800"/>
          </a:p>
        </p:txBody>
      </p:sp>
      <p:sp>
        <p:nvSpPr>
          <p:cNvPr id="3" name="Content Placeholder 2"/>
          <p:cNvSpPr>
            <a:spLocks noGrp="1"/>
          </p:cNvSpPr>
          <p:nvPr>
            <p:ph idx="1"/>
          </p:nvPr>
        </p:nvSpPr>
        <p:spPr/>
        <p:txBody>
          <a:bodyPr/>
          <a:lstStyle/>
          <a:p>
            <a:pPr algn="just"/>
            <a:r>
              <a:rPr lang="en-GB" sz="2000"/>
              <a:t>In order to close a Statement correctly after use, you can open it inside a Java </a:t>
            </a:r>
            <a:r>
              <a:rPr lang="en-GB" sz="2000" b="1"/>
              <a:t>Try With Resources </a:t>
            </a:r>
            <a:r>
              <a:rPr lang="en-GB" sz="2000"/>
              <a:t>block. </a:t>
            </a:r>
          </a:p>
          <a:p>
            <a:pPr algn="just"/>
            <a:r>
              <a:rPr lang="en-GB" sz="2000"/>
              <a:t>Here is an example of closing a Java JDBC Statement instance using the </a:t>
            </a:r>
            <a:r>
              <a:rPr lang="en-GB" sz="2000" b="1"/>
              <a:t>try-with-resources</a:t>
            </a:r>
            <a:r>
              <a:rPr lang="en-GB" sz="2000"/>
              <a:t> construct:</a:t>
            </a:r>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r>
              <a:rPr lang="en-GB" sz="2000" i="1"/>
              <a:t>Once the try block exits, the </a:t>
            </a:r>
            <a:r>
              <a:rPr lang="en-GB" sz="2000" b="1" i="1"/>
              <a:t>Statement</a:t>
            </a:r>
            <a:r>
              <a:rPr lang="en-GB" sz="2000" i="1"/>
              <a:t> will be closed automatically.</a:t>
            </a:r>
            <a:endParaRPr lang="en-US" sz="2000" i="1"/>
          </a:p>
          <a:p>
            <a:pPr algn="just"/>
            <a:endParaRPr lang="en-GB" sz="2000"/>
          </a:p>
          <a:p>
            <a:pPr algn="just"/>
            <a:endParaRPr lang="en-US" sz="2000"/>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9" name="Rectangle 8"/>
          <p:cNvSpPr/>
          <p:nvPr/>
        </p:nvSpPr>
        <p:spPr>
          <a:xfrm>
            <a:off x="786857" y="2325415"/>
            <a:ext cx="7549661" cy="1477328"/>
          </a:xfrm>
          <a:prstGeom prst="rect">
            <a:avLst/>
          </a:prstGeom>
        </p:spPr>
        <p:txBody>
          <a:bodyPr wrap="square">
            <a:spAutoFit/>
          </a:bodyPr>
          <a:lstStyle/>
          <a:p>
            <a:r>
              <a:rPr lang="en-US" b="1">
                <a:solidFill>
                  <a:srgbClr val="7F0055"/>
                </a:solidFill>
                <a:latin typeface="Consolas" panose="020B0609020204030204" pitchFamily="49" charset="0"/>
              </a:rPr>
              <a:t>try</a:t>
            </a:r>
            <a:r>
              <a:rPr lang="en-US" b="1">
                <a:solidFill>
                  <a:srgbClr val="000000"/>
                </a:solidFill>
                <a:latin typeface="Consolas" panose="020B0609020204030204" pitchFamily="49" charset="0"/>
              </a:rPr>
              <a:t> (Statement </a:t>
            </a:r>
            <a:r>
              <a:rPr lang="en-US" b="1">
                <a:solidFill>
                  <a:srgbClr val="6A3E3E"/>
                </a:solidFill>
                <a:highlight>
                  <a:srgbClr val="D4D4D4"/>
                </a:highlight>
                <a:latin typeface="Consolas" panose="020B0609020204030204" pitchFamily="49" charset="0"/>
              </a:rPr>
              <a:t>statement</a:t>
            </a:r>
            <a:r>
              <a:rPr lang="en-US" b="1">
                <a:solidFill>
                  <a:srgbClr val="000000"/>
                </a:solidFill>
                <a:highlight>
                  <a:srgbClr val="D4D4D4"/>
                </a:highlight>
                <a:latin typeface="Consolas" panose="020B0609020204030204" pitchFamily="49" charset="0"/>
              </a:rPr>
              <a:t> = </a:t>
            </a:r>
            <a:r>
              <a:rPr lang="en-US" b="1">
                <a:solidFill>
                  <a:srgbClr val="6A3E3E"/>
                </a:solidFill>
                <a:highlight>
                  <a:srgbClr val="D4D4D4"/>
                </a:highlight>
                <a:latin typeface="Consolas" panose="020B0609020204030204" pitchFamily="49" charset="0"/>
              </a:rPr>
              <a:t>connection</a:t>
            </a:r>
            <a:r>
              <a:rPr lang="en-US" b="1">
                <a:solidFill>
                  <a:srgbClr val="000000"/>
                </a:solidFill>
                <a:highlight>
                  <a:srgbClr val="D4D4D4"/>
                </a:highlight>
                <a:latin typeface="Consolas" panose="020B0609020204030204" pitchFamily="49" charset="0"/>
              </a:rPr>
              <a:t>.createStatement()) {</a:t>
            </a:r>
          </a:p>
          <a:p>
            <a:r>
              <a:rPr lang="en-GB">
                <a:solidFill>
                  <a:srgbClr val="000000"/>
                </a:solidFill>
                <a:latin typeface="Consolas" panose="020B0609020204030204" pitchFamily="49" charset="0"/>
              </a:rPr>
              <a:t>      </a:t>
            </a:r>
            <a:r>
              <a:rPr lang="en-GB">
                <a:solidFill>
                  <a:srgbClr val="3F7F5F"/>
                </a:solidFill>
                <a:latin typeface="Consolas" panose="020B0609020204030204" pitchFamily="49" charset="0"/>
              </a:rPr>
              <a:t>// use the statement in here.</a:t>
            </a:r>
          </a:p>
          <a:p>
            <a:r>
              <a:rPr lang="en-US">
                <a:solidFill>
                  <a:srgbClr val="000000"/>
                </a:solidFill>
                <a:highlight>
                  <a:srgbClr val="D4D4D4"/>
                </a:highlight>
                <a:latin typeface="Consolas" panose="020B0609020204030204" pitchFamily="49" charset="0"/>
              </a:rPr>
              <a:t>} </a:t>
            </a:r>
            <a:r>
              <a:rPr lang="en-US" b="1">
                <a:solidFill>
                  <a:srgbClr val="7F0055"/>
                </a:solidFill>
                <a:highlight>
                  <a:srgbClr val="D4D4D4"/>
                </a:highlight>
                <a:latin typeface="Consolas" panose="020B0609020204030204" pitchFamily="49" charset="0"/>
              </a:rPr>
              <a:t>catch</a:t>
            </a:r>
            <a:r>
              <a:rPr lang="en-US" b="1">
                <a:solidFill>
                  <a:srgbClr val="000000"/>
                </a:solidFill>
                <a:highlight>
                  <a:srgbClr val="D4D4D4"/>
                </a:highlight>
                <a:latin typeface="Consolas" panose="020B0609020204030204" pitchFamily="49" charset="0"/>
              </a:rPr>
              <a:t> (SQLException </a:t>
            </a:r>
            <a:r>
              <a:rPr lang="en-US" b="1">
                <a:solidFill>
                  <a:srgbClr val="6A3E3E"/>
                </a:solidFill>
                <a:highlight>
                  <a:srgbClr val="D4D4D4"/>
                </a:highlight>
                <a:latin typeface="Consolas" panose="020B0609020204030204" pitchFamily="49" charset="0"/>
              </a:rPr>
              <a:t>e</a:t>
            </a:r>
            <a:r>
              <a:rPr lang="en-US" b="1">
                <a:solidFill>
                  <a:srgbClr val="000000"/>
                </a:solidFill>
                <a:highlight>
                  <a:srgbClr val="D4D4D4"/>
                </a:highlight>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3F7F5F"/>
                </a:solidFill>
                <a:latin typeface="Consolas" panose="020B0609020204030204" pitchFamily="49" charset="0"/>
              </a:rPr>
              <a:t>// </a:t>
            </a:r>
            <a:r>
              <a:rPr lang="en-US" b="1">
                <a:solidFill>
                  <a:srgbClr val="7F9FBF"/>
                </a:solidFill>
                <a:latin typeface="Consolas" panose="020B0609020204030204" pitchFamily="49" charset="0"/>
              </a:rPr>
              <a:t>TODO</a:t>
            </a:r>
            <a:r>
              <a:rPr lang="en-US" b="1">
                <a:solidFill>
                  <a:srgbClr val="3F7F5F"/>
                </a:solidFill>
                <a:latin typeface="Consolas" panose="020B0609020204030204" pitchFamily="49" charset="0"/>
              </a:rPr>
              <a:t>: handle exception</a:t>
            </a: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3472644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altLang="en-US">
                <a:solidFill>
                  <a:schemeClr val="accent6">
                    <a:lumMod val="75000"/>
                  </a:schemeClr>
                </a:solidFill>
              </a:rPr>
              <a:t>JDBC resultset</a:t>
            </a:r>
            <a:endParaRPr lang="en-US" dirty="0">
              <a:solidFill>
                <a:schemeClr val="accent6">
                  <a:lumMod val="75000"/>
                </a:schemeClr>
              </a:solidFill>
            </a:endParaRPr>
          </a:p>
        </p:txBody>
      </p:sp>
      <p:sp>
        <p:nvSpPr>
          <p:cNvPr id="6" name="Text Placeholder 5"/>
          <p:cNvSpPr>
            <a:spLocks noGrp="1"/>
          </p:cNvSpPr>
          <p:nvPr>
            <p:ph type="body" idx="1"/>
          </p:nvPr>
        </p:nvSpPr>
        <p:spPr/>
        <p:txBody>
          <a:bodyPr/>
          <a:lstStyle/>
          <a:p>
            <a:pPr eaLnBrk="1" hangingPunct="1">
              <a:defRPr/>
            </a:pPr>
            <a:r>
              <a:rPr lang="en-US"/>
              <a:t>Section 5</a:t>
            </a: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AE5A73-A52F-42DB-8CC7-90AC2C6C88A5}" type="slidenum">
              <a:rPr lang="en-US" altLang="en-US">
                <a:solidFill>
                  <a:schemeClr val="tx1">
                    <a:tint val="75000"/>
                  </a:schemeClr>
                </a:solidFill>
                <a:latin typeface="+mn-lt"/>
                <a:cs typeface="+mn-cs"/>
              </a:rPr>
              <a:pPr eaLnBrk="1" hangingPunct="1"/>
              <a:t>29</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34852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eaLnBrk="1" hangingPunct="1"/>
            <a:r>
              <a:rPr lang="en-US" altLang="en-US"/>
              <a:t>Learning Approach</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35762295"/>
              </p:ext>
            </p:extLst>
          </p:nvPr>
        </p:nvGraphicFramePr>
        <p:xfrm>
          <a:off x="228600" y="776513"/>
          <a:ext cx="8686800" cy="5434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AB4FB0DF-9300-7D4B-B157-CBD30D15743F}" type="slidenum">
              <a:rPr lang="en-US" smtClean="0"/>
              <a:t>3</a:t>
            </a:fld>
            <a:endParaRPr lang="en-US"/>
          </a:p>
        </p:txBody>
      </p:sp>
    </p:spTree>
    <p:extLst>
      <p:ext uri="{BB962C8B-B14F-4D97-AF65-F5344CB8AC3E}">
        <p14:creationId xmlns:p14="http://schemas.microsoft.com/office/powerpoint/2010/main" val="283911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68B35B5E-8E87-4DE3-B351-F67DE7D6100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E3679EC-D38C-4D26-88C3-158E93B529F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D49D475-5540-4446-A6CC-C2B4AA23502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C87964FA-812B-47FF-9D96-F0B3A4214C0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866A1CF4-B79E-4EB4-9CE0-DC82E3AF77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F690260F-A05B-43CC-A8E7-2907A973CAE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6A7AF63B-A5A7-49A4-8FDC-2767227DC7E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23AFCB36-FE32-4C16-8AD6-0EE82A4301B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4E05BF3B-1030-42C8-A224-0EA68C68CA7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E99EE26D-8D24-428B-B79C-CA3642CFEAC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7F6135E0-7752-41D9-8949-2C6C50C548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4EA53240-6A3B-44EF-982F-E7C805897F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354B78F2-DB64-4575-B54A-84ADF163CDF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E739126-418B-4B04-96A2-EEDCE3C318D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653CDA86-6ED9-412E-BAE5-E781E737A9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Overview</a:t>
            </a:r>
            <a:endParaRPr lang="en-US"/>
          </a:p>
        </p:txBody>
      </p:sp>
      <p:sp>
        <p:nvSpPr>
          <p:cNvPr id="3" name="Content Placeholder 2"/>
          <p:cNvSpPr>
            <a:spLocks noGrp="1"/>
          </p:cNvSpPr>
          <p:nvPr>
            <p:ph idx="1"/>
          </p:nvPr>
        </p:nvSpPr>
        <p:spPr/>
        <p:txBody>
          <a:bodyPr/>
          <a:lstStyle/>
          <a:p>
            <a:pPr algn="just"/>
            <a:r>
              <a:rPr lang="en-GB" sz="2000"/>
              <a:t>The Java JDBC </a:t>
            </a:r>
            <a:r>
              <a:rPr lang="en-GB" sz="2000" b="1"/>
              <a:t>java.sql.ResultSet</a:t>
            </a:r>
            <a:r>
              <a:rPr lang="en-GB" sz="2000"/>
              <a:t> interface represents the result of a database query. </a:t>
            </a:r>
          </a:p>
          <a:p>
            <a:pPr algn="just"/>
            <a:r>
              <a:rPr lang="en-GB" sz="2000"/>
              <a:t>This ResultSet is then iterated to inspect the result. </a:t>
            </a:r>
          </a:p>
          <a:p>
            <a:r>
              <a:rPr lang="en-US" sz="2000" b="1">
                <a:solidFill>
                  <a:srgbClr val="000000"/>
                </a:solidFill>
                <a:latin typeface="arial" panose="020B0604020202020204" pitchFamily="34" charset="0"/>
              </a:rPr>
              <a:t>A ResultSet Contains Records:</a:t>
            </a:r>
          </a:p>
          <a:p>
            <a:pPr lvl="1" algn="just"/>
            <a:r>
              <a:rPr lang="en-GB" sz="1600"/>
              <a:t>A JDBC ResultSet contains records. Each records contains a set of columns. Each record contains the same amount of columns, although not all columns may have a value. A column can have a null value. </a:t>
            </a:r>
          </a:p>
          <a:p>
            <a:pPr lvl="1" algn="just"/>
            <a:r>
              <a:rPr lang="en-GB" sz="1600"/>
              <a:t>The following ResultSet has 3 different columns (Name, Age, Gender), and 3 records with different values for each column</a:t>
            </a:r>
            <a:endParaRPr lang="en-US" sz="1600"/>
          </a:p>
          <a:p>
            <a:pPr lvl="1" algn="just"/>
            <a:endParaRPr lang="en-US" sz="1600"/>
          </a:p>
        </p:txBody>
      </p:sp>
      <p:sp>
        <p:nvSpPr>
          <p:cNvPr id="5" name="Slide Number Placeholder 4"/>
          <p:cNvSpPr>
            <a:spLocks noGrp="1"/>
          </p:cNvSpPr>
          <p:nvPr>
            <p:ph type="sldNum" sz="quarter" idx="12"/>
          </p:nvPr>
        </p:nvSpPr>
        <p:spPr/>
        <p:txBody>
          <a:bodyPr/>
          <a:lstStyle/>
          <a:p>
            <a:fld id="{AB4FB0DF-9300-7D4B-B157-CBD30D15743F}" type="slidenum">
              <a:rPr lang="en-US" smtClean="0"/>
              <a:t>30</a:t>
            </a:fld>
            <a:endParaRPr lang="en-US"/>
          </a:p>
        </p:txBody>
      </p:sp>
      <p:pic>
        <p:nvPicPr>
          <p:cNvPr id="9" name="Picture 8"/>
          <p:cNvPicPr>
            <a:picLocks noChangeAspect="1"/>
          </p:cNvPicPr>
          <p:nvPr/>
        </p:nvPicPr>
        <p:blipFill>
          <a:blip r:embed="rId3"/>
          <a:stretch>
            <a:fillRect/>
          </a:stretch>
        </p:blipFill>
        <p:spPr>
          <a:xfrm>
            <a:off x="2170913" y="3620233"/>
            <a:ext cx="4781550" cy="2419350"/>
          </a:xfrm>
          <a:prstGeom prst="rect">
            <a:avLst/>
          </a:prstGeom>
        </p:spPr>
      </p:pic>
    </p:spTree>
    <p:extLst>
      <p:ext uri="{BB962C8B-B14F-4D97-AF65-F5344CB8AC3E}">
        <p14:creationId xmlns:p14="http://schemas.microsoft.com/office/powerpoint/2010/main" val="1863239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ResultSet</a:t>
            </a:r>
          </a:p>
        </p:txBody>
      </p:sp>
      <p:sp>
        <p:nvSpPr>
          <p:cNvPr id="3" name="Content Placeholder 2"/>
          <p:cNvSpPr>
            <a:spLocks noGrp="1"/>
          </p:cNvSpPr>
          <p:nvPr>
            <p:ph idx="1"/>
          </p:nvPr>
        </p:nvSpPr>
        <p:spPr/>
        <p:txBody>
          <a:bodyPr/>
          <a:lstStyle/>
          <a:p>
            <a:pPr algn="just"/>
            <a:r>
              <a:rPr lang="en-GB" sz="1800"/>
              <a:t>You create a </a:t>
            </a:r>
            <a:r>
              <a:rPr lang="en-GB" sz="1800" b="1"/>
              <a:t>ResultSet</a:t>
            </a:r>
            <a:r>
              <a:rPr lang="en-GB" sz="1800"/>
              <a:t> by executing a </a:t>
            </a:r>
            <a:r>
              <a:rPr lang="en-GB" sz="1800" b="1"/>
              <a:t>Statement</a:t>
            </a:r>
            <a:r>
              <a:rPr lang="en-GB" sz="1800"/>
              <a:t> or </a:t>
            </a:r>
            <a:r>
              <a:rPr lang="en-GB" sz="1800" b="1"/>
              <a:t>PreparedStatement</a:t>
            </a:r>
            <a:r>
              <a:rPr lang="en-GB" sz="1800"/>
              <a:t>, like this:</a:t>
            </a:r>
          </a:p>
          <a:p>
            <a:pPr algn="just"/>
            <a:endParaRPr lang="en-GB" sz="1800"/>
          </a:p>
          <a:p>
            <a:pPr algn="just"/>
            <a:endParaRPr lang="en-GB" sz="1800"/>
          </a:p>
          <a:p>
            <a:pPr algn="just"/>
            <a:endParaRPr lang="en-GB" sz="1800"/>
          </a:p>
          <a:p>
            <a:pPr algn="just"/>
            <a:r>
              <a:rPr lang="en-US" sz="1800"/>
              <a:t>Or like this:</a:t>
            </a:r>
          </a:p>
          <a:p>
            <a:pPr algn="just"/>
            <a:endParaRPr lang="en-GB" sz="1800"/>
          </a:p>
          <a:p>
            <a:pPr algn="just"/>
            <a:endParaRPr lang="en-GB" sz="1800"/>
          </a:p>
          <a:p>
            <a:pPr algn="just"/>
            <a:endParaRPr lang="en-GB" sz="1800"/>
          </a:p>
          <a:p>
            <a:pPr algn="just"/>
            <a:endParaRPr lang="en-GB" sz="1800"/>
          </a:p>
          <a:p>
            <a:pPr algn="just"/>
            <a:endParaRPr lang="en-GB" sz="1200"/>
          </a:p>
          <a:p>
            <a:pPr algn="just"/>
            <a:r>
              <a:rPr lang="en-GB" sz="1800" b="1"/>
              <a:t>ResultSet</a:t>
            </a:r>
            <a:r>
              <a:rPr lang="en-GB" sz="1800"/>
              <a:t> data:</a:t>
            </a:r>
            <a:endParaRPr lang="en-US" sz="180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sp>
        <p:nvSpPr>
          <p:cNvPr id="8" name="Rectangle 7"/>
          <p:cNvSpPr/>
          <p:nvPr/>
        </p:nvSpPr>
        <p:spPr>
          <a:xfrm>
            <a:off x="838200" y="1434352"/>
            <a:ext cx="8193411" cy="830997"/>
          </a:xfrm>
          <a:prstGeom prst="rect">
            <a:avLst/>
          </a:prstGeom>
        </p:spPr>
        <p:txBody>
          <a:bodyPr wrap="square">
            <a:spAutoFit/>
          </a:bodyPr>
          <a:lstStyle/>
          <a:p>
            <a:r>
              <a:rPr lang="en-US" sz="1600">
                <a:solidFill>
                  <a:srgbClr val="000000"/>
                </a:solidFill>
                <a:latin typeface="Consolas" panose="020B0609020204030204" pitchFamily="49" charset="0"/>
              </a:rPr>
              <a:t>Statement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.createStatement();</a:t>
            </a:r>
          </a:p>
          <a:p>
            <a:endParaRPr lang="en-US" sz="1600">
              <a:latin typeface="Consolas" panose="020B0609020204030204" pitchFamily="49" charset="0"/>
            </a:endParaRPr>
          </a:p>
          <a:p>
            <a:r>
              <a:rPr lang="en-GB" sz="1600">
                <a:solidFill>
                  <a:srgbClr val="000000"/>
                </a:solidFill>
                <a:latin typeface="Consolas" panose="020B0609020204030204" pitchFamily="49" charset="0"/>
              </a:rPr>
              <a:t>ResultSet </a:t>
            </a:r>
            <a:r>
              <a:rPr lang="en-GB" sz="1600">
                <a:solidFill>
                  <a:srgbClr val="6A3E3E"/>
                </a:solidFill>
                <a:latin typeface="Consolas" panose="020B0609020204030204" pitchFamily="49" charset="0"/>
              </a:rPr>
              <a:t>result</a:t>
            </a:r>
            <a:r>
              <a:rPr lang="en-GB" sz="1600">
                <a:solidFill>
                  <a:srgbClr val="000000"/>
                </a:solidFill>
                <a:latin typeface="Consolas" panose="020B0609020204030204" pitchFamily="49" charset="0"/>
              </a:rPr>
              <a:t> = </a:t>
            </a:r>
            <a:r>
              <a:rPr lang="en-GB" sz="1600">
                <a:solidFill>
                  <a:srgbClr val="6A3E3E"/>
                </a:solidFill>
                <a:latin typeface="Consolas" panose="020B0609020204030204" pitchFamily="49" charset="0"/>
              </a:rPr>
              <a:t>statement</a:t>
            </a:r>
            <a:r>
              <a:rPr lang="en-GB" sz="1600">
                <a:solidFill>
                  <a:srgbClr val="000000"/>
                </a:solidFill>
                <a:latin typeface="Consolas" panose="020B0609020204030204" pitchFamily="49" charset="0"/>
              </a:rPr>
              <a:t>.executeQuery(</a:t>
            </a:r>
            <a:r>
              <a:rPr lang="en-GB" sz="1600">
                <a:solidFill>
                  <a:srgbClr val="2A00FF"/>
                </a:solidFill>
                <a:latin typeface="Consolas" panose="020B0609020204030204" pitchFamily="49" charset="0"/>
              </a:rPr>
              <a:t>"SELECT * FROM dbo.Course"</a:t>
            </a:r>
            <a:r>
              <a:rPr lang="en-GB" sz="1600">
                <a:solidFill>
                  <a:srgbClr val="000000"/>
                </a:solidFill>
                <a:latin typeface="Consolas" panose="020B0609020204030204" pitchFamily="49" charset="0"/>
              </a:rPr>
              <a:t>);</a:t>
            </a:r>
            <a:endParaRPr lang="en-US" sz="1600"/>
          </a:p>
        </p:txBody>
      </p:sp>
      <p:sp>
        <p:nvSpPr>
          <p:cNvPr id="9" name="Rectangle 8"/>
          <p:cNvSpPr/>
          <p:nvPr/>
        </p:nvSpPr>
        <p:spPr>
          <a:xfrm>
            <a:off x="838199" y="2842766"/>
            <a:ext cx="8193411" cy="1323439"/>
          </a:xfrm>
          <a:prstGeom prst="rect">
            <a:avLst/>
          </a:prstGeom>
        </p:spPr>
        <p:txBody>
          <a:bodyPr wrap="square">
            <a:spAutoFit/>
          </a:bodyPr>
          <a:lstStyle/>
          <a:p>
            <a:r>
              <a:rPr lang="en-GB" sz="1600">
                <a:solidFill>
                  <a:srgbClr val="000000"/>
                </a:solidFill>
                <a:latin typeface="Consolas" panose="020B0609020204030204" pitchFamily="49" charset="0"/>
              </a:rPr>
              <a:t>String </a:t>
            </a:r>
            <a:r>
              <a:rPr lang="en-GB" sz="1600">
                <a:solidFill>
                  <a:srgbClr val="6A3E3E"/>
                </a:solidFill>
                <a:latin typeface="Consolas" panose="020B0609020204030204" pitchFamily="49" charset="0"/>
              </a:rPr>
              <a:t>selectQuery</a:t>
            </a:r>
            <a:r>
              <a:rPr lang="en-GB" sz="1600">
                <a:solidFill>
                  <a:srgbClr val="000000"/>
                </a:solidFill>
                <a:latin typeface="Consolas" panose="020B0609020204030204" pitchFamily="49" charset="0"/>
              </a:rPr>
              <a:t> = </a:t>
            </a:r>
            <a:r>
              <a:rPr lang="en-GB" sz="1600">
                <a:solidFill>
                  <a:srgbClr val="2A00FF"/>
                </a:solidFill>
                <a:latin typeface="Consolas" panose="020B0609020204030204" pitchFamily="49" charset="0"/>
              </a:rPr>
              <a:t>"SELECT * FROM dbo.Course"</a:t>
            </a:r>
            <a:r>
              <a:rPr lang="en-GB" sz="1600">
                <a:solidFill>
                  <a:srgbClr val="000000"/>
                </a:solidFill>
                <a:latin typeface="Consolas" panose="020B0609020204030204" pitchFamily="49" charset="0"/>
              </a:rPr>
              <a:t>;</a:t>
            </a:r>
          </a:p>
          <a:p>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PreparedStatement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.prepareStatement(</a:t>
            </a:r>
            <a:r>
              <a:rPr lang="en-US" sz="1600">
                <a:solidFill>
                  <a:srgbClr val="6A3E3E"/>
                </a:solidFill>
                <a:latin typeface="Consolas" panose="020B0609020204030204" pitchFamily="49" charset="0"/>
              </a:rPr>
              <a:t>selectQuery</a:t>
            </a:r>
            <a:r>
              <a:rPr lang="en-US" sz="1600">
                <a:solidFill>
                  <a:srgbClr val="000000"/>
                </a:solidFill>
                <a:latin typeface="Consolas" panose="020B0609020204030204" pitchFamily="49" charset="0"/>
              </a:rPr>
              <a:t>);</a:t>
            </a:r>
          </a:p>
          <a:p>
            <a:endParaRPr lang="en-US" sz="1600"/>
          </a:p>
          <a:p>
            <a:r>
              <a:rPr lang="en-US" sz="1600"/>
              <a:t>ResultSet </a:t>
            </a:r>
            <a:r>
              <a:rPr lang="en-US" sz="1600">
                <a:solidFill>
                  <a:srgbClr val="6A3E3E"/>
                </a:solidFill>
                <a:latin typeface="Consolas" panose="020B0609020204030204" pitchFamily="49" charset="0"/>
              </a:rPr>
              <a:t>result</a:t>
            </a:r>
            <a:r>
              <a:rPr lang="en-US" sz="1600"/>
              <a:t> = </a:t>
            </a:r>
            <a:r>
              <a:rPr lang="en-US" sz="1600">
                <a:solidFill>
                  <a:srgbClr val="6A3E3E"/>
                </a:solidFill>
                <a:latin typeface="Consolas" panose="020B0609020204030204" pitchFamily="49" charset="0"/>
              </a:rPr>
              <a:t>statement</a:t>
            </a:r>
            <a:r>
              <a:rPr lang="en-US" sz="1600"/>
              <a:t>.executeQuery();</a:t>
            </a:r>
          </a:p>
        </p:txBody>
      </p:sp>
      <p:pic>
        <p:nvPicPr>
          <p:cNvPr id="10" name="Picture 9"/>
          <p:cNvPicPr>
            <a:picLocks noChangeAspect="1"/>
          </p:cNvPicPr>
          <p:nvPr/>
        </p:nvPicPr>
        <p:blipFill>
          <a:blip r:embed="rId2"/>
          <a:stretch>
            <a:fillRect/>
          </a:stretch>
        </p:blipFill>
        <p:spPr>
          <a:xfrm>
            <a:off x="625158" y="4577122"/>
            <a:ext cx="4554220" cy="1579855"/>
          </a:xfrm>
          <a:prstGeom prst="rect">
            <a:avLst/>
          </a:prstGeom>
        </p:spPr>
      </p:pic>
      <p:sp>
        <p:nvSpPr>
          <p:cNvPr id="11" name="Rectangle 10"/>
          <p:cNvSpPr/>
          <p:nvPr/>
        </p:nvSpPr>
        <p:spPr>
          <a:xfrm>
            <a:off x="5187656" y="4736895"/>
            <a:ext cx="3794131" cy="1223412"/>
          </a:xfrm>
          <a:prstGeom prst="rect">
            <a:avLst/>
          </a:prstGeom>
        </p:spPr>
        <p:txBody>
          <a:bodyPr wrap="square">
            <a:spAutoFit/>
          </a:bodyPr>
          <a:lstStyle/>
          <a:p>
            <a:r>
              <a:rPr lang="en-US" sz="1050">
                <a:solidFill>
                  <a:srgbClr val="7F0055"/>
                </a:solidFill>
                <a:latin typeface="Consolas" panose="020B0609020204030204" pitchFamily="49" charset="0"/>
              </a:rPr>
              <a:t>while</a:t>
            </a:r>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.next()) {</a:t>
            </a:r>
          </a:p>
          <a:p>
            <a:r>
              <a:rPr lang="en-US" sz="1050">
                <a:solidFill>
                  <a:srgbClr val="000000"/>
                </a:solidFill>
                <a:latin typeface="Consolas" panose="020B0609020204030204" pitchFamily="49" charset="0"/>
              </a:rPr>
              <a:t>	System.</a:t>
            </a:r>
            <a:r>
              <a:rPr lang="en-US" sz="1050">
                <a:solidFill>
                  <a:srgbClr val="0000C0"/>
                </a:solidFill>
                <a:latin typeface="Consolas" panose="020B0609020204030204" pitchFamily="49" charset="0"/>
              </a:rPr>
              <a:t>out</a:t>
            </a:r>
            <a:r>
              <a:rPr lang="en-US" sz="1050">
                <a:solidFill>
                  <a:srgbClr val="000000"/>
                </a:solidFill>
                <a:latin typeface="Consolas" panose="020B0609020204030204" pitchFamily="49" charset="0"/>
              </a:rPr>
              <a:t>.println(</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.getString(1) </a:t>
            </a:r>
          </a:p>
          <a:p>
            <a:r>
              <a:rPr lang="en-US" sz="1050">
                <a:solidFill>
                  <a:srgbClr val="000000"/>
                </a:solidFill>
                <a:latin typeface="Consolas" panose="020B0609020204030204" pitchFamily="49" charset="0"/>
              </a:rPr>
              <a:t>		+ </a:t>
            </a:r>
            <a:r>
              <a:rPr lang="en-US" sz="1050">
                <a:solidFill>
                  <a:srgbClr val="2A00FF"/>
                </a:solidFill>
                <a:latin typeface="Consolas" panose="020B0609020204030204" pitchFamily="49" charset="0"/>
              </a:rPr>
              <a:t>"\t"</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.getString(2)</a:t>
            </a:r>
          </a:p>
          <a:p>
            <a:r>
              <a:rPr lang="en-US" sz="1050">
                <a:solidFill>
                  <a:srgbClr val="000000"/>
                </a:solidFill>
                <a:latin typeface="Consolas" panose="020B0609020204030204" pitchFamily="49" charset="0"/>
              </a:rPr>
              <a:t>		+ </a:t>
            </a:r>
            <a:r>
              <a:rPr lang="en-US" sz="1050">
                <a:solidFill>
                  <a:srgbClr val="2A00FF"/>
                </a:solidFill>
                <a:latin typeface="Consolas" panose="020B0609020204030204" pitchFamily="49" charset="0"/>
              </a:rPr>
              <a:t>"\t"</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.getString(3) </a:t>
            </a:r>
          </a:p>
          <a:p>
            <a:r>
              <a:rPr lang="en-US" sz="1050">
                <a:solidFill>
                  <a:srgbClr val="000000"/>
                </a:solidFill>
                <a:latin typeface="Consolas" panose="020B0609020204030204" pitchFamily="49" charset="0"/>
              </a:rPr>
              <a:t>		+ </a:t>
            </a:r>
            <a:r>
              <a:rPr lang="en-US" sz="1050">
                <a:solidFill>
                  <a:srgbClr val="2A00FF"/>
                </a:solidFill>
                <a:latin typeface="Consolas" panose="020B0609020204030204" pitchFamily="49" charset="0"/>
              </a:rPr>
              <a:t>"\t"</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.getString(4) </a:t>
            </a:r>
          </a:p>
          <a:p>
            <a:r>
              <a:rPr lang="en-US" sz="1050">
                <a:solidFill>
                  <a:srgbClr val="000000"/>
                </a:solidFill>
                <a:latin typeface="Consolas" panose="020B0609020204030204" pitchFamily="49" charset="0"/>
              </a:rPr>
              <a:t>		+ </a:t>
            </a:r>
            <a:r>
              <a:rPr lang="en-US" sz="1050">
                <a:solidFill>
                  <a:srgbClr val="2A00FF"/>
                </a:solidFill>
                <a:latin typeface="Consolas" panose="020B0609020204030204" pitchFamily="49" charset="0"/>
              </a:rPr>
              <a:t>"\t" </a:t>
            </a:r>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.getInt(5));</a:t>
            </a:r>
          </a:p>
          <a:p>
            <a:r>
              <a:rPr lang="en-US" sz="1050">
                <a:solidFill>
                  <a:srgbClr val="000000"/>
                </a:solidFill>
                <a:latin typeface="Consolas" panose="020B0609020204030204" pitchFamily="49" charset="0"/>
              </a:rPr>
              <a:t>      }</a:t>
            </a:r>
            <a:endParaRPr lang="en-US" sz="1050"/>
          </a:p>
        </p:txBody>
      </p:sp>
    </p:spTree>
    <p:extLst>
      <p:ext uri="{BB962C8B-B14F-4D97-AF65-F5344CB8AC3E}">
        <p14:creationId xmlns:p14="http://schemas.microsoft.com/office/powerpoint/2010/main" val="202852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a:t>ResultSet Type, Concurrency</a:t>
            </a:r>
            <a:endParaRPr lang="en-US" sz="2800"/>
          </a:p>
        </p:txBody>
      </p:sp>
      <p:sp>
        <p:nvSpPr>
          <p:cNvPr id="3" name="Content Placeholder 2"/>
          <p:cNvSpPr>
            <a:spLocks noGrp="1"/>
          </p:cNvSpPr>
          <p:nvPr>
            <p:ph idx="1"/>
          </p:nvPr>
        </p:nvSpPr>
        <p:spPr/>
        <p:txBody>
          <a:bodyPr/>
          <a:lstStyle/>
          <a:p>
            <a:pPr algn="just">
              <a:spcBef>
                <a:spcPts val="1200"/>
              </a:spcBef>
            </a:pPr>
            <a:r>
              <a:rPr lang="en-GB" sz="2000"/>
              <a:t>When you create a </a:t>
            </a:r>
            <a:r>
              <a:rPr lang="en-GB" sz="2000" b="1"/>
              <a:t>ResultSet</a:t>
            </a:r>
            <a:r>
              <a:rPr lang="en-GB" sz="2000"/>
              <a:t> there are three attributes you can set:</a:t>
            </a:r>
          </a:p>
          <a:p>
            <a:pPr lvl="1">
              <a:spcBef>
                <a:spcPts val="1200"/>
              </a:spcBef>
            </a:pPr>
            <a:r>
              <a:rPr lang="en-GB"/>
              <a:t>Type</a:t>
            </a:r>
          </a:p>
          <a:p>
            <a:pPr lvl="1">
              <a:spcBef>
                <a:spcPts val="1200"/>
              </a:spcBef>
            </a:pPr>
            <a:r>
              <a:rPr lang="en-GB"/>
              <a:t>Concurrency</a:t>
            </a:r>
          </a:p>
        </p:txBody>
      </p:sp>
      <p:sp>
        <p:nvSpPr>
          <p:cNvPr id="5" name="Slide Number Placeholder 4"/>
          <p:cNvSpPr>
            <a:spLocks noGrp="1"/>
          </p:cNvSpPr>
          <p:nvPr>
            <p:ph type="sldNum" sz="quarter" idx="12"/>
          </p:nvPr>
        </p:nvSpPr>
        <p:spPr/>
        <p:txBody>
          <a:bodyPr/>
          <a:lstStyle/>
          <a:p>
            <a:fld id="{AB4FB0DF-9300-7D4B-B157-CBD30D15743F}" type="slidenum">
              <a:rPr lang="en-US" smtClean="0"/>
              <a:t>32</a:t>
            </a:fld>
            <a:endParaRPr lang="en-US"/>
          </a:p>
        </p:txBody>
      </p:sp>
      <p:sp>
        <p:nvSpPr>
          <p:cNvPr id="6" name="Rectangle 5"/>
          <p:cNvSpPr/>
          <p:nvPr/>
        </p:nvSpPr>
        <p:spPr>
          <a:xfrm>
            <a:off x="1193677" y="2385580"/>
            <a:ext cx="6736021" cy="3139321"/>
          </a:xfrm>
          <a:prstGeom prst="rect">
            <a:avLst/>
          </a:prstGeom>
          <a:solidFill>
            <a:schemeClr val="bg1">
              <a:lumMod val="95000"/>
            </a:schemeClr>
          </a:solidFill>
        </p:spPr>
        <p:txBody>
          <a:bodyPr wrap="square">
            <a:spAutoFit/>
          </a:bodyPr>
          <a:lstStyle/>
          <a:p>
            <a:pPr>
              <a:defRPr/>
            </a:pPr>
            <a:r>
              <a:rPr lang="en-US">
                <a:solidFill>
                  <a:srgbClr val="00B050"/>
                </a:solidFill>
                <a:latin typeface="Consolas" panose="020B0609020204030204" pitchFamily="49" charset="0"/>
                <a:cs typeface="Courier New" pitchFamily="49" charset="0"/>
              </a:rPr>
              <a:t>// for use with ResultSet only</a:t>
            </a:r>
          </a:p>
          <a:p>
            <a:pPr>
              <a:defRPr/>
            </a:pPr>
            <a:r>
              <a:rPr lang="en-US">
                <a:solidFill>
                  <a:srgbClr val="00B050"/>
                </a:solidFill>
                <a:latin typeface="Consolas" panose="020B0609020204030204" pitchFamily="49" charset="0"/>
                <a:cs typeface="Courier New" pitchFamily="49" charset="0"/>
              </a:rPr>
              <a:t>// No “previous” method using, no update</a:t>
            </a:r>
          </a:p>
          <a:p>
            <a:pPr>
              <a:defRPr/>
            </a:pPr>
            <a:r>
              <a:rPr lang="en-US">
                <a:latin typeface="Consolas" panose="020B0609020204030204" pitchFamily="49" charset="0"/>
              </a:rPr>
              <a:t>Statement statement </a:t>
            </a:r>
            <a:r>
              <a:rPr lang="en-US">
                <a:latin typeface="Consolas" panose="020B0609020204030204" pitchFamily="49" charset="0"/>
                <a:cs typeface="Courier New" pitchFamily="49" charset="0"/>
              </a:rPr>
              <a:t>= connection.createStatement(</a:t>
            </a:r>
          </a:p>
          <a:p>
            <a:pPr>
              <a:defRPr/>
            </a:pPr>
            <a:r>
              <a:rPr lang="en-US">
                <a:solidFill>
                  <a:schemeClr val="accent5">
                    <a:lumMod val="75000"/>
                  </a:schemeClr>
                </a:solidFill>
                <a:latin typeface="Consolas" panose="020B0609020204030204" pitchFamily="49" charset="0"/>
                <a:cs typeface="Courier New" pitchFamily="49" charset="0"/>
              </a:rPr>
              <a:t>	ResultSet</a:t>
            </a:r>
            <a:r>
              <a:rPr lang="en-US">
                <a:latin typeface="Consolas" panose="020B0609020204030204" pitchFamily="49" charset="0"/>
                <a:cs typeface="Courier New" pitchFamily="49" charset="0"/>
              </a:rPr>
              <a:t>.TYPE_FORWARD_ONLY,</a:t>
            </a:r>
          </a:p>
          <a:p>
            <a:pPr>
              <a:defRPr/>
            </a:pPr>
            <a:r>
              <a:rPr lang="en-US">
                <a:solidFill>
                  <a:schemeClr val="accent5">
                    <a:lumMod val="75000"/>
                  </a:schemeClr>
                </a:solidFill>
                <a:latin typeface="Consolas" panose="020B0609020204030204" pitchFamily="49" charset="0"/>
                <a:cs typeface="Courier New" pitchFamily="49" charset="0"/>
              </a:rPr>
              <a:t>	ResultSet</a:t>
            </a:r>
            <a:r>
              <a:rPr lang="en-US">
                <a:latin typeface="Consolas" panose="020B0609020204030204" pitchFamily="49" charset="0"/>
                <a:cs typeface="Courier New" pitchFamily="49" charset="0"/>
              </a:rPr>
              <a:t>.CONCUR_READ_ONLY, </a:t>
            </a:r>
          </a:p>
          <a:p>
            <a:pPr>
              <a:defRPr/>
            </a:pPr>
            <a:r>
              <a:rPr lang="en-US">
                <a:solidFill>
                  <a:schemeClr val="accent5">
                    <a:lumMod val="75000"/>
                  </a:schemeClr>
                </a:solidFill>
                <a:latin typeface="Consolas" panose="020B0609020204030204" pitchFamily="49" charset="0"/>
                <a:cs typeface="Courier New" pitchFamily="49" charset="0"/>
              </a:rPr>
              <a:t>	ResultSet</a:t>
            </a:r>
            <a:r>
              <a:rPr lang="en-US">
                <a:latin typeface="Consolas" panose="020B0609020204030204" pitchFamily="49" charset="0"/>
                <a:cs typeface="Courier New" pitchFamily="49" charset="0"/>
              </a:rPr>
              <a:t>.HOLD_CURSORS_OVER_COMMIT);</a:t>
            </a:r>
          </a:p>
          <a:p>
            <a:pPr>
              <a:defRPr/>
            </a:pPr>
            <a:endParaRPr lang="en-US">
              <a:latin typeface="Consolas" panose="020B0609020204030204" pitchFamily="49" charset="0"/>
              <a:cs typeface="Courier New" pitchFamily="49" charset="0"/>
            </a:endParaRPr>
          </a:p>
          <a:p>
            <a:pPr>
              <a:defRPr/>
            </a:pPr>
            <a:r>
              <a:rPr lang="en-US">
                <a:solidFill>
                  <a:srgbClr val="00B050"/>
                </a:solidFill>
                <a:latin typeface="Consolas" panose="020B0609020204030204" pitchFamily="49" charset="0"/>
                <a:cs typeface="Courier New" pitchFamily="49" charset="0"/>
              </a:rPr>
              <a:t>// with “previous” method using, update</a:t>
            </a:r>
          </a:p>
          <a:p>
            <a:pPr>
              <a:defRPr/>
            </a:pPr>
            <a:r>
              <a:rPr lang="en-US">
                <a:latin typeface="Consolas" panose="020B0609020204030204" pitchFamily="49" charset="0"/>
              </a:rPr>
              <a:t>Statement statement = </a:t>
            </a:r>
            <a:r>
              <a:rPr lang="en-US">
                <a:latin typeface="Consolas" panose="020B0609020204030204" pitchFamily="49" charset="0"/>
                <a:cs typeface="Courier New" pitchFamily="49" charset="0"/>
              </a:rPr>
              <a:t>connection.createStatement(</a:t>
            </a:r>
          </a:p>
          <a:p>
            <a:pPr>
              <a:defRPr/>
            </a:pPr>
            <a:r>
              <a:rPr lang="en-US">
                <a:latin typeface="Consolas" panose="020B0609020204030204" pitchFamily="49" charset="0"/>
                <a:cs typeface="Courier New" pitchFamily="49" charset="0"/>
              </a:rPr>
              <a:t>   </a:t>
            </a:r>
            <a:r>
              <a:rPr lang="en-US">
                <a:solidFill>
                  <a:schemeClr val="accent5">
                    <a:lumMod val="75000"/>
                  </a:schemeClr>
                </a:solidFill>
                <a:latin typeface="Consolas" panose="020B0609020204030204" pitchFamily="49" charset="0"/>
                <a:cs typeface="Courier New" pitchFamily="49" charset="0"/>
              </a:rPr>
              <a:t>ResultSet</a:t>
            </a:r>
            <a:r>
              <a:rPr lang="en-US">
                <a:latin typeface="Consolas" panose="020B0609020204030204" pitchFamily="49" charset="0"/>
                <a:cs typeface="Courier New" pitchFamily="49" charset="0"/>
              </a:rPr>
              <a:t>.TYPE_SCROLL_SENSITIVE,</a:t>
            </a:r>
          </a:p>
          <a:p>
            <a:pPr>
              <a:defRPr/>
            </a:pPr>
            <a:r>
              <a:rPr lang="en-US">
                <a:latin typeface="Consolas" panose="020B0609020204030204" pitchFamily="49" charset="0"/>
                <a:cs typeface="Courier New" pitchFamily="49" charset="0"/>
              </a:rPr>
              <a:t>   </a:t>
            </a:r>
            <a:r>
              <a:rPr lang="en-US">
                <a:solidFill>
                  <a:schemeClr val="accent5">
                    <a:lumMod val="75000"/>
                  </a:schemeClr>
                </a:solidFill>
                <a:latin typeface="Consolas" panose="020B0609020204030204" pitchFamily="49" charset="0"/>
                <a:cs typeface="Courier New" pitchFamily="49" charset="0"/>
              </a:rPr>
              <a:t>ResultSet</a:t>
            </a:r>
            <a:r>
              <a:rPr lang="en-US">
                <a:latin typeface="Consolas" panose="020B0609020204030204" pitchFamily="49" charset="0"/>
                <a:cs typeface="Courier New" pitchFamily="49" charset="0"/>
              </a:rPr>
              <a:t>.CONCUR_UPDATABLE);</a:t>
            </a:r>
            <a:endParaRPr lang="en-US" dirty="0">
              <a:latin typeface="Consolas" panose="020B0609020204030204" pitchFamily="49" charset="0"/>
              <a:cs typeface="Courier New" pitchFamily="49" charset="0"/>
            </a:endParaRPr>
          </a:p>
        </p:txBody>
      </p:sp>
    </p:spTree>
    <p:extLst>
      <p:ext uri="{BB962C8B-B14F-4D97-AF65-F5344CB8AC3E}">
        <p14:creationId xmlns:p14="http://schemas.microsoft.com/office/powerpoint/2010/main" val="3775726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r>
              <a:rPr lang="en-US" altLang="en-US"/>
              <a:t>JDBC Resultset</a:t>
            </a:r>
          </a:p>
        </p:txBody>
      </p:sp>
      <p:sp>
        <p:nvSpPr>
          <p:cNvPr id="31747" name="Content Placeholder 2"/>
          <p:cNvSpPr>
            <a:spLocks noGrp="1"/>
          </p:cNvSpPr>
          <p:nvPr>
            <p:ph idx="1"/>
          </p:nvPr>
        </p:nvSpPr>
        <p:spPr/>
        <p:txBody>
          <a:bodyPr/>
          <a:lstStyle/>
          <a:p>
            <a:pPr algn="just">
              <a:buSzPct val="100000"/>
            </a:pPr>
            <a:r>
              <a:rPr lang="en-US" altLang="en-US" sz="2000" b="1"/>
              <a:t>Type of ResultSet</a:t>
            </a:r>
            <a:r>
              <a:rPr lang="en-US" altLang="en-US" sz="2000"/>
              <a:t>: The possible Type are given below, If you do not specify any ResultSet type, you will automatically get one that is </a:t>
            </a:r>
            <a:r>
              <a:rPr lang="en-US" altLang="en-US" sz="2000" b="1"/>
              <a:t>TYPE_FORWARD_ONLY</a:t>
            </a:r>
            <a:r>
              <a:rPr lang="en-US" altLang="en-US" sz="2000"/>
              <a:t>.</a:t>
            </a:r>
          </a:p>
        </p:txBody>
      </p:sp>
      <p:sp>
        <p:nvSpPr>
          <p:cNvPr id="3" name="Slide Number Placeholder 2"/>
          <p:cNvSpPr>
            <a:spLocks noGrp="1"/>
          </p:cNvSpPr>
          <p:nvPr>
            <p:ph type="sldNum" sz="quarter" idx="12"/>
          </p:nvPr>
        </p:nvSpPr>
        <p:spPr/>
        <p:txBody>
          <a:bodyPr/>
          <a:lstStyle/>
          <a:p>
            <a:fld id="{AB4FB0DF-9300-7D4B-B157-CBD30D15743F}" type="slidenum">
              <a:rPr lang="en-US" smtClean="0"/>
              <a:t>33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25078977"/>
              </p:ext>
            </p:extLst>
          </p:nvPr>
        </p:nvGraphicFramePr>
        <p:xfrm>
          <a:off x="561187" y="1955800"/>
          <a:ext cx="8234469" cy="3627438"/>
        </p:xfrm>
        <a:graphic>
          <a:graphicData uri="http://schemas.openxmlformats.org/drawingml/2006/table">
            <a:tbl>
              <a:tblPr/>
              <a:tblGrid>
                <a:gridCol w="3058517">
                  <a:extLst>
                    <a:ext uri="{9D8B030D-6E8A-4147-A177-3AD203B41FA5}">
                      <a16:colId xmlns:a16="http://schemas.microsoft.com/office/drawing/2014/main" val="20000"/>
                    </a:ext>
                  </a:extLst>
                </a:gridCol>
                <a:gridCol w="5175952">
                  <a:extLst>
                    <a:ext uri="{9D8B030D-6E8A-4147-A177-3AD203B41FA5}">
                      <a16:colId xmlns:a16="http://schemas.microsoft.com/office/drawing/2014/main" val="20001"/>
                    </a:ext>
                  </a:extLst>
                </a:gridCol>
              </a:tblGrid>
              <a:tr h="416206">
                <a:tc>
                  <a:txBody>
                    <a:bodyPr/>
                    <a:lstStyle/>
                    <a:p>
                      <a:pPr algn="ctr">
                        <a:lnSpc>
                          <a:spcPct val="115000"/>
                        </a:lnSpc>
                        <a:spcAft>
                          <a:spcPts val="0"/>
                        </a:spcAft>
                      </a:pPr>
                      <a:r>
                        <a:rPr lang="en-US" sz="1600" b="1">
                          <a:solidFill>
                            <a:srgbClr val="000000"/>
                          </a:solidFill>
                          <a:latin typeface="Arial"/>
                          <a:ea typeface="Times New Roman"/>
                          <a:cs typeface="Times New Roman"/>
                        </a:rPr>
                        <a:t>Type</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solidFill>
                            <a:srgbClr val="000000"/>
                          </a:solidFill>
                          <a:latin typeface="Arial"/>
                          <a:ea typeface="Times New Roman"/>
                          <a:cs typeface="Times New Roman"/>
                        </a:rPr>
                        <a:t>Description</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6580">
                <a:tc>
                  <a:txBody>
                    <a:bodyPr/>
                    <a:lstStyle/>
                    <a:p>
                      <a:pPr>
                        <a:lnSpc>
                          <a:spcPct val="115000"/>
                        </a:lnSpc>
                        <a:spcAft>
                          <a:spcPts val="0"/>
                        </a:spcAft>
                      </a:pPr>
                      <a:r>
                        <a:rPr lang="en-US" sz="1600">
                          <a:solidFill>
                            <a:srgbClr val="000000"/>
                          </a:solidFill>
                          <a:latin typeface="Arial"/>
                          <a:ea typeface="Times New Roman"/>
                          <a:cs typeface="Times New Roman"/>
                        </a:rPr>
                        <a:t>ResultSet.</a:t>
                      </a:r>
                      <a:endParaRPr lang="en-US" sz="1600">
                        <a:latin typeface="Times New Roman"/>
                        <a:ea typeface="Calibri"/>
                        <a:cs typeface="Times New Roman"/>
                      </a:endParaRPr>
                    </a:p>
                    <a:p>
                      <a:pPr>
                        <a:lnSpc>
                          <a:spcPct val="115000"/>
                        </a:lnSpc>
                        <a:spcAft>
                          <a:spcPts val="0"/>
                        </a:spcAft>
                      </a:pPr>
                      <a:r>
                        <a:rPr lang="en-US" sz="1600">
                          <a:solidFill>
                            <a:srgbClr val="FF0000"/>
                          </a:solidFill>
                          <a:latin typeface="Arial"/>
                          <a:ea typeface="Times New Roman"/>
                          <a:cs typeface="Times New Roman"/>
                        </a:rPr>
                        <a:t>TYPE_FORWARD_ONLY</a:t>
                      </a:r>
                      <a:endParaRPr lang="en-US" sz="1600">
                        <a:solidFill>
                          <a:srgbClr val="FF0000"/>
                        </a:solidFill>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solidFill>
                            <a:srgbClr val="000000"/>
                          </a:solidFill>
                          <a:latin typeface="Arial"/>
                          <a:ea typeface="Times New Roman"/>
                          <a:cs typeface="Times New Roman"/>
                        </a:rPr>
                        <a:t>The cursor can only move forward in the result set.</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57326">
                <a:tc>
                  <a:txBody>
                    <a:bodyPr/>
                    <a:lstStyle/>
                    <a:p>
                      <a:pPr>
                        <a:lnSpc>
                          <a:spcPct val="115000"/>
                        </a:lnSpc>
                        <a:spcAft>
                          <a:spcPts val="0"/>
                        </a:spcAft>
                      </a:pPr>
                      <a:r>
                        <a:rPr lang="en-US" sz="1600">
                          <a:solidFill>
                            <a:srgbClr val="000000"/>
                          </a:solidFill>
                          <a:latin typeface="Arial"/>
                          <a:ea typeface="Times New Roman"/>
                          <a:cs typeface="Times New Roman"/>
                        </a:rPr>
                        <a:t>ResultSet.</a:t>
                      </a:r>
                      <a:endParaRPr lang="en-US" sz="1600">
                        <a:latin typeface="Times New Roman"/>
                        <a:ea typeface="Calibri"/>
                        <a:cs typeface="Times New Roman"/>
                      </a:endParaRPr>
                    </a:p>
                    <a:p>
                      <a:pPr>
                        <a:lnSpc>
                          <a:spcPct val="115000"/>
                        </a:lnSpc>
                        <a:spcAft>
                          <a:spcPts val="0"/>
                        </a:spcAft>
                      </a:pPr>
                      <a:r>
                        <a:rPr lang="en-US" sz="1600">
                          <a:solidFill>
                            <a:srgbClr val="FF0000"/>
                          </a:solidFill>
                          <a:latin typeface="Arial"/>
                          <a:ea typeface="Times New Roman"/>
                          <a:cs typeface="Times New Roman"/>
                        </a:rPr>
                        <a:t>TYPE_SCROLL_INSENSITIVE</a:t>
                      </a:r>
                      <a:endParaRPr lang="en-US" sz="1600">
                        <a:solidFill>
                          <a:srgbClr val="FF0000"/>
                        </a:solidFill>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solidFill>
                            <a:srgbClr val="000000"/>
                          </a:solidFill>
                          <a:latin typeface="Arial"/>
                          <a:ea typeface="Times New Roman"/>
                          <a:cs typeface="Times New Roman"/>
                        </a:rPr>
                        <a:t>The cursor can scroll forwards and backwards, and the </a:t>
                      </a:r>
                      <a:r>
                        <a:rPr lang="en-US" sz="1600">
                          <a:solidFill>
                            <a:srgbClr val="FF0000"/>
                          </a:solidFill>
                          <a:latin typeface="Arial"/>
                          <a:ea typeface="Times New Roman"/>
                          <a:cs typeface="Times New Roman"/>
                        </a:rPr>
                        <a:t>result set is not sensitive to changes </a:t>
                      </a:r>
                      <a:r>
                        <a:rPr lang="en-US" sz="1600">
                          <a:solidFill>
                            <a:srgbClr val="000000"/>
                          </a:solidFill>
                          <a:latin typeface="Arial"/>
                          <a:ea typeface="Times New Roman"/>
                          <a:cs typeface="Times New Roman"/>
                        </a:rPr>
                        <a:t>made by others to the database that occur after the result set was created.</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57326">
                <a:tc>
                  <a:txBody>
                    <a:bodyPr/>
                    <a:lstStyle/>
                    <a:p>
                      <a:pPr>
                        <a:lnSpc>
                          <a:spcPct val="115000"/>
                        </a:lnSpc>
                        <a:spcAft>
                          <a:spcPts val="0"/>
                        </a:spcAft>
                      </a:pPr>
                      <a:r>
                        <a:rPr lang="en-US" sz="1600">
                          <a:solidFill>
                            <a:srgbClr val="000000"/>
                          </a:solidFill>
                          <a:latin typeface="Arial"/>
                          <a:ea typeface="Times New Roman"/>
                          <a:cs typeface="Times New Roman"/>
                        </a:rPr>
                        <a:t>ResultSet.</a:t>
                      </a:r>
                      <a:endParaRPr lang="en-US" sz="1600">
                        <a:latin typeface="Times New Roman"/>
                        <a:ea typeface="Calibri"/>
                        <a:cs typeface="Times New Roman"/>
                      </a:endParaRPr>
                    </a:p>
                    <a:p>
                      <a:pPr>
                        <a:lnSpc>
                          <a:spcPct val="115000"/>
                        </a:lnSpc>
                        <a:spcAft>
                          <a:spcPts val="0"/>
                        </a:spcAft>
                      </a:pPr>
                      <a:r>
                        <a:rPr lang="en-US" sz="1600">
                          <a:solidFill>
                            <a:srgbClr val="FF0000"/>
                          </a:solidFill>
                          <a:latin typeface="Arial"/>
                          <a:ea typeface="Times New Roman"/>
                          <a:cs typeface="Times New Roman"/>
                        </a:rPr>
                        <a:t>TYPE_SCROLL_SENSITIVE</a:t>
                      </a:r>
                      <a:endParaRPr lang="en-US" sz="1600">
                        <a:solidFill>
                          <a:srgbClr val="FF0000"/>
                        </a:solidFill>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solidFill>
                            <a:srgbClr val="000000"/>
                          </a:solidFill>
                          <a:latin typeface="Arial"/>
                          <a:ea typeface="Times New Roman"/>
                          <a:cs typeface="Times New Roman"/>
                        </a:rPr>
                        <a:t>The cursor can scroll forwards and backwards, and the </a:t>
                      </a:r>
                      <a:r>
                        <a:rPr lang="en-US" sz="1600">
                          <a:solidFill>
                            <a:srgbClr val="FF0000"/>
                          </a:solidFill>
                          <a:latin typeface="Arial"/>
                          <a:ea typeface="Times New Roman"/>
                          <a:cs typeface="Times New Roman"/>
                        </a:rPr>
                        <a:t>result set is sensitive to changes</a:t>
                      </a:r>
                      <a:r>
                        <a:rPr lang="en-US" sz="1600">
                          <a:solidFill>
                            <a:srgbClr val="000000"/>
                          </a:solidFill>
                          <a:latin typeface="Arial"/>
                          <a:ea typeface="Times New Roman"/>
                          <a:cs typeface="Times New Roman"/>
                        </a:rPr>
                        <a:t> made by others to the database that occur after the result set was created.</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97532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r>
              <a:rPr lang="en-US" altLang="en-US"/>
              <a:t>JDBC Resultset</a:t>
            </a:r>
            <a:endParaRPr lang="en-US" altLang="en-US">
              <a:solidFill>
                <a:schemeClr val="tx1"/>
              </a:solidFill>
            </a:endParaRPr>
          </a:p>
        </p:txBody>
      </p:sp>
      <p:sp>
        <p:nvSpPr>
          <p:cNvPr id="32771" name="Content Placeholder 2"/>
          <p:cNvSpPr>
            <a:spLocks noGrp="1"/>
          </p:cNvSpPr>
          <p:nvPr>
            <p:ph idx="1"/>
          </p:nvPr>
        </p:nvSpPr>
        <p:spPr/>
        <p:txBody>
          <a:bodyPr/>
          <a:lstStyle/>
          <a:p>
            <a:pPr algn="just">
              <a:buSzPct val="100000"/>
            </a:pPr>
            <a:r>
              <a:rPr lang="en-US" altLang="en-US" sz="2000" b="1"/>
              <a:t>Concurrency of ResultSet</a:t>
            </a:r>
            <a:r>
              <a:rPr lang="en-US" altLang="en-US" sz="2000"/>
              <a:t>: The possible RSConcurrency are given below, If you do not specify any Concurrency type, you will automatically get one that is </a:t>
            </a:r>
            <a:r>
              <a:rPr lang="en-US" altLang="en-US" sz="2000" b="1"/>
              <a:t>CONCUR_READ_ONLY</a:t>
            </a:r>
            <a:r>
              <a:rPr lang="en-US" altLang="en-US" sz="2000"/>
              <a:t>.</a:t>
            </a:r>
          </a:p>
        </p:txBody>
      </p:sp>
      <p:sp>
        <p:nvSpPr>
          <p:cNvPr id="3" name="Slide Number Placeholder 2"/>
          <p:cNvSpPr>
            <a:spLocks noGrp="1"/>
          </p:cNvSpPr>
          <p:nvPr>
            <p:ph type="sldNum" sz="quarter" idx="12"/>
          </p:nvPr>
        </p:nvSpPr>
        <p:spPr/>
        <p:txBody>
          <a:bodyPr/>
          <a:lstStyle/>
          <a:p>
            <a:fld id="{AB4FB0DF-9300-7D4B-B157-CBD30D15743F}" type="slidenum">
              <a:rPr lang="en-US" smtClean="0"/>
              <a:t>34</a:t>
            </a:fld>
            <a:endParaRPr lang="en-US"/>
          </a:p>
        </p:txBody>
      </p:sp>
      <p:graphicFrame>
        <p:nvGraphicFramePr>
          <p:cNvPr id="5" name="Table 4"/>
          <p:cNvGraphicFramePr>
            <a:graphicFrameLocks noGrp="1"/>
          </p:cNvGraphicFramePr>
          <p:nvPr/>
        </p:nvGraphicFramePr>
        <p:xfrm>
          <a:off x="685800" y="2438400"/>
          <a:ext cx="8077200" cy="1904999"/>
        </p:xfrm>
        <a:graphic>
          <a:graphicData uri="http://schemas.openxmlformats.org/drawingml/2006/table">
            <a:tbl>
              <a:tblPr/>
              <a:tblGrid>
                <a:gridCol w="34290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613917">
                <a:tc>
                  <a:txBody>
                    <a:bodyPr/>
                    <a:lstStyle/>
                    <a:p>
                      <a:pPr algn="ctr">
                        <a:lnSpc>
                          <a:spcPct val="115000"/>
                        </a:lnSpc>
                        <a:spcAft>
                          <a:spcPts val="0"/>
                        </a:spcAft>
                      </a:pPr>
                      <a:r>
                        <a:rPr lang="en-US" sz="1600" b="1">
                          <a:solidFill>
                            <a:srgbClr val="000000"/>
                          </a:solidFill>
                          <a:latin typeface="Arial"/>
                          <a:ea typeface="Times New Roman"/>
                          <a:cs typeface="Times New Roman"/>
                        </a:rPr>
                        <a:t>Concurrency</a:t>
                      </a:r>
                      <a:endParaRPr lang="en-US" sz="1600">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solidFill>
                            <a:srgbClr val="000000"/>
                          </a:solidFill>
                          <a:latin typeface="Arial"/>
                          <a:ea typeface="Times New Roman"/>
                          <a:cs typeface="Times New Roman"/>
                        </a:rPr>
                        <a:t>Description</a:t>
                      </a:r>
                      <a:endParaRPr lang="en-US" sz="1600">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3917">
                <a:tc>
                  <a:txBody>
                    <a:bodyPr/>
                    <a:lstStyle/>
                    <a:p>
                      <a:pPr>
                        <a:lnSpc>
                          <a:spcPct val="115000"/>
                        </a:lnSpc>
                        <a:spcAft>
                          <a:spcPts val="0"/>
                        </a:spcAft>
                      </a:pPr>
                      <a:r>
                        <a:rPr lang="en-US" sz="1600">
                          <a:solidFill>
                            <a:srgbClr val="000000"/>
                          </a:solidFill>
                          <a:latin typeface="Arial"/>
                          <a:ea typeface="Times New Roman"/>
                          <a:cs typeface="Times New Roman"/>
                        </a:rPr>
                        <a:t>ResultSet.</a:t>
                      </a:r>
                      <a:r>
                        <a:rPr lang="en-US" sz="1600">
                          <a:solidFill>
                            <a:srgbClr val="FF0000"/>
                          </a:solidFill>
                          <a:latin typeface="Arial"/>
                          <a:ea typeface="Times New Roman"/>
                          <a:cs typeface="Times New Roman"/>
                        </a:rPr>
                        <a:t>CONCUR_READ_ONLY</a:t>
                      </a:r>
                      <a:endParaRPr lang="en-US" sz="1600">
                        <a:solidFill>
                          <a:srgbClr val="FF0000"/>
                        </a:solidFill>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Arial"/>
                          <a:ea typeface="Times New Roman"/>
                          <a:cs typeface="Times New Roman"/>
                        </a:rPr>
                        <a:t>Creates a read-only result set. This is the default</a:t>
                      </a:r>
                      <a:endParaRPr lang="en-US" sz="1600">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7165">
                <a:tc>
                  <a:txBody>
                    <a:bodyPr/>
                    <a:lstStyle/>
                    <a:p>
                      <a:pPr>
                        <a:lnSpc>
                          <a:spcPct val="115000"/>
                        </a:lnSpc>
                        <a:spcAft>
                          <a:spcPts val="0"/>
                        </a:spcAft>
                      </a:pPr>
                      <a:r>
                        <a:rPr lang="en-US" sz="1600">
                          <a:solidFill>
                            <a:srgbClr val="000000"/>
                          </a:solidFill>
                          <a:latin typeface="Arial"/>
                          <a:ea typeface="Times New Roman"/>
                          <a:cs typeface="Times New Roman"/>
                        </a:rPr>
                        <a:t>ResultSet.</a:t>
                      </a:r>
                      <a:r>
                        <a:rPr lang="en-US" sz="1600">
                          <a:solidFill>
                            <a:srgbClr val="FF0000"/>
                          </a:solidFill>
                          <a:latin typeface="Arial"/>
                          <a:ea typeface="Times New Roman"/>
                          <a:cs typeface="Times New Roman"/>
                        </a:rPr>
                        <a:t>CONCUR_UPDATABLE</a:t>
                      </a:r>
                      <a:endParaRPr lang="en-US" sz="1600">
                        <a:solidFill>
                          <a:srgbClr val="FF0000"/>
                        </a:solidFill>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Arial"/>
                          <a:ea typeface="Times New Roman"/>
                          <a:cs typeface="Times New Roman"/>
                        </a:rPr>
                        <a:t>Creates an updateable result set.</a:t>
                      </a:r>
                      <a:endParaRPr lang="en-US" sz="1600">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86468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US" altLang="en-US"/>
              <a:t>JDBC Resultset</a:t>
            </a:r>
            <a:endParaRPr lang="en-US" altLang="en-US" sz="2700">
              <a:solidFill>
                <a:schemeClr val="tx1"/>
              </a:solidFill>
            </a:endParaRPr>
          </a:p>
        </p:txBody>
      </p:sp>
      <p:sp>
        <p:nvSpPr>
          <p:cNvPr id="33795" name="Content Placeholder 2"/>
          <p:cNvSpPr>
            <a:spLocks noGrp="1"/>
          </p:cNvSpPr>
          <p:nvPr>
            <p:ph idx="1"/>
          </p:nvPr>
        </p:nvSpPr>
        <p:spPr>
          <a:xfrm>
            <a:off x="191411" y="736441"/>
            <a:ext cx="8740554" cy="5579165"/>
          </a:xfrm>
        </p:spPr>
        <p:txBody>
          <a:bodyPr/>
          <a:lstStyle/>
          <a:p>
            <a:pPr algn="just">
              <a:buSzPct val="100000"/>
            </a:pPr>
            <a:r>
              <a:rPr lang="en-US" altLang="en-US" sz="2400" b="1"/>
              <a:t>ResultSet methods:</a:t>
            </a:r>
          </a:p>
        </p:txBody>
      </p:sp>
      <p:sp>
        <p:nvSpPr>
          <p:cNvPr id="3" name="Slide Number Placeholder 2"/>
          <p:cNvSpPr>
            <a:spLocks noGrp="1"/>
          </p:cNvSpPr>
          <p:nvPr>
            <p:ph type="sldNum" sz="quarter" idx="12"/>
          </p:nvPr>
        </p:nvSpPr>
        <p:spPr/>
        <p:txBody>
          <a:bodyPr/>
          <a:lstStyle/>
          <a:p>
            <a:fld id="{AB4FB0DF-9300-7D4B-B157-CBD30D15743F}" type="slidenum">
              <a:rPr lang="en-US" smtClean="0"/>
              <a:t>35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86696082"/>
              </p:ext>
            </p:extLst>
          </p:nvPr>
        </p:nvGraphicFramePr>
        <p:xfrm>
          <a:off x="377371" y="1386114"/>
          <a:ext cx="8554594" cy="4575174"/>
        </p:xfrm>
        <a:graphic>
          <a:graphicData uri="http://schemas.openxmlformats.org/drawingml/2006/table">
            <a:tbl>
              <a:tblPr/>
              <a:tblGrid>
                <a:gridCol w="488834">
                  <a:extLst>
                    <a:ext uri="{9D8B030D-6E8A-4147-A177-3AD203B41FA5}">
                      <a16:colId xmlns:a16="http://schemas.microsoft.com/office/drawing/2014/main" val="20000"/>
                    </a:ext>
                  </a:extLst>
                </a:gridCol>
                <a:gridCol w="8065760">
                  <a:extLst>
                    <a:ext uri="{9D8B030D-6E8A-4147-A177-3AD203B41FA5}">
                      <a16:colId xmlns:a16="http://schemas.microsoft.com/office/drawing/2014/main" val="20001"/>
                    </a:ext>
                  </a:extLst>
                </a:gridCol>
              </a:tblGrid>
              <a:tr h="398741">
                <a:tc>
                  <a:txBody>
                    <a:bodyPr/>
                    <a:lstStyle/>
                    <a:p>
                      <a:pPr algn="ctr">
                        <a:lnSpc>
                          <a:spcPct val="115000"/>
                        </a:lnSpc>
                        <a:spcAft>
                          <a:spcPts val="0"/>
                        </a:spcAft>
                      </a:pPr>
                      <a:r>
                        <a:rPr lang="en-US" sz="1600" b="1">
                          <a:solidFill>
                            <a:srgbClr val="000000"/>
                          </a:solidFill>
                          <a:latin typeface="Helvetica"/>
                          <a:ea typeface="Times New Roman"/>
                          <a:cs typeface="Times New Roman"/>
                        </a:rPr>
                        <a:t>.N.</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Methods &amp; Description</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1</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void beforeFirst()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just before the first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2</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void afterLast()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just after the last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3</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boolean first()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the first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4</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void last()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the last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5</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boolean absolute(int row)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the specified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10873">
                <a:tc>
                  <a:txBody>
                    <a:bodyPr/>
                    <a:lstStyle/>
                    <a:p>
                      <a:pPr algn="ctr">
                        <a:lnSpc>
                          <a:spcPct val="115000"/>
                        </a:lnSpc>
                        <a:spcAft>
                          <a:spcPts val="0"/>
                        </a:spcAft>
                      </a:pPr>
                      <a:r>
                        <a:rPr lang="en-US" sz="1600">
                          <a:solidFill>
                            <a:srgbClr val="000000"/>
                          </a:solidFill>
                          <a:latin typeface="Helvetica"/>
                          <a:ea typeface="Times New Roman"/>
                          <a:cs typeface="Times New Roman"/>
                        </a:rPr>
                        <a:t>6</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boolean relative(int row)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the given number of rows forward or backwards from where it currently is pointing.</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03968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altLang="en-US"/>
              <a:t>JDBC Resultset</a:t>
            </a:r>
            <a:endParaRPr lang="en-US" altLang="en-US" sz="2700">
              <a:solidFill>
                <a:schemeClr val="tx1"/>
              </a:solidFill>
            </a:endParaRPr>
          </a:p>
        </p:txBody>
      </p:sp>
      <p:sp>
        <p:nvSpPr>
          <p:cNvPr id="34819" name="Content Placeholder 2"/>
          <p:cNvSpPr>
            <a:spLocks noGrp="1"/>
          </p:cNvSpPr>
          <p:nvPr>
            <p:ph idx="1"/>
          </p:nvPr>
        </p:nvSpPr>
        <p:spPr/>
        <p:txBody>
          <a:bodyPr/>
          <a:lstStyle/>
          <a:p>
            <a:pPr algn="just">
              <a:buSzPct val="100000"/>
            </a:pPr>
            <a:r>
              <a:rPr lang="en-US" altLang="en-US" sz="2400" b="1"/>
              <a:t>ResultSet methods:</a:t>
            </a:r>
          </a:p>
        </p:txBody>
      </p:sp>
      <p:sp>
        <p:nvSpPr>
          <p:cNvPr id="3" name="Slide Number Placeholder 2"/>
          <p:cNvSpPr>
            <a:spLocks noGrp="1"/>
          </p:cNvSpPr>
          <p:nvPr>
            <p:ph type="sldNum" sz="quarter" idx="12"/>
          </p:nvPr>
        </p:nvSpPr>
        <p:spPr/>
        <p:txBody>
          <a:bodyPr/>
          <a:lstStyle/>
          <a:p>
            <a:fld id="{AB4FB0DF-9300-7D4B-B157-CBD30D15743F}" type="slidenum">
              <a:rPr lang="en-US" smtClean="0"/>
              <a:t>36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2294179"/>
              </p:ext>
            </p:extLst>
          </p:nvPr>
        </p:nvGraphicFramePr>
        <p:xfrm>
          <a:off x="348343" y="1360714"/>
          <a:ext cx="8583622" cy="4687889"/>
        </p:xfrm>
        <a:graphic>
          <a:graphicData uri="http://schemas.openxmlformats.org/drawingml/2006/table">
            <a:tbl>
              <a:tblPr/>
              <a:tblGrid>
                <a:gridCol w="386650">
                  <a:extLst>
                    <a:ext uri="{9D8B030D-6E8A-4147-A177-3AD203B41FA5}">
                      <a16:colId xmlns:a16="http://schemas.microsoft.com/office/drawing/2014/main" val="20000"/>
                    </a:ext>
                  </a:extLst>
                </a:gridCol>
                <a:gridCol w="8196972">
                  <a:extLst>
                    <a:ext uri="{9D8B030D-6E8A-4147-A177-3AD203B41FA5}">
                      <a16:colId xmlns:a16="http://schemas.microsoft.com/office/drawing/2014/main" val="20001"/>
                    </a:ext>
                  </a:extLst>
                </a:gridCol>
              </a:tblGrid>
              <a:tr h="395887">
                <a:tc>
                  <a:txBody>
                    <a:bodyPr/>
                    <a:lstStyle/>
                    <a:p>
                      <a:pPr>
                        <a:lnSpc>
                          <a:spcPct val="115000"/>
                        </a:lnSpc>
                        <a:spcAft>
                          <a:spcPts val="0"/>
                        </a:spcAft>
                      </a:pPr>
                      <a:r>
                        <a:rPr lang="en-US" sz="1600" b="1">
                          <a:solidFill>
                            <a:srgbClr val="000000"/>
                          </a:solidFill>
                          <a:latin typeface="Helvetica"/>
                          <a:ea typeface="Times New Roman"/>
                          <a:cs typeface="Times New Roman"/>
                        </a:rPr>
                        <a:t>.N.</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Methods &amp; Description</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91">
                <a:tc>
                  <a:txBody>
                    <a:bodyPr/>
                    <a:lstStyle/>
                    <a:p>
                      <a:pPr algn="ctr">
                        <a:lnSpc>
                          <a:spcPct val="115000"/>
                        </a:lnSpc>
                        <a:spcAft>
                          <a:spcPts val="0"/>
                        </a:spcAft>
                      </a:pPr>
                      <a:r>
                        <a:rPr lang="en-US" sz="1600">
                          <a:solidFill>
                            <a:srgbClr val="000000"/>
                          </a:solidFill>
                          <a:latin typeface="Helvetica"/>
                          <a:ea typeface="Times New Roman"/>
                          <a:cs typeface="Times New Roman"/>
                        </a:rPr>
                        <a:t>7</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00"/>
                          </a:solidFill>
                          <a:latin typeface="Helvetica"/>
                          <a:ea typeface="Times New Roman"/>
                          <a:cs typeface="Times New Roman"/>
                        </a:rPr>
                        <a:t>public boolean previous()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the previous row. This method returns false if the previous row is off the result set</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891">
                <a:tc>
                  <a:txBody>
                    <a:bodyPr/>
                    <a:lstStyle/>
                    <a:p>
                      <a:pPr algn="ctr">
                        <a:lnSpc>
                          <a:spcPct val="115000"/>
                        </a:lnSpc>
                        <a:spcAft>
                          <a:spcPts val="0"/>
                        </a:spcAft>
                      </a:pPr>
                      <a:r>
                        <a:rPr lang="en-US" sz="1600">
                          <a:solidFill>
                            <a:srgbClr val="0000FF"/>
                          </a:solidFill>
                          <a:latin typeface="Helvetica"/>
                          <a:ea typeface="Times New Roman"/>
                          <a:cs typeface="Times New Roman"/>
                        </a:rPr>
                        <a:t>8</a:t>
                      </a:r>
                      <a:endParaRPr lang="en-US" sz="1600">
                        <a:solidFill>
                          <a:srgbClr val="0000FF"/>
                        </a:solidFill>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FF"/>
                          </a:solidFill>
                          <a:latin typeface="Helvetica"/>
                          <a:ea typeface="Times New Roman"/>
                          <a:cs typeface="Times New Roman"/>
                        </a:rPr>
                        <a:t>public boolean next() throws SQLException </a:t>
                      </a:r>
                      <a:br>
                        <a:rPr lang="en-US" sz="1600">
                          <a:solidFill>
                            <a:srgbClr val="0000FF"/>
                          </a:solidFill>
                          <a:latin typeface="Helvetica"/>
                          <a:ea typeface="Times New Roman"/>
                          <a:cs typeface="Times New Roman"/>
                        </a:rPr>
                      </a:br>
                      <a:r>
                        <a:rPr lang="en-US" sz="1600">
                          <a:solidFill>
                            <a:srgbClr val="0000FF"/>
                          </a:solidFill>
                          <a:latin typeface="Helvetica"/>
                          <a:ea typeface="Times New Roman"/>
                          <a:cs typeface="Times New Roman"/>
                        </a:rPr>
                        <a:t>Moves the cursor to the next row. This method returns false if there are no more rows in the result set</a:t>
                      </a:r>
                      <a:endParaRPr lang="en-US" sz="1600">
                        <a:solidFill>
                          <a:srgbClr val="0000FF"/>
                        </a:solidFill>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8438">
                <a:tc>
                  <a:txBody>
                    <a:bodyPr/>
                    <a:lstStyle/>
                    <a:p>
                      <a:pPr algn="ctr">
                        <a:lnSpc>
                          <a:spcPct val="115000"/>
                        </a:lnSpc>
                        <a:spcAft>
                          <a:spcPts val="0"/>
                        </a:spcAft>
                      </a:pPr>
                      <a:r>
                        <a:rPr lang="en-US" sz="1600">
                          <a:solidFill>
                            <a:srgbClr val="000000"/>
                          </a:solidFill>
                          <a:latin typeface="Helvetica"/>
                          <a:ea typeface="Times New Roman"/>
                          <a:cs typeface="Times New Roman"/>
                        </a:rPr>
                        <a:t>9</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00"/>
                          </a:solidFill>
                          <a:latin typeface="Helvetica"/>
                          <a:ea typeface="Times New Roman"/>
                          <a:cs typeface="Times New Roman"/>
                        </a:rPr>
                        <a:t>public int getRow()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Returns the row number that the cursor is pointing to.</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0891">
                <a:tc>
                  <a:txBody>
                    <a:bodyPr/>
                    <a:lstStyle/>
                    <a:p>
                      <a:pPr algn="ctr">
                        <a:lnSpc>
                          <a:spcPct val="115000"/>
                        </a:lnSpc>
                        <a:spcAft>
                          <a:spcPts val="0"/>
                        </a:spcAft>
                      </a:pPr>
                      <a:r>
                        <a:rPr lang="en-US" sz="1600">
                          <a:solidFill>
                            <a:srgbClr val="000000"/>
                          </a:solidFill>
                          <a:latin typeface="Helvetica"/>
                          <a:ea typeface="Times New Roman"/>
                          <a:cs typeface="Times New Roman"/>
                        </a:rPr>
                        <a:t>10</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00"/>
                          </a:solidFill>
                          <a:latin typeface="Helvetica"/>
                          <a:ea typeface="Times New Roman"/>
                          <a:cs typeface="Times New Roman"/>
                        </a:rPr>
                        <a:t>public void moveToInsertRow()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a special row in the result set that can be used to insert a new row into the database. The current cursor location is remembered.</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10891">
                <a:tc>
                  <a:txBody>
                    <a:bodyPr/>
                    <a:lstStyle/>
                    <a:p>
                      <a:pPr algn="ctr">
                        <a:lnSpc>
                          <a:spcPct val="115000"/>
                        </a:lnSpc>
                        <a:spcAft>
                          <a:spcPts val="0"/>
                        </a:spcAft>
                      </a:pPr>
                      <a:r>
                        <a:rPr lang="en-US" sz="1600">
                          <a:solidFill>
                            <a:srgbClr val="000000"/>
                          </a:solidFill>
                          <a:latin typeface="Helvetica"/>
                          <a:ea typeface="Times New Roman"/>
                          <a:cs typeface="Times New Roman"/>
                        </a:rPr>
                        <a:t>11</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00"/>
                          </a:solidFill>
                          <a:latin typeface="Helvetica"/>
                          <a:ea typeface="Times New Roman"/>
                          <a:cs typeface="Times New Roman"/>
                        </a:rPr>
                        <a:t>public void moveToCurrentRow() throws SQLException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back to the current row if the cursor is currently at the insert row; otherwise, this method does nothing</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6652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r>
              <a:rPr lang="en-US" altLang="en-US"/>
              <a:t>JDBC Resultset</a:t>
            </a:r>
            <a:endParaRPr lang="en-US" altLang="en-US" sz="2700">
              <a:solidFill>
                <a:schemeClr val="tx1"/>
              </a:solidFill>
            </a:endParaRPr>
          </a:p>
        </p:txBody>
      </p:sp>
      <p:sp>
        <p:nvSpPr>
          <p:cNvPr id="35843" name="Content Placeholder 2"/>
          <p:cNvSpPr>
            <a:spLocks noGrp="1"/>
          </p:cNvSpPr>
          <p:nvPr>
            <p:ph idx="1"/>
          </p:nvPr>
        </p:nvSpPr>
        <p:spPr/>
        <p:txBody>
          <a:bodyPr/>
          <a:lstStyle/>
          <a:p>
            <a:pPr algn="just">
              <a:buSzPct val="100000"/>
            </a:pPr>
            <a:r>
              <a:rPr lang="en-US" altLang="en-US" sz="2400" b="1"/>
              <a:t>Viewing a Result Set:</a:t>
            </a:r>
          </a:p>
          <a:p>
            <a:pPr algn="just"/>
            <a:endParaRPr lang="en-US" altLang="en-US" sz="2400" b="1"/>
          </a:p>
          <a:p>
            <a:pPr algn="just"/>
            <a:endParaRPr lang="en-US" altLang="en-US" sz="2400" b="1"/>
          </a:p>
          <a:p>
            <a:pPr algn="just"/>
            <a:endParaRPr lang="en-US" altLang="en-US" sz="2400" b="1"/>
          </a:p>
          <a:p>
            <a:pPr algn="just"/>
            <a:endParaRPr lang="en-US" altLang="en-US" sz="2400" b="1"/>
          </a:p>
          <a:p>
            <a:pPr algn="just"/>
            <a:endParaRPr lang="en-US" altLang="en-US" sz="2400" b="1"/>
          </a:p>
          <a:p>
            <a:pPr algn="just"/>
            <a:endParaRPr lang="en-US" altLang="en-US" sz="2400" b="1"/>
          </a:p>
          <a:p>
            <a:pPr algn="just"/>
            <a:endParaRPr lang="en-US" altLang="en-US" sz="2400" b="1"/>
          </a:p>
          <a:p>
            <a:pPr marL="0" indent="0" algn="just">
              <a:buNone/>
            </a:pPr>
            <a:endParaRPr lang="en-US" altLang="en-US" sz="2400" b="1"/>
          </a:p>
        </p:txBody>
      </p:sp>
      <p:sp>
        <p:nvSpPr>
          <p:cNvPr id="3" name="Slide Number Placeholder 2"/>
          <p:cNvSpPr>
            <a:spLocks noGrp="1"/>
          </p:cNvSpPr>
          <p:nvPr>
            <p:ph type="sldNum" sz="quarter" idx="12"/>
          </p:nvPr>
        </p:nvSpPr>
        <p:spPr/>
        <p:txBody>
          <a:bodyPr/>
          <a:lstStyle/>
          <a:p>
            <a:fld id="{AB4FB0DF-9300-7D4B-B157-CBD30D15743F}" type="slidenum">
              <a:rPr lang="en-US" smtClean="0"/>
              <a:t>37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21689691"/>
              </p:ext>
            </p:extLst>
          </p:nvPr>
        </p:nvGraphicFramePr>
        <p:xfrm>
          <a:off x="294488" y="1407886"/>
          <a:ext cx="8534400" cy="2997201"/>
        </p:xfrm>
        <a:graphic>
          <a:graphicData uri="http://schemas.openxmlformats.org/drawingml/2006/table">
            <a:tbl>
              <a:tblPr/>
              <a:tblGrid>
                <a:gridCol w="426720">
                  <a:extLst>
                    <a:ext uri="{9D8B030D-6E8A-4147-A177-3AD203B41FA5}">
                      <a16:colId xmlns:a16="http://schemas.microsoft.com/office/drawing/2014/main" val="20000"/>
                    </a:ext>
                  </a:extLst>
                </a:gridCol>
                <a:gridCol w="8107680">
                  <a:extLst>
                    <a:ext uri="{9D8B030D-6E8A-4147-A177-3AD203B41FA5}">
                      <a16:colId xmlns:a16="http://schemas.microsoft.com/office/drawing/2014/main" val="20001"/>
                    </a:ext>
                  </a:extLst>
                </a:gridCol>
              </a:tblGrid>
              <a:tr h="656208">
                <a:tc>
                  <a:txBody>
                    <a:bodyPr/>
                    <a:lstStyle/>
                    <a:p>
                      <a:pPr>
                        <a:lnSpc>
                          <a:spcPct val="115000"/>
                        </a:lnSpc>
                        <a:spcAft>
                          <a:spcPts val="0"/>
                        </a:spcAft>
                      </a:pPr>
                      <a:r>
                        <a:rPr lang="en-US" sz="1600" b="1">
                          <a:solidFill>
                            <a:srgbClr val="000000"/>
                          </a:solidFill>
                          <a:latin typeface="Helvetica"/>
                          <a:ea typeface="Times New Roman"/>
                          <a:cs typeface="Times New Roman"/>
                        </a:rPr>
                        <a:t>S.N.</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Methods &amp; Description</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6208">
                <a:tc>
                  <a:txBody>
                    <a:bodyPr/>
                    <a:lstStyle/>
                    <a:p>
                      <a:pPr>
                        <a:lnSpc>
                          <a:spcPct val="115000"/>
                        </a:lnSpc>
                        <a:spcAft>
                          <a:spcPts val="0"/>
                        </a:spcAft>
                      </a:pPr>
                      <a:r>
                        <a:rPr lang="en-US" sz="1600">
                          <a:solidFill>
                            <a:srgbClr val="000000"/>
                          </a:solidFill>
                          <a:latin typeface="Helvetica"/>
                          <a:ea typeface="Times New Roman"/>
                          <a:cs typeface="Times New Roman"/>
                        </a:rPr>
                        <a:t>1</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int getInt(String columnName) throws SQLException</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Returns the int in the current row in the column named columnName</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6678">
                <a:tc>
                  <a:txBody>
                    <a:bodyPr/>
                    <a:lstStyle/>
                    <a:p>
                      <a:pPr>
                        <a:lnSpc>
                          <a:spcPct val="115000"/>
                        </a:lnSpc>
                        <a:spcAft>
                          <a:spcPts val="0"/>
                        </a:spcAft>
                      </a:pPr>
                      <a:r>
                        <a:rPr lang="en-US" sz="1600">
                          <a:solidFill>
                            <a:srgbClr val="000000"/>
                          </a:solidFill>
                          <a:latin typeface="Helvetica"/>
                          <a:ea typeface="Times New Roman"/>
                          <a:cs typeface="Times New Roman"/>
                        </a:rPr>
                        <a:t>2</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int getInt(int columnIndex) throws SQLException</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Returns the int in the current row in the specified column index. The column index starts at 1, meaning the first column of a row is 1, the second column of a row is 2, and so on.</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8107">
                <a:tc>
                  <a:txBody>
                    <a:bodyPr/>
                    <a:lstStyle/>
                    <a:p>
                      <a:pPr>
                        <a:lnSpc>
                          <a:spcPct val="115000"/>
                        </a:lnSpc>
                        <a:spcAft>
                          <a:spcPts val="0"/>
                        </a:spcAft>
                      </a:pPr>
                      <a:r>
                        <a:rPr lang="en-US" sz="1600" b="1">
                          <a:solidFill>
                            <a:srgbClr val="0000FF"/>
                          </a:solidFill>
                          <a:latin typeface="Times New Roman"/>
                          <a:ea typeface="Calibri"/>
                          <a:cs typeface="Times New Roman"/>
                        </a:rPr>
                        <a:t>3</a:t>
                      </a: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FF"/>
                          </a:solidFill>
                          <a:latin typeface="Helvetica"/>
                          <a:ea typeface="Times New Roman"/>
                          <a:cs typeface="Times New Roman"/>
                        </a:rPr>
                        <a:t>public XXX getXXX(int columnIndex) throws SQLException</a:t>
                      </a:r>
                      <a:endParaRPr lang="en-US" sz="1600" b="1">
                        <a:solidFill>
                          <a:srgbClr val="0000FF"/>
                        </a:solidFill>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22348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altLang="en-US"/>
              <a:t>JDBC Resultset</a:t>
            </a:r>
            <a:endParaRPr lang="en-US" altLang="en-US" sz="2700">
              <a:solidFill>
                <a:schemeClr val="tx1"/>
              </a:solidFill>
            </a:endParaRPr>
          </a:p>
        </p:txBody>
      </p:sp>
      <p:sp>
        <p:nvSpPr>
          <p:cNvPr id="36867" name="Content Placeholder 2"/>
          <p:cNvSpPr>
            <a:spLocks noGrp="1"/>
          </p:cNvSpPr>
          <p:nvPr>
            <p:ph idx="1"/>
          </p:nvPr>
        </p:nvSpPr>
        <p:spPr/>
        <p:txBody>
          <a:bodyPr/>
          <a:lstStyle/>
          <a:p>
            <a:pPr algn="just">
              <a:buSzPct val="100000"/>
            </a:pPr>
            <a:r>
              <a:rPr lang="en-US" altLang="en-US" sz="2000"/>
              <a:t>The ResultSet interface contains a collection of </a:t>
            </a:r>
            <a:r>
              <a:rPr lang="en-US" altLang="en-US" sz="2000">
                <a:solidFill>
                  <a:srgbClr val="FF0000"/>
                </a:solidFill>
              </a:rPr>
              <a:t>update methods </a:t>
            </a:r>
            <a:r>
              <a:rPr lang="en-US" altLang="en-US" sz="2000"/>
              <a:t>for </a:t>
            </a:r>
            <a:r>
              <a:rPr lang="en-US" altLang="en-US" sz="2000">
                <a:solidFill>
                  <a:srgbClr val="FF0000"/>
                </a:solidFill>
              </a:rPr>
              <a:t>updating the data of a result set</a:t>
            </a:r>
            <a:r>
              <a:rPr lang="en-US" altLang="en-US" sz="2000"/>
              <a:t>.</a:t>
            </a:r>
          </a:p>
          <a:p>
            <a:pPr algn="just">
              <a:buSzPct val="100000"/>
            </a:pPr>
            <a:r>
              <a:rPr lang="en-US" altLang="en-US" sz="2000"/>
              <a:t>As with the get methods, there are two update methods for each data type:</a:t>
            </a:r>
          </a:p>
          <a:p>
            <a:pPr lvl="1" algn="just"/>
            <a:r>
              <a:rPr lang="en-US" altLang="en-US" sz="2000"/>
              <a:t>One that takes in a column name.</a:t>
            </a:r>
          </a:p>
          <a:p>
            <a:pPr lvl="1" algn="just"/>
            <a:r>
              <a:rPr lang="en-US" altLang="en-US" sz="2000"/>
              <a:t>One that takes in a column index.</a:t>
            </a:r>
          </a:p>
          <a:p>
            <a:pPr algn="just">
              <a:buSzPct val="100000"/>
            </a:pPr>
            <a:r>
              <a:rPr lang="en-US" altLang="en-US" sz="2000" b="1"/>
              <a:t>For example:</a:t>
            </a:r>
          </a:p>
          <a:p>
            <a:pPr algn="just"/>
            <a:endParaRPr lang="en-US" altLang="en-US" sz="2400" b="1"/>
          </a:p>
          <a:p>
            <a:pPr algn="just"/>
            <a:endParaRPr lang="en-US" altLang="en-US" sz="2400" b="1"/>
          </a:p>
          <a:p>
            <a:pPr algn="just"/>
            <a:endParaRPr lang="en-US" altLang="en-US" sz="2400" b="1"/>
          </a:p>
          <a:p>
            <a:pPr algn="just"/>
            <a:endParaRPr lang="en-US" altLang="en-US" sz="2400" b="1"/>
          </a:p>
          <a:p>
            <a:pPr algn="just"/>
            <a:endParaRPr lang="en-US" altLang="en-US" sz="2400" b="1"/>
          </a:p>
          <a:p>
            <a:pPr algn="just"/>
            <a:endParaRPr lang="en-US" altLang="en-US" sz="2400" b="1"/>
          </a:p>
          <a:p>
            <a:pPr algn="just"/>
            <a:endParaRPr lang="en-US" altLang="en-US" sz="2400" b="1"/>
          </a:p>
          <a:p>
            <a:pPr algn="just">
              <a:buFont typeface="Wingdings" panose="05000000000000000000" pitchFamily="2" charset="2"/>
              <a:buNone/>
            </a:pPr>
            <a:endParaRPr lang="en-US" altLang="en-US" sz="2400" b="1"/>
          </a:p>
        </p:txBody>
      </p:sp>
      <p:sp>
        <p:nvSpPr>
          <p:cNvPr id="3" name="Slide Number Placeholder 2"/>
          <p:cNvSpPr>
            <a:spLocks noGrp="1"/>
          </p:cNvSpPr>
          <p:nvPr>
            <p:ph type="sldNum" sz="quarter" idx="12"/>
          </p:nvPr>
        </p:nvSpPr>
        <p:spPr/>
        <p:txBody>
          <a:bodyPr/>
          <a:lstStyle/>
          <a:p>
            <a:fld id="{AB4FB0DF-9300-7D4B-B157-CBD30D15743F}" type="slidenum">
              <a:rPr lang="en-US" smtClean="0"/>
              <a:t>38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84716951"/>
              </p:ext>
            </p:extLst>
          </p:nvPr>
        </p:nvGraphicFramePr>
        <p:xfrm>
          <a:off x="370688" y="3225800"/>
          <a:ext cx="8561276" cy="2405062"/>
        </p:xfrm>
        <a:graphic>
          <a:graphicData uri="http://schemas.openxmlformats.org/drawingml/2006/table">
            <a:tbl>
              <a:tblPr/>
              <a:tblGrid>
                <a:gridCol w="424640">
                  <a:extLst>
                    <a:ext uri="{9D8B030D-6E8A-4147-A177-3AD203B41FA5}">
                      <a16:colId xmlns:a16="http://schemas.microsoft.com/office/drawing/2014/main" val="20000"/>
                    </a:ext>
                  </a:extLst>
                </a:gridCol>
                <a:gridCol w="8136636">
                  <a:extLst>
                    <a:ext uri="{9D8B030D-6E8A-4147-A177-3AD203B41FA5}">
                      <a16:colId xmlns:a16="http://schemas.microsoft.com/office/drawing/2014/main" val="20001"/>
                    </a:ext>
                  </a:extLst>
                </a:gridCol>
              </a:tblGrid>
              <a:tr h="599410">
                <a:tc>
                  <a:txBody>
                    <a:bodyPr/>
                    <a:lstStyle/>
                    <a:p>
                      <a:pPr>
                        <a:lnSpc>
                          <a:spcPct val="115000"/>
                        </a:lnSpc>
                        <a:spcAft>
                          <a:spcPts val="0"/>
                        </a:spcAft>
                      </a:pPr>
                      <a:r>
                        <a:rPr lang="en-US" sz="1500" b="1">
                          <a:solidFill>
                            <a:srgbClr val="000000"/>
                          </a:solidFill>
                          <a:latin typeface="Helvetica"/>
                          <a:ea typeface="Times New Roman"/>
                          <a:cs typeface="Times New Roman"/>
                        </a:rPr>
                        <a:t>S.N.</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500" b="1">
                          <a:solidFill>
                            <a:srgbClr val="000000"/>
                          </a:solidFill>
                          <a:latin typeface="Helvetica"/>
                          <a:ea typeface="Times New Roman"/>
                          <a:cs typeface="Times New Roman"/>
                        </a:rPr>
                        <a:t>Methods &amp; Description</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02826">
                <a:tc>
                  <a:txBody>
                    <a:bodyPr/>
                    <a:lstStyle/>
                    <a:p>
                      <a:pPr>
                        <a:lnSpc>
                          <a:spcPct val="115000"/>
                        </a:lnSpc>
                        <a:spcAft>
                          <a:spcPts val="0"/>
                        </a:spcAft>
                      </a:pPr>
                      <a:r>
                        <a:rPr lang="en-US" sz="1500">
                          <a:solidFill>
                            <a:srgbClr val="000000"/>
                          </a:solidFill>
                          <a:latin typeface="Helvetica"/>
                          <a:ea typeface="Times New Roman"/>
                          <a:cs typeface="Times New Roman"/>
                        </a:rPr>
                        <a:t>1</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500" b="1">
                          <a:solidFill>
                            <a:srgbClr val="000000"/>
                          </a:solidFill>
                          <a:latin typeface="Helvetica"/>
                          <a:ea typeface="Times New Roman"/>
                          <a:cs typeface="Times New Roman"/>
                        </a:rPr>
                        <a:t>public void updateString(int columnIndex, String s) throws SQLException</a:t>
                      </a:r>
                      <a:br>
                        <a:rPr lang="en-US" sz="1500">
                          <a:solidFill>
                            <a:srgbClr val="000000"/>
                          </a:solidFill>
                          <a:latin typeface="Helvetica"/>
                          <a:ea typeface="Times New Roman"/>
                          <a:cs typeface="Times New Roman"/>
                        </a:rPr>
                      </a:br>
                      <a:r>
                        <a:rPr lang="en-US" sz="1500">
                          <a:solidFill>
                            <a:srgbClr val="000000"/>
                          </a:solidFill>
                          <a:latin typeface="Helvetica"/>
                          <a:ea typeface="Times New Roman"/>
                          <a:cs typeface="Times New Roman"/>
                        </a:rPr>
                        <a:t>Changes the String in the specified column to the value of s.</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02826">
                <a:tc>
                  <a:txBody>
                    <a:bodyPr/>
                    <a:lstStyle/>
                    <a:p>
                      <a:pPr>
                        <a:lnSpc>
                          <a:spcPct val="115000"/>
                        </a:lnSpc>
                        <a:spcAft>
                          <a:spcPts val="0"/>
                        </a:spcAft>
                      </a:pPr>
                      <a:r>
                        <a:rPr lang="en-US" sz="1500">
                          <a:solidFill>
                            <a:srgbClr val="000000"/>
                          </a:solidFill>
                          <a:latin typeface="Helvetica"/>
                          <a:ea typeface="Times New Roman"/>
                          <a:cs typeface="Times New Roman"/>
                        </a:rPr>
                        <a:t>2</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500" b="1">
                          <a:solidFill>
                            <a:srgbClr val="000000"/>
                          </a:solidFill>
                          <a:latin typeface="Helvetica"/>
                          <a:ea typeface="Times New Roman"/>
                          <a:cs typeface="Times New Roman"/>
                        </a:rPr>
                        <a:t>public void updateString(String columnName, String s) throws SQLException</a:t>
                      </a:r>
                      <a:br>
                        <a:rPr lang="en-US" sz="1500">
                          <a:solidFill>
                            <a:srgbClr val="000000"/>
                          </a:solidFill>
                          <a:latin typeface="Helvetica"/>
                          <a:ea typeface="Times New Roman"/>
                          <a:cs typeface="Times New Roman"/>
                        </a:rPr>
                      </a:br>
                      <a:r>
                        <a:rPr lang="en-US" sz="1500">
                          <a:solidFill>
                            <a:srgbClr val="000000"/>
                          </a:solidFill>
                          <a:latin typeface="Helvetica"/>
                          <a:ea typeface="Times New Roman"/>
                          <a:cs typeface="Times New Roman"/>
                        </a:rPr>
                        <a:t>Similar to the previous method, except that the column is specified by its name instead of its index.</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8757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ResultSet Example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39</a:t>
            </a:fld>
            <a:endParaRPr lang="en-US"/>
          </a:p>
        </p:txBody>
      </p:sp>
      <p:sp>
        <p:nvSpPr>
          <p:cNvPr id="6" name="Rectangle 5"/>
          <p:cNvSpPr/>
          <p:nvPr/>
        </p:nvSpPr>
        <p:spPr>
          <a:xfrm>
            <a:off x="191411" y="856562"/>
            <a:ext cx="8740554" cy="4770537"/>
          </a:xfrm>
          <a:prstGeom prst="rect">
            <a:avLst/>
          </a:prstGeom>
          <a:solidFill>
            <a:schemeClr val="bg1">
              <a:lumMod val="95000"/>
            </a:schemeClr>
          </a:solidFill>
        </p:spPr>
        <p:txBody>
          <a:bodyPr wrap="square">
            <a:spAutoFit/>
          </a:bodyPr>
          <a:lstStyle/>
          <a:p>
            <a:r>
              <a:rPr lang="en-GB" sz="1600" b="1">
                <a:solidFill>
                  <a:srgbClr val="7F0055"/>
                </a:solidFill>
                <a:latin typeface="Consolas" panose="020B0609020204030204" pitchFamily="49" charset="0"/>
              </a:rPr>
              <a:t>public</a:t>
            </a:r>
            <a:r>
              <a:rPr lang="en-GB" sz="1600" b="1">
                <a:solidFill>
                  <a:srgbClr val="000000"/>
                </a:solidFill>
                <a:latin typeface="Consolas" panose="020B0609020204030204" pitchFamily="49" charset="0"/>
              </a:rPr>
              <a:t> List&lt;Course&gt; findCourseByName(String </a:t>
            </a:r>
            <a:r>
              <a:rPr lang="en-GB" sz="1600" b="1">
                <a:solidFill>
                  <a:srgbClr val="6A3E3E"/>
                </a:solidFill>
                <a:latin typeface="Consolas" panose="020B0609020204030204" pitchFamily="49" charset="0"/>
              </a:rPr>
              <a:t>name</a:t>
            </a:r>
            <a:r>
              <a:rPr lang="en-GB" sz="1600" b="1">
                <a:solidFill>
                  <a:srgbClr val="000000"/>
                </a:solidFill>
                <a:latin typeface="Consolas" panose="020B0609020204030204" pitchFamily="49" charset="0"/>
              </a:rPr>
              <a:t>) </a:t>
            </a:r>
            <a:r>
              <a:rPr lang="en-GB" sz="1600" b="1">
                <a:solidFill>
                  <a:srgbClr val="7F0055"/>
                </a:solidFill>
                <a:latin typeface="Consolas" panose="020B0609020204030204" pitchFamily="49" charset="0"/>
              </a:rPr>
              <a:t>throws</a:t>
            </a:r>
            <a:r>
              <a:rPr lang="en-GB" sz="1600" b="1">
                <a:solidFill>
                  <a:srgbClr val="000000"/>
                </a:solidFill>
                <a:latin typeface="Consolas" panose="020B0609020204030204" pitchFamily="49" charset="0"/>
              </a:rPr>
              <a:t> SQLException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Connection </a:t>
            </a:r>
            <a:r>
              <a:rPr lang="en-US" sz="1600">
                <a:solidFill>
                  <a:srgbClr val="6A3E3E"/>
                </a:solidFill>
                <a:highlight>
                  <a:srgbClr val="F0D8A8"/>
                </a:highlight>
                <a:latin typeface="Consolas" panose="020B0609020204030204" pitchFamily="49" charset="0"/>
              </a:rPr>
              <a:t>connection</a:t>
            </a:r>
            <a:r>
              <a:rPr lang="en-US" sz="1600">
                <a:solidFill>
                  <a:srgbClr val="000000"/>
                </a:solidFill>
                <a:highlight>
                  <a:srgbClr val="F0D8A8"/>
                </a:highlight>
                <a:latin typeface="Consolas" panose="020B0609020204030204" pitchFamily="49" charset="0"/>
              </a:rPr>
              <a:t> = </a:t>
            </a:r>
            <a:r>
              <a:rPr lang="en-US" sz="1600" b="1">
                <a:solidFill>
                  <a:srgbClr val="7F0055"/>
                </a:solidFill>
                <a:highlight>
                  <a:srgbClr val="F0D8A8"/>
                </a:highlight>
                <a:latin typeface="Consolas" panose="020B0609020204030204" pitchFamily="49" charset="0"/>
              </a:rPr>
              <a:t>null</a:t>
            </a:r>
            <a:r>
              <a:rPr lang="en-US" sz="1600" b="1">
                <a:solidFill>
                  <a:srgbClr val="000000"/>
                </a:solidFill>
                <a:highlight>
                  <a:srgbClr val="F0D8A8"/>
                </a:highlight>
                <a:latin typeface="Consolas" panose="020B0609020204030204" pitchFamily="49" charset="0"/>
              </a:rPr>
              <a:t>;</a:t>
            </a:r>
          </a:p>
          <a:p>
            <a:r>
              <a:rPr lang="en-US" sz="1600">
                <a:solidFill>
                  <a:srgbClr val="000000"/>
                </a:solidFill>
                <a:latin typeface="Consolas" panose="020B0609020204030204" pitchFamily="49" charset="0"/>
              </a:rPr>
              <a:t>    Statement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ResultSet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List&lt;Course&gt; </a:t>
            </a:r>
            <a:r>
              <a:rPr lang="en-US" sz="1600">
                <a:solidFill>
                  <a:srgbClr val="6A3E3E"/>
                </a:solidFill>
                <a:latin typeface="Consolas" panose="020B0609020204030204" pitchFamily="49" charset="0"/>
              </a:rPr>
              <a:t>courses</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ArrayList&lt;Course&gt;();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try</a:t>
            </a:r>
            <a:r>
              <a:rPr lang="en-US" sz="1600" b="1">
                <a:solidFill>
                  <a:srgbClr val="000000"/>
                </a:solidFill>
                <a:latin typeface="Consolas" panose="020B0609020204030204" pitchFamily="49" charset="0"/>
              </a:rPr>
              <a:t>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highlight>
                  <a:srgbClr val="F0D8A8"/>
                </a:highlight>
                <a:latin typeface="Consolas" panose="020B0609020204030204" pitchFamily="49" charset="0"/>
              </a:rPr>
              <a:t>connection</a:t>
            </a:r>
            <a:r>
              <a:rPr lang="en-US" sz="1600">
                <a:solidFill>
                  <a:srgbClr val="000000"/>
                </a:solidFill>
                <a:highlight>
                  <a:srgbClr val="F0D8A8"/>
                </a:highlight>
                <a:latin typeface="Consolas" panose="020B0609020204030204" pitchFamily="49" charset="0"/>
              </a:rPr>
              <a:t> = DBUtils.</a:t>
            </a:r>
            <a:r>
              <a:rPr lang="en-US" sz="1600" i="1">
                <a:solidFill>
                  <a:srgbClr val="000000"/>
                </a:solidFill>
                <a:highlight>
                  <a:srgbClr val="F0D8A8"/>
                </a:highlight>
                <a:latin typeface="Consolas" panose="020B0609020204030204" pitchFamily="49" charset="0"/>
              </a:rPr>
              <a:t>getConnection();</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 = </a:t>
            </a:r>
            <a:r>
              <a:rPr lang="en-US" sz="1600">
                <a:solidFill>
                  <a:srgbClr val="6A3E3E"/>
                </a:solidFill>
                <a:highlight>
                  <a:srgbClr val="D4D4D4"/>
                </a:highlight>
                <a:latin typeface="Consolas" panose="020B0609020204030204" pitchFamily="49" charset="0"/>
              </a:rPr>
              <a:t>connection</a:t>
            </a:r>
            <a:r>
              <a:rPr lang="en-US" sz="1600">
                <a:solidFill>
                  <a:srgbClr val="000000"/>
                </a:solidFill>
                <a:highlight>
                  <a:srgbClr val="D4D4D4"/>
                </a:highlight>
                <a:latin typeface="Consolas" panose="020B0609020204030204" pitchFamily="49" charset="0"/>
              </a:rPr>
              <a:t>.createStatement(ResultSet.</a:t>
            </a:r>
            <a:r>
              <a:rPr lang="en-US" sz="1600" b="1" i="1">
                <a:solidFill>
                  <a:srgbClr val="0000C0"/>
                </a:solidFill>
                <a:highlight>
                  <a:srgbClr val="D4D4D4"/>
                </a:highlight>
                <a:latin typeface="Consolas" panose="020B0609020204030204" pitchFamily="49" charset="0"/>
              </a:rPr>
              <a:t>TYPE_FORWARD_ONLY</a:t>
            </a:r>
            <a:r>
              <a:rPr lang="en-US" sz="1600" b="1" i="1">
                <a:solidFill>
                  <a:srgbClr val="000000"/>
                </a:solidFill>
                <a:highlight>
                  <a:srgbClr val="D4D4D4"/>
                </a:highlight>
                <a:latin typeface="Consolas" panose="020B0609020204030204" pitchFamily="49" charset="0"/>
              </a:rPr>
              <a:t>,</a:t>
            </a:r>
          </a:p>
          <a:p>
            <a:r>
              <a:rPr lang="en-US" sz="1600">
                <a:solidFill>
                  <a:srgbClr val="000000"/>
                </a:solidFill>
                <a:latin typeface="Consolas" panose="020B0609020204030204" pitchFamily="49" charset="0"/>
              </a:rPr>
              <a:t>          ResultSet.</a:t>
            </a:r>
            <a:r>
              <a:rPr lang="en-US" sz="1600" b="1" i="1">
                <a:solidFill>
                  <a:srgbClr val="0000C0"/>
                </a:solidFill>
                <a:latin typeface="Consolas" panose="020B0609020204030204" pitchFamily="49" charset="0"/>
              </a:rPr>
              <a:t>CONCUR_READ_ONLY</a:t>
            </a:r>
            <a:r>
              <a:rPr lang="en-US" sz="1600" b="1" i="1">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.executeQuery(</a:t>
            </a:r>
          </a:p>
          <a:p>
            <a:r>
              <a:rPr lang="en-GB" sz="1600">
                <a:solidFill>
                  <a:srgbClr val="000000"/>
                </a:solidFill>
                <a:latin typeface="Consolas" panose="020B0609020204030204" pitchFamily="49" charset="0"/>
              </a:rPr>
              <a:t>          </a:t>
            </a:r>
            <a:r>
              <a:rPr lang="en-GB" sz="1600">
                <a:solidFill>
                  <a:srgbClr val="2A00FF"/>
                </a:solidFill>
                <a:latin typeface="Consolas" panose="020B0609020204030204" pitchFamily="49" charset="0"/>
              </a:rPr>
              <a:t>"SELECT * FROM dbo.Course WHERE title LIKE '%"</a:t>
            </a:r>
            <a:r>
              <a:rPr lang="en-GB" sz="1600">
                <a:solidFill>
                  <a:srgbClr val="000000"/>
                </a:solidFill>
                <a:latin typeface="Consolas" panose="020B0609020204030204" pitchFamily="49" charset="0"/>
              </a:rPr>
              <a:t> + </a:t>
            </a:r>
            <a:r>
              <a:rPr lang="en-GB" sz="1600">
                <a:solidFill>
                  <a:srgbClr val="6A3E3E"/>
                </a:solidFill>
                <a:latin typeface="Consolas" panose="020B0609020204030204" pitchFamily="49" charset="0"/>
              </a:rPr>
              <a:t>name</a:t>
            </a:r>
            <a:r>
              <a:rPr lang="en-GB" sz="1600">
                <a:solidFill>
                  <a:srgbClr val="000000"/>
                </a:solidFill>
                <a:latin typeface="Consolas" panose="020B0609020204030204" pitchFamily="49" charset="0"/>
              </a:rPr>
              <a:t> + </a:t>
            </a:r>
            <a:r>
              <a:rPr lang="en-GB" sz="1600">
                <a:solidFill>
                  <a:srgbClr val="2A00FF"/>
                </a:solidFill>
                <a:latin typeface="Consolas" panose="020B0609020204030204" pitchFamily="49" charset="0"/>
              </a:rPr>
              <a:t>"%'"</a:t>
            </a:r>
            <a:r>
              <a:rPr lang="en-GB" sz="1600">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Course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a:t>
            </a:r>
          </a:p>
        </p:txBody>
      </p:sp>
    </p:spTree>
    <p:extLst>
      <p:ext uri="{BB962C8B-B14F-4D97-AF65-F5344CB8AC3E}">
        <p14:creationId xmlns:p14="http://schemas.microsoft.com/office/powerpoint/2010/main" val="199045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Java JDBC Tutorial</a:t>
            </a:r>
          </a:p>
        </p:txBody>
      </p:sp>
      <p:sp>
        <p:nvSpPr>
          <p:cNvPr id="7" name="Text Placeholder 6"/>
          <p:cNvSpPr>
            <a:spLocks noGrp="1"/>
          </p:cNvSpPr>
          <p:nvPr>
            <p:ph type="body" idx="1"/>
          </p:nvPr>
        </p:nvSpPr>
        <p:spPr/>
        <p:txBody>
          <a:bodyPr/>
          <a:lstStyle/>
          <a:p>
            <a:r>
              <a:rPr lang="en-GB"/>
              <a:t>Section 1</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4</a:t>
            </a:fld>
            <a:endParaRPr lang="en-US"/>
          </a:p>
        </p:txBody>
      </p:sp>
    </p:spTree>
    <p:extLst>
      <p:ext uri="{BB962C8B-B14F-4D97-AF65-F5344CB8AC3E}">
        <p14:creationId xmlns:p14="http://schemas.microsoft.com/office/powerpoint/2010/main" val="3394910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ResultSet Example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40</a:t>
            </a:fld>
            <a:endParaRPr lang="en-US"/>
          </a:p>
        </p:txBody>
      </p:sp>
      <p:sp>
        <p:nvSpPr>
          <p:cNvPr id="6" name="Rectangle 5"/>
          <p:cNvSpPr/>
          <p:nvPr/>
        </p:nvSpPr>
        <p:spPr>
          <a:xfrm>
            <a:off x="313673" y="884510"/>
            <a:ext cx="8496030" cy="4524315"/>
          </a:xfrm>
          <a:prstGeom prst="rect">
            <a:avLst/>
          </a:prstGeom>
          <a:solidFill>
            <a:schemeClr val="bg1">
              <a:lumMod val="95000"/>
            </a:schemeClr>
          </a:solidFill>
        </p:spPr>
        <p:txBody>
          <a:bodyPr wrap="square">
            <a:spAutoFit/>
          </a:bodyPr>
          <a:lstStyle/>
          <a:p>
            <a:r>
              <a:rPr lang="en-US" sz="1600" b="1">
                <a:solidFill>
                  <a:srgbClr val="7F0055"/>
                </a:solidFill>
                <a:latin typeface="Consolas" panose="020B0609020204030204" pitchFamily="49" charset="0"/>
              </a:rPr>
              <a:t>      while</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.next())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Course(</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.getString(1), </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.getString(2),</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.getString(3),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.getString(4),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.getInt(5));</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courses</a:t>
            </a:r>
            <a:r>
              <a:rPr lang="en-US" sz="1600">
                <a:solidFill>
                  <a:srgbClr val="000000"/>
                </a:solidFill>
                <a:latin typeface="Consolas" panose="020B0609020204030204" pitchFamily="49" charset="0"/>
              </a:rPr>
              <a:t>.add(</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finally</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if</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statement</a:t>
            </a:r>
            <a:r>
              <a:rPr lang="en-US" sz="1600" b="1">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.close();</a:t>
            </a:r>
          </a:p>
          <a:p>
            <a:r>
              <a:rPr lang="en-US" sz="1600">
                <a:solidFill>
                  <a:srgbClr val="000000"/>
                </a:solidFill>
                <a:latin typeface="Consolas" panose="020B0609020204030204" pitchFamily="49" charset="0"/>
              </a:rPr>
              <a:t>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if</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.close();</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return</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courses</a:t>
            </a:r>
            <a:r>
              <a:rPr lang="en-US" sz="1600" b="1">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endParaRPr lang="en-US" sz="1600"/>
          </a:p>
        </p:txBody>
      </p:sp>
    </p:spTree>
    <p:extLst>
      <p:ext uri="{BB962C8B-B14F-4D97-AF65-F5344CB8AC3E}">
        <p14:creationId xmlns:p14="http://schemas.microsoft.com/office/powerpoint/2010/main" val="803557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ResultSet Example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41</a:t>
            </a:fld>
            <a:endParaRPr lang="en-US"/>
          </a:p>
        </p:txBody>
      </p:sp>
      <p:sp>
        <p:nvSpPr>
          <p:cNvPr id="6" name="Rectangle 5"/>
          <p:cNvSpPr/>
          <p:nvPr/>
        </p:nvSpPr>
        <p:spPr>
          <a:xfrm>
            <a:off x="484114" y="889014"/>
            <a:ext cx="8155148" cy="4801314"/>
          </a:xfrm>
          <a:prstGeom prst="rect">
            <a:avLst/>
          </a:prstGeom>
          <a:solidFill>
            <a:schemeClr val="bg1">
              <a:lumMod val="95000"/>
            </a:schemeClr>
          </a:solidFill>
        </p:spPr>
        <p:txBody>
          <a:bodyPr wrap="square">
            <a:spAutoFit/>
          </a:bodyPr>
          <a:lstStyle/>
          <a:p>
            <a:r>
              <a:rPr lang="en-US" b="1">
                <a:solidFill>
                  <a:srgbClr val="7F0055"/>
                </a:solidFill>
                <a:latin typeface="Consolas" panose="020B0609020204030204" pitchFamily="49" charset="0"/>
              </a:rPr>
              <a:t>public</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 CourseTest {</a:t>
            </a:r>
          </a:p>
          <a:p>
            <a:endParaRPr lang="en-US">
              <a:latin typeface="Consolas" panose="020B0609020204030204" pitchFamily="49" charset="0"/>
            </a:endParaRPr>
          </a:p>
          <a:p>
            <a:r>
              <a:rPr lang="en-GB">
                <a:solidFill>
                  <a:srgbClr val="000000"/>
                </a:solidFill>
                <a:latin typeface="Consolas" panose="020B0609020204030204" pitchFamily="49" charset="0"/>
              </a:rPr>
              <a:t>  </a:t>
            </a:r>
            <a:r>
              <a:rPr lang="en-GB" b="1">
                <a:solidFill>
                  <a:srgbClr val="7F0055"/>
                </a:solidFill>
                <a:latin typeface="Consolas" panose="020B0609020204030204" pitchFamily="49" charset="0"/>
              </a:rPr>
              <a:t>public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static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void</a:t>
            </a:r>
            <a:r>
              <a:rPr lang="en-GB" b="1">
                <a:solidFill>
                  <a:srgbClr val="000000"/>
                </a:solidFill>
                <a:latin typeface="Consolas" panose="020B0609020204030204" pitchFamily="49" charset="0"/>
              </a:rPr>
              <a:t> main(String[] </a:t>
            </a:r>
            <a:r>
              <a:rPr lang="en-GB" b="1">
                <a:solidFill>
                  <a:srgbClr val="6A3E3E"/>
                </a:solidFill>
                <a:latin typeface="Consolas" panose="020B0609020204030204" pitchFamily="49" charset="0"/>
              </a:rPr>
              <a:t>args</a:t>
            </a:r>
            <a:r>
              <a:rPr lang="en-GB" b="1">
                <a:solidFill>
                  <a:srgbClr val="000000"/>
                </a:solidFill>
                <a:latin typeface="Consolas" panose="020B0609020204030204" pitchFamily="49" charset="0"/>
              </a:rPr>
              <a:t>) {</a:t>
            </a:r>
          </a:p>
          <a:p>
            <a:r>
              <a:rPr lang="en-US">
                <a:solidFill>
                  <a:srgbClr val="000000"/>
                </a:solidFill>
                <a:latin typeface="Consolas" panose="020B0609020204030204" pitchFamily="49" charset="0"/>
              </a:rPr>
              <a:t>    CourseDao </a:t>
            </a:r>
            <a:r>
              <a:rPr lang="en-US">
                <a:solidFill>
                  <a:srgbClr val="6A3E3E"/>
                </a:solidFill>
                <a:latin typeface="Consolas" panose="020B0609020204030204" pitchFamily="49" charset="0"/>
              </a:rPr>
              <a:t>courseDao</a:t>
            </a:r>
            <a:r>
              <a:rPr lang="en-US">
                <a:solidFill>
                  <a:srgbClr val="000000"/>
                </a:solidFill>
                <a:latin typeface="Consolas" panose="020B0609020204030204" pitchFamily="49" charset="0"/>
              </a:rPr>
              <a:t> = </a:t>
            </a:r>
            <a:r>
              <a:rPr lang="en-US" b="1">
                <a:solidFill>
                  <a:srgbClr val="7F0055"/>
                </a:solidFill>
                <a:latin typeface="Consolas" panose="020B0609020204030204" pitchFamily="49" charset="0"/>
              </a:rPr>
              <a:t>new</a:t>
            </a:r>
            <a:r>
              <a:rPr lang="en-US" b="1">
                <a:solidFill>
                  <a:srgbClr val="000000"/>
                </a:solidFill>
                <a:latin typeface="Consolas" panose="020B0609020204030204" pitchFamily="49" charset="0"/>
              </a:rPr>
              <a:t> CourseDaoImpl();</a:t>
            </a:r>
          </a:p>
          <a:p>
            <a:r>
              <a:rPr lang="en-US">
                <a:solidFill>
                  <a:srgbClr val="000000"/>
                </a:solidFill>
                <a:latin typeface="Consolas" panose="020B0609020204030204" pitchFamily="49" charset="0"/>
              </a:rPr>
              <a:t>    String </a:t>
            </a:r>
            <a:r>
              <a:rPr lang="en-US">
                <a:solidFill>
                  <a:srgbClr val="6A3E3E"/>
                </a:solidFill>
                <a:latin typeface="Consolas" panose="020B0609020204030204" pitchFamily="49" charset="0"/>
              </a:rPr>
              <a:t>name</a:t>
            </a:r>
            <a:r>
              <a:rPr lang="en-US">
                <a:solidFill>
                  <a:srgbClr val="000000"/>
                </a:solidFill>
                <a:latin typeface="Consolas" panose="020B0609020204030204" pitchFamily="49" charset="0"/>
              </a:rPr>
              <a:t> = </a:t>
            </a:r>
            <a:r>
              <a:rPr lang="en-US">
                <a:solidFill>
                  <a:srgbClr val="2A00FF"/>
                </a:solidFill>
                <a:latin typeface="Consolas" panose="020B0609020204030204" pitchFamily="49" charset="0"/>
              </a:rPr>
              <a:t>"Java"</a:t>
            </a:r>
            <a:r>
              <a:rPr lang="en-US">
                <a:solidFill>
                  <a:srgbClr val="000000"/>
                </a:solidFill>
                <a:latin typeface="Consolas" panose="020B0609020204030204" pitchFamily="49" charset="0"/>
              </a:rPr>
              <a:t>;</a:t>
            </a:r>
          </a:p>
          <a:p>
            <a:endParaRPr lang="en-US">
              <a:latin typeface="Consolas" panose="020B0609020204030204" pitchFamily="49" charset="0"/>
            </a:endParaRPr>
          </a:p>
          <a:p>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try</a:t>
            </a:r>
            <a:r>
              <a:rPr lang="en-US" b="1">
                <a:solidFill>
                  <a:srgbClr val="000000"/>
                </a:solidFill>
                <a:latin typeface="Consolas" panose="020B0609020204030204" pitchFamily="49" charset="0"/>
              </a:rPr>
              <a:t> {</a:t>
            </a:r>
          </a:p>
          <a:p>
            <a:r>
              <a:rPr lang="en-US">
                <a:solidFill>
                  <a:srgbClr val="000000"/>
                </a:solidFill>
                <a:latin typeface="Consolas" panose="020B0609020204030204" pitchFamily="49" charset="0"/>
              </a:rPr>
              <a:t>      List&lt;Course&gt; </a:t>
            </a:r>
            <a:r>
              <a:rPr lang="en-US">
                <a:solidFill>
                  <a:srgbClr val="6A3E3E"/>
                </a:solidFill>
                <a:latin typeface="Consolas" panose="020B0609020204030204" pitchFamily="49" charset="0"/>
              </a:rPr>
              <a:t>courses</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courseDao</a:t>
            </a:r>
            <a:r>
              <a:rPr lang="en-US">
                <a:solidFill>
                  <a:srgbClr val="000000"/>
                </a:solidFill>
                <a:latin typeface="Consolas" panose="020B0609020204030204" pitchFamily="49" charset="0"/>
              </a:rPr>
              <a:t>.findCourseByName(</a:t>
            </a:r>
            <a:r>
              <a:rPr lang="en-US">
                <a:solidFill>
                  <a:srgbClr val="6A3E3E"/>
                </a:solidFill>
                <a:latin typeface="Consolas" panose="020B0609020204030204" pitchFamily="49" charset="0"/>
              </a:rPr>
              <a:t>name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courses</a:t>
            </a:r>
            <a:r>
              <a:rPr lang="en-US">
                <a:solidFill>
                  <a:srgbClr val="000000"/>
                </a:solidFill>
                <a:latin typeface="Consolas" panose="020B0609020204030204" pitchFamily="49" charset="0"/>
              </a:rPr>
              <a:t>.forEach(</a:t>
            </a:r>
            <a:r>
              <a:rPr lang="en-US">
                <a:solidFill>
                  <a:srgbClr val="6A3E3E"/>
                </a:solidFill>
                <a:latin typeface="Consolas" panose="020B0609020204030204" pitchFamily="49" charset="0"/>
              </a:rPr>
              <a:t>c</a:t>
            </a:r>
            <a:r>
              <a:rPr lang="en-US">
                <a:solidFill>
                  <a:srgbClr val="000000"/>
                </a:solidFill>
                <a:latin typeface="Consolas" panose="020B0609020204030204" pitchFamily="49" charset="0"/>
              </a:rPr>
              <a:t> -&gt; System.</a:t>
            </a:r>
            <a:r>
              <a:rPr lang="en-US" b="1" i="1">
                <a:solidFill>
                  <a:srgbClr val="0000C0"/>
                </a:solidFill>
                <a:latin typeface="Consolas" panose="020B0609020204030204" pitchFamily="49" charset="0"/>
              </a:rPr>
              <a:t>out</a:t>
            </a:r>
            <a:r>
              <a:rPr lang="en-US" b="1" i="1">
                <a:solidFill>
                  <a:srgbClr val="000000"/>
                </a:solidFill>
                <a:latin typeface="Consolas" panose="020B0609020204030204" pitchFamily="49" charset="0"/>
              </a:rPr>
              <a:t>.println(</a:t>
            </a:r>
            <a:r>
              <a:rPr lang="en-US" b="1" i="1">
                <a:solidFill>
                  <a:srgbClr val="6A3E3E"/>
                </a:solidFill>
                <a:latin typeface="Consolas" panose="020B0609020204030204" pitchFamily="49" charset="0"/>
              </a:rPr>
              <a:t>c</a:t>
            </a:r>
            <a:r>
              <a:rPr lang="en-US" b="1" i="1">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 </a:t>
            </a:r>
            <a:r>
              <a:rPr lang="en-US" b="1">
                <a:solidFill>
                  <a:srgbClr val="7F0055"/>
                </a:solidFill>
                <a:latin typeface="Consolas" panose="020B0609020204030204" pitchFamily="49" charset="0"/>
              </a:rPr>
              <a:t>catch</a:t>
            </a:r>
            <a:r>
              <a:rPr lang="en-US" b="1">
                <a:solidFill>
                  <a:srgbClr val="000000"/>
                </a:solidFill>
                <a:latin typeface="Consolas" panose="020B0609020204030204" pitchFamily="49" charset="0"/>
              </a:rPr>
              <a:t> (SQLException </a:t>
            </a:r>
            <a:r>
              <a:rPr lang="en-US" b="1">
                <a:solidFill>
                  <a:srgbClr val="6A3E3E"/>
                </a:solidFill>
                <a:latin typeface="Consolas" panose="020B0609020204030204" pitchFamily="49" charset="0"/>
              </a:rPr>
              <a:t>e</a:t>
            </a:r>
            <a:r>
              <a:rPr lang="en-US" b="1">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e</a:t>
            </a:r>
            <a:r>
              <a:rPr lang="en-US">
                <a:solidFill>
                  <a:srgbClr val="000000"/>
                </a:solidFill>
                <a:latin typeface="Consolas" panose="020B0609020204030204" pitchFamily="49" charset="0"/>
              </a:rPr>
              <a:t>.printStackTrace();</a:t>
            </a:r>
          </a:p>
          <a:p>
            <a:r>
              <a:rPr lang="en-US">
                <a:solidFill>
                  <a:srgbClr val="000000"/>
                </a:solidFill>
                <a:latin typeface="Consolas" panose="020B0609020204030204" pitchFamily="49" charset="0"/>
              </a:rPr>
              <a:t>    }</a:t>
            </a:r>
          </a:p>
          <a:p>
            <a:endParaRPr lang="en-US">
              <a:latin typeface="Consolas" panose="020B0609020204030204" pitchFamily="49" charset="0"/>
            </a:endParaRPr>
          </a:p>
          <a:p>
            <a:r>
              <a:rPr lang="en-US">
                <a:solidFill>
                  <a:srgbClr val="000000"/>
                </a:solidFill>
                <a:latin typeface="Consolas" panose="020B0609020204030204" pitchFamily="49" charset="0"/>
              </a:rPr>
              <a:t>  }</a:t>
            </a:r>
          </a:p>
          <a:p>
            <a:endParaRPr lang="en-US">
              <a:latin typeface="Consolas" panose="020B0609020204030204" pitchFamily="49" charset="0"/>
            </a:endParaRP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1155087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pPr eaLnBrk="1" hangingPunct="1"/>
            <a:r>
              <a:rPr lang="en-US" altLang="en-US"/>
              <a:t>JDBC Update using ResultSet</a:t>
            </a:r>
          </a:p>
        </p:txBody>
      </p:sp>
      <p:sp>
        <p:nvSpPr>
          <p:cNvPr id="37891" name="Content Placeholder 2"/>
          <p:cNvSpPr>
            <a:spLocks noGrp="1"/>
          </p:cNvSpPr>
          <p:nvPr>
            <p:ph idx="1"/>
          </p:nvPr>
        </p:nvSpPr>
        <p:spPr/>
        <p:txBody>
          <a:bodyPr/>
          <a:lstStyle/>
          <a:p>
            <a:pPr eaLnBrk="1" hangingPunct="1">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ResultSet rs = statement.executeQuery(query);</a:t>
            </a:r>
          </a:p>
          <a:p>
            <a:pPr eaLnBrk="1" hangingPunct="1">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800">
                <a:solidFill>
                  <a:srgbClr val="00B050"/>
                </a:solidFill>
                <a:latin typeface="Courier New" panose="02070309020205020404" pitchFamily="49" charset="0"/>
                <a:cs typeface="Courier New" panose="02070309020205020404" pitchFamily="49" charset="0"/>
              </a:rPr>
              <a:t>// for update</a:t>
            </a:r>
          </a:p>
          <a:p>
            <a:pPr eaLnBrk="1" hangingPunct="1">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rs.updateBoolean(1, </a:t>
            </a:r>
            <a:r>
              <a:rPr lang="en-US" altLang="en-US" sz="1800">
                <a:solidFill>
                  <a:srgbClr val="800080"/>
                </a:solidFill>
                <a:latin typeface="Courier New" panose="02070309020205020404" pitchFamily="49" charset="0"/>
                <a:cs typeface="Courier New" panose="02070309020205020404" pitchFamily="49" charset="0"/>
              </a:rPr>
              <a:t>false</a:t>
            </a:r>
            <a:r>
              <a:rPr lang="en-US" altLang="en-US" sz="1800">
                <a:latin typeface="Courier New" panose="02070309020205020404" pitchFamily="49" charset="0"/>
                <a:cs typeface="Courier New" panose="02070309020205020404" pitchFamily="49" charset="0"/>
              </a:rPr>
              <a:t>); </a:t>
            </a:r>
            <a:r>
              <a:rPr lang="en-US" altLang="en-US" sz="1800">
                <a:solidFill>
                  <a:srgbClr val="00B050"/>
                </a:solidFill>
                <a:latin typeface="Courier New" panose="02070309020205020404" pitchFamily="49" charset="0"/>
                <a:cs typeface="Courier New" panose="02070309020205020404" pitchFamily="49" charset="0"/>
              </a:rPr>
              <a:t>// change the first column</a:t>
            </a:r>
          </a:p>
          <a:p>
            <a:pPr eaLnBrk="1" hangingPunct="1">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rs.updateInt(“</a:t>
            </a:r>
            <a:r>
              <a:rPr lang="en-US" altLang="en-US" sz="1800">
                <a:solidFill>
                  <a:srgbClr val="0000FF"/>
                </a:solidFill>
                <a:latin typeface="Courier New" panose="02070309020205020404" pitchFamily="49" charset="0"/>
                <a:cs typeface="Courier New" panose="02070309020205020404" pitchFamily="49" charset="0"/>
              </a:rPr>
              <a:t>Age</a:t>
            </a:r>
            <a:r>
              <a:rPr lang="en-US" altLang="en-US" sz="1800">
                <a:latin typeface="Courier New" panose="02070309020205020404" pitchFamily="49" charset="0"/>
                <a:cs typeface="Courier New" panose="02070309020205020404" pitchFamily="49" charset="0"/>
              </a:rPr>
              <a:t>”, 25); </a:t>
            </a:r>
            <a:r>
              <a:rPr lang="en-US" altLang="en-US" sz="1800">
                <a:solidFill>
                  <a:srgbClr val="00B050"/>
                </a:solidFill>
                <a:latin typeface="Courier New" panose="02070309020205020404" pitchFamily="49" charset="0"/>
                <a:cs typeface="Courier New" panose="02070309020205020404" pitchFamily="49" charset="0"/>
              </a:rPr>
              <a:t>// change the column named “Age</a:t>
            </a:r>
            <a:r>
              <a:rPr lang="en-US" altLang="en-US" sz="1800">
                <a:solidFill>
                  <a:srgbClr val="33CC33"/>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rs.updateRow();</a:t>
            </a:r>
          </a:p>
          <a:p>
            <a:pPr eaLnBrk="1" hangingPunct="1">
              <a:buFont typeface="Wingdings" panose="05000000000000000000" pitchFamily="2" charset="2"/>
              <a:buNone/>
            </a:pPr>
            <a:endParaRPr lang="en-US" altLang="en-US" sz="18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1800">
                <a:solidFill>
                  <a:srgbClr val="00B050"/>
                </a:solidFill>
                <a:latin typeface="Courier New" panose="02070309020205020404" pitchFamily="49" charset="0"/>
                <a:cs typeface="Courier New" panose="02070309020205020404" pitchFamily="49" charset="0"/>
              </a:rPr>
              <a:t>// to delete</a:t>
            </a:r>
          </a:p>
          <a:p>
            <a:pPr eaLnBrk="1" hangingPunct="1">
              <a:buFont typeface="Wingdings" panose="05000000000000000000" pitchFamily="2" charset="2"/>
              <a:buNone/>
            </a:pPr>
            <a:r>
              <a:rPr lang="en-US" altLang="en-US" sz="1800">
                <a:latin typeface="Courier New" panose="02070309020205020404" pitchFamily="49" charset="0"/>
                <a:cs typeface="Courier New" panose="02070309020205020404" pitchFamily="49" charset="0"/>
              </a:rPr>
              <a:t>rs.deleteRow();</a:t>
            </a:r>
          </a:p>
        </p:txBody>
      </p:sp>
      <p:sp>
        <p:nvSpPr>
          <p:cNvPr id="3" name="Slide Number Placeholder 2"/>
          <p:cNvSpPr>
            <a:spLocks noGrp="1"/>
          </p:cNvSpPr>
          <p:nvPr>
            <p:ph type="sldNum" sz="quarter" idx="12"/>
          </p:nvPr>
        </p:nvSpPr>
        <p:spPr/>
        <p:txBody>
          <a:bodyPr/>
          <a:lstStyle/>
          <a:p>
            <a:fld id="{AB4FB0DF-9300-7D4B-B157-CBD30D15743F}" type="slidenum">
              <a:rPr lang="en-US" smtClean="0"/>
              <a:t>42</a:t>
            </a:fld>
            <a:endParaRPr lang="en-US"/>
          </a:p>
        </p:txBody>
      </p:sp>
    </p:spTree>
    <p:extLst>
      <p:ext uri="{BB962C8B-B14F-4D97-AF65-F5344CB8AC3E}">
        <p14:creationId xmlns:p14="http://schemas.microsoft.com/office/powerpoint/2010/main" val="1469493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ltLang="en-US"/>
              <a:t>JDBC PreparedStatement</a:t>
            </a:r>
            <a:br>
              <a:rPr lang="en-US" altLang="en-US">
                <a:solidFill>
                  <a:schemeClr val="accent6">
                    <a:lumMod val="75000"/>
                  </a:schemeClr>
                </a:solidFill>
              </a:rPr>
            </a:br>
            <a:r>
              <a:rPr lang="en-US" altLang="en-US" i="1" cap="none">
                <a:solidFill>
                  <a:schemeClr val="tx1"/>
                </a:solidFill>
              </a:rPr>
              <a:t>(with Parameter)</a:t>
            </a:r>
            <a:endParaRPr lang="en-US" i="1" dirty="0">
              <a:solidFill>
                <a:schemeClr val="tx1"/>
              </a:solidFill>
            </a:endParaRPr>
          </a:p>
        </p:txBody>
      </p:sp>
      <p:sp>
        <p:nvSpPr>
          <p:cNvPr id="6" name="Text Placeholder 5"/>
          <p:cNvSpPr>
            <a:spLocks noGrp="1"/>
          </p:cNvSpPr>
          <p:nvPr>
            <p:ph type="body" idx="1"/>
          </p:nvPr>
        </p:nvSpPr>
        <p:spPr/>
        <p:txBody>
          <a:bodyPr/>
          <a:lstStyle/>
          <a:p>
            <a:pPr eaLnBrk="1" hangingPunct="1">
              <a:defRPr/>
            </a:pPr>
            <a:r>
              <a:rPr lang="en-US"/>
              <a:t>Section 6</a:t>
            </a: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718125-08DC-44A8-B226-769FDA19A227}" type="slidenum">
              <a:rPr lang="en-US" altLang="en-US">
                <a:solidFill>
                  <a:schemeClr val="tx1">
                    <a:tint val="75000"/>
                  </a:schemeClr>
                </a:solidFill>
                <a:latin typeface="+mn-lt"/>
                <a:cs typeface="+mn-cs"/>
              </a:rPr>
              <a:pPr eaLnBrk="1" hangingPunct="1"/>
              <a:t>43</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308994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en-US" altLang="en-US"/>
              <a:t>PreparedStatement Interface</a:t>
            </a:r>
          </a:p>
        </p:txBody>
      </p:sp>
      <p:sp>
        <p:nvSpPr>
          <p:cNvPr id="39939" name="Content Placeholder 2"/>
          <p:cNvSpPr>
            <a:spLocks noGrp="1"/>
          </p:cNvSpPr>
          <p:nvPr>
            <p:ph idx="1"/>
          </p:nvPr>
        </p:nvSpPr>
        <p:spPr/>
        <p:txBody>
          <a:bodyPr/>
          <a:lstStyle/>
          <a:p>
            <a:pPr algn="just">
              <a:spcBef>
                <a:spcPts val="1200"/>
              </a:spcBef>
            </a:pPr>
            <a:r>
              <a:rPr lang="en-US" altLang="en-US"/>
              <a:t>The </a:t>
            </a:r>
            <a:r>
              <a:rPr lang="en-US" altLang="en-US">
                <a:solidFill>
                  <a:srgbClr val="FF0000"/>
                </a:solidFill>
              </a:rPr>
              <a:t>PreparedStatement</a:t>
            </a:r>
            <a:r>
              <a:rPr lang="en-US" altLang="en-US"/>
              <a:t> interface extends the </a:t>
            </a:r>
            <a:r>
              <a:rPr lang="en-US" altLang="en-US">
                <a:solidFill>
                  <a:srgbClr val="FF0000"/>
                </a:solidFill>
              </a:rPr>
              <a:t>Statement</a:t>
            </a:r>
            <a:r>
              <a:rPr lang="en-US" altLang="en-US"/>
              <a:t> interface which gives you </a:t>
            </a:r>
            <a:r>
              <a:rPr lang="en-US" altLang="en-US">
                <a:solidFill>
                  <a:srgbClr val="FF0000"/>
                </a:solidFill>
              </a:rPr>
              <a:t>added functionality </a:t>
            </a:r>
            <a:r>
              <a:rPr lang="en-US" altLang="en-US"/>
              <a:t>with a couple of advantages over a generic Statement object.</a:t>
            </a:r>
          </a:p>
          <a:p>
            <a:pPr lvl="1" algn="just">
              <a:spcBef>
                <a:spcPts val="1200"/>
              </a:spcBef>
            </a:pPr>
            <a:endParaRPr lang="en-GB"/>
          </a:p>
          <a:p>
            <a:pPr lvl="1" algn="just">
              <a:spcBef>
                <a:spcPts val="1200"/>
              </a:spcBef>
            </a:pPr>
            <a:endParaRPr lang="en-GB"/>
          </a:p>
          <a:p>
            <a:pPr lvl="1" algn="just">
              <a:spcBef>
                <a:spcPts val="1200"/>
              </a:spcBef>
            </a:pPr>
            <a:endParaRPr lang="en-GB"/>
          </a:p>
          <a:p>
            <a:pPr algn="just">
              <a:spcBef>
                <a:spcPts val="1200"/>
              </a:spcBef>
            </a:pPr>
            <a:r>
              <a:rPr lang="en-GB"/>
              <a:t>It is used to execute </a:t>
            </a:r>
            <a:r>
              <a:rPr lang="en-GB">
                <a:solidFill>
                  <a:schemeClr val="tx2">
                    <a:lumMod val="60000"/>
                    <a:lumOff val="40000"/>
                  </a:schemeClr>
                </a:solidFill>
              </a:rPr>
              <a:t>parameterized query</a:t>
            </a:r>
            <a:r>
              <a:rPr lang="en-GB"/>
              <a:t>.</a:t>
            </a:r>
          </a:p>
          <a:p>
            <a:pPr algn="just">
              <a:spcBef>
                <a:spcPts val="1200"/>
              </a:spcBef>
            </a:pPr>
            <a:r>
              <a:rPr lang="en-GB" b="1"/>
              <a:t>Improves performance</a:t>
            </a:r>
            <a:r>
              <a:rPr lang="en-GB"/>
              <a:t>: The performance of the application will be faster if you use PreparedStatement interface because </a:t>
            </a:r>
            <a:r>
              <a:rPr lang="en-GB">
                <a:solidFill>
                  <a:schemeClr val="tx2">
                    <a:lumMod val="60000"/>
                    <a:lumOff val="40000"/>
                  </a:schemeClr>
                </a:solidFill>
              </a:rPr>
              <a:t>query is compiled only once</a:t>
            </a:r>
            <a:r>
              <a:rPr lang="en-GB"/>
              <a:t>.</a:t>
            </a:r>
          </a:p>
          <a:p>
            <a:pPr lvl="1" algn="just">
              <a:spcBef>
                <a:spcPts val="1200"/>
              </a:spcBef>
            </a:pPr>
            <a:endParaRPr lang="en-US"/>
          </a:p>
        </p:txBody>
      </p:sp>
      <p:sp>
        <p:nvSpPr>
          <p:cNvPr id="3" name="Slide Number Placeholder 2"/>
          <p:cNvSpPr>
            <a:spLocks noGrp="1"/>
          </p:cNvSpPr>
          <p:nvPr>
            <p:ph type="sldNum" sz="quarter" idx="12"/>
          </p:nvPr>
        </p:nvSpPr>
        <p:spPr/>
        <p:txBody>
          <a:bodyPr/>
          <a:lstStyle/>
          <a:p>
            <a:fld id="{AB4FB0DF-9300-7D4B-B157-CBD30D15743F}" type="slidenum">
              <a:rPr lang="en-US" smtClean="0"/>
              <a:t>44</a:t>
            </a:fld>
            <a:endParaRPr lang="en-US"/>
          </a:p>
        </p:txBody>
      </p:sp>
      <p:sp>
        <p:nvSpPr>
          <p:cNvPr id="6" name="Rectangle 5"/>
          <p:cNvSpPr/>
          <p:nvPr/>
        </p:nvSpPr>
        <p:spPr>
          <a:xfrm>
            <a:off x="808395" y="2236920"/>
            <a:ext cx="7506586" cy="923330"/>
          </a:xfrm>
          <a:prstGeom prst="rect">
            <a:avLst/>
          </a:prstGeom>
          <a:solidFill>
            <a:schemeClr val="bg1">
              <a:lumMod val="95000"/>
            </a:schemeClr>
          </a:solidFill>
        </p:spPr>
        <p:txBody>
          <a:bodyPr wrap="square">
            <a:spAutoFit/>
          </a:bodyPr>
          <a:lstStyle/>
          <a:p>
            <a:r>
              <a:rPr lang="en-US" b="1">
                <a:solidFill>
                  <a:srgbClr val="7F0055"/>
                </a:solidFill>
                <a:highlight>
                  <a:srgbClr val="E8F2FE"/>
                </a:highlight>
                <a:latin typeface="Consolas" panose="020B0609020204030204" pitchFamily="49" charset="0"/>
              </a:rPr>
              <a:t>public</a:t>
            </a:r>
            <a:r>
              <a:rPr lang="en-US" b="1">
                <a:solidFill>
                  <a:srgbClr val="000000"/>
                </a:solidFill>
                <a:highlight>
                  <a:srgbClr val="E8F2FE"/>
                </a:highlight>
                <a:latin typeface="Consolas" panose="020B0609020204030204" pitchFamily="49" charset="0"/>
              </a:rPr>
              <a:t> </a:t>
            </a:r>
            <a:r>
              <a:rPr lang="en-US" b="1">
                <a:solidFill>
                  <a:srgbClr val="7F0055"/>
                </a:solidFill>
                <a:highlight>
                  <a:srgbClr val="E8F2FE"/>
                </a:highlight>
                <a:latin typeface="Consolas" panose="020B0609020204030204" pitchFamily="49" charset="0"/>
              </a:rPr>
              <a:t>interface</a:t>
            </a:r>
            <a:r>
              <a:rPr lang="en-US" b="1">
                <a:solidFill>
                  <a:srgbClr val="000000"/>
                </a:solidFill>
                <a:highlight>
                  <a:srgbClr val="E8F2FE"/>
                </a:highlight>
                <a:latin typeface="Consolas" panose="020B0609020204030204" pitchFamily="49" charset="0"/>
              </a:rPr>
              <a:t> PreparedStatement </a:t>
            </a:r>
            <a:r>
              <a:rPr lang="en-US" b="1">
                <a:solidFill>
                  <a:srgbClr val="7F0055"/>
                </a:solidFill>
                <a:highlight>
                  <a:srgbClr val="E8F2FE"/>
                </a:highlight>
                <a:latin typeface="Consolas" panose="020B0609020204030204" pitchFamily="49" charset="0"/>
              </a:rPr>
              <a:t>extends</a:t>
            </a:r>
            <a:r>
              <a:rPr lang="en-US" b="1">
                <a:solidFill>
                  <a:srgbClr val="000000"/>
                </a:solidFill>
                <a:highlight>
                  <a:srgbClr val="E8F2FE"/>
                </a:highlight>
                <a:latin typeface="Consolas" panose="020B0609020204030204" pitchFamily="49" charset="0"/>
              </a:rPr>
              <a:t> Statement {</a:t>
            </a:r>
          </a:p>
          <a:p>
            <a:endParaRPr lang="en-US" b="1">
              <a:solidFill>
                <a:srgbClr val="000000"/>
              </a:solidFill>
              <a:highlight>
                <a:srgbClr val="E8F2FE"/>
              </a:highlight>
              <a:latin typeface="Consolas" panose="020B0609020204030204" pitchFamily="49" charset="0"/>
            </a:endParaRPr>
          </a:p>
          <a:p>
            <a:r>
              <a:rPr lang="en-GB" b="1">
                <a:solidFill>
                  <a:srgbClr val="000000"/>
                </a:solidFill>
                <a:highlight>
                  <a:srgbClr val="E8F2FE"/>
                </a:highlight>
                <a:latin typeface="Consolas" panose="020B0609020204030204" pitchFamily="49" charset="0"/>
              </a:rPr>
              <a:t>}</a:t>
            </a:r>
            <a:endParaRPr lang="en-US"/>
          </a:p>
        </p:txBody>
      </p:sp>
    </p:spTree>
    <p:extLst>
      <p:ext uri="{BB962C8B-B14F-4D97-AF65-F5344CB8AC3E}">
        <p14:creationId xmlns:p14="http://schemas.microsoft.com/office/powerpoint/2010/main" val="2814767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en-US" altLang="en-US"/>
              <a:t>PreparedStatement Interface</a:t>
            </a:r>
          </a:p>
        </p:txBody>
      </p:sp>
      <p:sp>
        <p:nvSpPr>
          <p:cNvPr id="39939" name="Content Placeholder 2"/>
          <p:cNvSpPr>
            <a:spLocks noGrp="1"/>
          </p:cNvSpPr>
          <p:nvPr>
            <p:ph idx="1"/>
          </p:nvPr>
        </p:nvSpPr>
        <p:spPr/>
        <p:txBody>
          <a:bodyPr/>
          <a:lstStyle/>
          <a:p>
            <a:pPr algn="just">
              <a:buSzPct val="100000"/>
            </a:pPr>
            <a:r>
              <a:rPr lang="en-GB"/>
              <a:t>The prepareStatement() method of Connection interface is used to return the object of PreparedStatement. </a:t>
            </a:r>
          </a:p>
          <a:p>
            <a:pPr algn="just">
              <a:buSzPct val="100000"/>
            </a:pPr>
            <a:r>
              <a:rPr lang="en-GB" b="1"/>
              <a:t>Syntax</a:t>
            </a:r>
            <a:r>
              <a:rPr lang="en-GB"/>
              <a:t>:</a:t>
            </a:r>
            <a:endParaRPr lang="en-US" altLang="en-US" sz="2000"/>
          </a:p>
          <a:p>
            <a:pPr algn="just">
              <a:buSzPct val="100000"/>
            </a:pPr>
            <a:endParaRPr lang="en-US" altLang="en-US" sz="2000"/>
          </a:p>
          <a:p>
            <a:pPr lvl="1" algn="just"/>
            <a:endParaRPr lang="en-GB" altLang="en-US" sz="1600"/>
          </a:p>
          <a:p>
            <a:pPr algn="just">
              <a:buSzPct val="100000"/>
            </a:pPr>
            <a:endParaRPr lang="en-US" altLang="en-US" sz="1600"/>
          </a:p>
          <a:p>
            <a:pPr algn="just">
              <a:buSzPct val="100000"/>
            </a:pPr>
            <a:endParaRPr lang="en-US" altLang="en-US" sz="1600"/>
          </a:p>
          <a:p>
            <a:pPr algn="just">
              <a:buSzPct val="100000"/>
            </a:pPr>
            <a:r>
              <a:rPr lang="en-US" altLang="en-US"/>
              <a:t>This statement gives you the flexibility of supplying </a:t>
            </a:r>
            <a:r>
              <a:rPr lang="en-US" altLang="en-US" b="1"/>
              <a:t>arguments dynamically</a:t>
            </a:r>
            <a:r>
              <a:rPr lang="en-US" altLang="en-US"/>
              <a:t>.</a:t>
            </a:r>
          </a:p>
        </p:txBody>
      </p:sp>
      <p:sp>
        <p:nvSpPr>
          <p:cNvPr id="3" name="Slide Number Placeholder 2"/>
          <p:cNvSpPr>
            <a:spLocks noGrp="1"/>
          </p:cNvSpPr>
          <p:nvPr>
            <p:ph type="sldNum" sz="quarter" idx="12"/>
          </p:nvPr>
        </p:nvSpPr>
        <p:spPr/>
        <p:txBody>
          <a:bodyPr/>
          <a:lstStyle/>
          <a:p>
            <a:fld id="{AB4FB0DF-9300-7D4B-B157-CBD30D15743F}" type="slidenum">
              <a:rPr lang="en-US" smtClean="0"/>
              <a:t>45</a:t>
            </a:fld>
            <a:endParaRPr lang="en-US"/>
          </a:p>
        </p:txBody>
      </p:sp>
      <p:sp>
        <p:nvSpPr>
          <p:cNvPr id="4" name="Rectangle 3"/>
          <p:cNvSpPr/>
          <p:nvPr/>
        </p:nvSpPr>
        <p:spPr>
          <a:xfrm>
            <a:off x="601059" y="2137995"/>
            <a:ext cx="7921257" cy="923330"/>
          </a:xfrm>
          <a:prstGeom prst="rect">
            <a:avLst/>
          </a:prstGeom>
          <a:solidFill>
            <a:schemeClr val="bg1">
              <a:lumMod val="95000"/>
            </a:schemeClr>
          </a:solidFill>
        </p:spPr>
        <p:txBody>
          <a:bodyPr wrap="square">
            <a:spAutoFit/>
          </a:bodyPr>
          <a:lstStyle/>
          <a:p>
            <a:pPr>
              <a:lnSpc>
                <a:spcPct val="150000"/>
              </a:lnSpc>
            </a:pPr>
            <a:r>
              <a:rPr lang="en-GB" b="1">
                <a:solidFill>
                  <a:srgbClr val="006699"/>
                </a:solidFill>
                <a:latin typeface="verdana" panose="020B0604030504040204" pitchFamily="34" charset="0"/>
              </a:rPr>
              <a:t>public</a:t>
            </a:r>
            <a:r>
              <a:rPr lang="en-GB">
                <a:solidFill>
                  <a:srgbClr val="000000"/>
                </a:solidFill>
                <a:latin typeface="verdana" panose="020B0604030504040204" pitchFamily="34" charset="0"/>
              </a:rPr>
              <a:t> PreparedStatement </a:t>
            </a:r>
            <a:r>
              <a:rPr lang="en-GB" b="1">
                <a:solidFill>
                  <a:srgbClr val="000000"/>
                </a:solidFill>
                <a:latin typeface="verdana" panose="020B0604030504040204" pitchFamily="34" charset="0"/>
              </a:rPr>
              <a:t>prepareStatement</a:t>
            </a:r>
            <a:r>
              <a:rPr lang="en-GB">
                <a:solidFill>
                  <a:srgbClr val="000000"/>
                </a:solidFill>
                <a:latin typeface="verdana" panose="020B0604030504040204" pitchFamily="34" charset="0"/>
              </a:rPr>
              <a:t>(String query) </a:t>
            </a:r>
            <a:endParaRPr lang="en-GB" b="1">
              <a:solidFill>
                <a:srgbClr val="000000"/>
              </a:solidFill>
              <a:latin typeface="verdana" panose="020B0604030504040204" pitchFamily="34" charset="0"/>
            </a:endParaRPr>
          </a:p>
          <a:p>
            <a:pPr>
              <a:lnSpc>
                <a:spcPct val="150000"/>
              </a:lnSpc>
            </a:pPr>
            <a:r>
              <a:rPr lang="en-GB" b="1">
                <a:solidFill>
                  <a:srgbClr val="000000"/>
                </a:solidFill>
                <a:latin typeface="verdana" panose="020B0604030504040204" pitchFamily="34" charset="0"/>
              </a:rPr>
              <a:t>										</a:t>
            </a:r>
            <a:r>
              <a:rPr lang="en-GB" b="1">
                <a:solidFill>
                  <a:srgbClr val="006699"/>
                </a:solidFill>
                <a:latin typeface="verdana" panose="020B0604030504040204" pitchFamily="34" charset="0"/>
              </a:rPr>
              <a:t>throws</a:t>
            </a:r>
            <a:r>
              <a:rPr lang="en-GB">
                <a:solidFill>
                  <a:srgbClr val="000000"/>
                </a:solidFill>
                <a:latin typeface="verdana" panose="020B0604030504040204" pitchFamily="34" charset="0"/>
              </a:rPr>
              <a:t> SQLException{}  </a:t>
            </a:r>
            <a:endParaRPr lang="en-US"/>
          </a:p>
        </p:txBody>
      </p:sp>
      <p:sp>
        <p:nvSpPr>
          <p:cNvPr id="5" name="Rectangle 4"/>
          <p:cNvSpPr/>
          <p:nvPr/>
        </p:nvSpPr>
        <p:spPr>
          <a:xfrm>
            <a:off x="1032031" y="4117824"/>
            <a:ext cx="7059312" cy="2308324"/>
          </a:xfrm>
          <a:prstGeom prst="rect">
            <a:avLst/>
          </a:prstGeom>
          <a:solidFill>
            <a:schemeClr val="bg1">
              <a:lumMod val="95000"/>
            </a:schemeClr>
          </a:solidFill>
        </p:spPr>
        <p:txBody>
          <a:bodyPr wrap="square">
            <a:spAutoFit/>
          </a:bodyPr>
          <a:lstStyle/>
          <a:p>
            <a:pPr>
              <a:buFont typeface="Wingdings" panose="05000000000000000000" pitchFamily="2" charset="2"/>
              <a:buNone/>
            </a:pPr>
            <a:r>
              <a:rPr lang="en-US" altLang="en-US" sz="1600">
                <a:solidFill>
                  <a:srgbClr val="7F0055"/>
                </a:solidFill>
                <a:latin typeface="Consolas" panose="020B0609020204030204" pitchFamily="49" charset="0"/>
              </a:rPr>
              <a:t>PreparedStatement</a:t>
            </a:r>
            <a:r>
              <a:rPr lang="en-US" altLang="en-US" sz="1600">
                <a:solidFill>
                  <a:srgbClr val="000000"/>
                </a:solidFill>
                <a:latin typeface="Consolas" panose="020B0609020204030204" pitchFamily="49" charset="0"/>
              </a:rPr>
              <a:t> pstmt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000088"/>
                </a:solidFill>
                <a:latin typeface="Consolas" panose="020B0609020204030204" pitchFamily="49" charset="0"/>
              </a:rPr>
              <a:t>null</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p>
          <a:p>
            <a:pPr>
              <a:buFont typeface="Wingdings" panose="05000000000000000000" pitchFamily="2" charset="2"/>
              <a:buNone/>
            </a:pPr>
            <a:r>
              <a:rPr lang="en-US" altLang="en-US" sz="1600">
                <a:solidFill>
                  <a:srgbClr val="000088"/>
                </a:solidFill>
                <a:latin typeface="Consolas" panose="020B0609020204030204" pitchFamily="49" charset="0"/>
              </a:rPr>
              <a:t>try</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p>
          <a:p>
            <a:pPr>
              <a:buFont typeface="Wingdings" panose="05000000000000000000" pitchFamily="2" charset="2"/>
              <a:buNone/>
            </a:pPr>
            <a:r>
              <a:rPr lang="en-US" altLang="en-US" sz="1600">
                <a:solidFill>
                  <a:srgbClr val="7F0055"/>
                </a:solidFill>
                <a:latin typeface="Consolas" panose="020B0609020204030204" pitchFamily="49" charset="0"/>
              </a:rPr>
              <a:t>	String</a:t>
            </a:r>
            <a:r>
              <a:rPr lang="en-US" altLang="en-US" sz="1600">
                <a:solidFill>
                  <a:srgbClr val="000000"/>
                </a:solidFill>
                <a:latin typeface="Consolas" panose="020B0609020204030204" pitchFamily="49" charset="0"/>
              </a:rPr>
              <a:t> SQL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008800"/>
                </a:solidFill>
                <a:latin typeface="Consolas" panose="020B0609020204030204" pitchFamily="49" charset="0"/>
              </a:rPr>
              <a:t>"Update Employees SET age = ? WHERE id = ?"</a:t>
            </a:r>
            <a:r>
              <a:rPr lang="en-US" altLang="en-US" sz="1600">
                <a:solidFill>
                  <a:srgbClr val="666600"/>
                </a:solidFill>
                <a:latin typeface="Consolas" panose="020B0609020204030204" pitchFamily="49" charset="0"/>
              </a:rPr>
              <a:t>;</a:t>
            </a:r>
            <a:endParaRPr lang="en-US" altLang="en-US" sz="1600">
              <a:solidFill>
                <a:srgbClr val="000000"/>
              </a:solidFill>
              <a:latin typeface="Consolas" panose="020B0609020204030204" pitchFamily="49" charset="0"/>
            </a:endParaRPr>
          </a:p>
          <a:p>
            <a:pPr>
              <a:buFont typeface="Wingdings" panose="05000000000000000000" pitchFamily="2" charset="2"/>
              <a:buNone/>
            </a:pPr>
            <a:r>
              <a:rPr lang="en-US" altLang="en-US" sz="1600">
                <a:solidFill>
                  <a:srgbClr val="000000"/>
                </a:solidFill>
                <a:latin typeface="Consolas" panose="020B0609020204030204" pitchFamily="49" charset="0"/>
              </a:rPr>
              <a:t>	pstmt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conn</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prepareStatement</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SQL</a:t>
            </a:r>
            <a:r>
              <a:rPr lang="en-US" altLang="en-US" sz="1600">
                <a:solidFill>
                  <a:srgbClr val="666600"/>
                </a:solidFill>
                <a:latin typeface="Consolas" panose="020B0609020204030204" pitchFamily="49" charset="0"/>
              </a:rPr>
              <a:t>);</a:t>
            </a:r>
          </a:p>
          <a:p>
            <a:pPr>
              <a:buFont typeface="Wingdings" panose="05000000000000000000" pitchFamily="2" charset="2"/>
              <a:buNone/>
            </a:pP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000088"/>
                </a:solidFill>
                <a:latin typeface="Consolas" panose="020B0609020204030204" pitchFamily="49" charset="0"/>
              </a:rPr>
              <a:t>catch</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r>
              <a:rPr lang="en-US" altLang="en-US" sz="1600">
                <a:solidFill>
                  <a:srgbClr val="7F0055"/>
                </a:solidFill>
                <a:latin typeface="Consolas" panose="020B0609020204030204" pitchFamily="49" charset="0"/>
              </a:rPr>
              <a:t>SQLException</a:t>
            </a:r>
            <a:r>
              <a:rPr lang="en-US" altLang="en-US" sz="1600">
                <a:solidFill>
                  <a:srgbClr val="000000"/>
                </a:solidFill>
                <a:latin typeface="Consolas" panose="020B0609020204030204" pitchFamily="49" charset="0"/>
              </a:rPr>
              <a:t> e</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p>
          <a:p>
            <a:pPr>
              <a:buFont typeface="Wingdings" panose="05000000000000000000" pitchFamily="2" charset="2"/>
              <a:buNone/>
            </a:pPr>
            <a:r>
              <a:rPr lang="en-GB" altLang="en-US" sz="1600">
                <a:solidFill>
                  <a:srgbClr val="666600"/>
                </a:solidFill>
                <a:latin typeface="Consolas" panose="020B0609020204030204" pitchFamily="49" charset="0"/>
              </a:rPr>
              <a:t>	//TODO</a:t>
            </a:r>
            <a:endParaRPr lang="en-US" altLang="en-US" sz="1600">
              <a:solidFill>
                <a:srgbClr val="666600"/>
              </a:solidFill>
              <a:latin typeface="Consolas" panose="020B0609020204030204" pitchFamily="49" charset="0"/>
            </a:endParaRPr>
          </a:p>
          <a:p>
            <a:pPr>
              <a:buFont typeface="Wingdings" panose="05000000000000000000" pitchFamily="2" charset="2"/>
              <a:buNone/>
            </a:pPr>
            <a:r>
              <a:rPr lang="en-US" altLang="en-US" sz="1600">
                <a:solidFill>
                  <a:srgbClr val="666600"/>
                </a:solidFill>
                <a:latin typeface="Consolas" panose="020B0609020204030204" pitchFamily="49" charset="0"/>
              </a:rPr>
              <a:t>} </a:t>
            </a:r>
            <a:r>
              <a:rPr lang="en-US" altLang="en-US" sz="1600">
                <a:solidFill>
                  <a:srgbClr val="000088"/>
                </a:solidFill>
                <a:latin typeface="Consolas" panose="020B0609020204030204" pitchFamily="49" charset="0"/>
              </a:rPr>
              <a:t>finally</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p>
          <a:p>
            <a:pPr>
              <a:buFont typeface="Wingdings" panose="05000000000000000000" pitchFamily="2" charset="2"/>
              <a:buNone/>
            </a:pPr>
            <a:r>
              <a:rPr lang="en-GB" altLang="en-US" sz="1600">
                <a:solidFill>
                  <a:srgbClr val="666600"/>
                </a:solidFill>
                <a:latin typeface="Consolas" panose="020B0609020204030204" pitchFamily="49" charset="0"/>
              </a:rPr>
              <a:t>	//TODO</a:t>
            </a:r>
            <a:endParaRPr lang="en-US" altLang="en-US" sz="1600">
              <a:solidFill>
                <a:srgbClr val="666600"/>
              </a:solidFill>
              <a:latin typeface="Consolas" panose="020B0609020204030204" pitchFamily="49" charset="0"/>
            </a:endParaRPr>
          </a:p>
          <a:p>
            <a:pPr>
              <a:buFont typeface="Wingdings" panose="05000000000000000000" pitchFamily="2" charset="2"/>
              <a:buNone/>
            </a:pPr>
            <a:r>
              <a:rPr lang="en-US" altLang="en-US" sz="1600">
                <a:solidFill>
                  <a:srgbClr val="666600"/>
                </a:solidFill>
                <a:latin typeface="Consolas" panose="020B0609020204030204" pitchFamily="49" charset="0"/>
              </a:rPr>
              <a:t>}</a:t>
            </a:r>
            <a:endParaRPr lang="en-US" altLang="en-US" sz="1600">
              <a:latin typeface="Consolas" panose="020B0609020204030204" pitchFamily="49" charset="0"/>
            </a:endParaRPr>
          </a:p>
        </p:txBody>
      </p:sp>
    </p:spTree>
    <p:extLst>
      <p:ext uri="{BB962C8B-B14F-4D97-AF65-F5344CB8AC3E}">
        <p14:creationId xmlns:p14="http://schemas.microsoft.com/office/powerpoint/2010/main" val="2667900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Methods of PreparedStatement interface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64239636"/>
              </p:ext>
            </p:extLst>
          </p:nvPr>
        </p:nvGraphicFramePr>
        <p:xfrm>
          <a:off x="329608" y="743234"/>
          <a:ext cx="8602356" cy="5503672"/>
        </p:xfrm>
        <a:graphic>
          <a:graphicData uri="http://schemas.openxmlformats.org/drawingml/2006/table">
            <a:tbl>
              <a:tblPr/>
              <a:tblGrid>
                <a:gridCol w="4301178">
                  <a:extLst>
                    <a:ext uri="{9D8B030D-6E8A-4147-A177-3AD203B41FA5}">
                      <a16:colId xmlns:a16="http://schemas.microsoft.com/office/drawing/2014/main" val="21113150"/>
                    </a:ext>
                  </a:extLst>
                </a:gridCol>
                <a:gridCol w="4301178">
                  <a:extLst>
                    <a:ext uri="{9D8B030D-6E8A-4147-A177-3AD203B41FA5}">
                      <a16:colId xmlns:a16="http://schemas.microsoft.com/office/drawing/2014/main" val="2777572196"/>
                    </a:ext>
                  </a:extLst>
                </a:gridCol>
              </a:tblGrid>
              <a:tr h="330214">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58967" marR="58967" marT="58967" marB="58967" anchor="ctr">
                    <a:lnL w="6350" cap="flat" cmpd="sng" algn="ctr">
                      <a:solidFill>
                        <a:srgbClr val="B08D4A"/>
                      </a:solidFill>
                      <a:prstDash val="solid"/>
                      <a:round/>
                      <a:headEnd type="none" w="med" len="med"/>
                      <a:tailEnd type="none" w="med" len="med"/>
                    </a:lnL>
                    <a:lnR w="6350" cap="flat" cmpd="sng" algn="ctr">
                      <a:solidFill>
                        <a:srgbClr val="B08D4A"/>
                      </a:solidFill>
                      <a:prstDash val="solid"/>
                      <a:round/>
                      <a:headEnd type="none" w="med" len="med"/>
                      <a:tailEnd type="none" w="med" len="med"/>
                    </a:lnR>
                    <a:lnT w="6350" cap="flat" cmpd="sng" algn="ctr">
                      <a:solidFill>
                        <a:srgbClr val="B08D4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58967" marR="58967" marT="58967" marB="58967" anchor="ctr">
                    <a:lnL w="6350" cap="flat" cmpd="sng" algn="ctr">
                      <a:solidFill>
                        <a:srgbClr val="B08D4A"/>
                      </a:solidFill>
                      <a:prstDash val="solid"/>
                      <a:round/>
                      <a:headEnd type="none" w="med" len="med"/>
                      <a:tailEnd type="none" w="med" len="med"/>
                    </a:lnL>
                    <a:lnR w="6350" cap="flat" cmpd="sng" algn="ctr">
                      <a:solidFill>
                        <a:srgbClr val="B08D4A"/>
                      </a:solidFill>
                      <a:prstDash val="solid"/>
                      <a:round/>
                      <a:headEnd type="none" w="med" len="med"/>
                      <a:tailEnd type="none" w="med" len="med"/>
                    </a:lnR>
                    <a:lnT w="6350" cap="flat" cmpd="sng" algn="ctr">
                      <a:solidFill>
                        <a:srgbClr val="B08D4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32509706"/>
                  </a:ext>
                </a:extLst>
              </a:tr>
              <a:tr h="71546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setInt(int paramIndex, int value)</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Sets the integer value to the given parameter index.</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50472385"/>
                  </a:ext>
                </a:extLst>
              </a:tr>
              <a:tr h="92774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setString(int paramIndex, String value)</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Sets the String value to the given parameter index.</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30279207"/>
                  </a:ext>
                </a:extLst>
              </a:tr>
              <a:tr h="927743">
                <a:tc>
                  <a:txBody>
                    <a:bodyPr/>
                    <a:lstStyle/>
                    <a:p>
                      <a:pPr algn="l" fontAlgn="t"/>
                      <a:r>
                        <a:rPr lang="en-GB" sz="1400">
                          <a:solidFill>
                            <a:srgbClr val="000000"/>
                          </a:solidFill>
                          <a:effectLst/>
                          <a:latin typeface="Arial" panose="020B0604020202020204" pitchFamily="34" charset="0"/>
                          <a:cs typeface="Arial" panose="020B0604020202020204" pitchFamily="34" charset="0"/>
                        </a:rPr>
                        <a:t>public void setFloat(int paramIndex, float value)</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Sets the float value to the given parameter index.</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9148949"/>
                  </a:ext>
                </a:extLst>
              </a:tr>
              <a:tr h="92774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setDouble(int paramIndex, double value)</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Sets the double value to the given parameter index.</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32337201"/>
                  </a:ext>
                </a:extLst>
              </a:tr>
              <a:tr h="92774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int </a:t>
                      </a:r>
                      <a:r>
                        <a:rPr lang="en-US" sz="1400" b="1">
                          <a:solidFill>
                            <a:srgbClr val="000000"/>
                          </a:solidFill>
                          <a:effectLst/>
                          <a:latin typeface="Arial" panose="020B0604020202020204" pitchFamily="34" charset="0"/>
                          <a:cs typeface="Arial" panose="020B0604020202020204" pitchFamily="34" charset="0"/>
                        </a:rPr>
                        <a:t>executeUpdate</a:t>
                      </a:r>
                      <a:r>
                        <a:rPr lang="en-US" sz="1400">
                          <a:solidFill>
                            <a:srgbClr val="000000"/>
                          </a:solidFill>
                          <a:effectLst/>
                          <a:latin typeface="Arial" panose="020B0604020202020204" pitchFamily="34" charset="0"/>
                          <a:cs typeface="Arial" panose="020B0604020202020204" pitchFamily="34" charset="0"/>
                        </a:rPr>
                        <a:t>()</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Executes the query. It is used for create, drop, insert, update, delete etc.</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5826445"/>
                  </a:ext>
                </a:extLst>
              </a:tr>
              <a:tr h="71546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ResultSet executeQuery()</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Executes the select query. It returns an instance of ResultSet.</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833052"/>
                  </a:ext>
                </a:extLst>
              </a:tr>
            </a:tbl>
          </a:graphicData>
        </a:graphic>
      </p:graphicFrame>
      <p:sp>
        <p:nvSpPr>
          <p:cNvPr id="5" name="Slide Number Placeholder 4"/>
          <p:cNvSpPr>
            <a:spLocks noGrp="1"/>
          </p:cNvSpPr>
          <p:nvPr>
            <p:ph type="sldNum" sz="quarter" idx="12"/>
          </p:nvPr>
        </p:nvSpPr>
        <p:spPr/>
        <p:txBody>
          <a:bodyPr/>
          <a:lstStyle/>
          <a:p>
            <a:fld id="{AB4FB0DF-9300-7D4B-B157-CBD30D15743F}" type="slidenum">
              <a:rPr lang="en-US" smtClean="0"/>
              <a:t>46</a:t>
            </a:fld>
            <a:endParaRPr lang="en-US"/>
          </a:p>
        </p:txBody>
      </p:sp>
    </p:spTree>
    <p:extLst>
      <p:ext uri="{BB962C8B-B14F-4D97-AF65-F5344CB8AC3E}">
        <p14:creationId xmlns:p14="http://schemas.microsoft.com/office/powerpoint/2010/main" val="1927369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pPr eaLnBrk="1" hangingPunct="1"/>
            <a:r>
              <a:rPr lang="en-US" altLang="en-US"/>
              <a:t>JDBC With Parameter</a:t>
            </a:r>
            <a:endParaRPr lang="en-US" altLang="en-US">
              <a:solidFill>
                <a:schemeClr val="tx1"/>
              </a:solidFill>
            </a:endParaRPr>
          </a:p>
        </p:txBody>
      </p:sp>
      <p:sp>
        <p:nvSpPr>
          <p:cNvPr id="40963" name="Content Placeholder 2"/>
          <p:cNvSpPr>
            <a:spLocks noGrp="1"/>
          </p:cNvSpPr>
          <p:nvPr>
            <p:ph idx="1"/>
          </p:nvPr>
        </p:nvSpPr>
        <p:spPr/>
        <p:txBody>
          <a:bodyPr/>
          <a:lstStyle/>
          <a:p>
            <a:pPr algn="just">
              <a:lnSpc>
                <a:spcPct val="150000"/>
              </a:lnSpc>
              <a:spcBef>
                <a:spcPts val="1200"/>
              </a:spcBef>
              <a:buSzPct val="100000"/>
            </a:pPr>
            <a:r>
              <a:rPr lang="en-US" altLang="en-US" sz="2400"/>
              <a:t>The </a:t>
            </a:r>
            <a:r>
              <a:rPr lang="en-US" altLang="en-US" sz="2400" b="1"/>
              <a:t>setXXX()</a:t>
            </a:r>
            <a:r>
              <a:rPr lang="en-US" altLang="en-US" sz="2400"/>
              <a:t> methods bind values to the parameters.</a:t>
            </a:r>
          </a:p>
          <a:p>
            <a:pPr algn="just">
              <a:lnSpc>
                <a:spcPct val="150000"/>
              </a:lnSpc>
              <a:spcBef>
                <a:spcPts val="1200"/>
              </a:spcBef>
              <a:buSzPct val="100000"/>
            </a:pPr>
            <a:r>
              <a:rPr lang="en-GB" altLang="en-US" b="1"/>
              <a:t>Examples</a:t>
            </a:r>
            <a:r>
              <a:rPr lang="en-GB" altLang="en-US"/>
              <a:t>:</a:t>
            </a:r>
            <a:endParaRPr lang="en-US" altLang="en-US" sz="2400"/>
          </a:p>
          <a:p>
            <a:pPr algn="just">
              <a:spcBef>
                <a:spcPts val="1200"/>
              </a:spcBef>
              <a:buFont typeface="Wingdings" panose="05000000000000000000" pitchFamily="2" charset="2"/>
              <a:buNone/>
            </a:pPr>
            <a:r>
              <a:rPr lang="en-US" altLang="en-US" sz="2400">
                <a:solidFill>
                  <a:srgbClr val="000000"/>
                </a:solidFill>
                <a:latin typeface="Consolas" panose="020B0609020204030204" pitchFamily="49" charset="0"/>
              </a:rPr>
              <a:t>	pstmt</a:t>
            </a:r>
            <a:r>
              <a:rPr lang="en-US" altLang="en-US" sz="2400">
                <a:solidFill>
                  <a:srgbClr val="666600"/>
                </a:solidFill>
                <a:latin typeface="Consolas" panose="020B0609020204030204" pitchFamily="49" charset="0"/>
              </a:rPr>
              <a:t>.</a:t>
            </a:r>
            <a:r>
              <a:rPr lang="en-US" altLang="en-US" sz="2400">
                <a:solidFill>
                  <a:srgbClr val="000000"/>
                </a:solidFill>
                <a:latin typeface="Consolas" panose="020B0609020204030204" pitchFamily="49" charset="0"/>
              </a:rPr>
              <a:t>setInt</a:t>
            </a:r>
            <a:r>
              <a:rPr lang="en-US" altLang="en-US" sz="2400">
                <a:solidFill>
                  <a:srgbClr val="666600"/>
                </a:solidFill>
                <a:latin typeface="Consolas" panose="020B0609020204030204" pitchFamily="49" charset="0"/>
              </a:rPr>
              <a:t>(</a:t>
            </a:r>
            <a:r>
              <a:rPr lang="en-US" altLang="en-US" sz="2400">
                <a:solidFill>
                  <a:srgbClr val="006666"/>
                </a:solidFill>
                <a:latin typeface="Consolas" panose="020B0609020204030204" pitchFamily="49" charset="0"/>
              </a:rPr>
              <a:t>1</a:t>
            </a:r>
            <a:r>
              <a:rPr lang="en-US" altLang="en-US" sz="2400">
                <a:solidFill>
                  <a:srgbClr val="666600"/>
                </a:solidFill>
                <a:latin typeface="Consolas" panose="020B0609020204030204" pitchFamily="49" charset="0"/>
              </a:rPr>
              <a:t>,</a:t>
            </a:r>
            <a:r>
              <a:rPr lang="en-US" altLang="en-US" sz="2400">
                <a:solidFill>
                  <a:srgbClr val="006666"/>
                </a:solidFill>
                <a:latin typeface="Consolas" panose="020B0609020204030204" pitchFamily="49" charset="0"/>
              </a:rPr>
              <a:t>23</a:t>
            </a:r>
            <a:r>
              <a:rPr lang="en-US" altLang="en-US" sz="2400">
                <a:solidFill>
                  <a:srgbClr val="666600"/>
                </a:solidFill>
                <a:latin typeface="Consolas" panose="020B0609020204030204" pitchFamily="49" charset="0"/>
              </a:rPr>
              <a:t>);</a:t>
            </a:r>
            <a:r>
              <a:rPr lang="en-US" altLang="en-US" sz="2400">
                <a:solidFill>
                  <a:srgbClr val="000000"/>
                </a:solidFill>
                <a:latin typeface="Consolas" panose="020B0609020204030204" pitchFamily="49" charset="0"/>
              </a:rPr>
              <a:t> </a:t>
            </a:r>
          </a:p>
          <a:p>
            <a:pPr algn="just">
              <a:spcBef>
                <a:spcPts val="1200"/>
              </a:spcBef>
              <a:buFont typeface="Wingdings" panose="05000000000000000000" pitchFamily="2" charset="2"/>
              <a:buNone/>
            </a:pPr>
            <a:r>
              <a:rPr lang="en-US" altLang="en-US" sz="2400">
                <a:solidFill>
                  <a:srgbClr val="000000"/>
                </a:solidFill>
                <a:latin typeface="Consolas" panose="020B0609020204030204" pitchFamily="49" charset="0"/>
              </a:rPr>
              <a:t>	pstmt</a:t>
            </a:r>
            <a:r>
              <a:rPr lang="en-US" altLang="en-US" sz="2400">
                <a:solidFill>
                  <a:srgbClr val="666600"/>
                </a:solidFill>
                <a:latin typeface="Consolas" panose="020B0609020204030204" pitchFamily="49" charset="0"/>
              </a:rPr>
              <a:t>.</a:t>
            </a:r>
            <a:r>
              <a:rPr lang="en-US" altLang="en-US" sz="2400">
                <a:solidFill>
                  <a:srgbClr val="000000"/>
                </a:solidFill>
                <a:latin typeface="Consolas" panose="020B0609020204030204" pitchFamily="49" charset="0"/>
              </a:rPr>
              <a:t>setString</a:t>
            </a:r>
            <a:r>
              <a:rPr lang="en-US" altLang="en-US" sz="2400">
                <a:solidFill>
                  <a:srgbClr val="666600"/>
                </a:solidFill>
                <a:latin typeface="Consolas" panose="020B0609020204030204" pitchFamily="49" charset="0"/>
              </a:rPr>
              <a:t>(</a:t>
            </a:r>
            <a:r>
              <a:rPr lang="en-US" altLang="en-US" sz="2400">
                <a:solidFill>
                  <a:srgbClr val="006666"/>
                </a:solidFill>
                <a:latin typeface="Consolas" panose="020B0609020204030204" pitchFamily="49" charset="0"/>
              </a:rPr>
              <a:t>2</a:t>
            </a:r>
            <a:r>
              <a:rPr lang="en-US" altLang="en-US" sz="2400">
                <a:solidFill>
                  <a:srgbClr val="666600"/>
                </a:solidFill>
                <a:latin typeface="Consolas" panose="020B0609020204030204" pitchFamily="49" charset="0"/>
              </a:rPr>
              <a:t>,</a:t>
            </a:r>
            <a:r>
              <a:rPr lang="en-US" altLang="en-US" sz="2400">
                <a:solidFill>
                  <a:srgbClr val="008800"/>
                </a:solidFill>
                <a:latin typeface="Consolas" panose="020B0609020204030204" pitchFamily="49" charset="0"/>
              </a:rPr>
              <a:t>"Roshan"</a:t>
            </a:r>
            <a:r>
              <a:rPr lang="en-US" altLang="en-US" sz="2400">
                <a:solidFill>
                  <a:srgbClr val="666600"/>
                </a:solidFill>
                <a:latin typeface="Consolas" panose="020B0609020204030204" pitchFamily="49" charset="0"/>
              </a:rPr>
              <a:t>);</a:t>
            </a:r>
            <a:r>
              <a:rPr lang="en-US" altLang="en-US" sz="2400">
                <a:solidFill>
                  <a:srgbClr val="000000"/>
                </a:solidFill>
                <a:latin typeface="Consolas" panose="020B0609020204030204" pitchFamily="49" charset="0"/>
              </a:rPr>
              <a:t> </a:t>
            </a:r>
          </a:p>
          <a:p>
            <a:pPr algn="just">
              <a:spcBef>
                <a:spcPts val="1200"/>
              </a:spcBef>
              <a:buFont typeface="Wingdings" panose="05000000000000000000" pitchFamily="2" charset="2"/>
              <a:buNone/>
            </a:pPr>
            <a:r>
              <a:rPr lang="en-US" altLang="en-US" sz="2400">
                <a:solidFill>
                  <a:srgbClr val="000000"/>
                </a:solidFill>
                <a:latin typeface="Consolas" panose="020B0609020204030204" pitchFamily="49" charset="0"/>
              </a:rPr>
              <a:t>	pstmt</a:t>
            </a:r>
            <a:r>
              <a:rPr lang="en-US" altLang="en-US" sz="2400">
                <a:solidFill>
                  <a:srgbClr val="666600"/>
                </a:solidFill>
                <a:latin typeface="Consolas" panose="020B0609020204030204" pitchFamily="49" charset="0"/>
              </a:rPr>
              <a:t>.</a:t>
            </a:r>
            <a:r>
              <a:rPr lang="en-US" altLang="en-US" sz="2400">
                <a:solidFill>
                  <a:srgbClr val="000000"/>
                </a:solidFill>
                <a:latin typeface="Consolas" panose="020B0609020204030204" pitchFamily="49" charset="0"/>
              </a:rPr>
              <a:t>setString</a:t>
            </a:r>
            <a:r>
              <a:rPr lang="en-US" altLang="en-US" sz="2400">
                <a:solidFill>
                  <a:srgbClr val="666600"/>
                </a:solidFill>
                <a:latin typeface="Consolas" panose="020B0609020204030204" pitchFamily="49" charset="0"/>
              </a:rPr>
              <a:t>(</a:t>
            </a:r>
            <a:r>
              <a:rPr lang="en-US" altLang="en-US" sz="2400">
                <a:solidFill>
                  <a:srgbClr val="006666"/>
                </a:solidFill>
                <a:latin typeface="Consolas" panose="020B0609020204030204" pitchFamily="49" charset="0"/>
              </a:rPr>
              <a:t>3</a:t>
            </a:r>
            <a:r>
              <a:rPr lang="en-US" altLang="en-US" sz="2400">
                <a:solidFill>
                  <a:srgbClr val="666600"/>
                </a:solidFill>
                <a:latin typeface="Consolas" panose="020B0609020204030204" pitchFamily="49" charset="0"/>
              </a:rPr>
              <a:t>,</a:t>
            </a:r>
            <a:r>
              <a:rPr lang="en-US" altLang="en-US" sz="2400">
                <a:solidFill>
                  <a:srgbClr val="008800"/>
                </a:solidFill>
                <a:latin typeface="Consolas" panose="020B0609020204030204" pitchFamily="49" charset="0"/>
              </a:rPr>
              <a:t>"CEO"</a:t>
            </a:r>
            <a:r>
              <a:rPr lang="en-US" altLang="en-US" sz="2400">
                <a:solidFill>
                  <a:srgbClr val="666600"/>
                </a:solidFill>
                <a:latin typeface="Consolas" panose="020B0609020204030204" pitchFamily="49" charset="0"/>
              </a:rPr>
              <a:t>);</a:t>
            </a:r>
            <a:r>
              <a:rPr lang="en-US" altLang="en-US" sz="2400">
                <a:solidFill>
                  <a:srgbClr val="000000"/>
                </a:solidFill>
                <a:latin typeface="Consolas" panose="020B0609020204030204" pitchFamily="49" charset="0"/>
              </a:rPr>
              <a:t> </a:t>
            </a:r>
          </a:p>
          <a:p>
            <a:pPr algn="just">
              <a:spcBef>
                <a:spcPts val="1200"/>
              </a:spcBef>
              <a:buFont typeface="Wingdings" panose="05000000000000000000" pitchFamily="2" charset="2"/>
              <a:buNone/>
            </a:pPr>
            <a:r>
              <a:rPr lang="en-US" altLang="en-US" sz="2400">
                <a:solidFill>
                  <a:srgbClr val="000000"/>
                </a:solidFill>
                <a:latin typeface="Consolas" panose="020B0609020204030204" pitchFamily="49" charset="0"/>
              </a:rPr>
              <a:t>	pstmt</a:t>
            </a:r>
            <a:r>
              <a:rPr lang="en-US" altLang="en-US" sz="2400">
                <a:solidFill>
                  <a:srgbClr val="666600"/>
                </a:solidFill>
                <a:latin typeface="Consolas" panose="020B0609020204030204" pitchFamily="49" charset="0"/>
              </a:rPr>
              <a:t>.</a:t>
            </a:r>
            <a:r>
              <a:rPr lang="en-US" altLang="en-US" sz="2400">
                <a:solidFill>
                  <a:srgbClr val="000000"/>
                </a:solidFill>
                <a:latin typeface="Consolas" panose="020B0609020204030204" pitchFamily="49" charset="0"/>
              </a:rPr>
              <a:t>executeUpdate</a:t>
            </a:r>
            <a:r>
              <a:rPr lang="en-US" altLang="en-US" sz="2400">
                <a:solidFill>
                  <a:srgbClr val="666600"/>
                </a:solidFill>
                <a:latin typeface="Consolas" panose="020B0609020204030204" pitchFamily="49" charset="0"/>
              </a:rPr>
              <a:t>();</a:t>
            </a:r>
            <a:endParaRPr lang="en-US" altLang="en-US" sz="2400">
              <a:latin typeface="Consolas" panose="020B0609020204030204" pitchFamily="49" charset="0"/>
            </a:endParaRPr>
          </a:p>
        </p:txBody>
      </p:sp>
      <p:sp>
        <p:nvSpPr>
          <p:cNvPr id="3" name="Slide Number Placeholder 2"/>
          <p:cNvSpPr>
            <a:spLocks noGrp="1"/>
          </p:cNvSpPr>
          <p:nvPr>
            <p:ph type="sldNum" sz="quarter" idx="12"/>
          </p:nvPr>
        </p:nvSpPr>
        <p:spPr/>
        <p:txBody>
          <a:bodyPr/>
          <a:lstStyle/>
          <a:p>
            <a:fld id="{AB4FB0DF-9300-7D4B-B157-CBD30D15743F}" type="slidenum">
              <a:rPr lang="en-US" smtClean="0"/>
              <a:t>47</a:t>
            </a:fld>
            <a:endParaRPr lang="en-US"/>
          </a:p>
        </p:txBody>
      </p:sp>
    </p:spTree>
    <p:extLst>
      <p:ext uri="{BB962C8B-B14F-4D97-AF65-F5344CB8AC3E}">
        <p14:creationId xmlns:p14="http://schemas.microsoft.com/office/powerpoint/2010/main" val="2034231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PreparedStatement Example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48</a:t>
            </a:fld>
            <a:endParaRPr lang="en-US"/>
          </a:p>
        </p:txBody>
      </p:sp>
      <p:sp>
        <p:nvSpPr>
          <p:cNvPr id="6" name="Rectangle 5"/>
          <p:cNvSpPr/>
          <p:nvPr/>
        </p:nvSpPr>
        <p:spPr>
          <a:xfrm>
            <a:off x="901784" y="748253"/>
            <a:ext cx="6972216" cy="5509200"/>
          </a:xfrm>
          <a:prstGeom prst="rect">
            <a:avLst/>
          </a:prstGeom>
          <a:solidFill>
            <a:schemeClr val="bg1">
              <a:lumMod val="95000"/>
            </a:schemeClr>
          </a:solidFill>
        </p:spPr>
        <p:txBody>
          <a:bodyPr wrap="square">
            <a:spAutoFit/>
          </a:bodyPr>
          <a:lstStyle/>
          <a:p>
            <a:r>
              <a:rPr lang="en-GB" sz="1100" b="1">
                <a:solidFill>
                  <a:srgbClr val="7F0055"/>
                </a:solidFill>
                <a:latin typeface="Consolas" panose="020B0609020204030204" pitchFamily="49" charset="0"/>
              </a:rPr>
              <a:t>public</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boolean</a:t>
            </a:r>
            <a:r>
              <a:rPr lang="en-GB" sz="1100" b="1">
                <a:solidFill>
                  <a:srgbClr val="000000"/>
                </a:solidFill>
                <a:latin typeface="Consolas" panose="020B0609020204030204" pitchFamily="49" charset="0"/>
              </a:rPr>
              <a:t> save(Course </a:t>
            </a:r>
            <a:r>
              <a:rPr lang="en-GB" sz="1100" b="1">
                <a:solidFill>
                  <a:srgbClr val="6A3E3E"/>
                </a:solidFill>
                <a:latin typeface="Consolas" panose="020B0609020204030204" pitchFamily="49" charset="0"/>
              </a:rPr>
              <a:t>course</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throws</a:t>
            </a:r>
            <a:r>
              <a:rPr lang="en-GB" sz="1100" b="1">
                <a:solidFill>
                  <a:srgbClr val="000000"/>
                </a:solidFill>
                <a:latin typeface="Consolas" panose="020B0609020204030204" pitchFamily="49" charset="0"/>
              </a:rPr>
              <a:t> SQLException {</a:t>
            </a:r>
          </a:p>
          <a:p>
            <a:endParaRPr lang="en-US" sz="1100">
              <a:latin typeface="Consolas" panose="020B0609020204030204" pitchFamily="49" charset="0"/>
            </a:endParaRPr>
          </a:p>
          <a:p>
            <a:r>
              <a:rPr lang="en-US" sz="1100">
                <a:solidFill>
                  <a:srgbClr val="000000"/>
                </a:solidFill>
                <a:latin typeface="Consolas" panose="020B0609020204030204" pitchFamily="49" charset="0"/>
              </a:rPr>
              <a:t>    PreparedStatement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a:t>
            </a:r>
          </a:p>
          <a:p>
            <a:endParaRPr lang="en-US" sz="1100">
              <a:latin typeface="Consolas" panose="020B0609020204030204" pitchFamily="49" charset="0"/>
            </a:endParaRPr>
          </a:p>
          <a:p>
            <a:r>
              <a:rPr lang="en-US" sz="1100">
                <a:solidFill>
                  <a:srgbClr val="000000"/>
                </a:solidFill>
                <a:latin typeface="Consolas" panose="020B0609020204030204" pitchFamily="49" charset="0"/>
              </a:rPr>
              <a:t>    Connection </a:t>
            </a:r>
            <a:r>
              <a:rPr lang="en-US" sz="1100">
                <a:solidFill>
                  <a:srgbClr val="6A3E3E"/>
                </a:solidFill>
                <a:latin typeface="Consolas" panose="020B0609020204030204" pitchFamily="49" charset="0"/>
              </a:rPr>
              <a:t>connection</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int</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result</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try</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connection</a:t>
            </a:r>
            <a:r>
              <a:rPr lang="en-US" sz="1100">
                <a:solidFill>
                  <a:srgbClr val="000000"/>
                </a:solidFill>
                <a:latin typeface="Consolas" panose="020B0609020204030204" pitchFamily="49" charset="0"/>
              </a:rPr>
              <a:t> = DBUtils.</a:t>
            </a:r>
            <a:r>
              <a:rPr lang="en-US" sz="1100" i="1">
                <a:solidFill>
                  <a:srgbClr val="000000"/>
                </a:solidFill>
                <a:latin typeface="Consolas" panose="020B0609020204030204" pitchFamily="49" charset="0"/>
              </a:rPr>
              <a:t>getConnection();</a:t>
            </a:r>
          </a:p>
          <a:p>
            <a:endParaRPr lang="en-US" sz="1100">
              <a:latin typeface="Consolas" panose="020B0609020204030204" pitchFamily="49" charset="0"/>
            </a:endParaRPr>
          </a:p>
          <a:p>
            <a:r>
              <a:rPr lang="en-GB" sz="1100">
                <a:solidFill>
                  <a:srgbClr val="000000"/>
                </a:solidFill>
                <a:latin typeface="Consolas" panose="020B0609020204030204" pitchFamily="49" charset="0"/>
              </a:rPr>
              <a:t>      String </a:t>
            </a:r>
            <a:r>
              <a:rPr lang="en-GB" sz="1100">
                <a:solidFill>
                  <a:srgbClr val="6A3E3E"/>
                </a:solidFill>
                <a:latin typeface="Consolas" panose="020B0609020204030204" pitchFamily="49" charset="0"/>
              </a:rPr>
              <a:t>query</a:t>
            </a:r>
            <a:r>
              <a:rPr lang="en-GB" sz="1100">
                <a:solidFill>
                  <a:srgbClr val="000000"/>
                </a:solidFill>
                <a:latin typeface="Consolas" panose="020B0609020204030204" pitchFamily="49" charset="0"/>
              </a:rPr>
              <a:t> = </a:t>
            </a:r>
            <a:r>
              <a:rPr lang="en-GB" sz="1100">
                <a:solidFill>
                  <a:srgbClr val="2A00FF"/>
                </a:solidFill>
                <a:latin typeface="Consolas" panose="020B0609020204030204" pitchFamily="49" charset="0"/>
              </a:rPr>
              <a:t>"INSERT INTO dbo.Course VALUES (?,?,?,?,?)"</a:t>
            </a:r>
            <a:r>
              <a:rPr lang="en-GB" sz="1100">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connection</a:t>
            </a:r>
            <a:r>
              <a:rPr lang="en-US" sz="1100">
                <a:solidFill>
                  <a:srgbClr val="000000"/>
                </a:solidFill>
                <a:latin typeface="Consolas" panose="020B0609020204030204" pitchFamily="49" charset="0"/>
              </a:rPr>
              <a:t>.prepareStatement(</a:t>
            </a:r>
            <a:r>
              <a:rPr lang="en-US" sz="1100">
                <a:solidFill>
                  <a:srgbClr val="6A3E3E"/>
                </a:solidFill>
                <a:latin typeface="Consolas" panose="020B0609020204030204" pitchFamily="49" charset="0"/>
              </a:rPr>
              <a:t>query</a:t>
            </a:r>
            <a:r>
              <a:rPr lang="en-US" sz="1100">
                <a:solidFill>
                  <a:srgbClr val="000000"/>
                </a:solidFill>
                <a:latin typeface="Consolas" panose="020B0609020204030204" pitchFamily="49" charset="0"/>
              </a:rPr>
              <a:t>);</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.setString(1,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.getCourseId());</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.setString(2,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.getSubjectId());</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.setString(3,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.getCourseCode());</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.setString(4,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.getCourseTitle());</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.setInt(5,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.getNumOfCredits());</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result</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.executeUpdate();</a:t>
            </a:r>
          </a:p>
          <a:p>
            <a:endParaRPr lang="en-US" sz="1100">
              <a:latin typeface="Consolas" panose="020B0609020204030204" pitchFamily="49" charset="0"/>
            </a:endParaRPr>
          </a:p>
          <a:p>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finally</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preparedStatement</a:t>
            </a:r>
            <a:r>
              <a:rPr lang="en-US" sz="1100" b="1">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.close();</a:t>
            </a:r>
          </a:p>
          <a:p>
            <a:r>
              <a:rPr lang="en-US" sz="1100">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connection</a:t>
            </a:r>
            <a:r>
              <a:rPr lang="en-US" sz="1100" b="1">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connection</a:t>
            </a:r>
            <a:r>
              <a:rPr lang="en-US" sz="1100">
                <a:solidFill>
                  <a:srgbClr val="000000"/>
                </a:solidFill>
                <a:latin typeface="Consolas" panose="020B0609020204030204" pitchFamily="49" charset="0"/>
              </a:rPr>
              <a:t>.close();</a:t>
            </a:r>
          </a:p>
          <a:p>
            <a:r>
              <a:rPr lang="en-US" sz="1100">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result</a:t>
            </a:r>
            <a:r>
              <a:rPr lang="en-US" sz="1100" b="1">
                <a:solidFill>
                  <a:srgbClr val="000000"/>
                </a:solidFill>
                <a:latin typeface="Consolas" panose="020B0609020204030204" pitchFamily="49" charset="0"/>
              </a:rPr>
              <a:t> &gt; 0);</a:t>
            </a:r>
          </a:p>
          <a:p>
            <a:r>
              <a:rPr lang="en-US" sz="1100">
                <a:solidFill>
                  <a:srgbClr val="000000"/>
                </a:solidFill>
                <a:latin typeface="Consolas" panose="020B0609020204030204" pitchFamily="49" charset="0"/>
              </a:rPr>
              <a:t>  }</a:t>
            </a:r>
            <a:endParaRPr lang="en-US" sz="1100"/>
          </a:p>
        </p:txBody>
      </p:sp>
    </p:spTree>
    <p:extLst>
      <p:ext uri="{BB962C8B-B14F-4D97-AF65-F5344CB8AC3E}">
        <p14:creationId xmlns:p14="http://schemas.microsoft.com/office/powerpoint/2010/main" val="2981493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PreparedStatement Example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49</a:t>
            </a:fld>
            <a:endParaRPr lang="en-US"/>
          </a:p>
        </p:txBody>
      </p:sp>
      <p:sp>
        <p:nvSpPr>
          <p:cNvPr id="6" name="Rectangle 5"/>
          <p:cNvSpPr/>
          <p:nvPr/>
        </p:nvSpPr>
        <p:spPr>
          <a:xfrm>
            <a:off x="1966125" y="823556"/>
            <a:ext cx="5191125" cy="2800767"/>
          </a:xfrm>
          <a:prstGeom prst="rect">
            <a:avLst/>
          </a:prstGeom>
          <a:solidFill>
            <a:schemeClr val="bg1">
              <a:lumMod val="95000"/>
            </a:schemeClr>
          </a:solidFill>
        </p:spPr>
        <p:txBody>
          <a:bodyPr wrap="square">
            <a:spAutoFit/>
          </a:bodyPr>
          <a:lstStyle/>
          <a:p>
            <a:r>
              <a:rPr lang="en-GB" sz="1100" b="1">
                <a:solidFill>
                  <a:srgbClr val="7F0055"/>
                </a:solidFill>
                <a:latin typeface="Consolas" panose="020B0609020204030204" pitchFamily="49" charset="0"/>
              </a:rPr>
              <a:t>public</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static</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void</a:t>
            </a:r>
            <a:r>
              <a:rPr lang="en-GB" sz="1100" b="1">
                <a:solidFill>
                  <a:srgbClr val="000000"/>
                </a:solidFill>
                <a:latin typeface="Consolas" panose="020B0609020204030204" pitchFamily="49" charset="0"/>
              </a:rPr>
              <a:t> main(String[] </a:t>
            </a:r>
            <a:r>
              <a:rPr lang="en-GB" sz="1100" b="1">
                <a:solidFill>
                  <a:srgbClr val="6A3E3E"/>
                </a:solidFill>
                <a:latin typeface="Consolas" panose="020B0609020204030204" pitchFamily="49" charset="0"/>
              </a:rPr>
              <a:t>args</a:t>
            </a:r>
            <a:r>
              <a:rPr lang="en-GB"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CourseDao </a:t>
            </a:r>
            <a:r>
              <a:rPr lang="en-US" sz="1100">
                <a:solidFill>
                  <a:srgbClr val="6A3E3E"/>
                </a:solidFill>
                <a:latin typeface="Consolas" panose="020B0609020204030204" pitchFamily="49" charset="0"/>
              </a:rPr>
              <a:t>courseDao</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new</a:t>
            </a:r>
            <a:r>
              <a:rPr lang="en-US" sz="1100" b="1">
                <a:solidFill>
                  <a:srgbClr val="000000"/>
                </a:solidFill>
                <a:latin typeface="Consolas" panose="020B0609020204030204" pitchFamily="49" charset="0"/>
              </a:rPr>
              <a:t> CourseDaoImpl();</a:t>
            </a:r>
          </a:p>
          <a:p>
            <a:endParaRPr lang="en-US" sz="1100">
              <a:latin typeface="Consolas" panose="020B0609020204030204" pitchFamily="49" charset="0"/>
            </a:endParaRPr>
          </a:p>
          <a:p>
            <a:r>
              <a:rPr lang="en-GB" sz="1100">
                <a:solidFill>
                  <a:srgbClr val="000000"/>
                </a:solidFill>
                <a:latin typeface="Consolas" panose="020B0609020204030204" pitchFamily="49" charset="0"/>
              </a:rPr>
              <a:t>    Course </a:t>
            </a:r>
            <a:r>
              <a:rPr lang="en-GB" sz="1100">
                <a:solidFill>
                  <a:srgbClr val="6A3E3E"/>
                </a:solidFill>
                <a:latin typeface="Consolas" panose="020B0609020204030204" pitchFamily="49" charset="0"/>
              </a:rPr>
              <a:t>course</a:t>
            </a:r>
            <a:r>
              <a:rPr lang="en-GB" sz="1100">
                <a:solidFill>
                  <a:srgbClr val="000000"/>
                </a:solidFill>
                <a:latin typeface="Consolas" panose="020B0609020204030204" pitchFamily="49" charset="0"/>
              </a:rPr>
              <a:t> = </a:t>
            </a:r>
            <a:r>
              <a:rPr lang="en-GB" sz="1100" b="1">
                <a:solidFill>
                  <a:srgbClr val="7F0055"/>
                </a:solidFill>
                <a:latin typeface="Consolas" panose="020B0609020204030204" pitchFamily="49" charset="0"/>
              </a:rPr>
              <a:t>new</a:t>
            </a:r>
            <a:r>
              <a:rPr lang="en-GB" sz="1100" b="1">
                <a:solidFill>
                  <a:srgbClr val="000000"/>
                </a:solidFill>
                <a:latin typeface="Consolas" panose="020B0609020204030204" pitchFamily="49" charset="0"/>
              </a:rPr>
              <a:t> Course(</a:t>
            </a:r>
            <a:r>
              <a:rPr lang="en-GB" sz="1100" b="1">
                <a:solidFill>
                  <a:srgbClr val="2A00FF"/>
                </a:solidFill>
                <a:latin typeface="Consolas" panose="020B0609020204030204" pitchFamily="49" charset="0"/>
              </a:rPr>
              <a:t>"11119"</a:t>
            </a:r>
            <a:r>
              <a:rPr lang="en-GB" sz="1100" b="1">
                <a:solidFill>
                  <a:srgbClr val="000000"/>
                </a:solidFill>
                <a:latin typeface="Consolas" panose="020B0609020204030204" pitchFamily="49" charset="0"/>
              </a:rPr>
              <a:t>, </a:t>
            </a:r>
            <a:r>
              <a:rPr lang="en-GB" sz="1100" b="1">
                <a:solidFill>
                  <a:srgbClr val="2A00FF"/>
                </a:solidFill>
                <a:latin typeface="Consolas" panose="020B0609020204030204" pitchFamily="49" charset="0"/>
              </a:rPr>
              <a:t>"ITC"</a:t>
            </a:r>
            <a:r>
              <a:rPr lang="en-GB" sz="1100" b="1">
                <a:solidFill>
                  <a:srgbClr val="000000"/>
                </a:solidFill>
                <a:latin typeface="Consolas" panose="020B0609020204030204" pitchFamily="49" charset="0"/>
              </a:rPr>
              <a:t>, </a:t>
            </a:r>
            <a:r>
              <a:rPr lang="en-GB" sz="1100" b="1">
                <a:solidFill>
                  <a:srgbClr val="2A00FF"/>
                </a:solidFill>
                <a:latin typeface="Consolas" panose="020B0609020204030204" pitchFamily="49" charset="0"/>
              </a:rPr>
              <a:t>"1205"</a:t>
            </a:r>
            <a:r>
              <a:rPr lang="en-GB"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a:solidFill>
                  <a:srgbClr val="2A00FF"/>
                </a:solidFill>
                <a:latin typeface="Consolas" panose="020B0609020204030204" pitchFamily="49" charset="0"/>
              </a:rPr>
              <a:t>"Java SE Programming Language"</a:t>
            </a:r>
            <a:r>
              <a:rPr lang="en-US" sz="1100">
                <a:solidFill>
                  <a:srgbClr val="000000"/>
                </a:solidFill>
                <a:latin typeface="Consolas" panose="020B0609020204030204" pitchFamily="49" charset="0"/>
              </a:rPr>
              <a:t>, 5);</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try</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boolean</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resultSave</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courseDao</a:t>
            </a:r>
            <a:r>
              <a:rPr lang="en-US" sz="1100" b="1">
                <a:solidFill>
                  <a:srgbClr val="000000"/>
                </a:solidFill>
                <a:latin typeface="Consolas" panose="020B0609020204030204" pitchFamily="49" charset="0"/>
              </a:rPr>
              <a:t>.save(</a:t>
            </a:r>
            <a:r>
              <a:rPr lang="en-US" sz="1100" b="1">
                <a:solidFill>
                  <a:srgbClr val="6A3E3E"/>
                </a:solidFill>
                <a:latin typeface="Consolas" panose="020B0609020204030204" pitchFamily="49" charset="0"/>
              </a:rPr>
              <a:t>course</a:t>
            </a:r>
            <a:r>
              <a:rPr lang="en-US" sz="1100" b="1">
                <a:solidFill>
                  <a:srgbClr val="000000"/>
                </a:solidFill>
                <a:latin typeface="Consolas" panose="020B0609020204030204" pitchFamily="49" charset="0"/>
              </a:rPr>
              <a:t>);</a:t>
            </a:r>
          </a:p>
          <a:p>
            <a:endParaRPr lang="en-US" sz="1100">
              <a:latin typeface="Consolas" panose="020B0609020204030204" pitchFamily="49" charset="0"/>
            </a:endParaRPr>
          </a:p>
          <a:p>
            <a:r>
              <a:rPr lang="en-US" sz="1100">
                <a:solidFill>
                  <a:srgbClr val="000000"/>
                </a:solidFill>
                <a:latin typeface="Consolas" panose="020B0609020204030204" pitchFamily="49" charset="0"/>
              </a:rPr>
              <a:t>      System.</a:t>
            </a:r>
            <a:r>
              <a:rPr lang="en-US" sz="1100" b="1" i="1">
                <a:solidFill>
                  <a:srgbClr val="0000C0"/>
                </a:solidFill>
                <a:latin typeface="Consolas" panose="020B0609020204030204" pitchFamily="49" charset="0"/>
              </a:rPr>
              <a:t>out</a:t>
            </a:r>
            <a:r>
              <a:rPr lang="en-US" sz="1100" b="1" i="1">
                <a:solidFill>
                  <a:srgbClr val="000000"/>
                </a:solidFill>
                <a:latin typeface="Consolas" panose="020B0609020204030204" pitchFamily="49" charset="0"/>
              </a:rPr>
              <a:t>.println(</a:t>
            </a:r>
            <a:r>
              <a:rPr lang="en-US" sz="1100" b="1" i="1">
                <a:solidFill>
                  <a:srgbClr val="6A3E3E"/>
                </a:solidFill>
                <a:latin typeface="Consolas" panose="020B0609020204030204" pitchFamily="49" charset="0"/>
              </a:rPr>
              <a:t>resultSave</a:t>
            </a:r>
            <a:r>
              <a:rPr lang="en-US" sz="1100" b="1" i="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catch</a:t>
            </a:r>
            <a:r>
              <a:rPr lang="en-US" sz="1100" b="1">
                <a:solidFill>
                  <a:srgbClr val="000000"/>
                </a:solidFill>
                <a:latin typeface="Consolas" panose="020B0609020204030204" pitchFamily="49" charset="0"/>
              </a:rPr>
              <a:t> (SQLException </a:t>
            </a:r>
            <a:r>
              <a:rPr lang="en-US" sz="1100" b="1">
                <a:solidFill>
                  <a:srgbClr val="6A3E3E"/>
                </a:solidFill>
                <a:latin typeface="Consolas" panose="020B0609020204030204" pitchFamily="49" charset="0"/>
              </a:rPr>
              <a:t>e1</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e1</a:t>
            </a:r>
            <a:r>
              <a:rPr lang="en-US" sz="1100">
                <a:solidFill>
                  <a:srgbClr val="000000"/>
                </a:solidFill>
                <a:latin typeface="Consolas" panose="020B0609020204030204" pitchFamily="49" charset="0"/>
              </a:rPr>
              <a:t>.printStackTrace();</a:t>
            </a:r>
          </a:p>
          <a:p>
            <a:r>
              <a:rPr lang="en-US" sz="1100">
                <a:solidFill>
                  <a:srgbClr val="000000"/>
                </a:solidFill>
                <a:latin typeface="Consolas" panose="020B0609020204030204" pitchFamily="49" charset="0"/>
              </a:rPr>
              <a:t>    }</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endParaRPr lang="en-US" sz="1100"/>
          </a:p>
        </p:txBody>
      </p:sp>
      <p:sp>
        <p:nvSpPr>
          <p:cNvPr id="7" name="Rectangle 6"/>
          <p:cNvSpPr/>
          <p:nvPr/>
        </p:nvSpPr>
        <p:spPr>
          <a:xfrm>
            <a:off x="1966125" y="4019034"/>
            <a:ext cx="5191126" cy="800219"/>
          </a:xfrm>
          <a:prstGeom prst="rect">
            <a:avLst/>
          </a:prstGeom>
          <a:solidFill>
            <a:schemeClr val="bg1">
              <a:lumMod val="95000"/>
            </a:schemeClr>
          </a:solidFill>
        </p:spPr>
        <p:txBody>
          <a:bodyPr wrap="square">
            <a:spAutoFit/>
          </a:bodyPr>
          <a:lstStyle/>
          <a:p>
            <a:pPr>
              <a:spcBef>
                <a:spcPts val="1200"/>
              </a:spcBef>
            </a:pPr>
            <a:r>
              <a:rPr lang="en-GB" b="1">
                <a:solidFill>
                  <a:srgbClr val="000000"/>
                </a:solidFill>
                <a:latin typeface="Arial" panose="020B0604020202020204" pitchFamily="34" charset="0"/>
                <a:cs typeface="Arial" panose="020B0604020202020204" pitchFamily="34" charset="0"/>
              </a:rPr>
              <a:t>Results:</a:t>
            </a:r>
            <a:endParaRPr lang="en-US" b="1">
              <a:solidFill>
                <a:srgbClr val="000000"/>
              </a:solidFill>
              <a:latin typeface="Arial" panose="020B0604020202020204" pitchFamily="34" charset="0"/>
              <a:cs typeface="Arial" panose="020B0604020202020204" pitchFamily="34" charset="0"/>
            </a:endParaRPr>
          </a:p>
          <a:p>
            <a:pPr>
              <a:spcBef>
                <a:spcPts val="1200"/>
              </a:spcBef>
            </a:pPr>
            <a:r>
              <a:rPr lang="en-US">
                <a:solidFill>
                  <a:srgbClr val="000000"/>
                </a:solidFill>
                <a:latin typeface="Consolas" panose="020B0609020204030204" pitchFamily="49" charset="0"/>
              </a:rPr>
              <a:t>true</a:t>
            </a:r>
            <a:endParaRPr lang="en-US"/>
          </a:p>
        </p:txBody>
      </p:sp>
    </p:spTree>
    <p:extLst>
      <p:ext uri="{BB962C8B-B14F-4D97-AF65-F5344CB8AC3E}">
        <p14:creationId xmlns:p14="http://schemas.microsoft.com/office/powerpoint/2010/main" val="319429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solidFill>
                  <a:schemeClr val="bg1">
                    <a:lumMod val="95000"/>
                  </a:schemeClr>
                </a:solidFill>
              </a:rPr>
              <a:t>Overview</a:t>
            </a:r>
          </a:p>
        </p:txBody>
      </p:sp>
      <p:sp>
        <p:nvSpPr>
          <p:cNvPr id="19459" name="Rectangle 3"/>
          <p:cNvSpPr>
            <a:spLocks noGrp="1" noChangeArrowheads="1"/>
          </p:cNvSpPr>
          <p:nvPr>
            <p:ph idx="1"/>
          </p:nvPr>
        </p:nvSpPr>
        <p:spPr/>
        <p:txBody>
          <a:bodyPr/>
          <a:lstStyle/>
          <a:p>
            <a:pPr algn="just">
              <a:spcBef>
                <a:spcPts val="600"/>
              </a:spcBef>
              <a:spcAft>
                <a:spcPts val="600"/>
              </a:spcAft>
              <a:buSzPct val="100000"/>
            </a:pPr>
            <a:r>
              <a:rPr lang="en-US" altLang="en-US" sz="2400"/>
              <a:t>JDBC (</a:t>
            </a:r>
            <a:r>
              <a:rPr lang="en-US" altLang="en-US" sz="2400">
                <a:solidFill>
                  <a:schemeClr val="tx2"/>
                </a:solidFill>
              </a:rPr>
              <a:t>Java Database Connectivity</a:t>
            </a:r>
            <a:r>
              <a:rPr lang="en-US" altLang="en-US" sz="2400"/>
              <a:t>) API allows Java programs to connect to databases</a:t>
            </a:r>
          </a:p>
          <a:p>
            <a:pPr algn="just">
              <a:spcBef>
                <a:spcPts val="600"/>
              </a:spcBef>
              <a:spcAft>
                <a:spcPts val="600"/>
              </a:spcAft>
              <a:buSzPct val="100000"/>
            </a:pPr>
            <a:r>
              <a:rPr lang="en-US" altLang="en-US" sz="2400"/>
              <a:t>Database access is the </a:t>
            </a:r>
            <a:r>
              <a:rPr lang="en-US" altLang="en-US" sz="2400">
                <a:solidFill>
                  <a:srgbClr val="FF0000"/>
                </a:solidFill>
              </a:rPr>
              <a:t>same for all database vendors</a:t>
            </a:r>
          </a:p>
          <a:p>
            <a:pPr algn="just">
              <a:spcBef>
                <a:spcPts val="600"/>
              </a:spcBef>
              <a:spcAft>
                <a:spcPts val="600"/>
              </a:spcAft>
              <a:buSzPct val="100000"/>
            </a:pPr>
            <a:r>
              <a:rPr lang="en-US" altLang="en-US" sz="2400"/>
              <a:t>The JVM uses a </a:t>
            </a:r>
            <a:r>
              <a:rPr lang="en-US" altLang="en-US" sz="2400">
                <a:solidFill>
                  <a:srgbClr val="FF0000"/>
                </a:solidFill>
              </a:rPr>
              <a:t>JDBC driver </a:t>
            </a:r>
            <a:r>
              <a:rPr lang="en-US" altLang="en-US" sz="2400"/>
              <a:t>to translate generalized JDBC calls into vendor specific database calls.</a:t>
            </a:r>
          </a:p>
        </p:txBody>
      </p:sp>
      <p:sp>
        <p:nvSpPr>
          <p:cNvPr id="3" name="Slide Number Placeholder 2"/>
          <p:cNvSpPr>
            <a:spLocks noGrp="1"/>
          </p:cNvSpPr>
          <p:nvPr>
            <p:ph type="sldNum" sz="quarter" idx="12"/>
          </p:nvPr>
        </p:nvSpPr>
        <p:spPr/>
        <p:txBody>
          <a:bodyPr/>
          <a:lstStyle/>
          <a:p>
            <a:fld id="{AB4FB0DF-9300-7D4B-B157-CBD30D15743F}" type="slidenum">
              <a:rPr lang="en-US" smtClean="0"/>
              <a:t>5</a:t>
            </a:fld>
            <a:endParaRPr lang="en-US"/>
          </a:p>
        </p:txBody>
      </p:sp>
      <p:pic>
        <p:nvPicPr>
          <p:cNvPr id="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771" y="3104322"/>
            <a:ext cx="415766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402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Jdbc Callablestatement </a:t>
            </a:r>
            <a:endParaRPr lang="en-US"/>
          </a:p>
        </p:txBody>
      </p:sp>
      <p:sp>
        <p:nvSpPr>
          <p:cNvPr id="7" name="Text Placeholder 6"/>
          <p:cNvSpPr>
            <a:spLocks noGrp="1"/>
          </p:cNvSpPr>
          <p:nvPr>
            <p:ph type="body" idx="1"/>
          </p:nvPr>
        </p:nvSpPr>
        <p:spPr/>
        <p:txBody>
          <a:bodyPr/>
          <a:lstStyle/>
          <a:p>
            <a:r>
              <a:rPr lang="en-GB"/>
              <a:t>Section 7</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50</a:t>
            </a:fld>
            <a:endParaRPr lang="en-US"/>
          </a:p>
        </p:txBody>
      </p:sp>
    </p:spTree>
    <p:extLst>
      <p:ext uri="{BB962C8B-B14F-4D97-AF65-F5344CB8AC3E}">
        <p14:creationId xmlns:p14="http://schemas.microsoft.com/office/powerpoint/2010/main" val="2513486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CallableStatement Interface</a:t>
            </a:r>
          </a:p>
        </p:txBody>
      </p:sp>
      <p:sp>
        <p:nvSpPr>
          <p:cNvPr id="3" name="Content Placeholder 2"/>
          <p:cNvSpPr>
            <a:spLocks noGrp="1"/>
          </p:cNvSpPr>
          <p:nvPr>
            <p:ph idx="1"/>
          </p:nvPr>
        </p:nvSpPr>
        <p:spPr/>
        <p:txBody>
          <a:bodyPr/>
          <a:lstStyle/>
          <a:p>
            <a:pPr algn="just">
              <a:spcBef>
                <a:spcPts val="1200"/>
              </a:spcBef>
            </a:pPr>
            <a:r>
              <a:rPr lang="en-GB" b="1"/>
              <a:t>CallableStatement</a:t>
            </a:r>
            <a:r>
              <a:rPr lang="en-GB"/>
              <a:t> interface is used to call the </a:t>
            </a:r>
            <a:r>
              <a:rPr lang="en-GB" b="1"/>
              <a:t>stored procedures and functions</a:t>
            </a:r>
            <a:r>
              <a:rPr lang="en-GB"/>
              <a:t>.</a:t>
            </a:r>
          </a:p>
          <a:p>
            <a:pPr lvl="1" algn="just">
              <a:spcBef>
                <a:spcPts val="1200"/>
              </a:spcBef>
            </a:pPr>
            <a:r>
              <a:rPr lang="en-GB" sz="1800"/>
              <a:t>We can have business logic on the database by the use of stored procedures and functions that will make the performance better because these are precompiled.</a:t>
            </a:r>
          </a:p>
          <a:p>
            <a:pPr lvl="1" algn="just">
              <a:spcBef>
                <a:spcPts val="1200"/>
              </a:spcBef>
            </a:pPr>
            <a:r>
              <a:rPr lang="en-GB" sz="1800"/>
              <a:t>Example: you need the </a:t>
            </a:r>
            <a:r>
              <a:rPr lang="en-GB" sz="1800" i="1"/>
              <a:t>get the age of the employee based on the date of birth</a:t>
            </a:r>
            <a:r>
              <a:rPr lang="en-GB" sz="1800"/>
              <a:t>, you may create a function that receives date as the input and returns age of the employee as the output.</a:t>
            </a:r>
          </a:p>
          <a:p>
            <a:pPr algn="just">
              <a:spcBef>
                <a:spcPts val="1200"/>
              </a:spcBef>
            </a:pPr>
            <a:r>
              <a:rPr lang="en-GB" b="1"/>
              <a:t>How to get the instance of CallableStatement</a:t>
            </a:r>
            <a:r>
              <a:rPr lang="en-GB"/>
              <a:t>:</a:t>
            </a:r>
          </a:p>
          <a:p>
            <a:pPr lvl="1" algn="just">
              <a:spcBef>
                <a:spcPts val="1200"/>
              </a:spcBef>
            </a:pPr>
            <a:r>
              <a:rPr lang="en-GB" sz="1800"/>
              <a:t>The </a:t>
            </a:r>
            <a:r>
              <a:rPr lang="en-GB" sz="1800">
                <a:solidFill>
                  <a:schemeClr val="accent1">
                    <a:lumMod val="75000"/>
                  </a:schemeClr>
                </a:solidFill>
              </a:rPr>
              <a:t>prepareCall</a:t>
            </a:r>
            <a:r>
              <a:rPr lang="en-GB" sz="1800"/>
              <a:t>() method of Connection interface returns the instance of CallableStatement. </a:t>
            </a:r>
          </a:p>
          <a:p>
            <a:pPr lvl="1" algn="just">
              <a:spcBef>
                <a:spcPts val="1200"/>
              </a:spcBef>
            </a:pPr>
            <a:r>
              <a:rPr lang="en-GB" b="1"/>
              <a:t>Syntax</a:t>
            </a:r>
            <a:r>
              <a:rPr lang="en-GB"/>
              <a:t>:</a:t>
            </a:r>
            <a:endParaRPr lang="en-US" sz="1600"/>
          </a:p>
        </p:txBody>
      </p:sp>
      <p:sp>
        <p:nvSpPr>
          <p:cNvPr id="5" name="Slide Number Placeholder 4"/>
          <p:cNvSpPr>
            <a:spLocks noGrp="1"/>
          </p:cNvSpPr>
          <p:nvPr>
            <p:ph type="sldNum" sz="quarter" idx="12"/>
          </p:nvPr>
        </p:nvSpPr>
        <p:spPr/>
        <p:txBody>
          <a:bodyPr/>
          <a:lstStyle/>
          <a:p>
            <a:fld id="{AB4FB0DF-9300-7D4B-B157-CBD30D15743F}" type="slidenum">
              <a:rPr lang="en-US" smtClean="0"/>
              <a:t>51</a:t>
            </a:fld>
            <a:endParaRPr lang="en-US"/>
          </a:p>
        </p:txBody>
      </p:sp>
      <p:sp>
        <p:nvSpPr>
          <p:cNvPr id="6" name="Rectangle 5"/>
          <p:cNvSpPr/>
          <p:nvPr/>
        </p:nvSpPr>
        <p:spPr>
          <a:xfrm>
            <a:off x="1132106" y="5401930"/>
            <a:ext cx="7613650" cy="338554"/>
          </a:xfrm>
          <a:prstGeom prst="rect">
            <a:avLst/>
          </a:prstGeom>
          <a:solidFill>
            <a:schemeClr val="bg1">
              <a:lumMod val="95000"/>
            </a:schemeClr>
          </a:solidFill>
        </p:spPr>
        <p:txBody>
          <a:bodyPr wrap="square">
            <a:spAutoFit/>
          </a:bodyPr>
          <a:lstStyle/>
          <a:p>
            <a:r>
              <a:rPr lang="en-US" sz="1600">
                <a:solidFill>
                  <a:srgbClr val="000000"/>
                </a:solidFill>
                <a:latin typeface="Consolas" panose="020B0609020204030204" pitchFamily="49" charset="0"/>
              </a:rPr>
              <a:t>CallableStatement stmt=con.prepareCall(</a:t>
            </a:r>
            <a:r>
              <a:rPr lang="en-US" sz="1600">
                <a:solidFill>
                  <a:srgbClr val="0000FF"/>
                </a:solidFill>
                <a:latin typeface="Consolas" panose="020B0609020204030204" pitchFamily="49" charset="0"/>
              </a:rPr>
              <a:t>"{call myprocedure(?,?)}"</a:t>
            </a:r>
            <a:r>
              <a:rPr lang="en-US" sz="1600">
                <a:solidFill>
                  <a:srgbClr val="000000"/>
                </a:solidFill>
                <a:latin typeface="Consolas" panose="020B0609020204030204" pitchFamily="49" charset="0"/>
              </a:rPr>
              <a:t>);</a:t>
            </a:r>
            <a:endParaRPr lang="en-US" sz="1600">
              <a:latin typeface="Consolas" panose="020B0609020204030204" pitchFamily="49" charset="0"/>
            </a:endParaRPr>
          </a:p>
        </p:txBody>
      </p:sp>
    </p:spTree>
    <p:extLst>
      <p:ext uri="{BB962C8B-B14F-4D97-AF65-F5344CB8AC3E}">
        <p14:creationId xmlns:p14="http://schemas.microsoft.com/office/powerpoint/2010/main" val="692044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CallableStatement Example</a:t>
            </a:r>
            <a:endParaRPr lang="en-US"/>
          </a:p>
        </p:txBody>
      </p:sp>
      <p:sp>
        <p:nvSpPr>
          <p:cNvPr id="3" name="Content Placeholder 2"/>
          <p:cNvSpPr>
            <a:spLocks noGrp="1"/>
          </p:cNvSpPr>
          <p:nvPr>
            <p:ph idx="1"/>
          </p:nvPr>
        </p:nvSpPr>
        <p:spPr/>
        <p:txBody>
          <a:bodyPr/>
          <a:lstStyle/>
          <a:p>
            <a:r>
              <a:rPr lang="en-GB"/>
              <a:t>For User Stored Prodecure: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52</a:t>
            </a:fld>
            <a:endParaRPr lang="en-US"/>
          </a:p>
        </p:txBody>
      </p:sp>
      <p:sp>
        <p:nvSpPr>
          <p:cNvPr id="6" name="Rectangle 5"/>
          <p:cNvSpPr/>
          <p:nvPr/>
        </p:nvSpPr>
        <p:spPr>
          <a:xfrm>
            <a:off x="586919" y="1258022"/>
            <a:ext cx="3994298" cy="3708708"/>
          </a:xfrm>
          <a:prstGeom prst="rect">
            <a:avLst/>
          </a:prstGeom>
          <a:solidFill>
            <a:schemeClr val="bg1">
              <a:lumMod val="95000"/>
            </a:schemeClr>
          </a:solidFill>
        </p:spPr>
        <p:txBody>
          <a:bodyPr wrap="square">
            <a:noAutofit/>
          </a:bodyPr>
          <a:lstStyle/>
          <a:p>
            <a:pPr>
              <a:spcBef>
                <a:spcPts val="600"/>
              </a:spcBef>
            </a:pPr>
            <a:r>
              <a:rPr lang="en-US" sz="1100">
                <a:solidFill>
                  <a:srgbClr val="0000FF"/>
                </a:solidFill>
                <a:highlight>
                  <a:srgbClr val="FFFFFF"/>
                </a:highlight>
                <a:latin typeface="Consolas" panose="020B0609020204030204" pitchFamily="49" charset="0"/>
              </a:rPr>
              <a:t>CREATE</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PROCEDURE</a:t>
            </a:r>
            <a:r>
              <a:rPr lang="en-US" sz="1100">
                <a:solidFill>
                  <a:srgbClr val="000000"/>
                </a:solidFill>
                <a:highlight>
                  <a:srgbClr val="FFFFFF"/>
                </a:highlight>
                <a:latin typeface="Consolas" panose="020B0609020204030204" pitchFamily="49" charset="0"/>
              </a:rPr>
              <a:t> usp_UpdateCourse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@course_id</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5</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@subject_id</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4</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@course_code</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10</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@title</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50</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@number_of_credits</a:t>
            </a:r>
            <a:r>
              <a:rPr lang="en-US" sz="1100">
                <a:solidFill>
                  <a:srgbClr val="0000FF"/>
                </a:solidFill>
                <a:highlight>
                  <a:srgbClr val="FFFFFF"/>
                </a:highlight>
                <a:latin typeface="Consolas" panose="020B0609020204030204" pitchFamily="49" charset="0"/>
              </a:rPr>
              <a:t>INT</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@status</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10</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OUTPUT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AS</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BEGIN</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SET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NOCOUNT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ON</a:t>
            </a:r>
            <a:r>
              <a:rPr lang="en-US" sz="1100">
                <a:solidFill>
                  <a:srgbClr val="808080"/>
                </a:solidFill>
                <a:highlight>
                  <a:srgbClr val="FFFFFF"/>
                </a:highlight>
                <a:latin typeface="Consolas" panose="020B0609020204030204" pitchFamily="49" charset="0"/>
              </a:rPr>
              <a:t>;</a:t>
            </a:r>
          </a:p>
        </p:txBody>
      </p:sp>
      <p:sp>
        <p:nvSpPr>
          <p:cNvPr id="7" name="Rectangle 6"/>
          <p:cNvSpPr/>
          <p:nvPr/>
        </p:nvSpPr>
        <p:spPr>
          <a:xfrm>
            <a:off x="4685441" y="1258022"/>
            <a:ext cx="4142300" cy="3708708"/>
          </a:xfrm>
          <a:prstGeom prst="rect">
            <a:avLst/>
          </a:prstGeom>
          <a:solidFill>
            <a:schemeClr val="bg1">
              <a:lumMod val="95000"/>
            </a:schemeClr>
          </a:solidFill>
        </p:spPr>
        <p:txBody>
          <a:bodyPr wrap="square">
            <a:spAutoFit/>
          </a:bodyPr>
          <a:lstStyle/>
          <a:p>
            <a:pPr>
              <a:spcBef>
                <a:spcPts val="600"/>
              </a:spcBef>
            </a:pPr>
            <a:r>
              <a:rPr lang="en-US" sz="1100">
                <a:solidFill>
                  <a:srgbClr val="FF00FF"/>
                </a:solidFill>
                <a:highlight>
                  <a:srgbClr val="FFFFFF"/>
                </a:highlight>
                <a:latin typeface="Consolas" panose="020B0609020204030204" pitchFamily="49" charset="0"/>
              </a:rPr>
              <a:t>UPDATE</a:t>
            </a:r>
            <a:r>
              <a:rPr lang="en-US" sz="1100">
                <a:solidFill>
                  <a:srgbClr val="000000"/>
                </a:solidFill>
                <a:highlight>
                  <a:srgbClr val="FFFFFF"/>
                </a:highlight>
                <a:latin typeface="Consolas" panose="020B0609020204030204" pitchFamily="49" charset="0"/>
              </a:rPr>
              <a:t> dbo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Course</a:t>
            </a:r>
          </a:p>
          <a:p>
            <a:pPr>
              <a:spcBef>
                <a:spcPts val="600"/>
              </a:spcBef>
            </a:pPr>
            <a:r>
              <a:rPr lang="en-US" sz="1100">
                <a:solidFill>
                  <a:srgbClr val="0000FF"/>
                </a:solidFill>
                <a:highlight>
                  <a:srgbClr val="FFFFFF"/>
                </a:highlight>
                <a:latin typeface="Consolas" panose="020B0609020204030204" pitchFamily="49" charset="0"/>
              </a:rPr>
              <a:t>SET</a:t>
            </a:r>
            <a:r>
              <a:rPr lang="en-US" sz="1100">
                <a:solidFill>
                  <a:srgbClr val="000000"/>
                </a:solidFill>
                <a:highlight>
                  <a:srgbClr val="FFFFFF"/>
                </a:highlight>
                <a:latin typeface="Consolas" panose="020B0609020204030204" pitchFamily="49" charset="0"/>
              </a:rPr>
              <a:t> 	subject_id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@subject_id</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00"/>
                </a:solidFill>
                <a:highlight>
                  <a:srgbClr val="FFFFFF"/>
                </a:highlight>
                <a:latin typeface="Consolas" panose="020B0609020204030204" pitchFamily="49" charset="0"/>
              </a:rPr>
              <a:t>	title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@title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00"/>
                </a:solidFill>
                <a:highlight>
                  <a:srgbClr val="FFFFFF"/>
                </a:highlight>
                <a:latin typeface="Consolas" panose="020B0609020204030204" pitchFamily="49" charset="0"/>
              </a:rPr>
              <a:t>	number_of_credits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@number_of_credits</a:t>
            </a:r>
          </a:p>
          <a:p>
            <a:pPr>
              <a:spcBef>
                <a:spcPts val="600"/>
              </a:spcBef>
            </a:pPr>
            <a:r>
              <a:rPr lang="en-US" sz="1100">
                <a:solidFill>
                  <a:srgbClr val="0000FF"/>
                </a:solidFill>
                <a:highlight>
                  <a:srgbClr val="FFFFFF"/>
                </a:highlight>
                <a:latin typeface="Consolas" panose="020B0609020204030204" pitchFamily="49" charset="0"/>
              </a:rPr>
              <a:t>WHERE</a:t>
            </a:r>
            <a:r>
              <a:rPr lang="en-US" sz="1100">
                <a:solidFill>
                  <a:srgbClr val="000000"/>
                </a:solidFill>
                <a:highlight>
                  <a:srgbClr val="FFFFFF"/>
                </a:highlight>
                <a:latin typeface="Consolas" panose="020B0609020204030204" pitchFamily="49" charset="0"/>
              </a:rPr>
              <a:t> course_code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@course_code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IF</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@@ROWCOUNT</a:t>
            </a:r>
            <a:r>
              <a:rPr lang="en-US" sz="1100">
                <a:solidFill>
                  <a:srgbClr val="000000"/>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&gt;</a:t>
            </a:r>
            <a:r>
              <a:rPr lang="en-US" sz="1100">
                <a:solidFill>
                  <a:srgbClr val="000000"/>
                </a:solidFill>
                <a:highlight>
                  <a:srgbClr val="FFFFFF"/>
                </a:highlight>
                <a:latin typeface="Consolas" panose="020B0609020204030204" pitchFamily="49" charset="0"/>
              </a:rPr>
              <a:t> 0 </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BEGIN</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	SET</a:t>
            </a:r>
            <a:r>
              <a:rPr lang="en-US" sz="1100">
                <a:solidFill>
                  <a:srgbClr val="000000"/>
                </a:solidFill>
                <a:highlight>
                  <a:srgbClr val="FFFFFF"/>
                </a:highlight>
                <a:latin typeface="Consolas" panose="020B0609020204030204" pitchFamily="49" charset="0"/>
              </a:rPr>
              <a:t> @status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'success'</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END</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ELSE</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BEGIN</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	SET</a:t>
            </a:r>
            <a:r>
              <a:rPr lang="en-US" sz="1100">
                <a:solidFill>
                  <a:srgbClr val="000000"/>
                </a:solidFill>
                <a:highlight>
                  <a:srgbClr val="FFFFFF"/>
                </a:highlight>
                <a:latin typeface="Consolas" panose="020B0609020204030204" pitchFamily="49" charset="0"/>
              </a:rPr>
              <a:t> @status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'fail'</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END</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END</a:t>
            </a:r>
            <a:endParaRPr lang="en-US" sz="1100"/>
          </a:p>
        </p:txBody>
      </p:sp>
    </p:spTree>
    <p:extLst>
      <p:ext uri="{BB962C8B-B14F-4D97-AF65-F5344CB8AC3E}">
        <p14:creationId xmlns:p14="http://schemas.microsoft.com/office/powerpoint/2010/main" val="4178226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CallableStatement Example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53</a:t>
            </a:fld>
            <a:endParaRPr lang="en-US"/>
          </a:p>
        </p:txBody>
      </p:sp>
      <p:sp>
        <p:nvSpPr>
          <p:cNvPr id="6" name="Rectangle 5"/>
          <p:cNvSpPr/>
          <p:nvPr/>
        </p:nvSpPr>
        <p:spPr>
          <a:xfrm>
            <a:off x="836164" y="829864"/>
            <a:ext cx="7451048" cy="4832092"/>
          </a:xfrm>
          <a:prstGeom prst="rect">
            <a:avLst/>
          </a:prstGeom>
          <a:solidFill>
            <a:schemeClr val="bg1">
              <a:lumMod val="95000"/>
            </a:schemeClr>
          </a:solidFill>
        </p:spPr>
        <p:txBody>
          <a:bodyPr wrap="square">
            <a:spAutoFit/>
          </a:bodyPr>
          <a:lstStyle/>
          <a:p>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boolean</a:t>
            </a:r>
            <a:r>
              <a:rPr lang="en-GB" sz="1400" b="1">
                <a:solidFill>
                  <a:srgbClr val="000000"/>
                </a:solidFill>
                <a:latin typeface="Consolas" panose="020B0609020204030204" pitchFamily="49" charset="0"/>
              </a:rPr>
              <a:t> update(Course </a:t>
            </a:r>
            <a:r>
              <a:rPr lang="en-GB" sz="1400" b="1">
                <a:solidFill>
                  <a:srgbClr val="6A3E3E"/>
                </a:solidFill>
                <a:latin typeface="Consolas" panose="020B0609020204030204" pitchFamily="49" charset="0"/>
              </a:rPr>
              <a:t>course</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throws</a:t>
            </a:r>
            <a:r>
              <a:rPr lang="en-GB" sz="1400" b="1">
                <a:solidFill>
                  <a:srgbClr val="000000"/>
                </a:solidFill>
                <a:latin typeface="Consolas" panose="020B0609020204030204" pitchFamily="49" charset="0"/>
              </a:rPr>
              <a:t> SQLException {</a:t>
            </a:r>
          </a:p>
          <a:p>
            <a:endParaRPr lang="en-US" sz="1400">
              <a:latin typeface="Consolas" panose="020B0609020204030204" pitchFamily="49" charset="0"/>
            </a:endParaRPr>
          </a:p>
          <a:p>
            <a:r>
              <a:rPr lang="en-US" sz="1400">
                <a:solidFill>
                  <a:srgbClr val="000000"/>
                </a:solidFill>
                <a:latin typeface="Consolas" panose="020B0609020204030204" pitchFamily="49" charset="0"/>
              </a:rPr>
              <a:t>    CallableStatement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Connection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result</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try</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 = DBUtils.</a:t>
            </a:r>
            <a:r>
              <a:rPr lang="en-US" sz="1400" i="1">
                <a:solidFill>
                  <a:srgbClr val="000000"/>
                </a:solidFill>
                <a:latin typeface="Consolas" panose="020B0609020204030204" pitchFamily="49" charset="0"/>
              </a:rPr>
              <a:t>getConnection();</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connection</a:t>
            </a:r>
          </a:p>
          <a:p>
            <a:r>
              <a:rPr lang="en-US" sz="1400">
                <a:solidFill>
                  <a:srgbClr val="000000"/>
                </a:solidFill>
                <a:latin typeface="Consolas" panose="020B0609020204030204" pitchFamily="49" charset="0"/>
              </a:rPr>
              <a:t>          .prepareCall(</a:t>
            </a:r>
            <a:r>
              <a:rPr lang="en-US" sz="1400">
                <a:solidFill>
                  <a:srgbClr val="2A00FF"/>
                </a:solidFill>
                <a:latin typeface="Consolas" panose="020B0609020204030204" pitchFamily="49" charset="0"/>
              </a:rPr>
              <a:t>"{CALL usp_UpdateCourse(?,?,?,?,?,?)}"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.setString(1,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.getCourseId());</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.setString(2,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.getSubjectId());</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.setString(3,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.getCourseCode());</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.setString(4,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.getCourseTitle());</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.setInt(5,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.getNumOfCredits());</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.registerOutParameter(6, Types.</a:t>
            </a:r>
            <a:r>
              <a:rPr lang="en-US" sz="1400" b="1" i="1">
                <a:solidFill>
                  <a:srgbClr val="0000C0"/>
                </a:solidFill>
                <a:latin typeface="Consolas" panose="020B0609020204030204" pitchFamily="49" charset="0"/>
              </a:rPr>
              <a:t>INTEGER</a:t>
            </a:r>
            <a:r>
              <a:rPr lang="en-US" sz="1400" b="1" i="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.execute();</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result</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.getInt(6);</a:t>
            </a:r>
            <a:endParaRPr lang="en-US" sz="1400" b="1" i="1">
              <a:solidFill>
                <a:srgbClr val="000000"/>
              </a:solidFill>
              <a:latin typeface="Consolas" panose="020B0609020204030204" pitchFamily="49" charset="0"/>
            </a:endParaRPr>
          </a:p>
        </p:txBody>
      </p:sp>
    </p:spTree>
    <p:extLst>
      <p:ext uri="{BB962C8B-B14F-4D97-AF65-F5344CB8AC3E}">
        <p14:creationId xmlns:p14="http://schemas.microsoft.com/office/powerpoint/2010/main" val="1500991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CallableStatement Example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54</a:t>
            </a:fld>
            <a:endParaRPr lang="en-US"/>
          </a:p>
        </p:txBody>
      </p:sp>
      <p:sp>
        <p:nvSpPr>
          <p:cNvPr id="6" name="Rectangle 5"/>
          <p:cNvSpPr/>
          <p:nvPr/>
        </p:nvSpPr>
        <p:spPr>
          <a:xfrm>
            <a:off x="661049" y="733652"/>
            <a:ext cx="7801277" cy="5447645"/>
          </a:xfrm>
          <a:prstGeom prst="rect">
            <a:avLst/>
          </a:prstGeom>
          <a:solidFill>
            <a:schemeClr val="bg1">
              <a:lumMod val="95000"/>
            </a:schemeClr>
          </a:solidFill>
        </p:spPr>
        <p:txBody>
          <a:bodyPr wrap="square">
            <a:spAutoFit/>
          </a:bodyPr>
          <a:lstStyle/>
          <a:p>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finally</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callableStatement</a:t>
            </a:r>
            <a:r>
              <a:rPr lang="en-US" sz="1200" b="1">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null</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callableStatement</a:t>
            </a:r>
            <a:r>
              <a:rPr lang="en-US" sz="1200">
                <a:solidFill>
                  <a:srgbClr val="000000"/>
                </a:solidFill>
                <a:latin typeface="Consolas" panose="020B0609020204030204" pitchFamily="49" charset="0"/>
              </a:rPr>
              <a:t>.close();</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connection</a:t>
            </a:r>
            <a:r>
              <a:rPr lang="en-US" sz="1200" b="1">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null</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connection</a:t>
            </a:r>
            <a:r>
              <a:rPr lang="en-US" sz="1200">
                <a:solidFill>
                  <a:srgbClr val="000000"/>
                </a:solidFill>
                <a:latin typeface="Consolas" panose="020B0609020204030204" pitchFamily="49" charset="0"/>
              </a:rPr>
              <a:t>.close();</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return</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result</a:t>
            </a:r>
            <a:r>
              <a:rPr lang="en-US" sz="1200" b="1">
                <a:solidFill>
                  <a:srgbClr val="000000"/>
                </a:solidFill>
                <a:latin typeface="Consolas" panose="020B0609020204030204" pitchFamily="49" charset="0"/>
              </a:rPr>
              <a:t> &gt; 0);</a:t>
            </a:r>
          </a:p>
          <a:p>
            <a:r>
              <a:rPr lang="en-US" sz="1200">
                <a:solidFill>
                  <a:srgbClr val="000000"/>
                </a:solidFill>
                <a:latin typeface="Consolas" panose="020B0609020204030204" pitchFamily="49" charset="0"/>
              </a:rPr>
              <a:t>  }</a:t>
            </a:r>
          </a:p>
          <a:p>
            <a:endParaRPr lang="en-GB" sz="1200">
              <a:solidFill>
                <a:srgbClr val="000000"/>
              </a:solidFill>
              <a:latin typeface="Consolas" panose="020B0609020204030204" pitchFamily="49" charset="0"/>
            </a:endParaRPr>
          </a:p>
          <a:p>
            <a:endParaRPr lang="en-GB"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CourseTest {</a:t>
            </a:r>
            <a:endParaRPr lang="en-US" sz="1200">
              <a:latin typeface="Consolas" panose="020B0609020204030204" pitchFamily="49" charset="0"/>
            </a:endParaRPr>
          </a:p>
          <a:p>
            <a:endParaRPr lang="en-GB" sz="1200">
              <a:solidFill>
                <a:srgbClr val="000000"/>
              </a:solidFill>
              <a:latin typeface="Consolas" panose="020B0609020204030204" pitchFamily="49" charset="0"/>
            </a:endParaRPr>
          </a:p>
          <a:p>
            <a:r>
              <a:rPr lang="en-GB" sz="1200">
                <a:solidFill>
                  <a:srgbClr val="000000"/>
                </a:solidFill>
                <a:latin typeface="Consolas" panose="020B0609020204030204" pitchFamily="49" charset="0"/>
              </a:rPr>
              <a:t>  </a:t>
            </a:r>
            <a:r>
              <a:rPr lang="en-GB" sz="1200" b="1">
                <a:solidFill>
                  <a:srgbClr val="7F0055"/>
                </a:solidFill>
                <a:latin typeface="Consolas" panose="020B0609020204030204" pitchFamily="49" charset="0"/>
              </a:rPr>
              <a:t>public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static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void</a:t>
            </a:r>
            <a:r>
              <a:rPr lang="en-GB" sz="1200" b="1">
                <a:solidFill>
                  <a:srgbClr val="000000"/>
                </a:solidFill>
                <a:latin typeface="Consolas" panose="020B0609020204030204" pitchFamily="49" charset="0"/>
              </a:rPr>
              <a:t> main(String[] </a:t>
            </a:r>
            <a:r>
              <a:rPr lang="en-GB" sz="1200" b="1">
                <a:solidFill>
                  <a:srgbClr val="6A3E3E"/>
                </a:solidFill>
                <a:latin typeface="Consolas" panose="020B0609020204030204" pitchFamily="49" charset="0"/>
              </a:rPr>
              <a:t>args</a:t>
            </a:r>
            <a:r>
              <a:rPr lang="en-GB"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CourseDao </a:t>
            </a:r>
            <a:r>
              <a:rPr lang="en-US" sz="1200">
                <a:solidFill>
                  <a:srgbClr val="6A3E3E"/>
                </a:solidFill>
                <a:latin typeface="Consolas" panose="020B0609020204030204" pitchFamily="49" charset="0"/>
              </a:rPr>
              <a:t>courseDao</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CourseDaoImpl();</a:t>
            </a:r>
            <a:endParaRPr lang="en-US" sz="1200">
              <a:latin typeface="Consolas" panose="020B0609020204030204" pitchFamily="49" charset="0"/>
            </a:endParaRPr>
          </a:p>
          <a:p>
            <a:r>
              <a:rPr lang="en-US" sz="1200">
                <a:solidFill>
                  <a:srgbClr val="000000"/>
                </a:solidFill>
                <a:latin typeface="Consolas" panose="020B0609020204030204" pitchFamily="49" charset="0"/>
              </a:rPr>
              <a:t>    Course </a:t>
            </a:r>
            <a:r>
              <a:rPr lang="en-US" sz="1200">
                <a:solidFill>
                  <a:srgbClr val="6A3E3E"/>
                </a:solidFill>
                <a:latin typeface="Consolas" panose="020B0609020204030204" pitchFamily="49" charset="0"/>
              </a:rPr>
              <a:t>course</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Course(</a:t>
            </a:r>
            <a:r>
              <a:rPr lang="en-US" sz="1200" b="1">
                <a:solidFill>
                  <a:srgbClr val="2A00FF"/>
                </a:solidFill>
                <a:latin typeface="Consolas" panose="020B0609020204030204" pitchFamily="49" charset="0"/>
              </a:rPr>
              <a:t>"11120"</a:t>
            </a:r>
            <a:r>
              <a:rPr lang="en-US" sz="1200" b="1">
                <a:solidFill>
                  <a:srgbClr val="000000"/>
                </a:solidFill>
                <a:latin typeface="Consolas" panose="020B0609020204030204" pitchFamily="49" charset="0"/>
              </a:rPr>
              <a:t>, </a:t>
            </a:r>
            <a:r>
              <a:rPr lang="en-US" sz="1200" b="1">
                <a:solidFill>
                  <a:srgbClr val="2A00FF"/>
                </a:solidFill>
                <a:latin typeface="Consolas" panose="020B0609020204030204" pitchFamily="49" charset="0"/>
              </a:rPr>
              <a:t>"ITCS"</a:t>
            </a:r>
            <a:r>
              <a:rPr lang="en-US" sz="1200" b="1">
                <a:solidFill>
                  <a:srgbClr val="000000"/>
                </a:solidFill>
                <a:latin typeface="Consolas" panose="020B0609020204030204" pitchFamily="49" charset="0"/>
              </a:rPr>
              <a:t>, </a:t>
            </a:r>
            <a:r>
              <a:rPr lang="en-US" sz="1200" b="1">
                <a:solidFill>
                  <a:srgbClr val="2A00FF"/>
                </a:solidFill>
                <a:latin typeface="Consolas" panose="020B0609020204030204" pitchFamily="49" charset="0"/>
              </a:rPr>
              <a:t>"1206"</a:t>
            </a:r>
            <a:r>
              <a:rPr lang="en-US" sz="1200" b="1">
                <a:solidFill>
                  <a:srgbClr val="000000"/>
                </a:solidFill>
                <a:latin typeface="Consolas" panose="020B0609020204030204" pitchFamily="49" charset="0"/>
              </a:rPr>
              <a:t>, </a:t>
            </a:r>
            <a:r>
              <a:rPr lang="en-US" sz="1200" b="1">
                <a:solidFill>
                  <a:srgbClr val="2A00FF"/>
                </a:solidFill>
                <a:latin typeface="Consolas" panose="020B0609020204030204" pitchFamily="49" charset="0"/>
              </a:rPr>
              <a:t>"Technologies for Java Web 2"</a:t>
            </a:r>
            <a:r>
              <a:rPr lang="en-US" sz="1200" b="1">
                <a:solidFill>
                  <a:srgbClr val="000000"/>
                </a:solidFill>
                <a:latin typeface="Consolas" panose="020B0609020204030204" pitchFamily="49" charset="0"/>
              </a:rPr>
              <a:t>, 5);</a:t>
            </a:r>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try</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boolean</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resultSave</a:t>
            </a:r>
            <a:r>
              <a:rPr lang="en-US" sz="1200" b="1">
                <a:solidFill>
                  <a:srgbClr val="000000"/>
                </a:solidFill>
                <a:latin typeface="Consolas" panose="020B0609020204030204" pitchFamily="49" charset="0"/>
              </a:rPr>
              <a:t> = </a:t>
            </a:r>
            <a:r>
              <a:rPr lang="en-US" sz="1200" b="1">
                <a:solidFill>
                  <a:srgbClr val="6A3E3E"/>
                </a:solidFill>
                <a:latin typeface="Consolas" panose="020B0609020204030204" pitchFamily="49" charset="0"/>
              </a:rPr>
              <a:t>courseDao</a:t>
            </a:r>
            <a:r>
              <a:rPr lang="en-US" sz="1200" b="1">
                <a:solidFill>
                  <a:srgbClr val="000000"/>
                </a:solidFill>
                <a:latin typeface="Consolas" panose="020B0609020204030204" pitchFamily="49" charset="0"/>
              </a:rPr>
              <a:t>.update(</a:t>
            </a:r>
            <a:r>
              <a:rPr lang="en-US" sz="1200" b="1">
                <a:solidFill>
                  <a:srgbClr val="6A3E3E"/>
                </a:solidFill>
                <a:latin typeface="Consolas" panose="020B0609020204030204" pitchFamily="49" charset="0"/>
              </a:rPr>
              <a:t>course</a:t>
            </a:r>
            <a:r>
              <a:rPr lang="en-US" sz="1200" b="1">
                <a:solidFill>
                  <a:srgbClr val="000000"/>
                </a:solidFill>
                <a:latin typeface="Consolas" panose="020B0609020204030204" pitchFamily="49" charset="0"/>
              </a:rPr>
              <a:t>);</a:t>
            </a:r>
          </a:p>
          <a:p>
            <a:endParaRPr lang="en-US" sz="1200">
              <a:latin typeface="Consolas" panose="020B0609020204030204" pitchFamily="49" charset="0"/>
            </a:endParaRPr>
          </a:p>
          <a:p>
            <a:r>
              <a:rPr lang="en-US" sz="1200">
                <a:solidFill>
                  <a:srgbClr val="000000"/>
                </a:solidFill>
                <a:latin typeface="Consolas" panose="020B0609020204030204" pitchFamily="49" charset="0"/>
              </a:rPr>
              <a:t>      System.</a:t>
            </a:r>
            <a:r>
              <a:rPr lang="en-US" sz="1200" b="1" i="1">
                <a:solidFill>
                  <a:srgbClr val="0000C0"/>
                </a:solidFill>
                <a:latin typeface="Consolas" panose="020B0609020204030204" pitchFamily="49" charset="0"/>
              </a:rPr>
              <a:t>out</a:t>
            </a:r>
            <a:r>
              <a:rPr lang="en-US" sz="1200" b="1" i="1">
                <a:solidFill>
                  <a:srgbClr val="000000"/>
                </a:solidFill>
                <a:latin typeface="Consolas" panose="020B0609020204030204" pitchFamily="49" charset="0"/>
              </a:rPr>
              <a:t>.println(</a:t>
            </a:r>
            <a:r>
              <a:rPr lang="en-US" sz="1200" b="1" i="1">
                <a:solidFill>
                  <a:srgbClr val="6A3E3E"/>
                </a:solidFill>
                <a:latin typeface="Consolas" panose="020B0609020204030204" pitchFamily="49" charset="0"/>
              </a:rPr>
              <a:t>resultSave</a:t>
            </a:r>
            <a:r>
              <a:rPr lang="en-US" sz="1200" b="1" i="1">
                <a:solidFill>
                  <a:srgbClr val="000000"/>
                </a:solidFill>
                <a:latin typeface="Consolas" panose="020B0609020204030204" pitchFamily="49" charset="0"/>
              </a:rPr>
              <a:t>);</a:t>
            </a:r>
          </a:p>
          <a:p>
            <a:endParaRPr lang="en-US" sz="1200">
              <a:latin typeface="Consolas" panose="020B0609020204030204" pitchFamily="49" charset="0"/>
            </a:endParaRPr>
          </a:p>
          <a:p>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catch</a:t>
            </a:r>
            <a:r>
              <a:rPr lang="en-US" sz="1200" b="1">
                <a:solidFill>
                  <a:srgbClr val="000000"/>
                </a:solidFill>
                <a:latin typeface="Consolas" panose="020B0609020204030204" pitchFamily="49" charset="0"/>
              </a:rPr>
              <a:t> (SQLException </a:t>
            </a:r>
            <a:r>
              <a:rPr lang="en-US" sz="1200" b="1">
                <a:solidFill>
                  <a:srgbClr val="6A3E3E"/>
                </a:solidFill>
                <a:latin typeface="Consolas" panose="020B0609020204030204" pitchFamily="49" charset="0"/>
              </a:rPr>
              <a:t>e1</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e1</a:t>
            </a:r>
            <a:r>
              <a:rPr lang="en-US" sz="1200">
                <a:solidFill>
                  <a:srgbClr val="000000"/>
                </a:solidFill>
                <a:latin typeface="Consolas" panose="020B0609020204030204" pitchFamily="49" charset="0"/>
              </a:rPr>
              <a:t>.printStackTrace();</a:t>
            </a:r>
          </a:p>
          <a:p>
            <a:r>
              <a:rPr lang="en-US" sz="1200">
                <a:solidFill>
                  <a:srgbClr val="000000"/>
                </a:solidFill>
                <a:latin typeface="Consolas" panose="020B0609020204030204" pitchFamily="49" charset="0"/>
              </a:rPr>
              <a:t>    }</a:t>
            </a:r>
          </a:p>
          <a:p>
            <a:endParaRPr lang="en-US" sz="1200">
              <a:solidFill>
                <a:srgbClr val="000000"/>
              </a:solidFill>
              <a:latin typeface="Consolas" panose="020B0609020204030204" pitchFamily="49" charset="0"/>
            </a:endParaRPr>
          </a:p>
          <a:p>
            <a:r>
              <a:rPr lang="en-GB" sz="1200">
                <a:solidFill>
                  <a:srgbClr val="000000"/>
                </a:solidFill>
                <a:latin typeface="Consolas" panose="020B0609020204030204" pitchFamily="49" charset="0"/>
              </a:rPr>
              <a:t>}</a:t>
            </a:r>
            <a:endParaRPr lang="en-US" sz="1200">
              <a:solidFill>
                <a:srgbClr val="000000"/>
              </a:solidFill>
              <a:latin typeface="Consolas" panose="020B0609020204030204" pitchFamily="49" charset="0"/>
            </a:endParaRPr>
          </a:p>
        </p:txBody>
      </p:sp>
    </p:spTree>
    <p:extLst>
      <p:ext uri="{BB962C8B-B14F-4D97-AF65-F5344CB8AC3E}">
        <p14:creationId xmlns:p14="http://schemas.microsoft.com/office/powerpoint/2010/main" val="1039040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ltLang="en-US"/>
              <a:t>Transaction Management in JDBC</a:t>
            </a:r>
            <a:endParaRPr lang="en-US" dirty="0">
              <a:solidFill>
                <a:schemeClr val="accent6">
                  <a:lumMod val="75000"/>
                </a:schemeClr>
              </a:solidFill>
            </a:endParaRPr>
          </a:p>
        </p:txBody>
      </p:sp>
      <p:sp>
        <p:nvSpPr>
          <p:cNvPr id="6" name="Text Placeholder 5"/>
          <p:cNvSpPr>
            <a:spLocks noGrp="1"/>
          </p:cNvSpPr>
          <p:nvPr>
            <p:ph type="body" idx="1"/>
          </p:nvPr>
        </p:nvSpPr>
        <p:spPr/>
        <p:txBody>
          <a:bodyPr/>
          <a:lstStyle/>
          <a:p>
            <a:pPr eaLnBrk="1" hangingPunct="1">
              <a:defRPr/>
            </a:pPr>
            <a:r>
              <a:rPr lang="en-US"/>
              <a:t>Section 8</a:t>
            </a: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3A285B-FA2E-4DE2-8089-5EFD636F5002}" type="slidenum">
              <a:rPr lang="en-US" altLang="en-US">
                <a:solidFill>
                  <a:schemeClr val="tx1">
                    <a:tint val="75000"/>
                  </a:schemeClr>
                </a:solidFill>
                <a:latin typeface="+mn-lt"/>
                <a:cs typeface="+mn-cs"/>
              </a:rPr>
              <a:pPr eaLnBrk="1" hangingPunct="1"/>
              <a:t>55</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11499845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Transaction</a:t>
            </a:r>
            <a:endParaRPr lang="en-US"/>
          </a:p>
        </p:txBody>
      </p:sp>
      <p:sp>
        <p:nvSpPr>
          <p:cNvPr id="3" name="Content Placeholder 2"/>
          <p:cNvSpPr>
            <a:spLocks noGrp="1"/>
          </p:cNvSpPr>
          <p:nvPr>
            <p:ph idx="1"/>
          </p:nvPr>
        </p:nvSpPr>
        <p:spPr/>
        <p:txBody>
          <a:bodyPr/>
          <a:lstStyle/>
          <a:p>
            <a:pPr algn="just">
              <a:spcBef>
                <a:spcPts val="1200"/>
              </a:spcBef>
            </a:pPr>
            <a:r>
              <a:rPr lang="en-GB" sz="2000"/>
              <a:t>Transaction represents </a:t>
            </a:r>
            <a:r>
              <a:rPr lang="en-GB" sz="2000" b="1"/>
              <a:t>a single unit of work</a:t>
            </a:r>
            <a:r>
              <a:rPr lang="en-GB" sz="2000"/>
              <a:t>.</a:t>
            </a:r>
          </a:p>
          <a:p>
            <a:pPr algn="just">
              <a:spcBef>
                <a:spcPts val="1200"/>
              </a:spcBef>
            </a:pPr>
            <a:r>
              <a:rPr lang="en-GB" sz="2000"/>
              <a:t>The </a:t>
            </a:r>
            <a:r>
              <a:rPr lang="en-GB" sz="2000" b="1"/>
              <a:t>ACID </a:t>
            </a:r>
            <a:r>
              <a:rPr lang="en-GB" sz="2000"/>
              <a:t>properties describes the transaction management well. </a:t>
            </a:r>
          </a:p>
          <a:p>
            <a:pPr algn="just">
              <a:spcBef>
                <a:spcPts val="1200"/>
              </a:spcBef>
            </a:pPr>
            <a:r>
              <a:rPr lang="en-GB" sz="2000"/>
              <a:t>ACID stands for Atomicity, Consistency, isolation and durability.</a:t>
            </a:r>
          </a:p>
          <a:p>
            <a:pPr lvl="1" algn="just">
              <a:spcBef>
                <a:spcPts val="1200"/>
              </a:spcBef>
            </a:pPr>
            <a:r>
              <a:rPr lang="en-GB" sz="1800" b="1"/>
              <a:t>Atomicity</a:t>
            </a:r>
            <a:r>
              <a:rPr lang="en-GB" sz="1800"/>
              <a:t> means either all successful or none.</a:t>
            </a:r>
          </a:p>
          <a:p>
            <a:pPr lvl="1" algn="just">
              <a:spcBef>
                <a:spcPts val="1200"/>
              </a:spcBef>
            </a:pPr>
            <a:r>
              <a:rPr lang="en-GB" sz="1800" b="1"/>
              <a:t>Consistency</a:t>
            </a:r>
            <a:r>
              <a:rPr lang="en-GB" sz="1800"/>
              <a:t> ensures bringing the database from one consistent state to another consistent state.</a:t>
            </a:r>
          </a:p>
          <a:p>
            <a:pPr lvl="1" algn="just">
              <a:spcBef>
                <a:spcPts val="1200"/>
              </a:spcBef>
            </a:pPr>
            <a:r>
              <a:rPr lang="en-GB" sz="1800" b="1"/>
              <a:t>Isolation</a:t>
            </a:r>
            <a:r>
              <a:rPr lang="en-GB" sz="1800"/>
              <a:t> ensures that transaction is isolated from other transaction.</a:t>
            </a:r>
          </a:p>
          <a:p>
            <a:pPr lvl="1" algn="just">
              <a:spcBef>
                <a:spcPts val="1200"/>
              </a:spcBef>
            </a:pPr>
            <a:r>
              <a:rPr lang="en-GB" sz="1800" b="1"/>
              <a:t>Durability</a:t>
            </a:r>
            <a:r>
              <a:rPr lang="en-GB" sz="1800"/>
              <a:t> means once a transaction has been committed, it will remain so, even in the event of errors, power loss etc.</a:t>
            </a:r>
          </a:p>
          <a:p>
            <a:pPr algn="just">
              <a:spcBef>
                <a:spcPts val="1200"/>
              </a:spcBef>
            </a:pPr>
            <a:endParaRPr lang="en-US" sz="2000"/>
          </a:p>
        </p:txBody>
      </p:sp>
      <p:sp>
        <p:nvSpPr>
          <p:cNvPr id="5" name="Slide Number Placeholder 4"/>
          <p:cNvSpPr>
            <a:spLocks noGrp="1"/>
          </p:cNvSpPr>
          <p:nvPr>
            <p:ph type="sldNum" sz="quarter" idx="12"/>
          </p:nvPr>
        </p:nvSpPr>
        <p:spPr/>
        <p:txBody>
          <a:bodyPr/>
          <a:lstStyle/>
          <a:p>
            <a:fld id="{AB4FB0DF-9300-7D4B-B157-CBD30D15743F}" type="slidenum">
              <a:rPr lang="en-US" smtClean="0"/>
              <a:t>56</a:t>
            </a:fld>
            <a:endParaRPr lang="en-US"/>
          </a:p>
        </p:txBody>
      </p:sp>
      <p:pic>
        <p:nvPicPr>
          <p:cNvPr id="1026" name="Picture 2" descr="transaction management in jdbc"/>
          <p:cNvPicPr>
            <a:picLocks noChangeAspect="1" noChangeArrowheads="1"/>
          </p:cNvPicPr>
          <p:nvPr/>
        </p:nvPicPr>
        <p:blipFill rotWithShape="1">
          <a:blip r:embed="rId2">
            <a:extLst>
              <a:ext uri="{28A0092B-C50C-407E-A947-70E740481C1C}">
                <a14:useLocalDpi xmlns:a14="http://schemas.microsoft.com/office/drawing/2010/main" val="0"/>
              </a:ext>
            </a:extLst>
          </a:blip>
          <a:srcRect l="1911" t="6967" r="8676" b="4745"/>
          <a:stretch/>
        </p:blipFill>
        <p:spPr bwMode="auto">
          <a:xfrm>
            <a:off x="2627010" y="4327210"/>
            <a:ext cx="3869356" cy="1900335"/>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479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Transaction</a:t>
            </a:r>
            <a:endParaRPr lang="en-US"/>
          </a:p>
        </p:txBody>
      </p:sp>
      <p:sp>
        <p:nvSpPr>
          <p:cNvPr id="7" name="Content Placeholder 6"/>
          <p:cNvSpPr>
            <a:spLocks noGrp="1"/>
          </p:cNvSpPr>
          <p:nvPr>
            <p:ph idx="1"/>
          </p:nvPr>
        </p:nvSpPr>
        <p:spPr/>
        <p:txBody>
          <a:bodyPr/>
          <a:lstStyle/>
          <a:p>
            <a:pPr>
              <a:spcBef>
                <a:spcPts val="1200"/>
              </a:spcBef>
            </a:pPr>
            <a:r>
              <a:rPr lang="en-GB" sz="2200" b="1"/>
              <a:t>Connection interface</a:t>
            </a:r>
            <a:r>
              <a:rPr lang="en-GB" sz="2200"/>
              <a:t> provides methods to manage transaction.</a:t>
            </a:r>
          </a:p>
          <a:p>
            <a:pPr algn="just">
              <a:spcBef>
                <a:spcPts val="1200"/>
              </a:spcBef>
            </a:pPr>
            <a:endParaRPr lang="en-GB" sz="2000"/>
          </a:p>
          <a:p>
            <a:pPr algn="just">
              <a:spcBef>
                <a:spcPts val="1200"/>
              </a:spcBef>
            </a:pPr>
            <a:endParaRPr lang="en-GB" sz="2000"/>
          </a:p>
          <a:p>
            <a:pPr algn="just">
              <a:spcBef>
                <a:spcPts val="1200"/>
              </a:spcBef>
            </a:pPr>
            <a:endParaRPr lang="en-GB" sz="2000"/>
          </a:p>
          <a:p>
            <a:pPr algn="just">
              <a:spcBef>
                <a:spcPts val="1200"/>
              </a:spcBef>
            </a:pPr>
            <a:endParaRPr lang="en-GB" sz="2000"/>
          </a:p>
          <a:p>
            <a:pPr marL="0" indent="0" algn="just">
              <a:spcBef>
                <a:spcPts val="1200"/>
              </a:spcBef>
              <a:buNone/>
            </a:pPr>
            <a:endParaRPr lang="en-GB" sz="2000"/>
          </a:p>
          <a:p>
            <a:pPr>
              <a:spcBef>
                <a:spcPts val="1200"/>
              </a:spcBef>
            </a:pPr>
            <a:r>
              <a:rPr lang="en-GB" sz="2000" b="1"/>
              <a:t>Advantage of Transaction Mangaement</a:t>
            </a:r>
          </a:p>
          <a:p>
            <a:pPr lvl="1">
              <a:spcBef>
                <a:spcPts val="1200"/>
              </a:spcBef>
            </a:pPr>
            <a:r>
              <a:rPr lang="en-GB" b="1"/>
              <a:t>Fast performance:</a:t>
            </a:r>
            <a:r>
              <a:rPr lang="en-GB"/>
              <a:t> It makes the performance fast because database is hit at the time of commit.</a:t>
            </a:r>
          </a:p>
          <a:p>
            <a:pPr algn="just">
              <a:spcBef>
                <a:spcPts val="1200"/>
              </a:spcBef>
            </a:pPr>
            <a:endParaRPr lang="en-US" sz="2000"/>
          </a:p>
        </p:txBody>
      </p:sp>
      <p:sp>
        <p:nvSpPr>
          <p:cNvPr id="5" name="Slide Number Placeholder 4"/>
          <p:cNvSpPr>
            <a:spLocks noGrp="1"/>
          </p:cNvSpPr>
          <p:nvPr>
            <p:ph type="sldNum" sz="quarter" idx="12"/>
          </p:nvPr>
        </p:nvSpPr>
        <p:spPr/>
        <p:txBody>
          <a:bodyPr/>
          <a:lstStyle/>
          <a:p>
            <a:fld id="{AB4FB0DF-9300-7D4B-B157-CBD30D15743F}" type="slidenum">
              <a:rPr lang="en-US" smtClean="0"/>
              <a:t>57</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864720306"/>
              </p:ext>
            </p:extLst>
          </p:nvPr>
        </p:nvGraphicFramePr>
        <p:xfrm>
          <a:off x="716004" y="1406480"/>
          <a:ext cx="8033359" cy="1726187"/>
        </p:xfrm>
        <a:graphic>
          <a:graphicData uri="http://schemas.openxmlformats.org/drawingml/2006/table">
            <a:tbl>
              <a:tblPr/>
              <a:tblGrid>
                <a:gridCol w="3710464">
                  <a:extLst>
                    <a:ext uri="{9D8B030D-6E8A-4147-A177-3AD203B41FA5}">
                      <a16:colId xmlns:a16="http://schemas.microsoft.com/office/drawing/2014/main" val="1050037807"/>
                    </a:ext>
                  </a:extLst>
                </a:gridCol>
                <a:gridCol w="4322895">
                  <a:extLst>
                    <a:ext uri="{9D8B030D-6E8A-4147-A177-3AD203B41FA5}">
                      <a16:colId xmlns:a16="http://schemas.microsoft.com/office/drawing/2014/main" val="2289963171"/>
                    </a:ext>
                  </a:extLst>
                </a:gridCol>
              </a:tblGrid>
              <a:tr h="446027">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D0FC28"/>
                      </a:solidFill>
                      <a:prstDash val="solid"/>
                      <a:round/>
                      <a:headEnd type="none" w="med" len="med"/>
                      <a:tailEnd type="none" w="med" len="med"/>
                    </a:lnL>
                    <a:lnR w="6350" cap="flat" cmpd="sng" algn="ctr">
                      <a:solidFill>
                        <a:srgbClr val="D0FC28"/>
                      </a:solidFill>
                      <a:prstDash val="solid"/>
                      <a:round/>
                      <a:headEnd type="none" w="med" len="med"/>
                      <a:tailEnd type="none" w="med" len="med"/>
                    </a:lnR>
                    <a:lnT w="6350" cap="flat" cmpd="sng" algn="ctr">
                      <a:solidFill>
                        <a:srgbClr val="D0FC2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D0FC28"/>
                      </a:solidFill>
                      <a:prstDash val="solid"/>
                      <a:round/>
                      <a:headEnd type="none" w="med" len="med"/>
                      <a:tailEnd type="none" w="med" len="med"/>
                    </a:lnL>
                    <a:lnR w="6350" cap="flat" cmpd="sng" algn="ctr">
                      <a:solidFill>
                        <a:srgbClr val="D0FC28"/>
                      </a:solidFill>
                      <a:prstDash val="solid"/>
                      <a:round/>
                      <a:headEnd type="none" w="med" len="med"/>
                      <a:tailEnd type="none" w="med" len="med"/>
                    </a:lnR>
                    <a:lnT w="6350" cap="flat" cmpd="sng" algn="ctr">
                      <a:solidFill>
                        <a:srgbClr val="D0FC2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87273188"/>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t>
                      </a:r>
                      <a:r>
                        <a:rPr lang="en-US" sz="1600" b="1">
                          <a:solidFill>
                            <a:srgbClr val="000000"/>
                          </a:solidFill>
                          <a:effectLst/>
                          <a:latin typeface="Arial" panose="020B0604020202020204" pitchFamily="34" charset="0"/>
                          <a:cs typeface="Arial" panose="020B0604020202020204" pitchFamily="34" charset="0"/>
                        </a:rPr>
                        <a:t>setAutoCommit</a:t>
                      </a:r>
                      <a:r>
                        <a:rPr lang="en-US" sz="1600">
                          <a:solidFill>
                            <a:srgbClr val="000000"/>
                          </a:solidFill>
                          <a:effectLst/>
                          <a:latin typeface="Arial" panose="020B0604020202020204" pitchFamily="34" charset="0"/>
                          <a:cs typeface="Arial" panose="020B0604020202020204" pitchFamily="34" charset="0"/>
                        </a:rPr>
                        <a:t>(boolean status)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is true bydefault means each transaction is committed bydefault.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06419684"/>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t>
                      </a:r>
                      <a:r>
                        <a:rPr lang="en-US" sz="1600" b="1">
                          <a:solidFill>
                            <a:srgbClr val="000000"/>
                          </a:solidFill>
                          <a:effectLst/>
                          <a:latin typeface="Arial" panose="020B0604020202020204" pitchFamily="34" charset="0"/>
                          <a:cs typeface="Arial" panose="020B0604020202020204" pitchFamily="34" charset="0"/>
                        </a:rPr>
                        <a:t>commit</a:t>
                      </a:r>
                      <a:r>
                        <a:rPr lang="en-US" sz="16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Commits the transaction.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68168013"/>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t>
                      </a:r>
                      <a:r>
                        <a:rPr lang="en-US" sz="1600" b="1">
                          <a:solidFill>
                            <a:srgbClr val="000000"/>
                          </a:solidFill>
                          <a:effectLst/>
                          <a:latin typeface="Arial" panose="020B0604020202020204" pitchFamily="34" charset="0"/>
                          <a:cs typeface="Arial" panose="020B0604020202020204" pitchFamily="34" charset="0"/>
                        </a:rPr>
                        <a:t>rollback</a:t>
                      </a:r>
                      <a:r>
                        <a:rPr lang="en-US" sz="16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Arial" panose="020B0604020202020204" pitchFamily="34" charset="0"/>
                          <a:cs typeface="Arial" panose="020B0604020202020204" pitchFamily="34" charset="0"/>
                        </a:rPr>
                        <a:t>Cancels the transaction.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7588900"/>
                  </a:ext>
                </a:extLst>
              </a:tr>
            </a:tbl>
          </a:graphicData>
        </a:graphic>
      </p:graphicFrame>
    </p:spTree>
    <p:extLst>
      <p:ext uri="{BB962C8B-B14F-4D97-AF65-F5344CB8AC3E}">
        <p14:creationId xmlns:p14="http://schemas.microsoft.com/office/powerpoint/2010/main" val="3294963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pPr eaLnBrk="1" hangingPunct="1"/>
            <a:r>
              <a:rPr lang="en-US" altLang="en-US"/>
              <a:t>JDBC With Parameter</a:t>
            </a:r>
          </a:p>
        </p:txBody>
      </p:sp>
      <p:sp>
        <p:nvSpPr>
          <p:cNvPr id="41987" name="Content Placeholder 2"/>
          <p:cNvSpPr>
            <a:spLocks noGrp="1"/>
          </p:cNvSpPr>
          <p:nvPr>
            <p:ph idx="1"/>
          </p:nvPr>
        </p:nvSpPr>
        <p:spPr/>
        <p:txBody>
          <a:bodyPr>
            <a:normAutofit/>
          </a:bodyPr>
          <a:lstStyle/>
          <a:p>
            <a:pPr eaLnBrk="1" hangingPunct="1">
              <a:buFont typeface="Wingdings" panose="05000000000000000000" pitchFamily="2" charset="2"/>
              <a:buNone/>
            </a:pPr>
            <a:r>
              <a:rPr lang="en-US" altLang="en-US" sz="1600">
                <a:solidFill>
                  <a:srgbClr val="008000"/>
                </a:solidFill>
                <a:latin typeface="Courier New" panose="02070309020205020404" pitchFamily="49" charset="0"/>
                <a:cs typeface="Courier New" panose="02070309020205020404" pitchFamily="49" charset="0"/>
              </a:rPr>
              <a:t>// in string query using Statement</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String</a:t>
            </a:r>
            <a:r>
              <a:rPr lang="en-US" altLang="en-US" sz="1600">
                <a:latin typeface="Courier New" panose="02070309020205020404" pitchFamily="49" charset="0"/>
                <a:cs typeface="Courier New" panose="02070309020205020404" pitchFamily="49" charset="0"/>
              </a:rPr>
              <a:t> query = “</a:t>
            </a:r>
            <a:r>
              <a:rPr lang="en-US" altLang="en-US" sz="1600">
                <a:solidFill>
                  <a:srgbClr val="0000FF"/>
                </a:solidFill>
                <a:latin typeface="Courier New" panose="02070309020205020404" pitchFamily="49" charset="0"/>
                <a:cs typeface="Courier New" panose="02070309020205020404" pitchFamily="49" charset="0"/>
              </a:rPr>
              <a:t>INSERT INTO Person </a:t>
            </a:r>
            <a:r>
              <a:rPr lang="en-US" altLang="en-US" sz="1600">
                <a:latin typeface="Courier New" panose="02070309020205020404" pitchFamily="49" charset="0"/>
                <a:cs typeface="Courier New" panose="02070309020205020404" pitchFamily="49" charset="0"/>
              </a:rPr>
              <a:t>“ + </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0000FF"/>
                </a:solidFill>
                <a:latin typeface="Courier New" panose="02070309020205020404" pitchFamily="49" charset="0"/>
                <a:cs typeface="Courier New" panose="02070309020205020404" pitchFamily="49" charset="0"/>
              </a:rPr>
              <a:t>VALUES (</a:t>
            </a:r>
            <a:r>
              <a:rPr lang="en-US" altLang="en-US" sz="1600">
                <a:latin typeface="Courier New" panose="02070309020205020404" pitchFamily="49" charset="0"/>
                <a:cs typeface="Courier New" panose="02070309020205020404" pitchFamily="49" charset="0"/>
              </a:rPr>
              <a:t>” + &lt;name&gt; + “</a:t>
            </a:r>
            <a:r>
              <a:rPr lang="en-US" altLang="en-US" sz="1600">
                <a:solidFill>
                  <a:srgbClr val="0000FF"/>
                </a:solidFill>
                <a:latin typeface="Courier New" panose="02070309020205020404" pitchFamily="49" charset="0"/>
                <a:cs typeface="Courier New" panose="02070309020205020404" pitchFamily="49" charset="0"/>
              </a:rPr>
              <a:t>,</a:t>
            </a:r>
            <a:r>
              <a:rPr lang="en-US" altLang="en-US" sz="1600">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&lt;age&gt; + … + “</a:t>
            </a:r>
            <a:r>
              <a:rPr lang="en-US" altLang="en-US" sz="1600">
                <a:solidFill>
                  <a:srgbClr val="0000FF"/>
                </a:solidFill>
                <a:latin typeface="Courier New" panose="02070309020205020404" pitchFamily="49" charset="0"/>
                <a:cs typeface="Courier New" panose="02070309020205020404" pitchFamily="49" charset="0"/>
              </a:rPr>
              <a:t>)</a:t>
            </a:r>
            <a:r>
              <a:rPr lang="en-US" altLang="en-US" sz="1600">
                <a:latin typeface="Courier New" panose="02070309020205020404" pitchFamily="49" charset="0"/>
                <a:cs typeface="Courier New" panose="02070309020205020404" pitchFamily="49" charset="0"/>
              </a:rPr>
              <a:t>”;</a:t>
            </a:r>
          </a:p>
          <a:p>
            <a:pPr>
              <a:buNone/>
            </a:pPr>
            <a:r>
              <a:rPr lang="en-US" altLang="en-US" sz="1600">
                <a:solidFill>
                  <a:srgbClr val="008000"/>
                </a:solidFill>
                <a:latin typeface="Courier New" panose="02070309020205020404" pitchFamily="49" charset="0"/>
                <a:cs typeface="Courier New" panose="02070309020205020404" pitchFamily="49" charset="0"/>
              </a:rPr>
              <a:t>// using PreparedStatement</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String</a:t>
            </a:r>
            <a:r>
              <a:rPr lang="en-US" altLang="en-US" sz="1600">
                <a:latin typeface="Courier New" panose="02070309020205020404" pitchFamily="49" charset="0"/>
                <a:cs typeface="Courier New" panose="02070309020205020404" pitchFamily="49" charset="0"/>
              </a:rPr>
              <a:t> query = “</a:t>
            </a:r>
            <a:r>
              <a:rPr lang="en-US" altLang="en-US" sz="1600">
                <a:solidFill>
                  <a:srgbClr val="0000FF"/>
                </a:solidFill>
                <a:latin typeface="Courier New" panose="02070309020205020404" pitchFamily="49" charset="0"/>
                <a:cs typeface="Courier New" panose="02070309020205020404" pitchFamily="49" charset="0"/>
              </a:rPr>
              <a:t>INSERT INTO Person </a:t>
            </a:r>
            <a:r>
              <a:rPr lang="en-US" altLang="en-US" sz="1600">
                <a:latin typeface="Courier New" panose="02070309020205020404" pitchFamily="49" charset="0"/>
                <a:cs typeface="Courier New" panose="02070309020205020404" pitchFamily="49" charset="0"/>
              </a:rPr>
              <a:t>“ + </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0000FF"/>
                </a:solidFill>
                <a:latin typeface="Courier New" panose="02070309020205020404" pitchFamily="49" charset="0"/>
                <a:cs typeface="Courier New" panose="02070309020205020404" pitchFamily="49" charset="0"/>
              </a:rPr>
              <a:t>VALUES (?, ?)</a:t>
            </a:r>
            <a:r>
              <a:rPr lang="en-US" altLang="en-US" sz="160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PreparedStatement</a:t>
            </a:r>
            <a:r>
              <a:rPr lang="en-US" altLang="en-US" sz="1600">
                <a:latin typeface="Courier New" panose="02070309020205020404" pitchFamily="49" charset="0"/>
                <a:cs typeface="Courier New" panose="02070309020205020404" pitchFamily="49" charset="0"/>
              </a:rPr>
              <a:t> statement = connect.prepareStatement(query);</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connect.setAutoCommit(</a:t>
            </a:r>
            <a:r>
              <a:rPr lang="en-US" altLang="en-US" sz="1600">
                <a:solidFill>
                  <a:srgbClr val="800080"/>
                </a:solidFill>
                <a:latin typeface="Courier New" panose="02070309020205020404" pitchFamily="49" charset="0"/>
                <a:cs typeface="Courier New" panose="02070309020205020404" pitchFamily="49" charset="0"/>
              </a:rPr>
              <a:t>false</a:t>
            </a:r>
            <a:r>
              <a:rPr lang="en-US" altLang="en-US" sz="160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statement.setString(1, “</a:t>
            </a:r>
            <a:r>
              <a:rPr lang="en-US" altLang="en-US" sz="1600">
                <a:solidFill>
                  <a:srgbClr val="0000FF"/>
                </a:solidFill>
                <a:latin typeface="Courier New" panose="02070309020205020404" pitchFamily="49" charset="0"/>
                <a:cs typeface="Courier New" panose="02070309020205020404" pitchFamily="49" charset="0"/>
              </a:rPr>
              <a:t>Titi</a:t>
            </a:r>
            <a:r>
              <a:rPr lang="en-US" altLang="en-US" sz="160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statement.setInt(2, 25);</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statement.executeQuery();        </a:t>
            </a:r>
            <a:r>
              <a:rPr lang="en-US" altLang="en-US" sz="1600">
                <a:solidFill>
                  <a:srgbClr val="008000"/>
                </a:solidFill>
                <a:latin typeface="Courier New" panose="02070309020205020404" pitchFamily="49" charset="0"/>
                <a:cs typeface="Courier New" panose="02070309020205020404" pitchFamily="49" charset="0"/>
              </a:rPr>
              <a:t>// insert 1</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statement.setString(1, “</a:t>
            </a:r>
            <a:r>
              <a:rPr lang="en-US" altLang="en-US" sz="1600">
                <a:solidFill>
                  <a:srgbClr val="0000FF"/>
                </a:solidFill>
                <a:latin typeface="Courier New" panose="02070309020205020404" pitchFamily="49" charset="0"/>
                <a:cs typeface="Courier New" panose="02070309020205020404" pitchFamily="49" charset="0"/>
              </a:rPr>
              <a:t>Tata</a:t>
            </a:r>
            <a:r>
              <a:rPr lang="en-US" altLang="en-US" sz="160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statement.setInt(2, 28);</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statement.executeQuery();        </a:t>
            </a:r>
            <a:r>
              <a:rPr lang="en-US" altLang="en-US" sz="1600">
                <a:solidFill>
                  <a:srgbClr val="008000"/>
                </a:solidFill>
                <a:latin typeface="Courier New" panose="02070309020205020404" pitchFamily="49" charset="0"/>
                <a:cs typeface="Courier New" panose="02070309020205020404" pitchFamily="49" charset="0"/>
              </a:rPr>
              <a:t>// Insert 2</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connect.commit();</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connect.setAutoCommit(</a:t>
            </a:r>
            <a:r>
              <a:rPr lang="en-US" altLang="en-US" sz="1600">
                <a:solidFill>
                  <a:srgbClr val="800080"/>
                </a:solidFill>
                <a:latin typeface="Courier New" panose="02070309020205020404" pitchFamily="49" charset="0"/>
                <a:cs typeface="Courier New" panose="02070309020205020404" pitchFamily="49" charset="0"/>
              </a:rPr>
              <a:t>true</a:t>
            </a:r>
            <a:r>
              <a:rPr lang="en-US" altLang="en-US" sz="160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endParaRPr lang="en-US" altLang="en-US"/>
          </a:p>
        </p:txBody>
      </p:sp>
      <p:sp>
        <p:nvSpPr>
          <p:cNvPr id="3" name="Slide Number Placeholder 2"/>
          <p:cNvSpPr>
            <a:spLocks noGrp="1"/>
          </p:cNvSpPr>
          <p:nvPr>
            <p:ph type="sldNum" sz="quarter" idx="12"/>
          </p:nvPr>
        </p:nvSpPr>
        <p:spPr/>
        <p:txBody>
          <a:bodyPr/>
          <a:lstStyle/>
          <a:p>
            <a:fld id="{AB4FB0DF-9300-7D4B-B157-CBD30D15743F}" type="slidenum">
              <a:rPr lang="en-US" smtClean="0"/>
              <a:t>58</a:t>
            </a:fld>
            <a:endParaRPr lang="en-US"/>
          </a:p>
        </p:txBody>
      </p:sp>
    </p:spTree>
    <p:extLst>
      <p:ext uri="{BB962C8B-B14F-4D97-AF65-F5344CB8AC3E}">
        <p14:creationId xmlns:p14="http://schemas.microsoft.com/office/powerpoint/2010/main" val="1351986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Transaction Example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59</a:t>
            </a:fld>
            <a:endParaRPr lang="en-US"/>
          </a:p>
        </p:txBody>
      </p:sp>
      <p:sp>
        <p:nvSpPr>
          <p:cNvPr id="6" name="Rectangle 5"/>
          <p:cNvSpPr/>
          <p:nvPr/>
        </p:nvSpPr>
        <p:spPr>
          <a:xfrm>
            <a:off x="542593" y="682697"/>
            <a:ext cx="8038189" cy="5755422"/>
          </a:xfrm>
          <a:prstGeom prst="rect">
            <a:avLst/>
          </a:prstGeom>
          <a:solidFill>
            <a:schemeClr val="bg1">
              <a:lumMod val="95000"/>
            </a:schemeClr>
          </a:solidFill>
        </p:spPr>
        <p:txBody>
          <a:bodyPr wrap="square">
            <a:spAutoFit/>
          </a:bodyPr>
          <a:lstStyle/>
          <a:p>
            <a:r>
              <a:rPr lang="en-GB" sz="1600" b="1">
                <a:solidFill>
                  <a:srgbClr val="7F0055"/>
                </a:solidFill>
                <a:latin typeface="Consolas" panose="020B0609020204030204" pitchFamily="49" charset="0"/>
              </a:rPr>
              <a:t>public</a:t>
            </a:r>
            <a:r>
              <a:rPr lang="en-GB" sz="1600" b="1">
                <a:solidFill>
                  <a:srgbClr val="000000"/>
                </a:solidFill>
                <a:latin typeface="Consolas" panose="020B0609020204030204" pitchFamily="49" charset="0"/>
              </a:rPr>
              <a:t> </a:t>
            </a:r>
            <a:r>
              <a:rPr lang="en-GB" sz="1600" b="1">
                <a:solidFill>
                  <a:srgbClr val="7F0055"/>
                </a:solidFill>
                <a:latin typeface="Consolas" panose="020B0609020204030204" pitchFamily="49" charset="0"/>
              </a:rPr>
              <a:t>boolean</a:t>
            </a:r>
            <a:r>
              <a:rPr lang="en-GB" sz="1600" b="1">
                <a:solidFill>
                  <a:srgbClr val="000000"/>
                </a:solidFill>
                <a:latin typeface="Consolas" panose="020B0609020204030204" pitchFamily="49" charset="0"/>
              </a:rPr>
              <a:t> saveAll(List&lt;Course&gt; </a:t>
            </a:r>
            <a:r>
              <a:rPr lang="en-GB" sz="1600" b="1">
                <a:solidFill>
                  <a:srgbClr val="6A3E3E"/>
                </a:solidFill>
                <a:latin typeface="Consolas" panose="020B0609020204030204" pitchFamily="49" charset="0"/>
              </a:rPr>
              <a:t>courses</a:t>
            </a:r>
            <a:r>
              <a:rPr lang="en-GB" sz="1600" b="1">
                <a:solidFill>
                  <a:srgbClr val="000000"/>
                </a:solidFill>
                <a:latin typeface="Consolas" panose="020B0609020204030204" pitchFamily="49" charset="0"/>
              </a:rPr>
              <a:t>) </a:t>
            </a:r>
            <a:r>
              <a:rPr lang="en-GB" sz="1600" b="1">
                <a:solidFill>
                  <a:srgbClr val="7F0055"/>
                </a:solidFill>
                <a:latin typeface="Consolas" panose="020B0609020204030204" pitchFamily="49" charset="0"/>
              </a:rPr>
              <a:t>throws</a:t>
            </a:r>
            <a:r>
              <a:rPr lang="en-GB" sz="1600" b="1">
                <a:solidFill>
                  <a:srgbClr val="000000"/>
                </a:solidFill>
                <a:latin typeface="Consolas" panose="020B0609020204030204" pitchFamily="49" charset="0"/>
              </a:rPr>
              <a:t> SQLException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PreparedStatement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a:t>
            </a:r>
            <a:endParaRPr lang="en-US" sz="1600">
              <a:latin typeface="Consolas" panose="020B0609020204030204" pitchFamily="49" charset="0"/>
            </a:endParaRPr>
          </a:p>
          <a:p>
            <a:r>
              <a:rPr lang="en-US" sz="1600">
                <a:solidFill>
                  <a:srgbClr val="000000"/>
                </a:solidFill>
                <a:latin typeface="Consolas" panose="020B0609020204030204" pitchFamily="49" charset="0"/>
              </a:rPr>
              <a:t>    Connection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int</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 = 0;</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try</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 = DBUtils.</a:t>
            </a:r>
            <a:r>
              <a:rPr lang="en-US" sz="1600" i="1">
                <a:solidFill>
                  <a:srgbClr val="000000"/>
                </a:solidFill>
                <a:latin typeface="Consolas" panose="020B0609020204030204" pitchFamily="49" charset="0"/>
              </a:rPr>
              <a:t>getConnection();</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.setAutoCommit(</a:t>
            </a:r>
            <a:r>
              <a:rPr lang="en-US" sz="1600" b="1">
                <a:solidFill>
                  <a:srgbClr val="7F0055"/>
                </a:solidFill>
                <a:latin typeface="Consolas" panose="020B0609020204030204" pitchFamily="49" charset="0"/>
              </a:rPr>
              <a:t>false</a:t>
            </a:r>
            <a:r>
              <a:rPr lang="en-US" sz="1600" b="1">
                <a:solidFill>
                  <a:srgbClr val="000000"/>
                </a:solidFill>
                <a:latin typeface="Consolas" panose="020B0609020204030204" pitchFamily="49" charset="0"/>
              </a:rPr>
              <a:t>);</a:t>
            </a:r>
          </a:p>
          <a:p>
            <a:endParaRPr lang="en-US" sz="1600">
              <a:latin typeface="Consolas" panose="020B0609020204030204" pitchFamily="49" charset="0"/>
            </a:endParaRPr>
          </a:p>
          <a:p>
            <a:r>
              <a:rPr lang="en-GB" sz="1600">
                <a:solidFill>
                  <a:srgbClr val="000000"/>
                </a:solidFill>
                <a:latin typeface="Consolas" panose="020B0609020204030204" pitchFamily="49" charset="0"/>
              </a:rPr>
              <a:t>      String </a:t>
            </a:r>
            <a:r>
              <a:rPr lang="en-GB" sz="1600">
                <a:solidFill>
                  <a:srgbClr val="6A3E3E"/>
                </a:solidFill>
                <a:latin typeface="Consolas" panose="020B0609020204030204" pitchFamily="49" charset="0"/>
              </a:rPr>
              <a:t>query</a:t>
            </a:r>
            <a:r>
              <a:rPr lang="en-GB" sz="1600">
                <a:solidFill>
                  <a:srgbClr val="000000"/>
                </a:solidFill>
                <a:latin typeface="Consolas" panose="020B0609020204030204" pitchFamily="49" charset="0"/>
              </a:rPr>
              <a:t> = </a:t>
            </a:r>
            <a:r>
              <a:rPr lang="en-GB" sz="1600">
                <a:solidFill>
                  <a:srgbClr val="2A00FF"/>
                </a:solidFill>
                <a:latin typeface="Consolas" panose="020B0609020204030204" pitchFamily="49" charset="0"/>
              </a:rPr>
              <a:t>"INSERT INTO dbo.Course VALUES (?,?,?,?,?)"</a:t>
            </a:r>
            <a:r>
              <a:rPr lang="en-GB" sz="1600">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.prepareStatement(</a:t>
            </a:r>
            <a:r>
              <a:rPr lang="en-US" sz="1600">
                <a:solidFill>
                  <a:srgbClr val="6A3E3E"/>
                </a:solidFill>
                <a:latin typeface="Consolas" panose="020B0609020204030204" pitchFamily="49" charset="0"/>
              </a:rPr>
              <a:t>query</a:t>
            </a:r>
            <a:r>
              <a:rPr lang="en-US" sz="1600">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for</a:t>
            </a:r>
            <a:r>
              <a:rPr lang="en-US" sz="1600" b="1">
                <a:solidFill>
                  <a:srgbClr val="000000"/>
                </a:solidFill>
                <a:latin typeface="Consolas" panose="020B0609020204030204" pitchFamily="49" charset="0"/>
              </a:rPr>
              <a:t> (Course </a:t>
            </a:r>
            <a:r>
              <a:rPr lang="en-US" sz="1600" b="1">
                <a:solidFill>
                  <a:srgbClr val="6A3E3E"/>
                </a:solidFill>
                <a:latin typeface="Consolas" panose="020B0609020204030204" pitchFamily="49" charset="0"/>
              </a:rPr>
              <a:t>course</a:t>
            </a:r>
            <a:r>
              <a:rPr lang="en-US" sz="1600" b="1">
                <a:solidFill>
                  <a:srgbClr val="000000"/>
                </a:solidFill>
                <a:latin typeface="Consolas" panose="020B0609020204030204" pitchFamily="49" charset="0"/>
              </a:rPr>
              <a:t> : </a:t>
            </a:r>
            <a:r>
              <a:rPr lang="en-US" sz="1600" b="1">
                <a:solidFill>
                  <a:srgbClr val="6A3E3E"/>
                </a:solidFill>
                <a:latin typeface="Consolas" panose="020B0609020204030204" pitchFamily="49" charset="0"/>
              </a:rPr>
              <a:t>courses</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.setString(1,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.getCourseId());</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.setString(2,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.getSubjectId());</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.setString(3,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.getCourseCode());</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.setString(4,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.getCourseTitle());</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.setInt(5,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.getNumOfCredits());</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.executeUpdate();</a:t>
            </a:r>
          </a:p>
          <a:p>
            <a:r>
              <a:rPr lang="en-US" sz="1600">
                <a:solidFill>
                  <a:srgbClr val="000000"/>
                </a:solidFill>
                <a:latin typeface="Consolas" panose="020B0609020204030204" pitchFamily="49" charset="0"/>
              </a:rPr>
              <a:t>      }</a:t>
            </a:r>
          </a:p>
        </p:txBody>
      </p:sp>
    </p:spTree>
    <p:extLst>
      <p:ext uri="{BB962C8B-B14F-4D97-AF65-F5344CB8AC3E}">
        <p14:creationId xmlns:p14="http://schemas.microsoft.com/office/powerpoint/2010/main" val="303607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Overview</a:t>
            </a:r>
            <a:endParaRPr lang="en-US"/>
          </a:p>
        </p:txBody>
      </p:sp>
      <p:sp>
        <p:nvSpPr>
          <p:cNvPr id="7" name="Content Placeholder 6"/>
          <p:cNvSpPr>
            <a:spLocks noGrp="1"/>
          </p:cNvSpPr>
          <p:nvPr>
            <p:ph idx="1"/>
          </p:nvPr>
        </p:nvSpPr>
        <p:spPr/>
        <p:txBody>
          <a:bodyPr>
            <a:normAutofit fontScale="92500" lnSpcReduction="20000"/>
          </a:bodyPr>
          <a:lstStyle/>
          <a:p>
            <a:pPr algn="just">
              <a:spcBef>
                <a:spcPts val="1200"/>
              </a:spcBef>
            </a:pPr>
            <a:r>
              <a:rPr lang="en-GB" sz="2000"/>
              <a:t>JDBC is a Java API to connect and execute the query with the database. It is a part of JavaSE (Java Standard Edition). </a:t>
            </a:r>
          </a:p>
          <a:p>
            <a:pPr algn="just">
              <a:spcBef>
                <a:spcPts val="1200"/>
              </a:spcBef>
            </a:pPr>
            <a:r>
              <a:rPr lang="en-GB" sz="2000"/>
              <a:t>JDBC API uses JDBC drivers to connect with the database. There are four types of JDBC drivers:</a:t>
            </a:r>
          </a:p>
          <a:p>
            <a:pPr lvl="1" algn="just">
              <a:spcBef>
                <a:spcPts val="1200"/>
              </a:spcBef>
            </a:pPr>
            <a:r>
              <a:rPr lang="en-GB" sz="1600"/>
              <a:t>JDBC-ODBC Bridge Driver,</a:t>
            </a:r>
          </a:p>
          <a:p>
            <a:pPr lvl="1" algn="just">
              <a:spcBef>
                <a:spcPts val="1200"/>
              </a:spcBef>
            </a:pPr>
            <a:r>
              <a:rPr lang="en-GB" sz="1600"/>
              <a:t>Native Driver,</a:t>
            </a:r>
          </a:p>
          <a:p>
            <a:pPr lvl="1" algn="just">
              <a:spcBef>
                <a:spcPts val="1200"/>
              </a:spcBef>
            </a:pPr>
            <a:r>
              <a:rPr lang="en-GB" sz="1600"/>
              <a:t>Network Protocol Driver, and</a:t>
            </a:r>
          </a:p>
          <a:p>
            <a:pPr lvl="1" algn="just">
              <a:spcBef>
                <a:spcPts val="1200"/>
              </a:spcBef>
            </a:pPr>
            <a:r>
              <a:rPr lang="en-GB" sz="1600"/>
              <a:t>Thin Driver</a:t>
            </a:r>
          </a:p>
          <a:p>
            <a:pPr algn="just">
              <a:lnSpc>
                <a:spcPct val="120000"/>
              </a:lnSpc>
              <a:spcBef>
                <a:spcPts val="600"/>
              </a:spcBef>
              <a:buSzPct val="100000"/>
            </a:pPr>
            <a:r>
              <a:rPr lang="en-US" altLang="en-US"/>
              <a:t>A </a:t>
            </a:r>
            <a:r>
              <a:rPr lang="en-US" altLang="en-US" b="1"/>
              <a:t>JDBC driver </a:t>
            </a:r>
            <a:r>
              <a:rPr lang="en-US" altLang="en-US"/>
              <a:t>is a </a:t>
            </a:r>
            <a:r>
              <a:rPr lang="en-US" altLang="en-US" b="1"/>
              <a:t>set of Java classes </a:t>
            </a:r>
            <a:r>
              <a:rPr lang="en-US" altLang="en-US"/>
              <a:t>that implement the JDBC interfaces, </a:t>
            </a:r>
          </a:p>
          <a:p>
            <a:pPr lvl="1" algn="just">
              <a:lnSpc>
                <a:spcPct val="120000"/>
              </a:lnSpc>
              <a:spcBef>
                <a:spcPts val="600"/>
              </a:spcBef>
            </a:pPr>
            <a:r>
              <a:rPr lang="en-US" altLang="en-US" sz="1800"/>
              <a:t>targeting a </a:t>
            </a:r>
            <a:r>
              <a:rPr lang="en-US" altLang="en-US" sz="1800">
                <a:solidFill>
                  <a:srgbClr val="FF0000"/>
                </a:solidFill>
              </a:rPr>
              <a:t>specific database</a:t>
            </a:r>
            <a:r>
              <a:rPr lang="en-US" altLang="en-US" sz="1800"/>
              <a:t>. </a:t>
            </a:r>
          </a:p>
          <a:p>
            <a:pPr algn="just">
              <a:lnSpc>
                <a:spcPct val="120000"/>
              </a:lnSpc>
              <a:spcBef>
                <a:spcPts val="600"/>
              </a:spcBef>
              <a:buSzPct val="100000"/>
            </a:pPr>
            <a:r>
              <a:rPr lang="en-US" altLang="en-US"/>
              <a:t>The JDBC interfaces comes with </a:t>
            </a:r>
            <a:r>
              <a:rPr lang="en-US" altLang="en-US" b="1"/>
              <a:t>standard Java</a:t>
            </a:r>
            <a:r>
              <a:rPr lang="en-US" altLang="en-US"/>
              <a:t>, </a:t>
            </a:r>
          </a:p>
          <a:p>
            <a:pPr lvl="1" algn="just">
              <a:lnSpc>
                <a:spcPct val="120000"/>
              </a:lnSpc>
              <a:spcBef>
                <a:spcPts val="600"/>
              </a:spcBef>
            </a:pPr>
            <a:r>
              <a:rPr lang="en-US" altLang="en-US" sz="1800"/>
              <a:t>but the implementation of these interfaces is specific </a:t>
            </a:r>
            <a:r>
              <a:rPr lang="en-US" altLang="en-US" sz="1800" b="1">
                <a:solidFill>
                  <a:srgbClr val="FF0000"/>
                </a:solidFill>
              </a:rPr>
              <a:t>to the database </a:t>
            </a:r>
            <a:r>
              <a:rPr lang="en-US" altLang="en-US" sz="1800"/>
              <a:t>you need to connect to. Such an implementation is called a JDBC driver.</a:t>
            </a:r>
            <a:endParaRPr lang="en-GB"/>
          </a:p>
          <a:p>
            <a:pPr algn="just">
              <a:spcBef>
                <a:spcPts val="1200"/>
              </a:spcBef>
            </a:pPr>
            <a:r>
              <a:rPr lang="en-GB" sz="2000"/>
              <a:t>We can use JDBC API to access tabular data stored in any relational database. By the help of JDBC API, we can save, update, delete and fetch data from the database.</a:t>
            </a:r>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spTree>
    <p:extLst>
      <p:ext uri="{BB962C8B-B14F-4D97-AF65-F5344CB8AC3E}">
        <p14:creationId xmlns:p14="http://schemas.microsoft.com/office/powerpoint/2010/main" val="1351190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Transaction Example</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60</a:t>
            </a:fld>
            <a:endParaRPr lang="en-US"/>
          </a:p>
        </p:txBody>
      </p:sp>
      <p:sp>
        <p:nvSpPr>
          <p:cNvPr id="6" name="Rectangle 5"/>
          <p:cNvSpPr/>
          <p:nvPr/>
        </p:nvSpPr>
        <p:spPr>
          <a:xfrm>
            <a:off x="672534" y="832237"/>
            <a:ext cx="7778307" cy="3293209"/>
          </a:xfrm>
          <a:prstGeom prst="rect">
            <a:avLst/>
          </a:prstGeom>
          <a:solidFill>
            <a:schemeClr val="bg1">
              <a:lumMod val="95000"/>
            </a:schemeClr>
          </a:solidFill>
        </p:spPr>
        <p:txBody>
          <a:bodyPr wrap="square">
            <a:spAutoFit/>
          </a:bodyPr>
          <a:lstStyle/>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.commit();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finally</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if</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preparedStatement</a:t>
            </a:r>
            <a:r>
              <a:rPr lang="en-US" sz="1600" b="1">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.close();</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if</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connection</a:t>
            </a:r>
            <a:r>
              <a:rPr lang="en-US" sz="1600" b="1">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.close();</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return</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 == </a:t>
            </a:r>
            <a:r>
              <a:rPr lang="en-US" sz="1600" b="1">
                <a:solidFill>
                  <a:srgbClr val="6A3E3E"/>
                </a:solidFill>
                <a:latin typeface="Consolas" panose="020B0609020204030204" pitchFamily="49" charset="0"/>
              </a:rPr>
              <a:t>courses</a:t>
            </a:r>
            <a:r>
              <a:rPr lang="en-US" sz="1600" b="1">
                <a:solidFill>
                  <a:srgbClr val="000000"/>
                </a:solidFill>
                <a:latin typeface="Consolas" panose="020B0609020204030204" pitchFamily="49" charset="0"/>
              </a:rPr>
              <a:t>.size());</a:t>
            </a:r>
          </a:p>
          <a:p>
            <a:r>
              <a:rPr lang="en-US" sz="1600">
                <a:solidFill>
                  <a:srgbClr val="000000"/>
                </a:solidFill>
                <a:latin typeface="Consolas" panose="020B0609020204030204" pitchFamily="49" charset="0"/>
              </a:rPr>
              <a:t>  }</a:t>
            </a:r>
            <a:endParaRPr lang="en-US" sz="1600"/>
          </a:p>
        </p:txBody>
      </p:sp>
    </p:spTree>
    <p:extLst>
      <p:ext uri="{BB962C8B-B14F-4D97-AF65-F5344CB8AC3E}">
        <p14:creationId xmlns:p14="http://schemas.microsoft.com/office/powerpoint/2010/main" val="2093913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sz="3600"/>
              <a:t>Batch Processing in JDBC</a:t>
            </a:r>
            <a:endParaRPr lang="en-US" sz="3600"/>
          </a:p>
        </p:txBody>
      </p:sp>
      <p:sp>
        <p:nvSpPr>
          <p:cNvPr id="7" name="Text Placeholder 6"/>
          <p:cNvSpPr>
            <a:spLocks noGrp="1"/>
          </p:cNvSpPr>
          <p:nvPr>
            <p:ph type="body" idx="1"/>
          </p:nvPr>
        </p:nvSpPr>
        <p:spPr/>
        <p:txBody>
          <a:bodyPr/>
          <a:lstStyle/>
          <a:p>
            <a:r>
              <a:rPr lang="en-GB"/>
              <a:t>Section 9</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61</a:t>
            </a:fld>
            <a:endParaRPr lang="en-US"/>
          </a:p>
        </p:txBody>
      </p:sp>
    </p:spTree>
    <p:extLst>
      <p:ext uri="{BB962C8B-B14F-4D97-AF65-F5344CB8AC3E}">
        <p14:creationId xmlns:p14="http://schemas.microsoft.com/office/powerpoint/2010/main" val="4260280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Batch Processing</a:t>
            </a:r>
          </a:p>
        </p:txBody>
      </p:sp>
      <p:sp>
        <p:nvSpPr>
          <p:cNvPr id="3" name="Content Placeholder 2"/>
          <p:cNvSpPr>
            <a:spLocks noGrp="1"/>
          </p:cNvSpPr>
          <p:nvPr>
            <p:ph idx="1"/>
          </p:nvPr>
        </p:nvSpPr>
        <p:spPr/>
        <p:txBody>
          <a:bodyPr/>
          <a:lstStyle/>
          <a:p>
            <a:pPr algn="just">
              <a:spcBef>
                <a:spcPts val="1200"/>
              </a:spcBef>
            </a:pPr>
            <a:r>
              <a:rPr lang="en-GB" sz="2000"/>
              <a:t>Instead of executing a </a:t>
            </a:r>
            <a:r>
              <a:rPr lang="en-GB" sz="2000" b="1"/>
              <a:t>single query</a:t>
            </a:r>
            <a:r>
              <a:rPr lang="en-GB" sz="2000"/>
              <a:t>, we can execute </a:t>
            </a:r>
            <a:r>
              <a:rPr lang="en-GB" sz="2000" b="1"/>
              <a:t>a batch (group) of queries</a:t>
            </a:r>
            <a:r>
              <a:rPr lang="en-GB" sz="2000"/>
              <a:t>. </a:t>
            </a:r>
          </a:p>
          <a:p>
            <a:pPr algn="just">
              <a:spcBef>
                <a:spcPts val="1200"/>
              </a:spcBef>
            </a:pPr>
            <a:r>
              <a:rPr lang="en-GB" sz="2000"/>
              <a:t>It makes the performance fast.</a:t>
            </a:r>
          </a:p>
          <a:p>
            <a:pPr algn="just">
              <a:spcBef>
                <a:spcPts val="1200"/>
              </a:spcBef>
            </a:pPr>
            <a:r>
              <a:rPr lang="en-GB" sz="2000"/>
              <a:t>The </a:t>
            </a:r>
            <a:r>
              <a:rPr lang="en-GB" sz="2000" b="1"/>
              <a:t>java.sql.Statement</a:t>
            </a:r>
            <a:r>
              <a:rPr lang="en-GB" sz="2000"/>
              <a:t> and </a:t>
            </a:r>
            <a:r>
              <a:rPr lang="en-GB" sz="2000" b="1"/>
              <a:t>java.sql.PreparedStatement</a:t>
            </a:r>
            <a:r>
              <a:rPr lang="en-GB" sz="2000"/>
              <a:t> interfaces provide methods for batch processing.</a:t>
            </a:r>
          </a:p>
          <a:p>
            <a:pPr algn="just">
              <a:spcBef>
                <a:spcPts val="1200"/>
              </a:spcBef>
            </a:pPr>
            <a:r>
              <a:rPr lang="en-US" sz="2000" b="1"/>
              <a:t>Advantage of Batch Processing</a:t>
            </a:r>
            <a:r>
              <a:rPr lang="en-US" sz="2000"/>
              <a:t>: Fast Performance.</a:t>
            </a:r>
          </a:p>
          <a:p>
            <a:pPr algn="just">
              <a:spcBef>
                <a:spcPts val="1200"/>
              </a:spcBef>
            </a:pPr>
            <a:r>
              <a:rPr lang="en-GB" sz="2000" b="1"/>
              <a:t>Methods of Statement interface</a:t>
            </a:r>
            <a:r>
              <a:rPr lang="en-GB" sz="2000"/>
              <a:t>:</a:t>
            </a:r>
          </a:p>
          <a:p>
            <a:pPr marL="0" indent="0" algn="just">
              <a:spcBef>
                <a:spcPts val="1200"/>
              </a:spcBef>
              <a:buNone/>
            </a:pPr>
            <a:endParaRPr lang="en-US" sz="2000"/>
          </a:p>
          <a:p>
            <a:pPr lvl="1" algn="just">
              <a:spcBef>
                <a:spcPts val="1200"/>
              </a:spcBef>
            </a:pPr>
            <a:endParaRPr lang="en-US" sz="1600"/>
          </a:p>
        </p:txBody>
      </p:sp>
      <p:sp>
        <p:nvSpPr>
          <p:cNvPr id="5" name="Slide Number Placeholder 4"/>
          <p:cNvSpPr>
            <a:spLocks noGrp="1"/>
          </p:cNvSpPr>
          <p:nvPr>
            <p:ph type="sldNum" sz="quarter" idx="12"/>
          </p:nvPr>
        </p:nvSpPr>
        <p:spPr/>
        <p:txBody>
          <a:bodyPr/>
          <a:lstStyle/>
          <a:p>
            <a:fld id="{AB4FB0DF-9300-7D4B-B157-CBD30D15743F}" type="slidenum">
              <a:rPr lang="en-US" smtClean="0"/>
              <a:t>62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41814034"/>
              </p:ext>
            </p:extLst>
          </p:nvPr>
        </p:nvGraphicFramePr>
        <p:xfrm>
          <a:off x="644111" y="3898232"/>
          <a:ext cx="8086002" cy="1267220"/>
        </p:xfrm>
        <a:graphic>
          <a:graphicData uri="http://schemas.openxmlformats.org/drawingml/2006/table">
            <a:tbl>
              <a:tblPr/>
              <a:tblGrid>
                <a:gridCol w="4043001">
                  <a:extLst>
                    <a:ext uri="{9D8B030D-6E8A-4147-A177-3AD203B41FA5}">
                      <a16:colId xmlns:a16="http://schemas.microsoft.com/office/drawing/2014/main" val="1936680395"/>
                    </a:ext>
                  </a:extLst>
                </a:gridCol>
                <a:gridCol w="4043001">
                  <a:extLst>
                    <a:ext uri="{9D8B030D-6E8A-4147-A177-3AD203B41FA5}">
                      <a16:colId xmlns:a16="http://schemas.microsoft.com/office/drawing/2014/main" val="2823953839"/>
                    </a:ext>
                  </a:extLst>
                </a:gridCol>
              </a:tblGrid>
              <a:tr h="515380">
                <a:tc>
                  <a:txBody>
                    <a:bodyPr/>
                    <a:lstStyle/>
                    <a:p>
                      <a:pPr algn="l" fontAlgn="t"/>
                      <a:r>
                        <a:rPr lang="en-US" b="1">
                          <a:solidFill>
                            <a:srgbClr val="000000"/>
                          </a:solidFill>
                          <a:effectLst/>
                          <a:latin typeface="Arial" panose="020B0604020202020204" pitchFamily="34" charset="0"/>
                          <a:cs typeface="Arial" panose="020B0604020202020204" pitchFamily="34" charset="0"/>
                        </a:rPr>
                        <a:t>Method</a:t>
                      </a:r>
                    </a:p>
                  </a:txBody>
                  <a:tcPr marL="76200" marR="76200" marT="76200" marB="76200" anchor="ctr">
                    <a:lnL w="6350" cap="flat" cmpd="sng" algn="ctr">
                      <a:solidFill>
                        <a:srgbClr val="803E48"/>
                      </a:solidFill>
                      <a:prstDash val="solid"/>
                      <a:round/>
                      <a:headEnd type="none" w="med" len="med"/>
                      <a:tailEnd type="none" w="med" len="med"/>
                    </a:lnL>
                    <a:lnR w="6350" cap="flat" cmpd="sng" algn="ctr">
                      <a:solidFill>
                        <a:srgbClr val="803E48"/>
                      </a:solidFill>
                      <a:prstDash val="solid"/>
                      <a:round/>
                      <a:headEnd type="none" w="med" len="med"/>
                      <a:tailEnd type="none" w="med" len="med"/>
                    </a:lnR>
                    <a:lnT w="6350" cap="flat" cmpd="sng" algn="ctr">
                      <a:solidFill>
                        <a:srgbClr val="803E4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Arial" panose="020B0604020202020204" pitchFamily="34" charset="0"/>
                          <a:cs typeface="Arial" panose="020B0604020202020204" pitchFamily="34" charset="0"/>
                        </a:rPr>
                        <a:t>Description</a:t>
                      </a:r>
                    </a:p>
                  </a:txBody>
                  <a:tcPr marL="76200" marR="76200" marT="76200" marB="76200" anchor="ctr">
                    <a:lnL w="6350" cap="flat" cmpd="sng" algn="ctr">
                      <a:solidFill>
                        <a:srgbClr val="803E48"/>
                      </a:solidFill>
                      <a:prstDash val="solid"/>
                      <a:round/>
                      <a:headEnd type="none" w="med" len="med"/>
                      <a:tailEnd type="none" w="med" len="med"/>
                    </a:lnL>
                    <a:lnR w="6350" cap="flat" cmpd="sng" algn="ctr">
                      <a:solidFill>
                        <a:srgbClr val="803E48"/>
                      </a:solidFill>
                      <a:prstDash val="solid"/>
                      <a:round/>
                      <a:headEnd type="none" w="med" len="med"/>
                      <a:tailEnd type="none" w="med" len="med"/>
                    </a:lnR>
                    <a:lnT w="6350" cap="flat" cmpd="sng" algn="ctr">
                      <a:solidFill>
                        <a:srgbClr val="803E4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10281646"/>
                  </a:ext>
                </a:extLst>
              </a:tr>
              <a:tr h="0">
                <a:tc>
                  <a:txBody>
                    <a:bodyPr/>
                    <a:lstStyle/>
                    <a:p>
                      <a:pPr algn="l" fontAlgn="t">
                        <a:spcBef>
                          <a:spcPts val="1200"/>
                        </a:spcBef>
                        <a:spcAft>
                          <a:spcPts val="1200"/>
                        </a:spcAft>
                      </a:pPr>
                      <a:r>
                        <a:rPr lang="en-US">
                          <a:solidFill>
                            <a:srgbClr val="000000"/>
                          </a:solidFill>
                          <a:effectLst/>
                          <a:latin typeface="Arial" panose="020B0604020202020204" pitchFamily="34" charset="0"/>
                          <a:cs typeface="Arial" panose="020B0604020202020204" pitchFamily="34" charset="0"/>
                        </a:rPr>
                        <a:t>void </a:t>
                      </a:r>
                      <a:r>
                        <a:rPr lang="en-US" b="1">
                          <a:solidFill>
                            <a:srgbClr val="000000"/>
                          </a:solidFill>
                          <a:effectLst/>
                          <a:latin typeface="Arial" panose="020B0604020202020204" pitchFamily="34" charset="0"/>
                          <a:cs typeface="Arial" panose="020B0604020202020204" pitchFamily="34" charset="0"/>
                        </a:rPr>
                        <a:t>addBatch</a:t>
                      </a:r>
                      <a:r>
                        <a:rPr lang="en-US">
                          <a:solidFill>
                            <a:srgbClr val="000000"/>
                          </a:solidFill>
                          <a:effectLst/>
                          <a:latin typeface="Arial" panose="020B0604020202020204" pitchFamily="34" charset="0"/>
                          <a:cs typeface="Arial" panose="020B0604020202020204" pitchFamily="34" charset="0"/>
                        </a:rPr>
                        <a:t>(String query)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spcBef>
                          <a:spcPts val="1200"/>
                        </a:spcBef>
                        <a:spcAft>
                          <a:spcPts val="1200"/>
                        </a:spcAft>
                      </a:pPr>
                      <a:r>
                        <a:rPr lang="en-GB">
                          <a:solidFill>
                            <a:srgbClr val="000000"/>
                          </a:solidFill>
                          <a:effectLst/>
                          <a:latin typeface="Arial" panose="020B0604020202020204" pitchFamily="34" charset="0"/>
                          <a:cs typeface="Arial" panose="020B0604020202020204" pitchFamily="34" charset="0"/>
                        </a:rPr>
                        <a:t>It adds query into batch.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42527822"/>
                  </a:ext>
                </a:extLst>
              </a:tr>
              <a:tr h="0">
                <a:tc>
                  <a:txBody>
                    <a:bodyPr/>
                    <a:lstStyle/>
                    <a:p>
                      <a:pPr algn="l" fontAlgn="t">
                        <a:spcBef>
                          <a:spcPts val="1200"/>
                        </a:spcBef>
                        <a:spcAft>
                          <a:spcPts val="1200"/>
                        </a:spcAft>
                      </a:pPr>
                      <a:r>
                        <a:rPr lang="en-US">
                          <a:solidFill>
                            <a:srgbClr val="000000"/>
                          </a:solidFill>
                          <a:effectLst/>
                          <a:latin typeface="Arial" panose="020B0604020202020204" pitchFamily="34" charset="0"/>
                          <a:cs typeface="Arial" panose="020B0604020202020204" pitchFamily="34" charset="0"/>
                        </a:rPr>
                        <a:t>int[] </a:t>
                      </a:r>
                      <a:r>
                        <a:rPr lang="en-US" b="1">
                          <a:solidFill>
                            <a:srgbClr val="000000"/>
                          </a:solidFill>
                          <a:effectLst/>
                          <a:latin typeface="Arial" panose="020B0604020202020204" pitchFamily="34" charset="0"/>
                          <a:cs typeface="Arial" panose="020B0604020202020204" pitchFamily="34" charset="0"/>
                        </a:rPr>
                        <a:t>executeBatch</a:t>
                      </a:r>
                      <a:r>
                        <a:rPr lang="en-US">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1200"/>
                        </a:spcBef>
                        <a:spcAft>
                          <a:spcPts val="1200"/>
                        </a:spcAft>
                      </a:pPr>
                      <a:r>
                        <a:rPr lang="en-GB">
                          <a:solidFill>
                            <a:srgbClr val="000000"/>
                          </a:solidFill>
                          <a:effectLst/>
                          <a:latin typeface="Arial" panose="020B0604020202020204" pitchFamily="34" charset="0"/>
                          <a:cs typeface="Arial" panose="020B0604020202020204" pitchFamily="34" charset="0"/>
                        </a:rPr>
                        <a:t>It executes the batch of queries.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1938847"/>
                  </a:ext>
                </a:extLst>
              </a:tr>
            </a:tbl>
          </a:graphicData>
        </a:graphic>
      </p:graphicFrame>
    </p:spTree>
    <p:extLst>
      <p:ext uri="{BB962C8B-B14F-4D97-AF65-F5344CB8AC3E}">
        <p14:creationId xmlns:p14="http://schemas.microsoft.com/office/powerpoint/2010/main" val="243991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pPr eaLnBrk="1" hangingPunct="1"/>
            <a:r>
              <a:rPr lang="en-US" altLang="en-US"/>
              <a:t>JDBC Batch with String Query</a:t>
            </a:r>
          </a:p>
        </p:txBody>
      </p:sp>
      <p:sp>
        <p:nvSpPr>
          <p:cNvPr id="3" name="Content Placeholder 2"/>
          <p:cNvSpPr>
            <a:spLocks noGrp="1"/>
          </p:cNvSpPr>
          <p:nvPr>
            <p:ph idx="1"/>
          </p:nvPr>
        </p:nvSpPr>
        <p:spPr/>
        <p:txBody>
          <a:bodyPr/>
          <a:lstStyle/>
          <a:p>
            <a:pPr algn="just">
              <a:buSzPct val="100000"/>
              <a:defRPr/>
            </a:pPr>
            <a:r>
              <a:rPr lang="en-US" sz="2400" b="1"/>
              <a:t>Step 1:</a:t>
            </a:r>
          </a:p>
          <a:p>
            <a:pPr lvl="1" eaLnBrk="1" hangingPunct="1">
              <a:buFont typeface="Wingdings" panose="05000000000000000000" pitchFamily="2" charset="2"/>
              <a:buNone/>
              <a:defRPr/>
            </a:pPr>
            <a:r>
              <a:rPr lang="en-US" sz="2000"/>
              <a:t>connect.setAutoCommit(</a:t>
            </a:r>
            <a:r>
              <a:rPr lang="en-US" sz="2000">
                <a:solidFill>
                  <a:srgbClr val="0000FF"/>
                </a:solidFill>
              </a:rPr>
              <a:t>false</a:t>
            </a:r>
            <a:r>
              <a:rPr lang="en-US" sz="2000" dirty="0"/>
              <a:t>);</a:t>
            </a:r>
          </a:p>
          <a:p>
            <a:pPr algn="just">
              <a:buSzPct val="100000"/>
              <a:defRPr/>
            </a:pPr>
            <a:r>
              <a:rPr lang="en-US" sz="2400" b="1"/>
              <a:t>Step 2: </a:t>
            </a:r>
          </a:p>
          <a:p>
            <a:pPr lvl="1" eaLnBrk="1" hangingPunct="1">
              <a:buFont typeface="Wingdings" panose="05000000000000000000" pitchFamily="2" charset="2"/>
              <a:buNone/>
              <a:defRPr/>
            </a:pPr>
            <a:r>
              <a:rPr lang="en-US" sz="2000">
                <a:solidFill>
                  <a:schemeClr val="accent5">
                    <a:lumMod val="75000"/>
                  </a:schemeClr>
                </a:solidFill>
              </a:rPr>
              <a:t>Statement</a:t>
            </a:r>
            <a:r>
              <a:rPr lang="en-US" sz="2000"/>
              <a:t> </a:t>
            </a:r>
            <a:r>
              <a:rPr lang="en-US" sz="2000" dirty="0" err="1"/>
              <a:t>statement</a:t>
            </a:r>
            <a:r>
              <a:rPr lang="en-US" sz="2000" dirty="0"/>
              <a:t> = </a:t>
            </a:r>
            <a:r>
              <a:rPr lang="en-US" sz="2000" dirty="0" err="1"/>
              <a:t>connect.createStatement</a:t>
            </a:r>
            <a:r>
              <a:rPr lang="en-US" sz="2000" dirty="0"/>
              <a:t>();</a:t>
            </a:r>
          </a:p>
          <a:p>
            <a:pPr lvl="1" eaLnBrk="1" hangingPunct="1">
              <a:buFont typeface="Wingdings" panose="05000000000000000000" pitchFamily="2" charset="2"/>
              <a:buNone/>
              <a:defRPr/>
            </a:pPr>
            <a:r>
              <a:rPr lang="en-US" sz="2000" dirty="0" err="1"/>
              <a:t>statement.addBatch</a:t>
            </a:r>
            <a:r>
              <a:rPr lang="en-US" sz="2000" dirty="0"/>
              <a:t>(</a:t>
            </a:r>
            <a:r>
              <a:rPr lang="en-US" sz="2000" dirty="0">
                <a:solidFill>
                  <a:schemeClr val="accent6">
                    <a:lumMod val="75000"/>
                  </a:schemeClr>
                </a:solidFill>
              </a:rPr>
              <a:t>&lt;Insert query&gt;</a:t>
            </a:r>
            <a:r>
              <a:rPr lang="en-US" sz="2000" dirty="0"/>
              <a:t>);</a:t>
            </a:r>
          </a:p>
          <a:p>
            <a:pPr lvl="1" eaLnBrk="1" hangingPunct="1">
              <a:buFont typeface="Wingdings" panose="05000000000000000000" pitchFamily="2" charset="2"/>
              <a:buNone/>
              <a:defRPr/>
            </a:pPr>
            <a:r>
              <a:rPr lang="en-US" sz="2000" dirty="0" err="1"/>
              <a:t>statement.addBatch</a:t>
            </a:r>
            <a:r>
              <a:rPr lang="en-US" sz="2000" dirty="0"/>
              <a:t>(</a:t>
            </a:r>
            <a:r>
              <a:rPr lang="en-US" sz="2000" dirty="0">
                <a:solidFill>
                  <a:schemeClr val="accent6">
                    <a:lumMod val="75000"/>
                  </a:schemeClr>
                </a:solidFill>
              </a:rPr>
              <a:t>&lt;Insert query&gt;</a:t>
            </a:r>
            <a:r>
              <a:rPr lang="en-US" sz="2000" dirty="0"/>
              <a:t>);</a:t>
            </a:r>
          </a:p>
          <a:p>
            <a:pPr lvl="1" eaLnBrk="1" hangingPunct="1">
              <a:buFont typeface="Wingdings" panose="05000000000000000000" pitchFamily="2" charset="2"/>
              <a:buNone/>
              <a:defRPr/>
            </a:pPr>
            <a:r>
              <a:rPr lang="en-US" sz="2000" dirty="0" err="1"/>
              <a:t>statement.addBatch</a:t>
            </a:r>
            <a:r>
              <a:rPr lang="en-US" sz="2000" dirty="0"/>
              <a:t>(</a:t>
            </a:r>
            <a:r>
              <a:rPr lang="en-US" sz="2000" dirty="0">
                <a:solidFill>
                  <a:schemeClr val="accent6">
                    <a:lumMod val="75000"/>
                  </a:schemeClr>
                </a:solidFill>
              </a:rPr>
              <a:t>&lt;Update query&gt;</a:t>
            </a:r>
            <a:r>
              <a:rPr lang="en-US" sz="2000" dirty="0"/>
              <a:t>);</a:t>
            </a:r>
          </a:p>
          <a:p>
            <a:pPr lvl="1" eaLnBrk="1" hangingPunct="1">
              <a:buFont typeface="Wingdings" panose="05000000000000000000" pitchFamily="2" charset="2"/>
              <a:buNone/>
              <a:defRPr/>
            </a:pPr>
            <a:r>
              <a:rPr lang="en-US" sz="2000" dirty="0" err="1"/>
              <a:t>statement.addBatch</a:t>
            </a:r>
            <a:r>
              <a:rPr lang="en-US" sz="2000" dirty="0"/>
              <a:t>(</a:t>
            </a:r>
            <a:r>
              <a:rPr lang="en-US" sz="2000" dirty="0">
                <a:solidFill>
                  <a:schemeClr val="accent6">
                    <a:lumMod val="75000"/>
                  </a:schemeClr>
                </a:solidFill>
              </a:rPr>
              <a:t>&lt;Delete </a:t>
            </a:r>
            <a:r>
              <a:rPr lang="en-US" sz="2000">
                <a:solidFill>
                  <a:schemeClr val="accent6">
                    <a:lumMod val="75000"/>
                  </a:schemeClr>
                </a:solidFill>
              </a:rPr>
              <a:t>query&gt;</a:t>
            </a:r>
            <a:r>
              <a:rPr lang="en-US" sz="2000"/>
              <a:t>);</a:t>
            </a:r>
          </a:p>
          <a:p>
            <a:pPr algn="just">
              <a:buSzPct val="100000"/>
              <a:defRPr/>
            </a:pPr>
            <a:r>
              <a:rPr lang="en-US" sz="2400" b="1"/>
              <a:t>Step 3:</a:t>
            </a:r>
            <a:endParaRPr lang="en-US" sz="2400" b="1" dirty="0"/>
          </a:p>
          <a:p>
            <a:pPr lvl="1" eaLnBrk="1" hangingPunct="1">
              <a:buFont typeface="Wingdings" panose="05000000000000000000" pitchFamily="2" charset="2"/>
              <a:buNone/>
              <a:defRPr/>
            </a:pPr>
            <a:r>
              <a:rPr lang="en-US" sz="2000" dirty="0" err="1">
                <a:solidFill>
                  <a:srgbClr val="0000FF"/>
                </a:solidFill>
              </a:rPr>
              <a:t>int</a:t>
            </a:r>
            <a:r>
              <a:rPr lang="en-US" sz="2000" dirty="0"/>
              <a:t>[] </a:t>
            </a:r>
            <a:r>
              <a:rPr lang="en-US" sz="2000" dirty="0" err="1"/>
              <a:t>updateCounts</a:t>
            </a:r>
            <a:r>
              <a:rPr lang="en-US" sz="2000" dirty="0"/>
              <a:t> = </a:t>
            </a:r>
            <a:r>
              <a:rPr lang="en-US" sz="2000" dirty="0" err="1"/>
              <a:t>statement.executeBatch</a:t>
            </a:r>
            <a:r>
              <a:rPr lang="en-US" sz="2000" dirty="0"/>
              <a:t>();</a:t>
            </a:r>
          </a:p>
          <a:p>
            <a:pPr lvl="1" eaLnBrk="1" hangingPunct="1">
              <a:buFont typeface="Wingdings" panose="05000000000000000000" pitchFamily="2" charset="2"/>
              <a:buNone/>
              <a:defRPr/>
            </a:pPr>
            <a:r>
              <a:rPr lang="en-US" sz="2000" err="1"/>
              <a:t>connect.commit</a:t>
            </a:r>
            <a:r>
              <a:rPr lang="en-US" sz="2000"/>
              <a:t>();</a:t>
            </a:r>
            <a:endParaRPr lang="en-US" sz="2400"/>
          </a:p>
          <a:p>
            <a:pPr lvl="1" eaLnBrk="1" hangingPunct="1">
              <a:buFont typeface="Wingdings" panose="05000000000000000000" pitchFamily="2" charset="2"/>
              <a:buNone/>
              <a:defRPr/>
            </a:pPr>
            <a:r>
              <a:rPr lang="en-US" sz="2000"/>
              <a:t>statement.close</a:t>
            </a:r>
            <a:r>
              <a:rPr lang="en-US" sz="2000" dirty="0"/>
              <a:t>();</a:t>
            </a:r>
          </a:p>
          <a:p>
            <a:pPr lvl="1" eaLnBrk="1" hangingPunct="1">
              <a:buFont typeface="Wingdings" panose="05000000000000000000" pitchFamily="2" charset="2"/>
              <a:buNone/>
              <a:defRPr/>
            </a:pPr>
            <a:r>
              <a:rPr lang="en-US" sz="2000" dirty="0" err="1"/>
              <a:t>connect.setAutoCommit</a:t>
            </a:r>
            <a:r>
              <a:rPr lang="en-US" sz="2000" dirty="0"/>
              <a:t>(</a:t>
            </a:r>
            <a:r>
              <a:rPr lang="en-US" sz="2000" dirty="0">
                <a:solidFill>
                  <a:srgbClr val="0000FF"/>
                </a:solidFill>
              </a:rPr>
              <a:t>true</a:t>
            </a:r>
            <a:r>
              <a:rPr lang="en-US" sz="2000" dirty="0"/>
              <a:t>);</a:t>
            </a:r>
          </a:p>
          <a:p>
            <a:pPr eaLnBrk="1" hangingPunct="1">
              <a:buFont typeface="Wingdings" panose="05000000000000000000" pitchFamily="2" charset="2"/>
              <a:buNone/>
              <a:defRPr/>
            </a:pPr>
            <a:endParaRPr lang="en-US" sz="12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AB4FB0DF-9300-7D4B-B157-CBD30D15743F}" type="slidenum">
              <a:rPr lang="en-US" smtClean="0"/>
              <a:t>63</a:t>
            </a:fld>
            <a:endParaRPr lang="en-US"/>
          </a:p>
        </p:txBody>
      </p:sp>
    </p:spTree>
    <p:extLst>
      <p:ext uri="{BB962C8B-B14F-4D97-AF65-F5344CB8AC3E}">
        <p14:creationId xmlns:p14="http://schemas.microsoft.com/office/powerpoint/2010/main" val="30470914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a:t>JDBC Batch with PrepareStatement</a:t>
            </a:r>
          </a:p>
        </p:txBody>
      </p:sp>
      <p:sp>
        <p:nvSpPr>
          <p:cNvPr id="3" name="Slide Number Placeholder 2"/>
          <p:cNvSpPr>
            <a:spLocks noGrp="1"/>
          </p:cNvSpPr>
          <p:nvPr>
            <p:ph type="sldNum" sz="quarter" idx="12"/>
          </p:nvPr>
        </p:nvSpPr>
        <p:spPr/>
        <p:txBody>
          <a:bodyPr/>
          <a:lstStyle/>
          <a:p>
            <a:fld id="{AB4FB0DF-9300-7D4B-B157-CBD30D15743F}" type="slidenum">
              <a:rPr lang="en-US" smtClean="0"/>
              <a:t>64</a:t>
            </a:fld>
            <a:endParaRPr lang="en-US"/>
          </a:p>
        </p:txBody>
      </p:sp>
      <p:sp>
        <p:nvSpPr>
          <p:cNvPr id="4" name="Rectangle 3"/>
          <p:cNvSpPr/>
          <p:nvPr/>
        </p:nvSpPr>
        <p:spPr>
          <a:xfrm>
            <a:off x="653831" y="871096"/>
            <a:ext cx="7815713" cy="5047536"/>
          </a:xfrm>
          <a:prstGeom prst="rect">
            <a:avLst/>
          </a:prstGeom>
          <a:solidFill>
            <a:schemeClr val="bg1">
              <a:lumMod val="95000"/>
            </a:schemeClr>
          </a:solidFill>
        </p:spPr>
        <p:txBody>
          <a:bodyPr wrap="square">
            <a:spAutoFit/>
          </a:bodyPr>
          <a:lstStyle/>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boolean</a:t>
            </a:r>
            <a:r>
              <a:rPr lang="en-GB" sz="1400" b="1">
                <a:solidFill>
                  <a:srgbClr val="000000"/>
                </a:solidFill>
                <a:latin typeface="Consolas" panose="020B0609020204030204" pitchFamily="49" charset="0"/>
              </a:rPr>
              <a:t> saveBatch(List&lt;Course&gt; </a:t>
            </a:r>
            <a:r>
              <a:rPr lang="en-GB" sz="1400" b="1">
                <a:solidFill>
                  <a:srgbClr val="6A3E3E"/>
                </a:solidFill>
                <a:latin typeface="Consolas" panose="020B0609020204030204" pitchFamily="49" charset="0"/>
              </a:rPr>
              <a:t>courses</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throws</a:t>
            </a:r>
            <a:r>
              <a:rPr lang="en-GB" sz="1400" b="1">
                <a:solidFill>
                  <a:srgbClr val="000000"/>
                </a:solidFill>
                <a:latin typeface="Consolas" panose="020B0609020204030204" pitchFamily="49" charset="0"/>
              </a:rPr>
              <a:t> SQLException {</a:t>
            </a:r>
          </a:p>
          <a:p>
            <a:endParaRPr lang="en-US" sz="1400">
              <a:latin typeface="Consolas" panose="020B0609020204030204" pitchFamily="49" charset="0"/>
            </a:endParaRPr>
          </a:p>
          <a:p>
            <a:r>
              <a:rPr lang="en-US" sz="1400">
                <a:solidFill>
                  <a:srgbClr val="000000"/>
                </a:solidFill>
                <a:latin typeface="Consolas" panose="020B0609020204030204" pitchFamily="49" charset="0"/>
              </a:rPr>
              <a:t>    PreparedStatement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Connection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result</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try</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 = DBUtils.</a:t>
            </a:r>
            <a:r>
              <a:rPr lang="en-US" sz="1400" i="1">
                <a:solidFill>
                  <a:srgbClr val="000000"/>
                </a:solidFill>
                <a:latin typeface="Consolas" panose="020B0609020204030204" pitchFamily="49" charset="0"/>
              </a:rPr>
              <a:t>getConnection();</a:t>
            </a:r>
          </a:p>
          <a:p>
            <a:endParaRPr lang="en-US" sz="1400">
              <a:latin typeface="Consolas" panose="020B0609020204030204" pitchFamily="49" charset="0"/>
            </a:endParaRPr>
          </a:p>
          <a:p>
            <a:r>
              <a:rPr lang="en-GB" sz="1400">
                <a:solidFill>
                  <a:srgbClr val="000000"/>
                </a:solidFill>
                <a:latin typeface="Consolas" panose="020B0609020204030204" pitchFamily="49" charset="0"/>
              </a:rPr>
              <a:t>      String </a:t>
            </a:r>
            <a:r>
              <a:rPr lang="en-GB" sz="1400">
                <a:solidFill>
                  <a:srgbClr val="6A3E3E"/>
                </a:solidFill>
                <a:latin typeface="Consolas" panose="020B0609020204030204" pitchFamily="49" charset="0"/>
              </a:rPr>
              <a:t>query</a:t>
            </a:r>
            <a:r>
              <a:rPr lang="en-GB" sz="1400">
                <a:solidFill>
                  <a:srgbClr val="000000"/>
                </a:solidFill>
                <a:latin typeface="Consolas" panose="020B0609020204030204" pitchFamily="49" charset="0"/>
              </a:rPr>
              <a:t> = </a:t>
            </a:r>
            <a:r>
              <a:rPr lang="en-GB" sz="1400">
                <a:solidFill>
                  <a:srgbClr val="2A00FF"/>
                </a:solidFill>
                <a:latin typeface="Consolas" panose="020B0609020204030204" pitchFamily="49" charset="0"/>
              </a:rPr>
              <a:t>"INSERT INTO dbo.Course VALUES (?,?,?,?,?)"</a:t>
            </a:r>
            <a:r>
              <a:rPr lang="en-GB" sz="1400">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.prepareStatement(</a:t>
            </a:r>
            <a:r>
              <a:rPr lang="en-US" sz="1400">
                <a:solidFill>
                  <a:srgbClr val="6A3E3E"/>
                </a:solidFill>
                <a:latin typeface="Consolas" panose="020B0609020204030204" pitchFamily="49" charset="0"/>
              </a:rPr>
              <a:t>query</a:t>
            </a:r>
            <a:r>
              <a:rPr lang="en-US" sz="1400">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for</a:t>
            </a:r>
            <a:r>
              <a:rPr lang="en-US" sz="1400" b="1">
                <a:solidFill>
                  <a:srgbClr val="000000"/>
                </a:solidFill>
                <a:latin typeface="Consolas" panose="020B0609020204030204" pitchFamily="49" charset="0"/>
              </a:rPr>
              <a:t> (Course </a:t>
            </a:r>
            <a:r>
              <a:rPr lang="en-US" sz="1400" b="1">
                <a:solidFill>
                  <a:srgbClr val="6A3E3E"/>
                </a:solidFill>
                <a:latin typeface="Consolas" panose="020B0609020204030204" pitchFamily="49" charset="0"/>
              </a:rPr>
              <a:t>course</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courses</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.setString(1,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.getCourseId());</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.setString(2,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.getSubjectId());</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.setString(3,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.getCourseCode());</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.setString(4,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.getCourseTitle());</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.setInt(5,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.getNumOfCredits());</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.addBatch();</a:t>
            </a:r>
          </a:p>
          <a:p>
            <a:r>
              <a:rPr lang="en-US" sz="1400">
                <a:solidFill>
                  <a:srgbClr val="000000"/>
                </a:solidFill>
                <a:latin typeface="Consolas" panose="020B0609020204030204" pitchFamily="49" charset="0"/>
              </a:rPr>
              <a:t>      }</a:t>
            </a:r>
          </a:p>
        </p:txBody>
      </p:sp>
    </p:spTree>
    <p:extLst>
      <p:ext uri="{BB962C8B-B14F-4D97-AF65-F5344CB8AC3E}">
        <p14:creationId xmlns:p14="http://schemas.microsoft.com/office/powerpoint/2010/main" val="26577249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a:t>JDBC Batch with PrepareStatement</a:t>
            </a:r>
          </a:p>
        </p:txBody>
      </p:sp>
      <p:sp>
        <p:nvSpPr>
          <p:cNvPr id="3" name="Slide Number Placeholder 2"/>
          <p:cNvSpPr>
            <a:spLocks noGrp="1"/>
          </p:cNvSpPr>
          <p:nvPr>
            <p:ph type="sldNum" sz="quarter" idx="12"/>
          </p:nvPr>
        </p:nvSpPr>
        <p:spPr/>
        <p:txBody>
          <a:bodyPr/>
          <a:lstStyle/>
          <a:p>
            <a:fld id="{AB4FB0DF-9300-7D4B-B157-CBD30D15743F}" type="slidenum">
              <a:rPr lang="en-US" smtClean="0"/>
              <a:t>65</a:t>
            </a:fld>
            <a:endParaRPr lang="en-US"/>
          </a:p>
        </p:txBody>
      </p:sp>
      <p:sp>
        <p:nvSpPr>
          <p:cNvPr id="4" name="Rectangle 3"/>
          <p:cNvSpPr/>
          <p:nvPr/>
        </p:nvSpPr>
        <p:spPr>
          <a:xfrm>
            <a:off x="927604" y="903195"/>
            <a:ext cx="7268168" cy="2492990"/>
          </a:xfrm>
          <a:prstGeom prst="rect">
            <a:avLst/>
          </a:prstGeom>
          <a:solidFill>
            <a:schemeClr val="bg1">
              <a:lumMod val="95000"/>
            </a:schemeClr>
          </a:solidFill>
        </p:spPr>
        <p:txBody>
          <a:bodyPr wrap="square">
            <a:spAutoFit/>
          </a:bodyPr>
          <a:lstStyle/>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result</a:t>
            </a:r>
            <a:r>
              <a:rPr lang="en-US" sz="1200">
                <a:solidFill>
                  <a:srgbClr val="000000"/>
                </a:solidFill>
                <a:latin typeface="Consolas" panose="020B0609020204030204" pitchFamily="49" charset="0"/>
              </a:rPr>
              <a:t> = </a:t>
            </a:r>
            <a:r>
              <a:rPr lang="en-US" sz="1200">
                <a:solidFill>
                  <a:srgbClr val="6A3E3E"/>
                </a:solidFill>
                <a:latin typeface="Consolas" panose="020B0609020204030204" pitchFamily="49" charset="0"/>
              </a:rPr>
              <a:t>preparedStatement</a:t>
            </a:r>
            <a:r>
              <a:rPr lang="en-US" sz="1200">
                <a:solidFill>
                  <a:srgbClr val="000000"/>
                </a:solidFill>
                <a:latin typeface="Consolas" panose="020B0609020204030204" pitchFamily="49" charset="0"/>
              </a:rPr>
              <a:t>.executeBatch();</a:t>
            </a:r>
          </a:p>
          <a:p>
            <a:endParaRPr lang="en-US" sz="1200">
              <a:latin typeface="Consolas" panose="020B0609020204030204" pitchFamily="49" charset="0"/>
            </a:endParaRPr>
          </a:p>
          <a:p>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finally</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preparedStatement</a:t>
            </a:r>
            <a:r>
              <a:rPr lang="en-US" sz="1200" b="1">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null</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preparedStatement</a:t>
            </a:r>
            <a:r>
              <a:rPr lang="en-US" sz="1200">
                <a:solidFill>
                  <a:srgbClr val="000000"/>
                </a:solidFill>
                <a:latin typeface="Consolas" panose="020B0609020204030204" pitchFamily="49" charset="0"/>
              </a:rPr>
              <a:t>.close();</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connection</a:t>
            </a:r>
            <a:r>
              <a:rPr lang="en-US" sz="1200" b="1">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null</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connection</a:t>
            </a:r>
            <a:r>
              <a:rPr lang="en-US" sz="1200">
                <a:solidFill>
                  <a:srgbClr val="000000"/>
                </a:solidFill>
                <a:latin typeface="Consolas" panose="020B0609020204030204" pitchFamily="49" charset="0"/>
              </a:rPr>
              <a:t>.close();</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return</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result</a:t>
            </a:r>
            <a:r>
              <a:rPr lang="en-US" sz="1200" b="1">
                <a:solidFill>
                  <a:srgbClr val="000000"/>
                </a:solidFill>
                <a:latin typeface="Consolas" panose="020B0609020204030204" pitchFamily="49" charset="0"/>
              </a:rPr>
              <a:t>.</a:t>
            </a:r>
            <a:r>
              <a:rPr lang="en-US" sz="1200" b="1">
                <a:solidFill>
                  <a:srgbClr val="0000C0"/>
                </a:solidFill>
                <a:latin typeface="Consolas" panose="020B0609020204030204" pitchFamily="49" charset="0"/>
              </a:rPr>
              <a:t>length</a:t>
            </a:r>
            <a:r>
              <a:rPr lang="en-US" sz="1200" b="1">
                <a:solidFill>
                  <a:srgbClr val="000000"/>
                </a:solidFill>
                <a:latin typeface="Consolas" panose="020B0609020204030204" pitchFamily="49" charset="0"/>
              </a:rPr>
              <a:t> == </a:t>
            </a:r>
            <a:r>
              <a:rPr lang="en-US" sz="1200" b="1">
                <a:solidFill>
                  <a:srgbClr val="6A3E3E"/>
                </a:solidFill>
                <a:latin typeface="Consolas" panose="020B0609020204030204" pitchFamily="49" charset="0"/>
              </a:rPr>
              <a:t>courses</a:t>
            </a:r>
            <a:r>
              <a:rPr lang="en-US" sz="1200" b="1">
                <a:solidFill>
                  <a:srgbClr val="000000"/>
                </a:solidFill>
                <a:latin typeface="Consolas" panose="020B0609020204030204" pitchFamily="49" charset="0"/>
              </a:rPr>
              <a:t>.size());</a:t>
            </a:r>
          </a:p>
          <a:p>
            <a:r>
              <a:rPr lang="en-US" sz="1200">
                <a:solidFill>
                  <a:srgbClr val="000000"/>
                </a:solidFill>
                <a:latin typeface="Consolas" panose="020B0609020204030204" pitchFamily="49" charset="0"/>
              </a:rPr>
              <a:t>  }</a:t>
            </a:r>
            <a:endParaRPr lang="en-US" sz="1200"/>
          </a:p>
        </p:txBody>
      </p:sp>
    </p:spTree>
    <p:extLst>
      <p:ext uri="{BB962C8B-B14F-4D97-AF65-F5344CB8AC3E}">
        <p14:creationId xmlns:p14="http://schemas.microsoft.com/office/powerpoint/2010/main" val="3167898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a:t>JDBC Batch with PrepareStatement</a:t>
            </a:r>
          </a:p>
        </p:txBody>
      </p:sp>
      <p:sp>
        <p:nvSpPr>
          <p:cNvPr id="3" name="Slide Number Placeholder 2"/>
          <p:cNvSpPr>
            <a:spLocks noGrp="1"/>
          </p:cNvSpPr>
          <p:nvPr>
            <p:ph type="sldNum" sz="quarter" idx="12"/>
          </p:nvPr>
        </p:nvSpPr>
        <p:spPr/>
        <p:txBody>
          <a:bodyPr/>
          <a:lstStyle/>
          <a:p>
            <a:fld id="{AB4FB0DF-9300-7D4B-B157-CBD30D15743F}" type="slidenum">
              <a:rPr lang="en-US" smtClean="0"/>
              <a:t>66</a:t>
            </a:fld>
            <a:endParaRPr lang="en-US"/>
          </a:p>
        </p:txBody>
      </p:sp>
      <p:sp>
        <p:nvSpPr>
          <p:cNvPr id="5" name="Rectangle 4"/>
          <p:cNvSpPr/>
          <p:nvPr/>
        </p:nvSpPr>
        <p:spPr>
          <a:xfrm>
            <a:off x="633894" y="875053"/>
            <a:ext cx="7855587" cy="4832092"/>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CourseTest {</a:t>
            </a:r>
          </a:p>
          <a:p>
            <a:endParaRPr lang="en-US" sz="1400">
              <a:latin typeface="Consolas" panose="020B0609020204030204" pitchFamily="49" charset="0"/>
            </a:endParaRPr>
          </a:p>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static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void</a:t>
            </a:r>
            <a:r>
              <a:rPr lang="en-GB" sz="1400" b="1">
                <a:solidFill>
                  <a:srgbClr val="000000"/>
                </a:solidFill>
                <a:latin typeface="Consolas" panose="020B0609020204030204" pitchFamily="49" charset="0"/>
              </a:rPr>
              <a:t> main(String[] </a:t>
            </a:r>
            <a:r>
              <a:rPr lang="en-GB" sz="1400" b="1">
                <a:solidFill>
                  <a:srgbClr val="6A3E3E"/>
                </a:solidFill>
                <a:latin typeface="Consolas" panose="020B0609020204030204" pitchFamily="49" charset="0"/>
              </a:rPr>
              <a:t>args</a:t>
            </a:r>
            <a:r>
              <a:rPr lang="en-GB"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CourseDao </a:t>
            </a:r>
            <a:r>
              <a:rPr lang="en-US" sz="1400">
                <a:solidFill>
                  <a:srgbClr val="6A3E3E"/>
                </a:solidFill>
                <a:latin typeface="Consolas" panose="020B0609020204030204" pitchFamily="49" charset="0"/>
              </a:rPr>
              <a:t>courseDao</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b="1">
                <a:solidFill>
                  <a:srgbClr val="000000"/>
                </a:solidFill>
                <a:latin typeface="Consolas" panose="020B0609020204030204" pitchFamily="49" charset="0"/>
              </a:rPr>
              <a:t> CourseDaoImpl();</a:t>
            </a:r>
          </a:p>
          <a:p>
            <a:endParaRPr lang="en-US" sz="1400">
              <a:latin typeface="Consolas" panose="020B0609020204030204" pitchFamily="49" charset="0"/>
            </a:endParaRPr>
          </a:p>
          <a:p>
            <a:r>
              <a:rPr lang="en-GB" sz="1400">
                <a:solidFill>
                  <a:srgbClr val="000000"/>
                </a:solidFill>
                <a:latin typeface="Consolas" panose="020B0609020204030204" pitchFamily="49" charset="0"/>
              </a:rPr>
              <a:t>    Course </a:t>
            </a:r>
            <a:r>
              <a:rPr lang="en-GB" sz="1400">
                <a:solidFill>
                  <a:srgbClr val="6A3E3E"/>
                </a:solidFill>
                <a:latin typeface="Consolas" panose="020B0609020204030204" pitchFamily="49" charset="0"/>
              </a:rPr>
              <a:t>course1</a:t>
            </a:r>
            <a:r>
              <a:rPr lang="en-GB" sz="1400">
                <a:solidFill>
                  <a:srgbClr val="000000"/>
                </a:solidFill>
                <a:latin typeface="Consolas" panose="020B0609020204030204" pitchFamily="49" charset="0"/>
              </a:rPr>
              <a:t> = </a:t>
            </a:r>
            <a:r>
              <a:rPr lang="en-GB" sz="1400" b="1">
                <a:solidFill>
                  <a:srgbClr val="7F0055"/>
                </a:solidFill>
                <a:latin typeface="Consolas" panose="020B0609020204030204" pitchFamily="49" charset="0"/>
              </a:rPr>
              <a:t>new</a:t>
            </a:r>
            <a:r>
              <a:rPr lang="en-GB" sz="1400" b="1">
                <a:solidFill>
                  <a:srgbClr val="000000"/>
                </a:solidFill>
                <a:latin typeface="Consolas" panose="020B0609020204030204" pitchFamily="49" charset="0"/>
              </a:rPr>
              <a:t> Course(</a:t>
            </a:r>
            <a:r>
              <a:rPr lang="en-GB" sz="1400" b="1">
                <a:solidFill>
                  <a:srgbClr val="2A00FF"/>
                </a:solidFill>
                <a:latin typeface="Consolas" panose="020B0609020204030204" pitchFamily="49" charset="0"/>
              </a:rPr>
              <a:t>"11129"</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"ITCS"</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"1219"</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"Java Web 9"</a:t>
            </a:r>
            <a:r>
              <a:rPr lang="en-GB" sz="1400" b="1">
                <a:solidFill>
                  <a:srgbClr val="000000"/>
                </a:solidFill>
                <a:latin typeface="Consolas" panose="020B0609020204030204" pitchFamily="49" charset="0"/>
              </a:rPr>
              <a:t>, 5);</a:t>
            </a:r>
          </a:p>
          <a:p>
            <a:r>
              <a:rPr lang="en-GB" sz="1400">
                <a:solidFill>
                  <a:srgbClr val="000000"/>
                </a:solidFill>
                <a:latin typeface="Consolas" panose="020B0609020204030204" pitchFamily="49" charset="0"/>
              </a:rPr>
              <a:t>    Course </a:t>
            </a:r>
            <a:r>
              <a:rPr lang="en-GB" sz="1400">
                <a:solidFill>
                  <a:srgbClr val="6A3E3E"/>
                </a:solidFill>
                <a:latin typeface="Consolas" panose="020B0609020204030204" pitchFamily="49" charset="0"/>
              </a:rPr>
              <a:t>course2</a:t>
            </a:r>
            <a:r>
              <a:rPr lang="en-GB" sz="1400">
                <a:solidFill>
                  <a:srgbClr val="000000"/>
                </a:solidFill>
                <a:latin typeface="Consolas" panose="020B0609020204030204" pitchFamily="49" charset="0"/>
              </a:rPr>
              <a:t> = </a:t>
            </a:r>
            <a:r>
              <a:rPr lang="en-GB" sz="1400" b="1">
                <a:solidFill>
                  <a:srgbClr val="7F0055"/>
                </a:solidFill>
                <a:latin typeface="Consolas" panose="020B0609020204030204" pitchFamily="49" charset="0"/>
              </a:rPr>
              <a:t>new</a:t>
            </a:r>
            <a:r>
              <a:rPr lang="en-GB" sz="1400" b="1">
                <a:solidFill>
                  <a:srgbClr val="000000"/>
                </a:solidFill>
                <a:latin typeface="Consolas" panose="020B0609020204030204" pitchFamily="49" charset="0"/>
              </a:rPr>
              <a:t> Course(</a:t>
            </a:r>
            <a:r>
              <a:rPr lang="en-GB" sz="1400" b="1">
                <a:solidFill>
                  <a:srgbClr val="2A00FF"/>
                </a:solidFill>
                <a:latin typeface="Consolas" panose="020B0609020204030204" pitchFamily="49" charset="0"/>
              </a:rPr>
              <a:t>"11128"</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"ITCS"</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"1218"</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"Java Web 8"</a:t>
            </a:r>
            <a:r>
              <a:rPr lang="en-GB" sz="1400" b="1">
                <a:solidFill>
                  <a:srgbClr val="000000"/>
                </a:solidFill>
                <a:latin typeface="Consolas" panose="020B0609020204030204" pitchFamily="49" charset="0"/>
              </a:rPr>
              <a:t>, 5);</a:t>
            </a:r>
          </a:p>
          <a:p>
            <a:endParaRPr lang="en-US" sz="1400">
              <a:latin typeface="Consolas" panose="020B0609020204030204" pitchFamily="49" charset="0"/>
            </a:endParaRPr>
          </a:p>
          <a:p>
            <a:r>
              <a:rPr lang="en-US" sz="1400">
                <a:solidFill>
                  <a:srgbClr val="000000"/>
                </a:solidFill>
                <a:latin typeface="Consolas" panose="020B0609020204030204" pitchFamily="49" charset="0"/>
              </a:rPr>
              <a:t>    List&lt;Course&gt; </a:t>
            </a:r>
            <a:r>
              <a:rPr lang="en-US" sz="1400">
                <a:solidFill>
                  <a:srgbClr val="6A3E3E"/>
                </a:solidFill>
                <a:latin typeface="Consolas" panose="020B0609020204030204" pitchFamily="49" charset="0"/>
              </a:rPr>
              <a:t>courses</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b="1">
                <a:solidFill>
                  <a:srgbClr val="000000"/>
                </a:solidFill>
                <a:latin typeface="Consolas" panose="020B0609020204030204" pitchFamily="49" charset="0"/>
              </a:rPr>
              <a:t> ArrayList&lt;Course&gt;();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courses</a:t>
            </a:r>
            <a:r>
              <a:rPr lang="en-US" sz="1400">
                <a:solidFill>
                  <a:srgbClr val="000000"/>
                </a:solidFill>
                <a:latin typeface="Consolas" panose="020B0609020204030204" pitchFamily="49" charset="0"/>
              </a:rPr>
              <a:t>.add(</a:t>
            </a:r>
            <a:r>
              <a:rPr lang="en-US" sz="1400">
                <a:solidFill>
                  <a:srgbClr val="6A3E3E"/>
                </a:solidFill>
                <a:latin typeface="Consolas" panose="020B0609020204030204" pitchFamily="49" charset="0"/>
              </a:rPr>
              <a:t>course1</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courses</a:t>
            </a:r>
            <a:r>
              <a:rPr lang="en-US" sz="1400">
                <a:solidFill>
                  <a:srgbClr val="000000"/>
                </a:solidFill>
                <a:latin typeface="Consolas" panose="020B0609020204030204" pitchFamily="49" charset="0"/>
              </a:rPr>
              <a:t>.add(</a:t>
            </a:r>
            <a:r>
              <a:rPr lang="en-US" sz="1400">
                <a:solidFill>
                  <a:srgbClr val="6A3E3E"/>
                </a:solidFill>
                <a:latin typeface="Consolas" panose="020B0609020204030204" pitchFamily="49" charset="0"/>
              </a:rPr>
              <a:t>course2</a:t>
            </a:r>
            <a:r>
              <a:rPr lang="en-US" sz="1400">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courseDao</a:t>
            </a:r>
            <a:r>
              <a:rPr lang="en-US" sz="1400">
                <a:solidFill>
                  <a:srgbClr val="000000"/>
                </a:solidFill>
                <a:latin typeface="Consolas" panose="020B0609020204030204" pitchFamily="49" charset="0"/>
              </a:rPr>
              <a:t>.print();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try</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boolean</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resultSave</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courseDao</a:t>
            </a:r>
            <a:r>
              <a:rPr lang="en-US" sz="1400" b="1">
                <a:solidFill>
                  <a:srgbClr val="000000"/>
                </a:solidFill>
                <a:latin typeface="Consolas" panose="020B0609020204030204" pitchFamily="49" charset="0"/>
              </a:rPr>
              <a:t>.saveBatch(</a:t>
            </a:r>
            <a:r>
              <a:rPr lang="en-US" sz="1400" b="1">
                <a:solidFill>
                  <a:srgbClr val="6A3E3E"/>
                </a:solidFill>
                <a:latin typeface="Consolas" panose="020B0609020204030204" pitchFamily="49" charset="0"/>
              </a:rPr>
              <a:t>courses</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out</a:t>
            </a:r>
            <a:r>
              <a:rPr lang="en-US" sz="1400" b="1" i="1">
                <a:solidFill>
                  <a:srgbClr val="000000"/>
                </a:solidFill>
                <a:latin typeface="Consolas" panose="020B0609020204030204" pitchFamily="49" charset="0"/>
              </a:rPr>
              <a:t>.println(</a:t>
            </a:r>
            <a:r>
              <a:rPr lang="en-US" sz="1400" b="1" i="1">
                <a:solidFill>
                  <a:srgbClr val="6A3E3E"/>
                </a:solidFill>
                <a:latin typeface="Consolas" panose="020B0609020204030204" pitchFamily="49" charset="0"/>
              </a:rPr>
              <a:t>resultSave</a:t>
            </a:r>
            <a:r>
              <a:rPr lang="en-US" sz="1400" b="1" i="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catch</a:t>
            </a:r>
            <a:r>
              <a:rPr lang="en-US" sz="1400" b="1">
                <a:solidFill>
                  <a:srgbClr val="000000"/>
                </a:solidFill>
                <a:latin typeface="Consolas" panose="020B0609020204030204" pitchFamily="49" charset="0"/>
              </a:rPr>
              <a:t> (SQLException </a:t>
            </a:r>
            <a:r>
              <a:rPr lang="en-US" sz="1400" b="1">
                <a:solidFill>
                  <a:srgbClr val="6A3E3E"/>
                </a:solidFill>
                <a:latin typeface="Consolas" panose="020B0609020204030204" pitchFamily="49" charset="0"/>
              </a:rPr>
              <a:t>e1</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err</a:t>
            </a:r>
            <a:r>
              <a:rPr lang="en-US" sz="1400" b="1" i="1">
                <a:solidFill>
                  <a:srgbClr val="000000"/>
                </a:solidFill>
                <a:latin typeface="Consolas" panose="020B0609020204030204" pitchFamily="49" charset="0"/>
              </a:rPr>
              <a:t>.println(</a:t>
            </a:r>
            <a:r>
              <a:rPr lang="en-US" sz="1400" b="1" i="1">
                <a:solidFill>
                  <a:srgbClr val="6A3E3E"/>
                </a:solidFill>
                <a:latin typeface="Consolas" panose="020B0609020204030204" pitchFamily="49" charset="0"/>
              </a:rPr>
              <a:t>e1</a:t>
            </a:r>
            <a:r>
              <a:rPr lang="en-US" sz="1400" b="1" i="1">
                <a:solidFill>
                  <a:srgbClr val="000000"/>
                </a:solidFill>
                <a:latin typeface="Consolas" panose="020B0609020204030204" pitchFamily="49" charset="0"/>
              </a:rPr>
              <a:t>.getLocalizedMessage());</a:t>
            </a:r>
          </a:p>
          <a:p>
            <a:r>
              <a:rPr lang="en-US" sz="1400">
                <a:solidFill>
                  <a:srgbClr val="000000"/>
                </a:solidFill>
                <a:latin typeface="Consolas" panose="020B0609020204030204" pitchFamily="49" charset="0"/>
              </a:rPr>
              <a:t>    }</a:t>
            </a:r>
            <a:endParaRPr lang="en-US" sz="1400"/>
          </a:p>
        </p:txBody>
      </p:sp>
    </p:spTree>
    <p:extLst>
      <p:ext uri="{BB962C8B-B14F-4D97-AF65-F5344CB8AC3E}">
        <p14:creationId xmlns:p14="http://schemas.microsoft.com/office/powerpoint/2010/main" val="2105910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pPr eaLnBrk="1" hangingPunct="1"/>
            <a:r>
              <a:rPr lang="en-US" altLang="en-US" sz="3600"/>
              <a:t>Lesson Summary</a:t>
            </a:r>
          </a:p>
        </p:txBody>
      </p:sp>
      <p:sp>
        <p:nvSpPr>
          <p:cNvPr id="47107" name="Content Placeholder 2"/>
          <p:cNvSpPr>
            <a:spLocks noGrp="1"/>
          </p:cNvSpPr>
          <p:nvPr>
            <p:ph idx="1"/>
          </p:nvPr>
        </p:nvSpPr>
        <p:spPr>
          <a:xfrm>
            <a:off x="587140" y="844826"/>
            <a:ext cx="8450981" cy="5383696"/>
          </a:xfrm>
        </p:spPr>
        <p:txBody>
          <a:bodyPr/>
          <a:lstStyle/>
          <a:p>
            <a:pPr lvl="0">
              <a:spcBef>
                <a:spcPts val="600"/>
              </a:spcBef>
              <a:spcAft>
                <a:spcPts val="600"/>
              </a:spcAft>
              <a:buSzPct val="110000"/>
              <a:buFont typeface="Candara" panose="020E0502030303020204" pitchFamily="34" charset="0"/>
              <a:buChar char="◊"/>
            </a:pPr>
            <a:r>
              <a:rPr lang="en-US" sz="2800" b="1"/>
              <a:t>Java JDBC Tutorial</a:t>
            </a:r>
          </a:p>
          <a:p>
            <a:pPr lvl="0">
              <a:spcBef>
                <a:spcPts val="600"/>
              </a:spcBef>
              <a:spcAft>
                <a:spcPts val="600"/>
              </a:spcAft>
              <a:buSzPct val="110000"/>
              <a:buFont typeface="Candara" panose="020E0502030303020204" pitchFamily="34" charset="0"/>
              <a:buChar char="◊"/>
            </a:pPr>
            <a:r>
              <a:rPr lang="en-US" sz="2800" b="1"/>
              <a:t>Working steps</a:t>
            </a:r>
          </a:p>
          <a:p>
            <a:pPr lvl="0">
              <a:spcBef>
                <a:spcPts val="600"/>
              </a:spcBef>
              <a:spcAft>
                <a:spcPts val="600"/>
              </a:spcAft>
              <a:buSzPct val="110000"/>
              <a:buFont typeface="Candara" panose="020E0502030303020204" pitchFamily="34" charset="0"/>
              <a:buChar char="◊"/>
            </a:pPr>
            <a:r>
              <a:rPr lang="en-US" sz="2800" b="1"/>
              <a:t>DriverManager class</a:t>
            </a:r>
          </a:p>
          <a:p>
            <a:pPr lvl="0">
              <a:spcBef>
                <a:spcPts val="600"/>
              </a:spcBef>
              <a:spcAft>
                <a:spcPts val="600"/>
              </a:spcAft>
              <a:buSzPct val="110000"/>
              <a:buFont typeface="Candara" panose="020E0502030303020204" pitchFamily="34" charset="0"/>
              <a:buChar char="◊"/>
            </a:pPr>
            <a:r>
              <a:rPr lang="en-US" sz="2800" b="1"/>
              <a:t>JDBC Statement</a:t>
            </a:r>
          </a:p>
          <a:p>
            <a:pPr lvl="0">
              <a:spcBef>
                <a:spcPts val="600"/>
              </a:spcBef>
              <a:spcAft>
                <a:spcPts val="600"/>
              </a:spcAft>
              <a:buSzPct val="110000"/>
              <a:buFont typeface="Candara" panose="020E0502030303020204" pitchFamily="34" charset="0"/>
              <a:buChar char="◊"/>
            </a:pPr>
            <a:r>
              <a:rPr lang="en-US" sz="2800" b="1"/>
              <a:t>JDBC ResultSet</a:t>
            </a:r>
          </a:p>
          <a:p>
            <a:pPr lvl="0">
              <a:spcBef>
                <a:spcPts val="600"/>
              </a:spcBef>
              <a:spcAft>
                <a:spcPts val="600"/>
              </a:spcAft>
              <a:buSzPct val="110000"/>
              <a:buFont typeface="Candara" panose="020E0502030303020204" pitchFamily="34" charset="0"/>
              <a:buChar char="◊"/>
            </a:pPr>
            <a:r>
              <a:rPr lang="en-US" sz="2800" b="1"/>
              <a:t>JDBC PreparedStatement (with Parameter)</a:t>
            </a:r>
          </a:p>
          <a:p>
            <a:pPr lvl="0">
              <a:spcBef>
                <a:spcPts val="600"/>
              </a:spcBef>
              <a:spcAft>
                <a:spcPts val="600"/>
              </a:spcAft>
              <a:buSzPct val="110000"/>
              <a:buFont typeface="Candara" panose="020E0502030303020204" pitchFamily="34" charset="0"/>
              <a:buChar char="◊"/>
            </a:pPr>
            <a:r>
              <a:rPr lang="en-US" sz="2800" b="1"/>
              <a:t>Jdbc Callablestatement </a:t>
            </a:r>
          </a:p>
          <a:p>
            <a:pPr lvl="0">
              <a:spcBef>
                <a:spcPts val="600"/>
              </a:spcBef>
              <a:spcAft>
                <a:spcPts val="600"/>
              </a:spcAft>
              <a:buSzPct val="110000"/>
              <a:buFont typeface="Candara" panose="020E0502030303020204" pitchFamily="34" charset="0"/>
              <a:buChar char="◊"/>
            </a:pPr>
            <a:r>
              <a:rPr lang="en-US" sz="2800" b="1"/>
              <a:t>Transaction Management in JDBC</a:t>
            </a:r>
          </a:p>
          <a:p>
            <a:pPr lvl="0">
              <a:spcBef>
                <a:spcPts val="600"/>
              </a:spcBef>
              <a:spcAft>
                <a:spcPts val="600"/>
              </a:spcAft>
              <a:buSzPct val="110000"/>
              <a:buFont typeface="Candara" panose="020E0502030303020204" pitchFamily="34" charset="0"/>
              <a:buChar char="◊"/>
            </a:pPr>
            <a:r>
              <a:rPr lang="en-US" sz="2800" b="1"/>
              <a:t>Batch Processing in JDBC</a:t>
            </a:r>
          </a:p>
        </p:txBody>
      </p:sp>
      <p:sp>
        <p:nvSpPr>
          <p:cNvPr id="3" name="Slide Number Placeholder 2"/>
          <p:cNvSpPr>
            <a:spLocks noGrp="1"/>
          </p:cNvSpPr>
          <p:nvPr>
            <p:ph type="sldNum" sz="quarter" idx="12"/>
          </p:nvPr>
        </p:nvSpPr>
        <p:spPr/>
        <p:txBody>
          <a:bodyPr/>
          <a:lstStyle/>
          <a:p>
            <a:fld id="{AB4FB0DF-9300-7D4B-B157-CBD30D15743F}" type="slidenum">
              <a:rPr lang="en-US" smtClean="0"/>
              <a:t>67</a:t>
            </a:fld>
            <a:endParaRPr lang="en-US"/>
          </a:p>
        </p:txBody>
      </p:sp>
    </p:spTree>
    <p:extLst>
      <p:ext uri="{BB962C8B-B14F-4D97-AF65-F5344CB8AC3E}">
        <p14:creationId xmlns:p14="http://schemas.microsoft.com/office/powerpoint/2010/main" val="9445720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6600" dirty="0">
                <a:solidFill>
                  <a:srgbClr val="E46C0A"/>
                </a:solidFill>
              </a:rPr>
              <a:t>Thank you</a:t>
            </a: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68</a:t>
            </a:fld>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68</a:t>
            </a:fld>
            <a:endParaRPr lang="en-US"/>
          </a:p>
        </p:txBody>
      </p:sp>
    </p:spTree>
    <p:extLst>
      <p:ext uri="{BB962C8B-B14F-4D97-AF65-F5344CB8AC3E}">
        <p14:creationId xmlns:p14="http://schemas.microsoft.com/office/powerpoint/2010/main" val="195253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JDBC-ODBC bridge driver</a:t>
            </a:r>
          </a:p>
        </p:txBody>
      </p:sp>
      <p:sp>
        <p:nvSpPr>
          <p:cNvPr id="3" name="Content Placeholder 2"/>
          <p:cNvSpPr>
            <a:spLocks noGrp="1"/>
          </p:cNvSpPr>
          <p:nvPr>
            <p:ph idx="1"/>
          </p:nvPr>
        </p:nvSpPr>
        <p:spPr/>
        <p:txBody>
          <a:bodyPr>
            <a:normAutofit lnSpcReduction="10000"/>
          </a:bodyPr>
          <a:lstStyle/>
          <a:p>
            <a:pPr algn="just"/>
            <a:r>
              <a:rPr lang="en-GB" sz="2000"/>
              <a:t>The JDBC-ODBC bridge driver uses ODBC driver to connect to the database. The JDBC-ODBC bridge driver converts JDBC method calls into the ODBC function calls. This is now discouraged because of thin driver.</a:t>
            </a:r>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buFont typeface="Wingdings" panose="05000000000000000000" pitchFamily="2" charset="2"/>
              <a:buChar char=""/>
            </a:pPr>
            <a:r>
              <a:rPr lang="en-GB" sz="2000" i="1"/>
              <a:t> </a:t>
            </a:r>
            <a:r>
              <a:rPr lang="en-GB" sz="1400" i="1"/>
              <a:t>In Java 8, the JDBC-ODBC Bridge has been removed.</a:t>
            </a:r>
          </a:p>
          <a:p>
            <a:pPr marL="0" indent="0" algn="just">
              <a:buNone/>
            </a:pPr>
            <a:r>
              <a:rPr lang="en-GB" sz="1400" i="1"/>
              <a:t>Oracle does not support the JDBC-ODBC Bridge from Java 8. Oracle recommends that you use JDBC drivers provided by the vendor of your database instead of the JDBC-ODBC Bridge.</a:t>
            </a:r>
            <a:endParaRPr lang="en-US" sz="2000" i="1"/>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pic>
        <p:nvPicPr>
          <p:cNvPr id="1026" name="Picture 2" descr="bridge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7903" r="5323" b="18145"/>
          <a:stretch/>
        </p:blipFill>
        <p:spPr bwMode="auto">
          <a:xfrm>
            <a:off x="1270943" y="2453001"/>
            <a:ext cx="6581490" cy="270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0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Native-API driver</a:t>
            </a:r>
          </a:p>
        </p:txBody>
      </p:sp>
      <p:sp>
        <p:nvSpPr>
          <p:cNvPr id="3" name="Content Placeholder 2"/>
          <p:cNvSpPr>
            <a:spLocks noGrp="1"/>
          </p:cNvSpPr>
          <p:nvPr>
            <p:ph idx="1"/>
          </p:nvPr>
        </p:nvSpPr>
        <p:spPr>
          <a:xfrm>
            <a:off x="191411" y="844826"/>
            <a:ext cx="8740554" cy="5511524"/>
          </a:xfrm>
        </p:spPr>
        <p:txBody>
          <a:bodyPr>
            <a:normAutofit lnSpcReduction="10000"/>
          </a:bodyPr>
          <a:lstStyle/>
          <a:p>
            <a:pPr algn="just"/>
            <a:r>
              <a:rPr lang="en-GB" sz="1800"/>
              <a:t>The Native API driver uses the client-side libraries of the database. The driver converts JDBC method calls into native calls of the database API. It is not written entirely in java.</a:t>
            </a:r>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algn="just"/>
            <a:endParaRPr lang="en-GB" sz="2000"/>
          </a:p>
          <a:p>
            <a:pPr marL="0" indent="0" algn="just">
              <a:buNone/>
            </a:pPr>
            <a:endParaRPr lang="en-GB" sz="2000"/>
          </a:p>
          <a:p>
            <a:pPr marL="0" indent="0" algn="just">
              <a:buNone/>
            </a:pPr>
            <a:endParaRPr lang="en-GB" sz="2000"/>
          </a:p>
          <a:p>
            <a:pPr algn="just"/>
            <a:r>
              <a:rPr lang="en-GB" sz="2000" b="1"/>
              <a:t>Advantage</a:t>
            </a:r>
            <a:r>
              <a:rPr lang="en-GB" sz="2000"/>
              <a:t>:</a:t>
            </a:r>
          </a:p>
          <a:p>
            <a:pPr lvl="1" algn="just"/>
            <a:r>
              <a:rPr lang="en-GB" sz="1600"/>
              <a:t>performance upgraded than JDBC-ODBC bridge driver.</a:t>
            </a:r>
          </a:p>
          <a:p>
            <a:pPr algn="just"/>
            <a:r>
              <a:rPr lang="en-GB" sz="2000" b="1"/>
              <a:t>Disadvantage</a:t>
            </a:r>
            <a:r>
              <a:rPr lang="en-GB" sz="2000"/>
              <a:t>:</a:t>
            </a:r>
          </a:p>
          <a:p>
            <a:pPr lvl="1" algn="just"/>
            <a:r>
              <a:rPr lang="en-GB" sz="1600"/>
              <a:t>The Native driver needs to be installed on the each client machine.</a:t>
            </a:r>
          </a:p>
          <a:p>
            <a:pPr lvl="1" algn="just"/>
            <a:r>
              <a:rPr lang="en-GB" sz="1600"/>
              <a:t>The Vendor client library needs to be installed on client machine.</a:t>
            </a:r>
            <a:endParaRPr lang="en-US" sz="1600"/>
          </a:p>
        </p:txBody>
      </p:sp>
      <p:sp>
        <p:nvSpPr>
          <p:cNvPr id="5" name="Slide Number Placeholder 4"/>
          <p:cNvSpPr>
            <a:spLocks noGrp="1"/>
          </p:cNvSpPr>
          <p:nvPr>
            <p:ph type="sldNum" sz="quarter" idx="12"/>
          </p:nvPr>
        </p:nvSpPr>
        <p:spPr/>
        <p:txBody>
          <a:bodyPr/>
          <a:lstStyle/>
          <a:p>
            <a:fld id="{AB4FB0DF-9300-7D4B-B157-CBD30D15743F}" type="slidenum">
              <a:rPr lang="en-US" smtClean="0"/>
              <a:t>8</a:t>
            </a:fld>
            <a:endParaRPr lang="en-US"/>
          </a:p>
        </p:txBody>
      </p:sp>
      <p:pic>
        <p:nvPicPr>
          <p:cNvPr id="2050" name="Picture 2" descr="Native-API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t="4513" r="4253" b="22223"/>
          <a:stretch/>
        </p:blipFill>
        <p:spPr bwMode="auto">
          <a:xfrm>
            <a:off x="1926044" y="1775214"/>
            <a:ext cx="5271287" cy="267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43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 Protocol driver</a:t>
            </a:r>
          </a:p>
        </p:txBody>
      </p:sp>
      <p:sp>
        <p:nvSpPr>
          <p:cNvPr id="3" name="Content Placeholder 2"/>
          <p:cNvSpPr>
            <a:spLocks noGrp="1"/>
          </p:cNvSpPr>
          <p:nvPr>
            <p:ph idx="1"/>
          </p:nvPr>
        </p:nvSpPr>
        <p:spPr/>
        <p:txBody>
          <a:bodyPr>
            <a:normAutofit lnSpcReduction="10000"/>
          </a:bodyPr>
          <a:lstStyle/>
          <a:p>
            <a:pPr algn="just">
              <a:spcBef>
                <a:spcPts val="600"/>
              </a:spcBef>
            </a:pPr>
            <a:r>
              <a:rPr lang="en-GB" sz="2000"/>
              <a:t>The Network Protocol driver uses middleware (application server) that converts JDBC calls directly or indirectly into the vendor-specific database protocol. It is fully written in java.</a:t>
            </a:r>
          </a:p>
          <a:p>
            <a:pPr algn="just">
              <a:spcBef>
                <a:spcPts val="600"/>
              </a:spcBef>
            </a:pPr>
            <a:endParaRPr lang="en-GB" sz="2000"/>
          </a:p>
          <a:p>
            <a:pPr algn="just">
              <a:spcBef>
                <a:spcPts val="600"/>
              </a:spcBef>
            </a:pPr>
            <a:endParaRPr lang="en-GB" sz="2000"/>
          </a:p>
          <a:p>
            <a:pPr algn="just">
              <a:spcBef>
                <a:spcPts val="600"/>
              </a:spcBef>
            </a:pPr>
            <a:endParaRPr lang="en-GB" sz="2000"/>
          </a:p>
          <a:p>
            <a:pPr algn="just">
              <a:spcBef>
                <a:spcPts val="600"/>
              </a:spcBef>
            </a:pPr>
            <a:endParaRPr lang="en-GB" sz="2000"/>
          </a:p>
          <a:p>
            <a:pPr algn="just">
              <a:spcBef>
                <a:spcPts val="600"/>
              </a:spcBef>
            </a:pPr>
            <a:endParaRPr lang="en-GB" sz="2000"/>
          </a:p>
          <a:p>
            <a:pPr algn="just">
              <a:spcBef>
                <a:spcPts val="600"/>
              </a:spcBef>
            </a:pPr>
            <a:endParaRPr lang="en-GB" sz="2000"/>
          </a:p>
          <a:p>
            <a:pPr algn="just">
              <a:spcBef>
                <a:spcPts val="600"/>
              </a:spcBef>
            </a:pPr>
            <a:r>
              <a:rPr lang="en-GB" sz="2000" b="1"/>
              <a:t>Advantage</a:t>
            </a:r>
            <a:r>
              <a:rPr lang="en-GB" sz="2000"/>
              <a:t>:</a:t>
            </a:r>
          </a:p>
          <a:p>
            <a:pPr lvl="1" algn="just">
              <a:spcBef>
                <a:spcPts val="600"/>
              </a:spcBef>
            </a:pPr>
            <a:r>
              <a:rPr lang="en-GB" sz="1600"/>
              <a:t>No client side library is required because of application server that can perform many tasks like auditing, load balancing, logging etc.</a:t>
            </a:r>
          </a:p>
          <a:p>
            <a:pPr algn="just">
              <a:spcBef>
                <a:spcPts val="600"/>
              </a:spcBef>
            </a:pPr>
            <a:r>
              <a:rPr lang="en-GB" sz="2000" b="1"/>
              <a:t>Disadvantages</a:t>
            </a:r>
            <a:r>
              <a:rPr lang="en-GB" sz="2000"/>
              <a:t>:</a:t>
            </a:r>
          </a:p>
          <a:p>
            <a:pPr lvl="1" algn="just">
              <a:spcBef>
                <a:spcPts val="600"/>
              </a:spcBef>
            </a:pPr>
            <a:r>
              <a:rPr lang="en-GB" sz="1600"/>
              <a:t>Network support is required on client machine.</a:t>
            </a:r>
          </a:p>
          <a:p>
            <a:pPr lvl="1" algn="just">
              <a:spcBef>
                <a:spcPts val="600"/>
              </a:spcBef>
            </a:pPr>
            <a:r>
              <a:rPr lang="en-GB" sz="1600"/>
              <a:t>Requires database-specific coding to be done in the middle tier.</a:t>
            </a:r>
          </a:p>
          <a:p>
            <a:pPr lvl="1" algn="just">
              <a:spcBef>
                <a:spcPts val="600"/>
              </a:spcBef>
            </a:pPr>
            <a:r>
              <a:rPr lang="en-GB" sz="1600"/>
              <a:t>Maintenance of Network Protocol driver becomes costly because it requires database-specific coding to be done in the middle tier.</a:t>
            </a:r>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pic>
        <p:nvPicPr>
          <p:cNvPr id="3074" name="Picture 2" descr="Network Protocol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t="7201" r="6126" b="20658"/>
          <a:stretch/>
        </p:blipFill>
        <p:spPr bwMode="auto">
          <a:xfrm>
            <a:off x="2189075" y="1812375"/>
            <a:ext cx="4745226" cy="221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676644"/>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3501</TotalTime>
  <Words>6175</Words>
  <Application>Microsoft Office PowerPoint</Application>
  <PresentationFormat>On-screen Show (4:3)</PresentationFormat>
  <Paragraphs>987</Paragraphs>
  <Slides>68</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68</vt:i4>
      </vt:variant>
    </vt:vector>
  </HeadingPairs>
  <TitlesOfParts>
    <vt:vector size="82" baseType="lpstr">
      <vt:lpstr>Arial</vt:lpstr>
      <vt:lpstr>Arial</vt:lpstr>
      <vt:lpstr>Book Antiqua</vt:lpstr>
      <vt:lpstr>Calibri</vt:lpstr>
      <vt:lpstr>Candara</vt:lpstr>
      <vt:lpstr>Consolas</vt:lpstr>
      <vt:lpstr>Courier New</vt:lpstr>
      <vt:lpstr>Helvetica</vt:lpstr>
      <vt:lpstr>Times New Roman</vt:lpstr>
      <vt:lpstr>verdana</vt:lpstr>
      <vt:lpstr>verdana</vt:lpstr>
      <vt:lpstr>Wingdings</vt:lpstr>
      <vt:lpstr>Wingdings 2</vt:lpstr>
      <vt:lpstr>Presentation2</vt:lpstr>
      <vt:lpstr>DATABASE PROGRAMMING  WITH JDBC</vt:lpstr>
      <vt:lpstr>Table of contents</vt:lpstr>
      <vt:lpstr>Learning Approach</vt:lpstr>
      <vt:lpstr>Java JDBC Tutorial</vt:lpstr>
      <vt:lpstr>Overview</vt:lpstr>
      <vt:lpstr>Overview</vt:lpstr>
      <vt:lpstr>JDBC-ODBC bridge driver</vt:lpstr>
      <vt:lpstr> Native-API driver</vt:lpstr>
      <vt:lpstr>Network Protocol driver</vt:lpstr>
      <vt:lpstr>Thin driver</vt:lpstr>
      <vt:lpstr>Working steps</vt:lpstr>
      <vt:lpstr>Working steps</vt:lpstr>
      <vt:lpstr>Register the driver class</vt:lpstr>
      <vt:lpstr>Create Connection</vt:lpstr>
      <vt:lpstr>Create Access Statement</vt:lpstr>
      <vt:lpstr>Execute the query</vt:lpstr>
      <vt:lpstr>Close the connection object</vt:lpstr>
      <vt:lpstr>DriverManager class</vt:lpstr>
      <vt:lpstr>DriverManager class</vt:lpstr>
      <vt:lpstr>Connection interface</vt:lpstr>
      <vt:lpstr>Connection interface</vt:lpstr>
      <vt:lpstr>DB Sample</vt:lpstr>
      <vt:lpstr>JDBC Statement</vt:lpstr>
      <vt:lpstr>Statement interface</vt:lpstr>
      <vt:lpstr>Statement interface</vt:lpstr>
      <vt:lpstr>Examples</vt:lpstr>
      <vt:lpstr>Retrieve Data &amp; Close Connection</vt:lpstr>
      <vt:lpstr>Statement Using Java Try With Resources</vt:lpstr>
      <vt:lpstr>JDBC resultset</vt:lpstr>
      <vt:lpstr>Overview</vt:lpstr>
      <vt:lpstr>Creating a ResultSet</vt:lpstr>
      <vt:lpstr>ResultSet Type, Concurrency</vt:lpstr>
      <vt:lpstr>JDBC Resultset</vt:lpstr>
      <vt:lpstr>JDBC Resultset</vt:lpstr>
      <vt:lpstr>JDBC Resultset</vt:lpstr>
      <vt:lpstr>JDBC Resultset</vt:lpstr>
      <vt:lpstr>JDBC Resultset</vt:lpstr>
      <vt:lpstr>JDBC Resultset</vt:lpstr>
      <vt:lpstr>ResultSet Example</vt:lpstr>
      <vt:lpstr>ResultSet Example</vt:lpstr>
      <vt:lpstr>ResultSet Example</vt:lpstr>
      <vt:lpstr>JDBC Update using ResultSet</vt:lpstr>
      <vt:lpstr>JDBC PreparedStatement (with Parameter)</vt:lpstr>
      <vt:lpstr>PreparedStatement Interface</vt:lpstr>
      <vt:lpstr>PreparedStatement Interface</vt:lpstr>
      <vt:lpstr>Methods of PreparedStatement interface</vt:lpstr>
      <vt:lpstr>JDBC With Parameter</vt:lpstr>
      <vt:lpstr>PreparedStatement Example</vt:lpstr>
      <vt:lpstr>PreparedStatement Example</vt:lpstr>
      <vt:lpstr>Jdbc Callablestatement </vt:lpstr>
      <vt:lpstr>CallableStatement Interface</vt:lpstr>
      <vt:lpstr>CallableStatement Example</vt:lpstr>
      <vt:lpstr>CallableStatement Example</vt:lpstr>
      <vt:lpstr>CallableStatement Example</vt:lpstr>
      <vt:lpstr>Transaction Management in JDBC</vt:lpstr>
      <vt:lpstr>Transaction</vt:lpstr>
      <vt:lpstr>Transaction</vt:lpstr>
      <vt:lpstr>JDBC With Parameter</vt:lpstr>
      <vt:lpstr>Transaction Example</vt:lpstr>
      <vt:lpstr>Transaction Example</vt:lpstr>
      <vt:lpstr>Batch Processing in JDBC</vt:lpstr>
      <vt:lpstr>Batch Processing</vt:lpstr>
      <vt:lpstr>JDBC Batch with String Query</vt:lpstr>
      <vt:lpstr>JDBC Batch with PrepareStatement</vt:lpstr>
      <vt:lpstr>JDBC Batch with PrepareStatement</vt:lpstr>
      <vt:lpstr>JDBC Batch with PrepareStatement</vt:lpstr>
      <vt:lpstr>Lesson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Nguyễn Trọng Bình</cp:lastModifiedBy>
  <cp:revision>266</cp:revision>
  <dcterms:created xsi:type="dcterms:W3CDTF">2016-11-02T09:31:41Z</dcterms:created>
  <dcterms:modified xsi:type="dcterms:W3CDTF">2023-05-06T16:46:37Z</dcterms:modified>
</cp:coreProperties>
</file>