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88"/>
    <a:srgbClr val="BEEB9F"/>
    <a:srgbClr val="FF6138"/>
    <a:srgbClr val="FFFF9D"/>
    <a:srgbClr val="79B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6C3B-9F15-47E6-8D10-2F52EF681D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7CE2-D339-4ED4-8389-1ACC759C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2" y="2157211"/>
            <a:ext cx="1300766" cy="251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Tablet / PC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48541" y="476518"/>
            <a:ext cx="1133341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– 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71268" y="2459864"/>
            <a:ext cx="1210614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- Client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48541" y="4417453"/>
            <a:ext cx="1223493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- Client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98490" y="1983346"/>
            <a:ext cx="2112136" cy="2859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30344" y="991673"/>
            <a:ext cx="2240924" cy="1468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56101" y="3013656"/>
            <a:ext cx="1983347" cy="90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59133" y="4043966"/>
            <a:ext cx="2009104" cy="1056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81082" y="3296992"/>
            <a:ext cx="1210614" cy="25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5769735" y="38636"/>
            <a:ext cx="1481071" cy="875763"/>
          </a:xfrm>
          <a:prstGeom prst="wedgeEllipseCallout">
            <a:avLst>
              <a:gd name="adj1" fmla="val 33080"/>
              <a:gd name="adj2" fmla="val 105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- Socket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2202287" y="476517"/>
            <a:ext cx="1584102" cy="1081825"/>
          </a:xfrm>
          <a:prstGeom prst="wedgeEllipseCallout">
            <a:avLst>
              <a:gd name="adj1" fmla="val 33384"/>
              <a:gd name="adj2" fmla="val 16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4687908" y="5763296"/>
            <a:ext cx="1120463" cy="1114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09503" y="4842456"/>
            <a:ext cx="45077" cy="759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0403" y="818815"/>
            <a:ext cx="3760631" cy="5879206"/>
          </a:xfrm>
          <a:prstGeom prst="rect">
            <a:avLst/>
          </a:prstGeom>
          <a:solidFill>
            <a:schemeClr val="bg1"/>
          </a:solidFill>
          <a:ln w="6350"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49776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Thiết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kế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Thêm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Món</a:t>
            </a:r>
            <a:endParaRPr lang="en-US" sz="32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65916" y="1326167"/>
            <a:ext cx="3760631" cy="0"/>
          </a:xfrm>
          <a:prstGeom prst="line">
            <a:avLst/>
          </a:prstGeom>
          <a:ln>
            <a:solidFill>
              <a:srgbClr val="00A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8827" y="876871"/>
            <a:ext cx="10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Hủy</a:t>
            </a:r>
            <a:endParaRPr lang="en-US" sz="2000" b="1" dirty="0">
              <a:solidFill>
                <a:srgbClr val="00A388"/>
              </a:solidFill>
            </a:endParaRPr>
          </a:p>
        </p:txBody>
      </p:sp>
      <p:sp>
        <p:nvSpPr>
          <p:cNvPr id="28" name="L-Shape 27"/>
          <p:cNvSpPr/>
          <p:nvPr/>
        </p:nvSpPr>
        <p:spPr>
          <a:xfrm rot="2700000">
            <a:off x="1154043" y="991441"/>
            <a:ext cx="182880" cy="182880"/>
          </a:xfrm>
          <a:prstGeom prst="corner">
            <a:avLst>
              <a:gd name="adj1" fmla="val 17241"/>
              <a:gd name="adj2" fmla="val 18974"/>
            </a:avLst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34432" y="877583"/>
            <a:ext cx="110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Xong</a:t>
            </a:r>
            <a:r>
              <a:rPr lang="en-US" sz="2000" b="1" dirty="0" smtClean="0">
                <a:solidFill>
                  <a:srgbClr val="00A388"/>
                </a:solidFill>
              </a:rPr>
              <a:t> (5)</a:t>
            </a:r>
            <a:endParaRPr lang="en-US" sz="2000" b="1" dirty="0">
              <a:solidFill>
                <a:srgbClr val="00A388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051044" y="2273576"/>
            <a:ext cx="3804873" cy="1160654"/>
            <a:chOff x="1059894" y="1415119"/>
            <a:chExt cx="3804873" cy="1160654"/>
          </a:xfrm>
        </p:grpSpPr>
        <p:sp>
          <p:nvSpPr>
            <p:cNvPr id="126" name="Rounded Rectangle 125"/>
            <p:cNvSpPr/>
            <p:nvPr/>
          </p:nvSpPr>
          <p:spPr>
            <a:xfrm>
              <a:off x="1059894" y="1429435"/>
              <a:ext cx="3606869" cy="11048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BEEB9F"/>
              </a:solidFill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829" y="1512287"/>
              <a:ext cx="980728" cy="916208"/>
            </a:xfrm>
            <a:prstGeom prst="rect">
              <a:avLst/>
            </a:prstGeom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8" name="TextBox 127"/>
            <p:cNvSpPr txBox="1"/>
            <p:nvPr/>
          </p:nvSpPr>
          <p:spPr>
            <a:xfrm>
              <a:off x="2487877" y="1705694"/>
              <a:ext cx="213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A388"/>
                  </a:solidFill>
                </a:rPr>
                <a:t>Cà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Phê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Nâu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Đá</a:t>
              </a:r>
              <a:r>
                <a:rPr lang="en-US" b="1" dirty="0" smtClean="0">
                  <a:solidFill>
                    <a:srgbClr val="00A388"/>
                  </a:solidFill>
                </a:rPr>
                <a:t> baby 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34357" y="2200389"/>
              <a:ext cx="2133342" cy="341161"/>
            </a:xfrm>
            <a:prstGeom prst="roundRect">
              <a:avLst>
                <a:gd name="adj" fmla="val 30998"/>
              </a:avLst>
            </a:prstGeom>
            <a:solidFill>
              <a:srgbClr val="BEEB9F"/>
            </a:solidFill>
            <a:ln>
              <a:solidFill>
                <a:srgbClr val="BEE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Plus 129"/>
            <p:cNvSpPr/>
            <p:nvPr/>
          </p:nvSpPr>
          <p:spPr>
            <a:xfrm>
              <a:off x="4203869" y="2237386"/>
              <a:ext cx="252573" cy="256032"/>
            </a:xfrm>
            <a:prstGeom prst="mathPlus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inus 130"/>
            <p:cNvSpPr/>
            <p:nvPr/>
          </p:nvSpPr>
          <p:spPr>
            <a:xfrm>
              <a:off x="2718215" y="2252458"/>
              <a:ext cx="256032" cy="256032"/>
            </a:xfrm>
            <a:prstGeom prst="mathMinus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44907" y="2206441"/>
              <a:ext cx="3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A388"/>
                  </a:solidFill>
                </a:rPr>
                <a:t>1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462598" y="1415119"/>
              <a:ext cx="1402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138"/>
                  </a:solidFill>
                </a:rPr>
                <a:t>30k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(- 20%)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540707" y="2408610"/>
              <a:ext cx="119943" cy="125712"/>
            </a:xfrm>
            <a:prstGeom prst="rect">
              <a:avLst/>
            </a:prstGeom>
            <a:solidFill>
              <a:srgbClr val="BEEB9F"/>
            </a:solidFill>
            <a:ln>
              <a:solidFill>
                <a:srgbClr val="BEE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47756" y="2200369"/>
              <a:ext cx="119943" cy="125712"/>
            </a:xfrm>
            <a:prstGeom prst="rect">
              <a:avLst/>
            </a:prstGeom>
            <a:solidFill>
              <a:srgbClr val="BEEB9F"/>
            </a:solidFill>
            <a:ln>
              <a:solidFill>
                <a:srgbClr val="BEE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059894" y="1475376"/>
            <a:ext cx="3629364" cy="367885"/>
          </a:xfrm>
          <a:prstGeom prst="roundRect">
            <a:avLst/>
          </a:prstGeom>
          <a:noFill/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Kiếm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59894" y="1931832"/>
            <a:ext cx="3598019" cy="2674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 smtClean="0">
                <a:solidFill>
                  <a:srgbClr val="00A388"/>
                </a:solidFill>
              </a:rPr>
              <a:t>Cà</a:t>
            </a:r>
            <a:r>
              <a:rPr lang="en-US" b="1" u="sng" dirty="0" smtClean="0">
                <a:solidFill>
                  <a:srgbClr val="00A388"/>
                </a:solidFill>
              </a:rPr>
              <a:t> </a:t>
            </a:r>
            <a:r>
              <a:rPr lang="en-US" b="1" u="sng" dirty="0" err="1" smtClean="0">
                <a:solidFill>
                  <a:srgbClr val="00A388"/>
                </a:solidFill>
              </a:rPr>
              <a:t>Phê</a:t>
            </a:r>
            <a:endParaRPr lang="en-US" b="1" u="sng" dirty="0">
              <a:solidFill>
                <a:srgbClr val="00A388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2702962" y="6281666"/>
            <a:ext cx="167424" cy="173867"/>
          </a:xfrm>
          <a:prstGeom prst="ellipse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050688" y="6281666"/>
            <a:ext cx="167424" cy="173867"/>
          </a:xfrm>
          <a:prstGeom prst="ellipse">
            <a:avLst/>
          </a:prstGeom>
          <a:solidFill>
            <a:schemeClr val="bg1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781521" y="807180"/>
            <a:ext cx="3760631" cy="5879206"/>
          </a:xfrm>
          <a:prstGeom prst="rect">
            <a:avLst/>
          </a:prstGeom>
          <a:solidFill>
            <a:schemeClr val="bg1"/>
          </a:solidFill>
          <a:ln w="6350"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5767034" y="1314532"/>
            <a:ext cx="3760631" cy="0"/>
          </a:xfrm>
          <a:prstGeom prst="line">
            <a:avLst/>
          </a:prstGeom>
          <a:ln>
            <a:solidFill>
              <a:srgbClr val="00A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109945" y="865236"/>
            <a:ext cx="10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Hủy</a:t>
            </a:r>
            <a:endParaRPr lang="en-US" sz="2000" b="1" dirty="0">
              <a:solidFill>
                <a:srgbClr val="00A388"/>
              </a:solidFill>
            </a:endParaRPr>
          </a:p>
        </p:txBody>
      </p:sp>
      <p:sp>
        <p:nvSpPr>
          <p:cNvPr id="141" name="L-Shape 140"/>
          <p:cNvSpPr/>
          <p:nvPr/>
        </p:nvSpPr>
        <p:spPr>
          <a:xfrm rot="2700000">
            <a:off x="5955161" y="979806"/>
            <a:ext cx="182880" cy="182880"/>
          </a:xfrm>
          <a:prstGeom prst="corner">
            <a:avLst>
              <a:gd name="adj1" fmla="val 17241"/>
              <a:gd name="adj2" fmla="val 18974"/>
            </a:avLst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8335550" y="865948"/>
            <a:ext cx="110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Xong</a:t>
            </a:r>
            <a:r>
              <a:rPr lang="en-US" sz="2000" b="1" dirty="0" smtClean="0">
                <a:solidFill>
                  <a:srgbClr val="00A388"/>
                </a:solidFill>
              </a:rPr>
              <a:t> (5)</a:t>
            </a:r>
            <a:endParaRPr lang="en-US" sz="2000" b="1" dirty="0">
              <a:solidFill>
                <a:srgbClr val="00A388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852162" y="2261941"/>
            <a:ext cx="3804873" cy="1160654"/>
            <a:chOff x="1059894" y="1415119"/>
            <a:chExt cx="3804873" cy="1160654"/>
          </a:xfrm>
        </p:grpSpPr>
        <p:sp>
          <p:nvSpPr>
            <p:cNvPr id="144" name="Rounded Rectangle 143"/>
            <p:cNvSpPr/>
            <p:nvPr/>
          </p:nvSpPr>
          <p:spPr>
            <a:xfrm>
              <a:off x="1059894" y="1429435"/>
              <a:ext cx="3606869" cy="11048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BEEB9F"/>
              </a:solidFill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829" y="1512287"/>
              <a:ext cx="980728" cy="916208"/>
            </a:xfrm>
            <a:prstGeom prst="rect">
              <a:avLst/>
            </a:prstGeom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6" name="TextBox 145"/>
            <p:cNvSpPr txBox="1"/>
            <p:nvPr/>
          </p:nvSpPr>
          <p:spPr>
            <a:xfrm>
              <a:off x="2487877" y="1705694"/>
              <a:ext cx="213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A388"/>
                  </a:solidFill>
                </a:rPr>
                <a:t>Cà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Phê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Nâu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Đá</a:t>
              </a:r>
              <a:r>
                <a:rPr lang="en-US" b="1" dirty="0" smtClean="0">
                  <a:solidFill>
                    <a:srgbClr val="00A388"/>
                  </a:solidFill>
                </a:rPr>
                <a:t> baby 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34357" y="2200389"/>
              <a:ext cx="2133342" cy="341161"/>
            </a:xfrm>
            <a:prstGeom prst="roundRect">
              <a:avLst>
                <a:gd name="adj" fmla="val 30998"/>
              </a:avLst>
            </a:prstGeom>
            <a:solidFill>
              <a:srgbClr val="BEEB9F"/>
            </a:solidFill>
            <a:ln>
              <a:solidFill>
                <a:srgbClr val="BEE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Plus 147"/>
            <p:cNvSpPr/>
            <p:nvPr/>
          </p:nvSpPr>
          <p:spPr>
            <a:xfrm>
              <a:off x="4203869" y="2237386"/>
              <a:ext cx="252573" cy="256032"/>
            </a:xfrm>
            <a:prstGeom prst="mathPlus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inus 148"/>
            <p:cNvSpPr/>
            <p:nvPr/>
          </p:nvSpPr>
          <p:spPr>
            <a:xfrm>
              <a:off x="2718215" y="2252458"/>
              <a:ext cx="256032" cy="256032"/>
            </a:xfrm>
            <a:prstGeom prst="mathMinus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444907" y="2206441"/>
              <a:ext cx="3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A388"/>
                  </a:solidFill>
                </a:rPr>
                <a:t>1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462598" y="1415119"/>
              <a:ext cx="1402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138"/>
                  </a:solidFill>
                </a:rPr>
                <a:t>30k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(- 20%)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40707" y="2408610"/>
              <a:ext cx="119943" cy="125712"/>
            </a:xfrm>
            <a:prstGeom prst="rect">
              <a:avLst/>
            </a:prstGeom>
            <a:solidFill>
              <a:srgbClr val="BEEB9F"/>
            </a:solidFill>
            <a:ln>
              <a:solidFill>
                <a:srgbClr val="BEE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47756" y="2200369"/>
              <a:ext cx="119943" cy="125712"/>
            </a:xfrm>
            <a:prstGeom prst="rect">
              <a:avLst/>
            </a:prstGeom>
            <a:solidFill>
              <a:srgbClr val="BEEB9F"/>
            </a:solidFill>
            <a:ln>
              <a:solidFill>
                <a:srgbClr val="BEE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5861012" y="1463741"/>
            <a:ext cx="3629364" cy="367885"/>
          </a:xfrm>
          <a:prstGeom prst="roundRect">
            <a:avLst/>
          </a:prstGeom>
          <a:noFill/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Kiếm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861012" y="1920197"/>
            <a:ext cx="3598019" cy="2674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 smtClean="0">
                <a:solidFill>
                  <a:srgbClr val="00A388"/>
                </a:solidFill>
              </a:rPr>
              <a:t>Ưa</a:t>
            </a:r>
            <a:r>
              <a:rPr lang="en-US" b="1" u="sng" dirty="0" smtClean="0">
                <a:solidFill>
                  <a:srgbClr val="00A388"/>
                </a:solidFill>
              </a:rPr>
              <a:t> </a:t>
            </a:r>
            <a:r>
              <a:rPr lang="en-US" b="1" u="sng" dirty="0" err="1" smtClean="0">
                <a:solidFill>
                  <a:srgbClr val="00A388"/>
                </a:solidFill>
              </a:rPr>
              <a:t>thích</a:t>
            </a:r>
            <a:endParaRPr lang="en-US" b="1" u="sng" dirty="0">
              <a:solidFill>
                <a:srgbClr val="00A388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504080" y="6270031"/>
            <a:ext cx="167424" cy="173867"/>
          </a:xfrm>
          <a:prstGeom prst="ellipse">
            <a:avLst/>
          </a:prstGeom>
          <a:solidFill>
            <a:schemeClr val="bg1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851806" y="6270031"/>
            <a:ext cx="167424" cy="173867"/>
          </a:xfrm>
          <a:prstGeom prst="ellipse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55917" y="6443898"/>
            <a:ext cx="770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1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client/server</a:t>
            </a:r>
          </a:p>
          <a:p>
            <a:r>
              <a:rPr lang="en-US" dirty="0" smtClean="0"/>
              <a:t>Restful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6207617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mobile (Android/IOS)/desktop (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demo)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database (</a:t>
            </a:r>
            <a:r>
              <a:rPr lang="en-US" dirty="0" err="1" smtClean="0"/>
              <a:t>sqlite</a:t>
            </a:r>
            <a:r>
              <a:rPr lang="en-US" dirty="0" smtClean="0"/>
              <a:t>),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smtClean="0"/>
              <a:t> database</a:t>
            </a:r>
            <a:endParaRPr lang="en-US" dirty="0" smtClean="0"/>
          </a:p>
          <a:p>
            <a:pPr lvl="1"/>
            <a:r>
              <a:rPr lang="en-US" dirty="0" smtClean="0"/>
              <a:t>Test socket </a:t>
            </a:r>
            <a:r>
              <a:rPr lang="en-US" dirty="0" err="1" smtClean="0"/>
              <a:t>hoặc</a:t>
            </a:r>
            <a:r>
              <a:rPr lang="en-US" dirty="0" smtClean="0"/>
              <a:t> Rest API (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2)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(Client/Server),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 smtClean="0"/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Maintain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4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yêu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cầu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66670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 smtClean="0"/>
          </a:p>
          <a:p>
            <a:pPr lvl="1"/>
            <a:r>
              <a:rPr lang="en-US" dirty="0" err="1" smtClean="0"/>
              <a:t>Chủ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yêu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cầu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66670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 (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 –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 smtClean="0"/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(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3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conflict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order ở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=&gt; </a:t>
            </a:r>
            <a:r>
              <a:rPr lang="en-US" b="1" i="1" dirty="0" err="1" smtClean="0"/>
              <a:t>chuyển</a:t>
            </a:r>
            <a:r>
              <a:rPr lang="en-US" b="1" i="1" dirty="0" smtClean="0"/>
              <a:t> order </a:t>
            </a:r>
            <a:r>
              <a:rPr lang="en-US" b="1" i="1" dirty="0" err="1" smtClean="0"/>
              <a:t>ra</a:t>
            </a:r>
            <a:r>
              <a:rPr lang="en-US" b="1" i="1" dirty="0" smtClean="0"/>
              <a:t> pool (</a:t>
            </a:r>
            <a:r>
              <a:rPr lang="en-US" b="1" i="1" dirty="0" err="1" smtClean="0"/>
              <a:t>trong</a:t>
            </a:r>
            <a:r>
              <a:rPr lang="en-US" b="1" i="1" dirty="0" smtClean="0"/>
              <a:t> pool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thể</a:t>
            </a:r>
            <a:r>
              <a:rPr lang="en-US" b="1" i="1" dirty="0" smtClean="0"/>
              <a:t> </a:t>
            </a:r>
            <a:r>
              <a:rPr lang="en-US" b="1" i="1" dirty="0" err="1" smtClean="0"/>
              <a:t>chuyển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vào</a:t>
            </a:r>
            <a:r>
              <a:rPr lang="en-US" b="1" i="1" dirty="0" smtClean="0"/>
              <a:t> </a:t>
            </a:r>
            <a:r>
              <a:rPr lang="en-US" b="1" i="1" dirty="0" err="1" smtClean="0"/>
              <a:t>bàn</a:t>
            </a:r>
            <a:r>
              <a:rPr lang="en-US" b="1" i="1" dirty="0" smtClean="0"/>
              <a:t>)</a:t>
            </a:r>
            <a:endParaRPr lang="en-US" dirty="0" smtClean="0"/>
          </a:p>
          <a:p>
            <a:pPr lvl="2"/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sang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3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1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sang </a:t>
            </a:r>
            <a:r>
              <a:rPr lang="en-US" dirty="0" err="1" smtClean="0"/>
              <a:t>bàn</a:t>
            </a:r>
            <a:r>
              <a:rPr lang="en-US" dirty="0" smtClean="0"/>
              <a:t> 2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).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A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A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1 sang </a:t>
            </a:r>
            <a:r>
              <a:rPr lang="en-US" dirty="0" err="1" smtClean="0"/>
              <a:t>bàn</a:t>
            </a:r>
            <a:r>
              <a:rPr lang="en-US" dirty="0" smtClean="0"/>
              <a:t> 2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A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ở </a:t>
            </a:r>
            <a:r>
              <a:rPr lang="en-US" dirty="0" err="1" smtClean="0"/>
              <a:t>bàn</a:t>
            </a:r>
            <a:r>
              <a:rPr lang="en-US" dirty="0" smtClean="0"/>
              <a:t> 2 =&gt; </a:t>
            </a:r>
            <a:r>
              <a:rPr lang="en-US" b="1" i="1" dirty="0" err="1" smtClean="0"/>
              <a:t>vấn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đề</a:t>
            </a:r>
            <a:r>
              <a:rPr lang="en-US" b="1" i="1" dirty="0" smtClean="0"/>
              <a:t>: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bàn</a:t>
            </a:r>
            <a:r>
              <a:rPr lang="en-US" dirty="0" smtClean="0"/>
              <a:t> 2 =&gt;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1 </a:t>
            </a:r>
            <a:r>
              <a:rPr lang="en-US" dirty="0" err="1" smtClean="0"/>
              <a:t>thừa</a:t>
            </a:r>
            <a:r>
              <a:rPr lang="en-US" dirty="0" smtClean="0"/>
              <a:t>, </a:t>
            </a:r>
            <a:r>
              <a:rPr lang="en-US" dirty="0" err="1" smtClean="0"/>
              <a:t>bàn</a:t>
            </a:r>
            <a:r>
              <a:rPr lang="en-US" dirty="0" smtClean="0"/>
              <a:t> 2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. </a:t>
            </a:r>
            <a:r>
              <a:rPr lang="en-US" b="1" i="1" dirty="0" err="1" smtClean="0"/>
              <a:t>Giải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2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pPr lvl="2"/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sang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9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yêu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cầu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66670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(cons)</a:t>
            </a:r>
            <a:endParaRPr lang="en-US" dirty="0"/>
          </a:p>
          <a:p>
            <a:pPr lvl="1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2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 smtClean="0"/>
          </a:p>
          <a:p>
            <a:pPr lvl="2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(1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2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 smtClean="0"/>
          </a:p>
          <a:p>
            <a:pPr lvl="2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 smtClean="0"/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map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 smtClean="0"/>
          </a:p>
          <a:p>
            <a:pPr lvl="1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2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2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 smtClean="0"/>
          </a:p>
          <a:p>
            <a:pPr lvl="2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(1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2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2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in </a:t>
            </a:r>
            <a:r>
              <a:rPr lang="en-US" dirty="0" err="1" smtClean="0"/>
              <a:t>nhiệt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1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yêu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cầu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66670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order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endParaRPr lang="en-US" dirty="0" smtClean="0"/>
          </a:p>
          <a:p>
            <a:r>
              <a:rPr lang="en-US" dirty="0" err="1" smtClean="0"/>
              <a:t>Chủ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pPr lvl="2"/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xen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endParaRPr lang="en-US" dirty="0" smtClean="0"/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2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3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giờ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  <a:p>
            <a:pPr lvl="4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4"/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pPr lvl="4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en-US" dirty="0" smtClean="0"/>
          </a:p>
          <a:p>
            <a:pPr lvl="3"/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backup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83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49776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Thiết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kế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Home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965916" y="824247"/>
            <a:ext cx="3760631" cy="5879206"/>
          </a:xfrm>
          <a:prstGeom prst="rect">
            <a:avLst/>
          </a:prstGeom>
          <a:solidFill>
            <a:schemeClr val="bg1"/>
          </a:solidFill>
          <a:ln w="6350"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2766" y="669703"/>
            <a:ext cx="5885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Menu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map)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/>
              <a:t>Button </a:t>
            </a:r>
            <a:r>
              <a:rPr lang="en-US" strike="sngStrike" dirty="0" err="1" smtClean="0"/>
              <a:t>tùy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chỉnh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giao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diện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chuyển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đổi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danh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sách</a:t>
            </a:r>
            <a:r>
              <a:rPr lang="en-US" strike="sngStrike" dirty="0" smtClean="0"/>
              <a:t> &lt;-&gt; map, </a:t>
            </a:r>
            <a:r>
              <a:rPr lang="en-US" strike="sngStrike" dirty="0" err="1" smtClean="0"/>
              <a:t>chỉnh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sửa</a:t>
            </a:r>
            <a:r>
              <a:rPr lang="en-US" strike="sngStrike" dirty="0" smtClean="0"/>
              <a:t> map, </a:t>
            </a:r>
            <a:r>
              <a:rPr lang="en-US" strike="sngStrike" dirty="0" err="1" smtClean="0"/>
              <a:t>thêm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bàn</a:t>
            </a:r>
            <a:r>
              <a:rPr lang="en-US" strike="sngStrik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65916" y="1300767"/>
            <a:ext cx="3760631" cy="0"/>
          </a:xfrm>
          <a:prstGeom prst="line">
            <a:avLst/>
          </a:prstGeom>
          <a:ln>
            <a:solidFill>
              <a:srgbClr val="00A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qual 17"/>
          <p:cNvSpPr/>
          <p:nvPr/>
        </p:nvSpPr>
        <p:spPr>
          <a:xfrm>
            <a:off x="1094704" y="914400"/>
            <a:ext cx="347730" cy="231820"/>
          </a:xfrm>
          <a:prstGeom prst="mathEqual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inus 19"/>
          <p:cNvSpPr/>
          <p:nvPr/>
        </p:nvSpPr>
        <p:spPr>
          <a:xfrm>
            <a:off x="1094704" y="1068946"/>
            <a:ext cx="347730" cy="154547"/>
          </a:xfrm>
          <a:prstGeom prst="mathMinus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51162" y="864712"/>
            <a:ext cx="10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Tầng</a:t>
            </a:r>
            <a:r>
              <a:rPr lang="en-US" sz="2000" b="1" dirty="0" smtClean="0">
                <a:solidFill>
                  <a:srgbClr val="00A388"/>
                </a:solidFill>
              </a:rPr>
              <a:t> 1</a:t>
            </a:r>
            <a:endParaRPr lang="en-US" sz="2000" b="1" dirty="0">
              <a:solidFill>
                <a:srgbClr val="00A38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84856" y="1609859"/>
            <a:ext cx="1159099" cy="1455313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2952474" y="1609859"/>
            <a:ext cx="1477858" cy="1395701"/>
          </a:xfrm>
          <a:prstGeom prst="roundRect">
            <a:avLst/>
          </a:prstGeom>
          <a:solidFill>
            <a:srgbClr val="FF6138"/>
          </a:solidFill>
          <a:ln>
            <a:solidFill>
              <a:srgbClr val="FF6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184856" y="3335628"/>
            <a:ext cx="1159099" cy="1275009"/>
          </a:xfrm>
          <a:prstGeom prst="roundRect">
            <a:avLst/>
          </a:prstGeom>
          <a:solidFill>
            <a:srgbClr val="FFFF9D"/>
          </a:solidFill>
          <a:ln>
            <a:solidFill>
              <a:srgbClr val="00A3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A388"/>
                </a:solidFill>
              </a:rPr>
              <a:t>2</a:t>
            </a:r>
            <a:endParaRPr lang="en-US" sz="2800" dirty="0">
              <a:solidFill>
                <a:srgbClr val="00A388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96661" y="4765181"/>
            <a:ext cx="1159099" cy="1210614"/>
          </a:xfrm>
          <a:prstGeom prst="roundRect">
            <a:avLst/>
          </a:prstGeom>
          <a:solidFill>
            <a:srgbClr val="FFFF9D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A388"/>
                </a:solidFill>
              </a:rPr>
              <a:t>5</a:t>
            </a:r>
            <a:endParaRPr lang="en-US" dirty="0">
              <a:solidFill>
                <a:srgbClr val="00A388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97806" y="6281666"/>
            <a:ext cx="167424" cy="173867"/>
          </a:xfrm>
          <a:prstGeom prst="ellipse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45532" y="6281666"/>
            <a:ext cx="167424" cy="173867"/>
          </a:xfrm>
          <a:prstGeom prst="ellipse">
            <a:avLst/>
          </a:prstGeom>
          <a:solidFill>
            <a:schemeClr val="bg1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52475" y="6279518"/>
            <a:ext cx="167424" cy="173867"/>
          </a:xfrm>
          <a:prstGeom prst="ellipse">
            <a:avLst/>
          </a:prstGeom>
          <a:solidFill>
            <a:schemeClr val="bg1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98186" y="2833351"/>
            <a:ext cx="45719" cy="19318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02937" y="4241305"/>
            <a:ext cx="7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0:05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940343" y="4609940"/>
            <a:ext cx="1346799" cy="1320169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dirty="0"/>
          </a:p>
        </p:txBody>
      </p:sp>
      <p:pic>
        <p:nvPicPr>
          <p:cNvPr id="1026" name="Picture 2" descr="Kết quả hình ảnh cho clock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61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61" y="4328327"/>
            <a:ext cx="188939" cy="18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2958526" y="3323234"/>
            <a:ext cx="1310431" cy="1143282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28726" y="5603527"/>
            <a:ext cx="7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0:05</a:t>
            </a:r>
            <a:endParaRPr lang="en-US" dirty="0">
              <a:solidFill>
                <a:srgbClr val="FF6138"/>
              </a:solidFill>
            </a:endParaRPr>
          </a:p>
        </p:txBody>
      </p:sp>
      <p:pic>
        <p:nvPicPr>
          <p:cNvPr id="38" name="Picture 2" descr="Kết quả hình ảnh cho clock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61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50" y="5690549"/>
            <a:ext cx="188939" cy="18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49776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Thiết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kế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Home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965916" y="824247"/>
            <a:ext cx="3760631" cy="587920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2766" y="669703"/>
            <a:ext cx="5885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Menu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(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map)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Button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&lt;-&gt; map,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map,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65916" y="1300767"/>
            <a:ext cx="3760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1162" y="864712"/>
            <a:ext cx="10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Bàn</a:t>
            </a:r>
            <a:r>
              <a:rPr lang="en-US" sz="2000" b="1" dirty="0" smtClean="0">
                <a:solidFill>
                  <a:srgbClr val="00A388"/>
                </a:solidFill>
              </a:rPr>
              <a:t> 1</a:t>
            </a:r>
            <a:endParaRPr lang="en-US" sz="2000" b="1" dirty="0">
              <a:solidFill>
                <a:srgbClr val="00A38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84856" y="1609859"/>
            <a:ext cx="1159099" cy="1455313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  <a:effectLst>
            <a:glow rad="101600">
              <a:srgbClr val="FF613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2952474" y="1609859"/>
            <a:ext cx="1477858" cy="1395701"/>
          </a:xfrm>
          <a:prstGeom prst="roundRect">
            <a:avLst/>
          </a:prstGeom>
          <a:solidFill>
            <a:srgbClr val="FF6138"/>
          </a:solidFill>
          <a:ln>
            <a:solidFill>
              <a:srgbClr val="FF6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184856" y="3335628"/>
            <a:ext cx="1159099" cy="1275009"/>
          </a:xfrm>
          <a:prstGeom prst="roundRect">
            <a:avLst/>
          </a:prstGeom>
          <a:solidFill>
            <a:srgbClr val="FFFF9D"/>
          </a:solidFill>
          <a:ln>
            <a:solidFill>
              <a:srgbClr val="00A3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A388"/>
                </a:solidFill>
              </a:rPr>
              <a:t>2</a:t>
            </a:r>
            <a:endParaRPr lang="en-US" sz="2800" dirty="0">
              <a:solidFill>
                <a:srgbClr val="00A388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96661" y="4765181"/>
            <a:ext cx="1159099" cy="1210614"/>
          </a:xfrm>
          <a:prstGeom prst="roundRect">
            <a:avLst/>
          </a:prstGeom>
          <a:solidFill>
            <a:srgbClr val="FFFF9D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A388"/>
                </a:solidFill>
              </a:rPr>
              <a:t>5</a:t>
            </a:r>
            <a:endParaRPr lang="en-US" dirty="0">
              <a:solidFill>
                <a:srgbClr val="00A388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97806" y="6281666"/>
            <a:ext cx="167424" cy="173867"/>
          </a:xfrm>
          <a:prstGeom prst="ellipse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45532" y="6281666"/>
            <a:ext cx="167424" cy="173867"/>
          </a:xfrm>
          <a:prstGeom prst="ellipse">
            <a:avLst/>
          </a:prstGeom>
          <a:solidFill>
            <a:schemeClr val="bg1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52475" y="6279518"/>
            <a:ext cx="167424" cy="173867"/>
          </a:xfrm>
          <a:prstGeom prst="ellipse">
            <a:avLst/>
          </a:prstGeom>
          <a:solidFill>
            <a:schemeClr val="bg1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98186" y="2833351"/>
            <a:ext cx="45719" cy="19318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02937" y="4241305"/>
            <a:ext cx="7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0:05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940343" y="4609940"/>
            <a:ext cx="1346799" cy="1320169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dirty="0"/>
          </a:p>
        </p:txBody>
      </p:sp>
      <p:pic>
        <p:nvPicPr>
          <p:cNvPr id="1026" name="Picture 2" descr="Kết quả hình ảnh cho clock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61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61" y="4328327"/>
            <a:ext cx="188939" cy="18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2958526" y="3323234"/>
            <a:ext cx="1310431" cy="1143282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28726" y="5603527"/>
            <a:ext cx="7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0:05</a:t>
            </a:r>
            <a:endParaRPr lang="en-US" dirty="0">
              <a:solidFill>
                <a:srgbClr val="FF6138"/>
              </a:solidFill>
            </a:endParaRPr>
          </a:p>
        </p:txBody>
      </p:sp>
      <p:pic>
        <p:nvPicPr>
          <p:cNvPr id="38" name="Picture 2" descr="Kết quả hình ảnh cho clock icon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61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50" y="5690549"/>
            <a:ext cx="188939" cy="18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/>
          <p:cNvSpPr/>
          <p:nvPr/>
        </p:nvSpPr>
        <p:spPr>
          <a:xfrm>
            <a:off x="3745605" y="5871155"/>
            <a:ext cx="684727" cy="669702"/>
          </a:xfrm>
          <a:prstGeom prst="ellipse">
            <a:avLst/>
          </a:prstGeom>
          <a:solidFill>
            <a:srgbClr val="FF6138"/>
          </a:solidFill>
          <a:ln>
            <a:solidFill>
              <a:srgbClr val="FF61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Kết quả hình ảnh cho wrench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35" y="5880647"/>
            <a:ext cx="892125" cy="6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5916" y="1286353"/>
            <a:ext cx="3760631" cy="5402686"/>
          </a:xfrm>
          <a:prstGeom prst="rect">
            <a:avLst/>
          </a:prstGeom>
          <a:solidFill>
            <a:schemeClr val="dk1">
              <a:alpha val="8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84311" y="1974171"/>
            <a:ext cx="1888699" cy="562708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Món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81957" y="3013425"/>
            <a:ext cx="1888699" cy="562708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Bàn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1940029" y="4108189"/>
            <a:ext cx="1888699" cy="562708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1640173" y="5169146"/>
            <a:ext cx="607091" cy="606425"/>
          </a:xfrm>
          <a:prstGeom prst="ellipse">
            <a:avLst/>
          </a:prstGeom>
          <a:solidFill>
            <a:srgbClr val="00A388"/>
          </a:solidFill>
          <a:ln>
            <a:solidFill>
              <a:srgbClr val="00A388"/>
            </a:solidFill>
          </a:ln>
          <a:effectLst>
            <a:glow rad="228600">
              <a:schemeClr val="bg1">
                <a:alpha val="6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657677" y="5169146"/>
            <a:ext cx="607091" cy="606425"/>
          </a:xfrm>
          <a:prstGeom prst="ellipse">
            <a:avLst/>
          </a:prstGeom>
          <a:solidFill>
            <a:srgbClr val="FFFF9D"/>
          </a:solidFill>
          <a:ln>
            <a:solidFill>
              <a:srgbClr val="FFFF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566685" y="5204835"/>
            <a:ext cx="607091" cy="606425"/>
          </a:xfrm>
          <a:prstGeom prst="ellipse">
            <a:avLst/>
          </a:prstGeom>
          <a:solidFill>
            <a:srgbClr val="FF6138"/>
          </a:solidFill>
          <a:ln>
            <a:solidFill>
              <a:srgbClr val="FF6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7975" y="5915704"/>
            <a:ext cx="78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Trống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09978" y="5891410"/>
            <a:ext cx="78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Đợi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82248" y="5891664"/>
            <a:ext cx="86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Chưa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T.Toán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L-Shape 34"/>
          <p:cNvSpPr/>
          <p:nvPr/>
        </p:nvSpPr>
        <p:spPr>
          <a:xfrm rot="2700000">
            <a:off x="1154043" y="991441"/>
            <a:ext cx="182880" cy="182880"/>
          </a:xfrm>
          <a:prstGeom prst="corner">
            <a:avLst>
              <a:gd name="adj1" fmla="val 17241"/>
              <a:gd name="adj2" fmla="val 18974"/>
            </a:avLst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6922731" y="2413698"/>
            <a:ext cx="1728900" cy="554083"/>
          </a:xfrm>
          <a:prstGeom prst="rect">
            <a:avLst/>
          </a:prstGeom>
          <a:solidFill>
            <a:srgbClr val="BEEB9F"/>
          </a:solidFill>
          <a:ln>
            <a:solidFill>
              <a:srgbClr val="BEE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917792" y="1200505"/>
            <a:ext cx="3512713" cy="5898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5916" y="824247"/>
            <a:ext cx="3760631" cy="5879206"/>
          </a:xfrm>
          <a:prstGeom prst="rect">
            <a:avLst/>
          </a:prstGeom>
          <a:solidFill>
            <a:schemeClr val="bg1"/>
          </a:solidFill>
          <a:ln w="6350"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49776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Thiết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kế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màn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Món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Đặt</a:t>
            </a:r>
            <a:endParaRPr lang="en-US" sz="32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65916" y="1300767"/>
            <a:ext cx="3760631" cy="0"/>
          </a:xfrm>
          <a:prstGeom prst="line">
            <a:avLst/>
          </a:prstGeom>
          <a:ln>
            <a:solidFill>
              <a:srgbClr val="00A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8827" y="876871"/>
            <a:ext cx="10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Bàn</a:t>
            </a:r>
            <a:r>
              <a:rPr lang="en-US" sz="2000" b="1" dirty="0" smtClean="0">
                <a:solidFill>
                  <a:srgbClr val="00A388"/>
                </a:solidFill>
              </a:rPr>
              <a:t> 1</a:t>
            </a:r>
            <a:endParaRPr lang="en-US" sz="2000" b="1" dirty="0">
              <a:solidFill>
                <a:srgbClr val="00A388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98186" y="2833351"/>
            <a:ext cx="45719" cy="19318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94704" y="1751527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47737" y="139005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A388"/>
                </a:solidFill>
              </a:rPr>
              <a:t>Cà</a:t>
            </a:r>
            <a:r>
              <a:rPr lang="en-US" dirty="0" smtClean="0">
                <a:solidFill>
                  <a:srgbClr val="00A388"/>
                </a:solidFill>
              </a:rPr>
              <a:t> </a:t>
            </a:r>
            <a:r>
              <a:rPr lang="en-US" dirty="0" err="1" smtClean="0">
                <a:solidFill>
                  <a:srgbClr val="00A388"/>
                </a:solidFill>
              </a:rPr>
              <a:t>Phê</a:t>
            </a:r>
            <a:r>
              <a:rPr lang="en-US" dirty="0" smtClean="0">
                <a:solidFill>
                  <a:srgbClr val="00A388"/>
                </a:solidFill>
              </a:rPr>
              <a:t> </a:t>
            </a:r>
            <a:r>
              <a:rPr lang="en-US" dirty="0" err="1" smtClean="0">
                <a:solidFill>
                  <a:srgbClr val="00A388"/>
                </a:solidFill>
              </a:rPr>
              <a:t>Đen</a:t>
            </a:r>
            <a:r>
              <a:rPr lang="en-US" dirty="0" smtClean="0">
                <a:solidFill>
                  <a:srgbClr val="00A388"/>
                </a:solidFill>
              </a:rPr>
              <a:t> …</a:t>
            </a:r>
            <a:endParaRPr lang="en-US" dirty="0">
              <a:solidFill>
                <a:srgbClr val="00A38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2023" y="1432669"/>
            <a:ext cx="10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300k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8172" y="1432669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1</a:t>
            </a:r>
            <a:endParaRPr lang="en-US" dirty="0">
              <a:solidFill>
                <a:srgbClr val="00A388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118314" y="2316046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7737" y="1926797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A388"/>
                </a:solidFill>
              </a:rPr>
              <a:t>Cà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Phê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Đen</a:t>
            </a:r>
            <a:r>
              <a:rPr lang="en-US" b="1" dirty="0" smtClean="0">
                <a:solidFill>
                  <a:srgbClr val="00A388"/>
                </a:solidFill>
              </a:rPr>
              <a:t> …</a:t>
            </a:r>
            <a:endParaRPr lang="en-US" b="1" dirty="0">
              <a:solidFill>
                <a:srgbClr val="00A38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55633" y="1997188"/>
            <a:ext cx="10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300k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31782" y="1997188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1</a:t>
            </a:r>
            <a:endParaRPr lang="en-US" dirty="0">
              <a:solidFill>
                <a:srgbClr val="00A388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116167" y="2829050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60734" y="2479774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A388"/>
                </a:solidFill>
              </a:rPr>
              <a:t>Cà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Phê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Đen</a:t>
            </a:r>
            <a:r>
              <a:rPr lang="en-US" b="1" dirty="0" smtClean="0">
                <a:solidFill>
                  <a:srgbClr val="00A388"/>
                </a:solidFill>
              </a:rPr>
              <a:t> …</a:t>
            </a:r>
            <a:endParaRPr lang="en-US" b="1" dirty="0">
              <a:solidFill>
                <a:srgbClr val="00A388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3486" y="2510192"/>
            <a:ext cx="10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300k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29635" y="2510192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1</a:t>
            </a:r>
            <a:endParaRPr lang="en-US" dirty="0">
              <a:solidFill>
                <a:srgbClr val="00A388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39778" y="3380695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85178" y="3045630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A388"/>
                </a:solidFill>
              </a:rPr>
              <a:t>Cà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Phê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Đen</a:t>
            </a:r>
            <a:r>
              <a:rPr lang="en-US" b="1" dirty="0" smtClean="0">
                <a:solidFill>
                  <a:srgbClr val="00A388"/>
                </a:solidFill>
              </a:rPr>
              <a:t> …</a:t>
            </a:r>
            <a:endParaRPr lang="en-US" b="1" dirty="0">
              <a:solidFill>
                <a:srgbClr val="00A38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7097" y="3061837"/>
            <a:ext cx="10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300k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53246" y="3061837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1</a:t>
            </a:r>
            <a:endParaRPr lang="en-US" dirty="0">
              <a:solidFill>
                <a:srgbClr val="00A388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150510" y="3867945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83051" y="3531815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A388"/>
                </a:solidFill>
              </a:rPr>
              <a:t>Cà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Phê</a:t>
            </a:r>
            <a:r>
              <a:rPr lang="en-US" b="1" dirty="0" smtClean="0">
                <a:solidFill>
                  <a:srgbClr val="00A388"/>
                </a:solidFill>
              </a:rPr>
              <a:t> </a:t>
            </a:r>
            <a:r>
              <a:rPr lang="en-US" b="1" dirty="0" err="1" smtClean="0">
                <a:solidFill>
                  <a:srgbClr val="00A388"/>
                </a:solidFill>
              </a:rPr>
              <a:t>Đen</a:t>
            </a:r>
            <a:r>
              <a:rPr lang="en-US" b="1" dirty="0" smtClean="0">
                <a:solidFill>
                  <a:srgbClr val="00A388"/>
                </a:solidFill>
              </a:rPr>
              <a:t> …</a:t>
            </a:r>
            <a:endParaRPr lang="en-US" b="1" dirty="0">
              <a:solidFill>
                <a:srgbClr val="00A388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7829" y="3549087"/>
            <a:ext cx="10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300k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3978" y="3549087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1</a:t>
            </a:r>
            <a:endParaRPr lang="en-US" dirty="0">
              <a:solidFill>
                <a:srgbClr val="00A388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4121" y="4007536"/>
            <a:ext cx="3512713" cy="411009"/>
            <a:chOff x="1174121" y="4007536"/>
            <a:chExt cx="3512713" cy="411009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174121" y="4368071"/>
              <a:ext cx="341290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83051" y="4007536"/>
              <a:ext cx="155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A388"/>
                  </a:solidFill>
                </a:rPr>
                <a:t>Cà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Phê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Đen</a:t>
              </a:r>
              <a:r>
                <a:rPr lang="en-US" b="1" dirty="0" smtClean="0">
                  <a:solidFill>
                    <a:srgbClr val="00A388"/>
                  </a:solidFill>
                </a:rPr>
                <a:t> …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11440" y="4049213"/>
              <a:ext cx="1046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138"/>
                  </a:solidFill>
                </a:rPr>
                <a:t>300k</a:t>
              </a:r>
              <a:endParaRPr lang="en-US" dirty="0">
                <a:solidFill>
                  <a:srgbClr val="FF6138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7589" y="4049213"/>
              <a:ext cx="3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A388"/>
                  </a:solidFill>
                </a:rPr>
                <a:t>1</a:t>
              </a:r>
              <a:endParaRPr lang="en-US" dirty="0">
                <a:solidFill>
                  <a:srgbClr val="00A388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55869" y="4598876"/>
            <a:ext cx="3512713" cy="384187"/>
            <a:chOff x="1174121" y="4034358"/>
            <a:chExt cx="3512713" cy="38418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74121" y="4368071"/>
              <a:ext cx="341290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393051" y="4034358"/>
              <a:ext cx="155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A388"/>
                  </a:solidFill>
                </a:rPr>
                <a:t>Cà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Phê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Đen</a:t>
              </a:r>
              <a:r>
                <a:rPr lang="en-US" b="1" dirty="0" smtClean="0">
                  <a:solidFill>
                    <a:srgbClr val="00A388"/>
                  </a:solidFill>
                </a:rPr>
                <a:t> …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11440" y="4049213"/>
              <a:ext cx="1046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138"/>
                  </a:solidFill>
                </a:rPr>
                <a:t>300k</a:t>
              </a:r>
              <a:endParaRPr lang="en-US" dirty="0">
                <a:solidFill>
                  <a:srgbClr val="FF6138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87589" y="4049213"/>
              <a:ext cx="3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A388"/>
                  </a:solidFill>
                </a:rPr>
                <a:t>1</a:t>
              </a:r>
              <a:endParaRPr lang="en-US" dirty="0">
                <a:solidFill>
                  <a:srgbClr val="00A388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66070" y="5178249"/>
            <a:ext cx="3512713" cy="369332"/>
            <a:chOff x="1174121" y="4049213"/>
            <a:chExt cx="3512713" cy="3693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1174121" y="4368071"/>
              <a:ext cx="341290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91102" y="4049213"/>
              <a:ext cx="155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A388"/>
                  </a:solidFill>
                </a:rPr>
                <a:t>Cà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Phê</a:t>
              </a:r>
              <a:r>
                <a:rPr lang="en-US" b="1" dirty="0" smtClean="0">
                  <a:solidFill>
                    <a:srgbClr val="00A388"/>
                  </a:solidFill>
                </a:rPr>
                <a:t> </a:t>
              </a:r>
              <a:r>
                <a:rPr lang="en-US" b="1" dirty="0" err="1" smtClean="0">
                  <a:solidFill>
                    <a:srgbClr val="00A388"/>
                  </a:solidFill>
                </a:rPr>
                <a:t>Đen</a:t>
              </a:r>
              <a:r>
                <a:rPr lang="en-US" b="1" dirty="0" smtClean="0">
                  <a:solidFill>
                    <a:srgbClr val="00A388"/>
                  </a:solidFill>
                </a:rPr>
                <a:t> …</a:t>
              </a:r>
              <a:endParaRPr lang="en-US" b="1" dirty="0">
                <a:solidFill>
                  <a:srgbClr val="00A388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11440" y="4049213"/>
              <a:ext cx="1046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138"/>
                  </a:solidFill>
                </a:rPr>
                <a:t>300k</a:t>
              </a:r>
              <a:endParaRPr lang="en-US" dirty="0">
                <a:solidFill>
                  <a:srgbClr val="FF6138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7589" y="4049213"/>
              <a:ext cx="3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A388"/>
                  </a:solidFill>
                </a:rPr>
                <a:t>1</a:t>
              </a:r>
              <a:endParaRPr lang="en-US" dirty="0">
                <a:solidFill>
                  <a:srgbClr val="00A388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965916" y="5718220"/>
            <a:ext cx="3760631" cy="0"/>
          </a:xfrm>
          <a:prstGeom prst="line">
            <a:avLst/>
          </a:prstGeom>
          <a:ln>
            <a:solidFill>
              <a:srgbClr val="00A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7555" y="5754667"/>
            <a:ext cx="80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A388"/>
                </a:solidFill>
              </a:rPr>
              <a:t>Tổng</a:t>
            </a:r>
            <a:endParaRPr lang="en-US" b="1" dirty="0">
              <a:solidFill>
                <a:srgbClr val="00A38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3876" y="5768693"/>
            <a:ext cx="79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1000k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53246" y="5742766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8</a:t>
            </a:r>
            <a:endParaRPr lang="en-US" dirty="0">
              <a:solidFill>
                <a:srgbClr val="00A388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87359" y="6208080"/>
            <a:ext cx="1586426" cy="373847"/>
          </a:xfrm>
          <a:prstGeom prst="roundRect">
            <a:avLst/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28" name="L-Shape 27"/>
          <p:cNvSpPr/>
          <p:nvPr/>
        </p:nvSpPr>
        <p:spPr>
          <a:xfrm rot="2700000">
            <a:off x="1154043" y="991441"/>
            <a:ext cx="182880" cy="182880"/>
          </a:xfrm>
          <a:prstGeom prst="corner">
            <a:avLst>
              <a:gd name="adj1" fmla="val 17241"/>
              <a:gd name="adj2" fmla="val 18974"/>
            </a:avLst>
          </a:prstGeom>
          <a:solidFill>
            <a:srgbClr val="00A388"/>
          </a:solidFill>
          <a:ln>
            <a:solidFill>
              <a:srgbClr val="00A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81702" y="849500"/>
            <a:ext cx="133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A388"/>
                </a:solidFill>
              </a:rPr>
              <a:t>Thêm</a:t>
            </a:r>
            <a:r>
              <a:rPr lang="en-US" sz="2000" b="1" dirty="0" smtClean="0">
                <a:solidFill>
                  <a:srgbClr val="00A388"/>
                </a:solidFill>
              </a:rPr>
              <a:t> </a:t>
            </a:r>
            <a:r>
              <a:rPr lang="en-US" sz="2000" b="1" dirty="0" err="1" smtClean="0">
                <a:solidFill>
                  <a:srgbClr val="00A388"/>
                </a:solidFill>
              </a:rPr>
              <a:t>Món</a:t>
            </a:r>
            <a:endParaRPr lang="en-US" sz="2000" b="1" dirty="0">
              <a:solidFill>
                <a:srgbClr val="00A388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154817" y="1475268"/>
            <a:ext cx="182880" cy="182880"/>
            <a:chOff x="7962314" y="1432669"/>
            <a:chExt cx="365760" cy="369332"/>
          </a:xfrm>
        </p:grpSpPr>
        <p:sp>
          <p:nvSpPr>
            <p:cNvPr id="71" name="Oval 70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-Shape 71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ircular Arrow 72"/>
          <p:cNvSpPr/>
          <p:nvPr/>
        </p:nvSpPr>
        <p:spPr>
          <a:xfrm rot="10800000">
            <a:off x="1154817" y="2002328"/>
            <a:ext cx="182880" cy="1828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86117"/>
              <a:gd name="adj5" fmla="val 125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54817" y="2557223"/>
            <a:ext cx="182880" cy="182880"/>
            <a:chOff x="7285204" y="1952945"/>
            <a:chExt cx="365760" cy="369332"/>
          </a:xfrm>
        </p:grpSpPr>
        <p:sp>
          <p:nvSpPr>
            <p:cNvPr id="77" name="Oval 76"/>
            <p:cNvSpPr/>
            <p:nvPr/>
          </p:nvSpPr>
          <p:spPr>
            <a:xfrm>
              <a:off x="7285204" y="1952945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7325209" y="1995586"/>
              <a:ext cx="285750" cy="284050"/>
            </a:xfrm>
            <a:prstGeom prst="mathMultiply">
              <a:avLst>
                <a:gd name="adj1" fmla="val 10107"/>
              </a:avLst>
            </a:prstGeom>
            <a:solidFill>
              <a:srgbClr val="FF6138"/>
            </a:solidFill>
            <a:ln>
              <a:solidFill>
                <a:srgbClr val="FF6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54817" y="3133050"/>
            <a:ext cx="182880" cy="182880"/>
            <a:chOff x="7962314" y="1432669"/>
            <a:chExt cx="365760" cy="369332"/>
          </a:xfrm>
        </p:grpSpPr>
        <p:sp>
          <p:nvSpPr>
            <p:cNvPr id="83" name="Oval 82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L-Shape 83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54817" y="3609122"/>
            <a:ext cx="182880" cy="182880"/>
            <a:chOff x="7962314" y="1432669"/>
            <a:chExt cx="365760" cy="369332"/>
          </a:xfrm>
        </p:grpSpPr>
        <p:sp>
          <p:nvSpPr>
            <p:cNvPr id="86" name="Oval 85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L-Shape 86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54817" y="4115053"/>
            <a:ext cx="182880" cy="182880"/>
            <a:chOff x="7962314" y="1432669"/>
            <a:chExt cx="365760" cy="369332"/>
          </a:xfrm>
        </p:grpSpPr>
        <p:sp>
          <p:nvSpPr>
            <p:cNvPr id="89" name="Oval 88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-Shape 89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54817" y="4631646"/>
            <a:ext cx="182880" cy="182880"/>
            <a:chOff x="7962314" y="1432669"/>
            <a:chExt cx="365760" cy="369332"/>
          </a:xfrm>
        </p:grpSpPr>
        <p:sp>
          <p:nvSpPr>
            <p:cNvPr id="92" name="Oval 91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-Shape 92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154817" y="5228361"/>
            <a:ext cx="182880" cy="182880"/>
            <a:chOff x="7285204" y="1952945"/>
            <a:chExt cx="365760" cy="369332"/>
          </a:xfrm>
        </p:grpSpPr>
        <p:sp>
          <p:nvSpPr>
            <p:cNvPr id="95" name="Oval 94"/>
            <p:cNvSpPr/>
            <p:nvPr/>
          </p:nvSpPr>
          <p:spPr>
            <a:xfrm>
              <a:off x="7285204" y="1952945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7325209" y="1995586"/>
              <a:ext cx="285750" cy="284050"/>
            </a:xfrm>
            <a:prstGeom prst="mathMultiply">
              <a:avLst>
                <a:gd name="adj1" fmla="val 10107"/>
              </a:avLst>
            </a:prstGeom>
            <a:solidFill>
              <a:srgbClr val="FF6138"/>
            </a:solidFill>
            <a:ln>
              <a:solidFill>
                <a:srgbClr val="FF6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6045266" y="1705694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298299" y="1344223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A388"/>
                </a:solidFill>
              </a:rPr>
              <a:t>Cà</a:t>
            </a:r>
            <a:r>
              <a:rPr lang="en-US" dirty="0" smtClean="0">
                <a:solidFill>
                  <a:srgbClr val="00A388"/>
                </a:solidFill>
              </a:rPr>
              <a:t> </a:t>
            </a:r>
            <a:r>
              <a:rPr lang="en-US" dirty="0" err="1" smtClean="0">
                <a:solidFill>
                  <a:srgbClr val="00A388"/>
                </a:solidFill>
              </a:rPr>
              <a:t>Phê</a:t>
            </a:r>
            <a:r>
              <a:rPr lang="en-US" dirty="0" smtClean="0">
                <a:solidFill>
                  <a:srgbClr val="00A388"/>
                </a:solidFill>
              </a:rPr>
              <a:t> </a:t>
            </a:r>
            <a:r>
              <a:rPr lang="en-US" dirty="0" err="1" smtClean="0">
                <a:solidFill>
                  <a:srgbClr val="00A388"/>
                </a:solidFill>
              </a:rPr>
              <a:t>Đen</a:t>
            </a:r>
            <a:r>
              <a:rPr lang="en-US" dirty="0" smtClean="0">
                <a:solidFill>
                  <a:srgbClr val="00A388"/>
                </a:solidFill>
              </a:rPr>
              <a:t> …</a:t>
            </a:r>
            <a:endParaRPr lang="en-US" dirty="0">
              <a:solidFill>
                <a:srgbClr val="00A388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82585" y="1386836"/>
            <a:ext cx="10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138"/>
                </a:solidFill>
              </a:rPr>
              <a:t>300k</a:t>
            </a:r>
            <a:endParaRPr lang="en-US" dirty="0">
              <a:solidFill>
                <a:srgbClr val="FF6138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58734" y="1386836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388"/>
                </a:solidFill>
              </a:rPr>
              <a:t>1</a:t>
            </a:r>
            <a:endParaRPr lang="en-US" dirty="0">
              <a:solidFill>
                <a:srgbClr val="00A388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105379" y="1429435"/>
            <a:ext cx="182880" cy="182880"/>
            <a:chOff x="7962314" y="1432669"/>
            <a:chExt cx="365760" cy="369332"/>
          </a:xfrm>
        </p:grpSpPr>
        <p:sp>
          <p:nvSpPr>
            <p:cNvPr id="102" name="Oval 101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-Shape 102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9458168" y="1212197"/>
            <a:ext cx="972337" cy="578112"/>
          </a:xfrm>
          <a:prstGeom prst="rect">
            <a:avLst/>
          </a:prstGeom>
          <a:solidFill>
            <a:srgbClr val="FF6138"/>
          </a:solidFill>
          <a:ln>
            <a:solidFill>
              <a:srgbClr val="FF6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dirty="0" err="1" smtClean="0"/>
              <a:t>óa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45266" y="953565"/>
            <a:ext cx="872526" cy="1043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8862646" y="1023905"/>
            <a:ext cx="81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17792" y="2973658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lus 111"/>
          <p:cNvSpPr/>
          <p:nvPr/>
        </p:nvSpPr>
        <p:spPr>
          <a:xfrm>
            <a:off x="8276175" y="2562723"/>
            <a:ext cx="252573" cy="256032"/>
          </a:xfrm>
          <a:prstGeom prst="mathPlus">
            <a:avLst/>
          </a:prstGeom>
          <a:solidFill>
            <a:srgbClr val="FF6138"/>
          </a:solidFill>
          <a:ln>
            <a:solidFill>
              <a:srgbClr val="FF6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inus 112"/>
          <p:cNvSpPr/>
          <p:nvPr/>
        </p:nvSpPr>
        <p:spPr>
          <a:xfrm>
            <a:off x="6994855" y="2562723"/>
            <a:ext cx="256032" cy="256032"/>
          </a:xfrm>
          <a:prstGeom prst="mathMinus">
            <a:avLst/>
          </a:prstGeom>
          <a:solidFill>
            <a:srgbClr val="FF6138"/>
          </a:solidFill>
          <a:ln>
            <a:solidFill>
              <a:srgbClr val="FF6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624242" y="2497499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138"/>
                </a:solidFill>
              </a:rPr>
              <a:t>1</a:t>
            </a:r>
            <a:endParaRPr lang="en-US" b="1" dirty="0">
              <a:solidFill>
                <a:srgbClr val="FF6138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979196" y="2214498"/>
            <a:ext cx="109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158734" y="2534322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A388"/>
                </a:solidFill>
              </a:rPr>
              <a:t>Cà</a:t>
            </a:r>
            <a:r>
              <a:rPr lang="en-US" dirty="0" smtClean="0">
                <a:solidFill>
                  <a:srgbClr val="00A388"/>
                </a:solidFill>
              </a:rPr>
              <a:t> </a:t>
            </a:r>
            <a:r>
              <a:rPr lang="en-US" dirty="0" err="1" smtClean="0">
                <a:solidFill>
                  <a:srgbClr val="00A388"/>
                </a:solidFill>
              </a:rPr>
              <a:t>Phê</a:t>
            </a:r>
            <a:r>
              <a:rPr lang="en-US" dirty="0" smtClean="0">
                <a:solidFill>
                  <a:srgbClr val="00A388"/>
                </a:solidFill>
              </a:rPr>
              <a:t> </a:t>
            </a:r>
            <a:r>
              <a:rPr lang="en-US" dirty="0" err="1" smtClean="0">
                <a:solidFill>
                  <a:srgbClr val="00A388"/>
                </a:solidFill>
              </a:rPr>
              <a:t>Đen</a:t>
            </a:r>
            <a:r>
              <a:rPr lang="en-US" dirty="0" smtClean="0">
                <a:solidFill>
                  <a:srgbClr val="00A388"/>
                </a:solidFill>
              </a:rPr>
              <a:t> …</a:t>
            </a:r>
            <a:endParaRPr lang="en-US" dirty="0">
              <a:solidFill>
                <a:srgbClr val="00A388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965814" y="2619534"/>
            <a:ext cx="182880" cy="182880"/>
            <a:chOff x="7962314" y="1432669"/>
            <a:chExt cx="365760" cy="369332"/>
          </a:xfrm>
        </p:grpSpPr>
        <p:sp>
          <p:nvSpPr>
            <p:cNvPr id="121" name="Oval 120"/>
            <p:cNvSpPr/>
            <p:nvPr/>
          </p:nvSpPr>
          <p:spPr>
            <a:xfrm>
              <a:off x="7962314" y="1432669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-Shape 121"/>
            <p:cNvSpPr/>
            <p:nvPr/>
          </p:nvSpPr>
          <p:spPr>
            <a:xfrm rot="19180838">
              <a:off x="8066232" y="1574681"/>
              <a:ext cx="157923" cy="85309"/>
            </a:xfrm>
            <a:prstGeom prst="corner">
              <a:avLst/>
            </a:prstGeom>
            <a:solidFill>
              <a:srgbClr val="00A388"/>
            </a:solidFill>
            <a:ln>
              <a:solidFill>
                <a:srgbClr val="00A3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0330694" y="2479775"/>
            <a:ext cx="378868" cy="653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6915445" y="2408610"/>
            <a:ext cx="3412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9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893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Phân tích yêu cầu</vt:lpstr>
      <vt:lpstr>Phân tích yêu cầu</vt:lpstr>
      <vt:lpstr>Phân tích yêu cầu</vt:lpstr>
      <vt:lpstr>Phân tích yêu cầu</vt:lpstr>
      <vt:lpstr>Thiết kế màn hình – màn hình Home</vt:lpstr>
      <vt:lpstr>Thiết kế màn hình – màn hình Home</vt:lpstr>
      <vt:lpstr>Thiết kế màn hình – màn hình Danh Sách Món Đã Đặt</vt:lpstr>
      <vt:lpstr>Thiết kế màn hình – màn hình Thêm Món</vt:lpstr>
      <vt:lpstr>Technical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Atomi</dc:creator>
  <cp:lastModifiedBy>Atomi</cp:lastModifiedBy>
  <cp:revision>68</cp:revision>
  <dcterms:created xsi:type="dcterms:W3CDTF">2017-08-04T14:08:48Z</dcterms:created>
  <dcterms:modified xsi:type="dcterms:W3CDTF">2017-10-16T14:44:10Z</dcterms:modified>
</cp:coreProperties>
</file>