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  <p:sldMasterId id="2147483685" r:id="rId2"/>
    <p:sldMasterId id="2147483700" r:id="rId3"/>
  </p:sldMasterIdLst>
  <p:notesMasterIdLst>
    <p:notesMasterId r:id="rId30"/>
  </p:notesMasterIdLst>
  <p:sldIdLst>
    <p:sldId id="260" r:id="rId4"/>
    <p:sldId id="693" r:id="rId5"/>
    <p:sldId id="739" r:id="rId6"/>
    <p:sldId id="735" r:id="rId7"/>
    <p:sldId id="737" r:id="rId8"/>
    <p:sldId id="738" r:id="rId9"/>
    <p:sldId id="740" r:id="rId10"/>
    <p:sldId id="736" r:id="rId11"/>
    <p:sldId id="741" r:id="rId12"/>
    <p:sldId id="742" r:id="rId13"/>
    <p:sldId id="745" r:id="rId14"/>
    <p:sldId id="744" r:id="rId15"/>
    <p:sldId id="746" r:id="rId16"/>
    <p:sldId id="747" r:id="rId17"/>
    <p:sldId id="748" r:id="rId18"/>
    <p:sldId id="749" r:id="rId19"/>
    <p:sldId id="750" r:id="rId20"/>
    <p:sldId id="751" r:id="rId21"/>
    <p:sldId id="752" r:id="rId22"/>
    <p:sldId id="753" r:id="rId23"/>
    <p:sldId id="754" r:id="rId24"/>
    <p:sldId id="755" r:id="rId25"/>
    <p:sldId id="756" r:id="rId26"/>
    <p:sldId id="743" r:id="rId27"/>
    <p:sldId id="758" r:id="rId28"/>
    <p:sldId id="75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9F9F9"/>
    <a:srgbClr val="0000FF"/>
    <a:srgbClr val="FF5A33"/>
    <a:srgbClr val="5C0000"/>
    <a:srgbClr val="FF9900"/>
    <a:srgbClr val="FFD1D1"/>
    <a:srgbClr val="FFB9B9"/>
    <a:srgbClr val="FF9797"/>
    <a:srgbClr val="FF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44" autoAdjust="0"/>
    <p:restoredTop sz="82206" autoAdjust="0"/>
  </p:normalViewPr>
  <p:slideViewPr>
    <p:cSldViewPr>
      <p:cViewPr varScale="1">
        <p:scale>
          <a:sx n="115" d="100"/>
          <a:sy n="115" d="100"/>
        </p:scale>
        <p:origin x="342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7/14/2023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1.jpeg"/><Relationship Id="rId5" Type="http://schemas.openxmlformats.org/officeDocument/2006/relationships/image" Target="../media/image9.gif"/><Relationship Id="rId4" Type="http://schemas.openxmlformats.org/officeDocument/2006/relationships/image" Target="../media/image8.gif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763" y="-4763"/>
            <a:ext cx="12201525" cy="686752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4953000"/>
            <a:ext cx="67056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583936" y="4953000"/>
            <a:ext cx="6303264" cy="0"/>
          </a:xfrm>
          <a:prstGeom prst="line">
            <a:avLst/>
          </a:prstGeom>
          <a:ln w="3175">
            <a:solidFill>
              <a:srgbClr val="FF5A3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1060704" y="2133600"/>
            <a:ext cx="3308096" cy="3048000"/>
          </a:xfrm>
          <a:prstGeom prst="ellipse">
            <a:avLst/>
          </a:prstGeom>
          <a:solidFill>
            <a:schemeClr val="bg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5506720" y="4284596"/>
            <a:ext cx="6100064" cy="704980"/>
          </a:xfrm>
        </p:spPr>
        <p:txBody>
          <a:bodyPr>
            <a:normAutofit/>
          </a:bodyPr>
          <a:lstStyle>
            <a:lvl1pPr algn="l">
              <a:defRPr lang="en-US" sz="3400" b="1" kern="1200" cap="small" baseline="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6000" y="2743200"/>
            <a:ext cx="33528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F842-59AF-427C-ACBC-D36D24E0CB1B}" type="datetime1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&lt;&lt;Tên Dự Án&gt;&gt;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A41B8-5FEA-4CA2-B7CF-78A09B3BA538}" type="datetime1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&lt;&lt;Tên Dự Án&gt;&gt;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946400" y="274638"/>
            <a:ext cx="8636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sz="3200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28601"/>
            <a:ext cx="21336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711200" y="835152"/>
            <a:ext cx="108712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198438"/>
            <a:ext cx="94488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27200" y="1066800"/>
            <a:ext cx="103632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604000" y="1828800"/>
            <a:ext cx="53848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…….</a:t>
            </a:r>
          </a:p>
          <a:p>
            <a:r>
              <a:rPr lang="en-US" dirty="0"/>
              <a:t>960, abstract, background, banner, bar, box, business, button, circle, clean,</a:t>
            </a:r>
          </a:p>
          <a:p>
            <a:r>
              <a:rPr lang="en-US" b="1" dirty="0" err="1"/>
              <a:t>Nôi</a:t>
            </a:r>
            <a:r>
              <a:rPr lang="en-US" b="1" dirty="0"/>
              <a:t> dung </a:t>
            </a:r>
            <a:r>
              <a:rPr lang="en-US" b="1" dirty="0" err="1"/>
              <a:t>cần</a:t>
            </a:r>
            <a:r>
              <a:rPr lang="en-US" b="1" dirty="0"/>
              <a:t> </a:t>
            </a:r>
            <a:r>
              <a:rPr lang="en-US" b="1" dirty="0" err="1"/>
              <a:t>nhấn</a:t>
            </a:r>
            <a:r>
              <a:rPr lang="en-US" b="1" dirty="0"/>
              <a:t> </a:t>
            </a:r>
            <a:r>
              <a:rPr lang="en-US" b="1" dirty="0" err="1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828800" y="6172201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946400" y="274638"/>
            <a:ext cx="8636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28601"/>
            <a:ext cx="21336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763" y="-4763"/>
            <a:ext cx="12201525" cy="686752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4953000"/>
            <a:ext cx="67056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583936" y="4953000"/>
            <a:ext cx="6303264" cy="0"/>
          </a:xfrm>
          <a:prstGeom prst="line">
            <a:avLst/>
          </a:prstGeom>
          <a:ln w="3175">
            <a:solidFill>
              <a:srgbClr val="FF5A3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1060704" y="2133600"/>
            <a:ext cx="3308096" cy="3048000"/>
          </a:xfrm>
          <a:prstGeom prst="ellipse">
            <a:avLst/>
          </a:prstGeom>
          <a:solidFill>
            <a:schemeClr val="bg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5506720" y="4284596"/>
            <a:ext cx="6100064" cy="704980"/>
          </a:xfrm>
        </p:spPr>
        <p:txBody>
          <a:bodyPr>
            <a:normAutofit/>
          </a:bodyPr>
          <a:lstStyle>
            <a:lvl1pPr algn="l">
              <a:defRPr lang="en-US" sz="3400" b="1" kern="1200" cap="small" baseline="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6000" y="2743200"/>
            <a:ext cx="33528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2727650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5202" y="274638"/>
            <a:ext cx="9347198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D2193-23DB-41F7-8BF6-4C300FD984A6}" type="datetime1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&lt;&lt;Tên Dự Án&gt;&gt;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6573"/>
            <a:ext cx="1625602" cy="71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22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7700-9881-4068-A618-B0854BF98A29}" type="datetime1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&lt;&lt;Tên Dự Án&gt;&gt;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2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0C555-A095-4004-896C-F93A2C2FFF74}" type="datetime1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&lt;&lt;Tên Dự Án&gt;&gt;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5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A4AA7-F24F-4C86-A294-9EEE76562DCF}" type="datetime1">
              <a:rPr lang="en-US" smtClean="0"/>
              <a:t>7/14/2023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&lt;&lt;Tên Dự Án&gt;&gt;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49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5202" y="274638"/>
            <a:ext cx="9347198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0F569-7858-4DA0-90EC-1AB4E27FD370}" type="datetime1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&lt;&lt;Tên Dự Án&gt;&gt;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6573"/>
            <a:ext cx="1625602" cy="713824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D2F3-C4A3-4E01-A15B-F44AEB66B5E3}" type="datetime1">
              <a:rPr lang="en-US" smtClean="0"/>
              <a:t>7/14/2023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&lt;&lt;Tên Dự Án&gt;&gt;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032000" y="2551018"/>
            <a:ext cx="85344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3732707" y="2575401"/>
            <a:ext cx="4568091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2568620" y="609600"/>
            <a:ext cx="725796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4103893" y="3124200"/>
            <a:ext cx="473530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>
                <a:solidFill>
                  <a:schemeClr val="bg1"/>
                </a:solidFill>
              </a:rPr>
              <a:t>DEM</a:t>
            </a:r>
            <a:r>
              <a:rPr lang="en-US" sz="11500" b="1" dirty="0">
                <a:solidFill>
                  <a:schemeClr val="bg1"/>
                </a:solidFill>
              </a:rPr>
              <a:t>O</a:t>
            </a:r>
          </a:p>
          <a:p>
            <a:endParaRPr lang="en-US" sz="1800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752" y="3568725"/>
            <a:ext cx="3488947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910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678A5-AC0E-46A7-AB93-36A408E5A84E}" type="datetime1">
              <a:rPr lang="en-US" smtClean="0"/>
              <a:t>7/14/2023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&lt;&lt;Tên Dự Án&gt;&gt;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4852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52A17-2609-472D-A24A-46A4009C4779}" type="datetime1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&lt;&lt;Tên Dự Án&gt;&gt;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4427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AB35A-6815-4F8C-BA27-6EA423ADD2B6}" type="datetime1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&lt;&lt;Tên Dự Án&gt;&gt;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412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1452-B787-4BDA-8B46-09E07DDAE836}" type="datetime1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&lt;&lt;Tên Dự Án&gt;&gt;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459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263F-335F-4E4F-89FF-FFC4C60B48BD}" type="datetime1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&lt;&lt;Tên Dự Án&gt;&gt;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1142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946400" y="274638"/>
            <a:ext cx="8636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sz="3200" dirty="0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28601"/>
            <a:ext cx="21336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711200" y="835152"/>
            <a:ext cx="108712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2142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198438"/>
            <a:ext cx="94488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27200" y="1066800"/>
            <a:ext cx="103632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604000" y="1828800"/>
            <a:ext cx="53848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…….</a:t>
            </a:r>
          </a:p>
          <a:p>
            <a:r>
              <a:rPr lang="en-US" dirty="0"/>
              <a:t>960, abstract, background, banner, bar, box, business, button, circle, clean,</a:t>
            </a:r>
          </a:p>
          <a:p>
            <a:r>
              <a:rPr lang="en-US" b="1" dirty="0" err="1"/>
              <a:t>Nôi</a:t>
            </a:r>
            <a:r>
              <a:rPr lang="en-US" b="1" dirty="0"/>
              <a:t> dung </a:t>
            </a:r>
            <a:r>
              <a:rPr lang="en-US" b="1" dirty="0" err="1"/>
              <a:t>cần</a:t>
            </a:r>
            <a:r>
              <a:rPr lang="en-US" b="1" dirty="0"/>
              <a:t> </a:t>
            </a:r>
            <a:r>
              <a:rPr lang="en-US" b="1" dirty="0" err="1"/>
              <a:t>nhấn</a:t>
            </a:r>
            <a:r>
              <a:rPr lang="en-US" b="1" dirty="0"/>
              <a:t> </a:t>
            </a:r>
            <a:r>
              <a:rPr lang="en-US" b="1" dirty="0" err="1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828800" y="6172201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7225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946400" y="274638"/>
            <a:ext cx="8636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28601"/>
            <a:ext cx="21336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071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58" y="228600"/>
            <a:ext cx="11315700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12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>
                    <a:lumMod val="75000"/>
                  </a:schemeClr>
                </a:solidFill>
                <a:latin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 descr="LOGO FPT POLYTECHNIC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6558"/>
            <a:ext cx="4978400" cy="1214039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858" y="5791200"/>
            <a:ext cx="10604500" cy="797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8863816"/>
      </p:ext>
    </p:extLst>
  </p:cSld>
  <p:clrMapOvr>
    <a:masterClrMapping/>
  </p:clrMapOvr>
  <p:transition>
    <p:split orient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BF4A2-3C6A-4F75-888A-07ED3E036AE1}" type="datetime1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&lt;&lt;Tên Dự Án&gt;&gt;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04800"/>
            <a:ext cx="12192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 userDrawn="1"/>
        </p:nvCxnSpPr>
        <p:spPr>
          <a:xfrm>
            <a:off x="609600" y="6324600"/>
            <a:ext cx="109728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Tx/>
              <a:buBlip>
                <a:blip r:embed="rId3"/>
              </a:buBlip>
              <a:defRPr>
                <a:solidFill>
                  <a:schemeClr val="accent2">
                    <a:lumMod val="75000"/>
                  </a:schemeClr>
                </a:solidFill>
                <a:latin typeface="Tahoma" pitchFamily="34" charset="0"/>
                <a:cs typeface="Tahoma" pitchFamily="34" charset="0"/>
              </a:defRPr>
            </a:lvl1pPr>
            <a:lvl2pPr>
              <a:buFontTx/>
              <a:buBlip>
                <a:blip r:embed="rId4"/>
              </a:buBlip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>
              <a:buFontTx/>
              <a:buBlip>
                <a:blip r:embed="rId5"/>
              </a:buBlip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>
            <a:lvl1pPr algn="r"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09600" y="6340476"/>
            <a:ext cx="8128000" cy="365125"/>
          </a:xfrm>
        </p:spPr>
        <p:txBody>
          <a:bodyPr/>
          <a:lstStyle>
            <a:lvl1pPr algn="l">
              <a:defRPr dirty="0"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&lt;&lt;Tên Dự Án&gt;&gt;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839200" y="6356351"/>
            <a:ext cx="2844800" cy="365125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38F81FAE-D748-4BFC-A8B0-D2E750E889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 descr="LOGO FPT POLYTECHNIC.jp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04800" y="228601"/>
            <a:ext cx="2812253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128474"/>
      </p:ext>
    </p:extLst>
  </p:cSld>
  <p:clrMapOvr>
    <a:masterClrMapping/>
  </p:clrMapOvr>
  <p:transition>
    <p:split orient="vert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04800"/>
            <a:ext cx="12192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 userDrawn="1"/>
        </p:nvCxnSpPr>
        <p:spPr>
          <a:xfrm>
            <a:off x="609600" y="6324600"/>
            <a:ext cx="109728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>
            <a:lvl1pPr algn="r">
              <a:defRPr b="1" i="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  <a:latin typeface="Tahoma" pitchFamily="34" charset="0"/>
                <a:cs typeface="Tahoma" pitchFamily="34" charset="0"/>
              </a:defRPr>
            </a:lvl1pPr>
            <a:lvl2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09600" y="6340476"/>
            <a:ext cx="8128000" cy="365125"/>
          </a:xfrm>
        </p:spPr>
        <p:txBody>
          <a:bodyPr/>
          <a:lstStyle>
            <a:lvl1pPr algn="l"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&lt;&lt;Tên Dự Án&gt;&gt;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839200" y="6356351"/>
            <a:ext cx="2844800" cy="365125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0269FD7F-F1B9-4EBE-8876-2DA927AD43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LOGO FPT POLYTECHNIC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4800" y="228601"/>
            <a:ext cx="2812253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898489"/>
      </p:ext>
    </p:extLst>
  </p:cSld>
  <p:clrMapOvr>
    <a:masterClrMapping/>
  </p:clrMapOvr>
  <p:transition>
    <p:split orient="vert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04800"/>
            <a:ext cx="12192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 userDrawn="1"/>
        </p:nvCxnSpPr>
        <p:spPr>
          <a:xfrm>
            <a:off x="609600" y="6324600"/>
            <a:ext cx="109728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>
            <a:lvl1pPr algn="r"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  <a:latin typeface="Tahoma" pitchFamily="34" charset="0"/>
                <a:cs typeface="Tahoma" pitchFamily="34" charset="0"/>
              </a:defRPr>
            </a:lvl1pPr>
            <a:lvl2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09600" y="6340476"/>
            <a:ext cx="8128000" cy="365125"/>
          </a:xfrm>
        </p:spPr>
        <p:txBody>
          <a:bodyPr/>
          <a:lstStyle>
            <a:lvl1pPr algn="l"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&lt;&lt;Tên Dự Án&gt;&gt;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839200" y="6356351"/>
            <a:ext cx="2844800" cy="365125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ACBE273D-A5B0-43E9-B55F-D261AD9B2B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LOGO FPT POLYTECHNIC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4800" y="228601"/>
            <a:ext cx="2812253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050837"/>
      </p:ext>
    </p:extLst>
  </p:cSld>
  <p:clrMapOvr>
    <a:masterClrMapping/>
  </p:clrMapOvr>
  <p:transition>
    <p:split orient="vert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04800"/>
            <a:ext cx="12192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 userDrawn="1"/>
        </p:nvCxnSpPr>
        <p:spPr>
          <a:xfrm>
            <a:off x="609600" y="6324600"/>
            <a:ext cx="109728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>
            <a:lvl1pPr algn="r"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cs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>
              <a:defRPr sz="1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cs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>
              <a:defRPr sz="1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09600" y="6340476"/>
            <a:ext cx="8128000" cy="365125"/>
          </a:xfrm>
        </p:spPr>
        <p:txBody>
          <a:bodyPr/>
          <a:lstStyle>
            <a:lvl1pPr algn="l"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&lt;&lt;Tên Dự Án&gt;&gt;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839200" y="6356351"/>
            <a:ext cx="2844800" cy="365125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E4E63BF6-D75B-49C2-9B0F-571DC542C4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270459"/>
      </p:ext>
    </p:extLst>
  </p:cSld>
  <p:clrMapOvr>
    <a:masterClrMapping/>
  </p:clrMapOvr>
  <p:transition>
    <p:split orient="vert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logo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04800"/>
            <a:ext cx="12192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 userDrawn="1"/>
        </p:nvCxnSpPr>
        <p:spPr>
          <a:xfrm>
            <a:off x="609600" y="6324600"/>
            <a:ext cx="109728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>
            <a:lvl1pPr algn="r"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>
              <a:defRPr sz="1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>
              <a:defRPr sz="1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09600" y="6340476"/>
            <a:ext cx="8128000" cy="365125"/>
          </a:xfrm>
        </p:spPr>
        <p:txBody>
          <a:bodyPr/>
          <a:lstStyle>
            <a:lvl1pPr algn="l"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&lt;&lt;Tên Dự Án&gt;&gt;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839200" y="6356351"/>
            <a:ext cx="2844800" cy="365125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0F31B4AE-D66A-4FED-AD35-BAB7214338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" name="Picture 10" descr="LOGO FPT POLYTECHNIC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4800" y="228601"/>
            <a:ext cx="2812253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896545"/>
      </p:ext>
    </p:extLst>
  </p:cSld>
  <p:clrMapOvr>
    <a:masterClrMapping/>
  </p:clrMapOvr>
  <p:transition>
    <p:split orient="vert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&lt;&lt;Tên Dự Án&gt;&gt;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926EE0-A18C-4D9F-96A6-A0314DB8E21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4" name="Picture 3" descr="nền slide thank you trắng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87350"/>
            <a:ext cx="12192000" cy="647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6299200" y="64008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  <a:latin typeface="Fpt-DaxlinePro-Bold" pitchFamily="2" charset="0"/>
              </a:rPr>
              <a:t>www.poly.edu.vn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7315200" y="2438400"/>
            <a:ext cx="609600" cy="8463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900" dirty="0">
                <a:solidFill>
                  <a:srgbClr val="00B0F0"/>
                </a:solidFill>
                <a:latin typeface="Fpt-DaxlinePro-Medium" pitchFamily="2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4280189538"/>
      </p:ext>
    </p:extLst>
  </p:cSld>
  <p:clrMapOvr>
    <a:masterClrMapping/>
  </p:clrMapOvr>
  <p:transition>
    <p:split orient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D6C1-3F2F-45EB-987A-C333A3F63A61}" type="datetime1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&lt;&lt;Tên Dự Án&gt;&gt;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35BAD-EFF8-4C7A-B0DF-BCD8E1EDD234}" type="datetime1">
              <a:rPr lang="en-US" smtClean="0"/>
              <a:t>7/14/2023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&lt;&lt;Tên Dự Án&gt;&gt;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EC59-39C3-490C-989D-62C2812C1A9B}" type="datetime1">
              <a:rPr lang="en-US" smtClean="0"/>
              <a:t>7/14/2023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&lt;&lt;Tên Dự Án&gt;&gt;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032000" y="2551018"/>
            <a:ext cx="85344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3732707" y="2575401"/>
            <a:ext cx="4568091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2568620" y="609600"/>
            <a:ext cx="725796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4103893" y="3124200"/>
            <a:ext cx="473530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>
                <a:solidFill>
                  <a:schemeClr val="bg1"/>
                </a:solidFill>
              </a:rPr>
              <a:t>DEM</a:t>
            </a:r>
            <a:r>
              <a:rPr lang="en-US" sz="11500" b="1">
                <a:solidFill>
                  <a:schemeClr val="bg1"/>
                </a:solidFill>
              </a:rPr>
              <a:t>O</a:t>
            </a:r>
          </a:p>
          <a:p>
            <a:endParaRPr lang="en-US" sz="180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752" y="3568725"/>
            <a:ext cx="3488947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E7A03-E2FE-4721-9011-4149F834CB0D}" type="datetime1">
              <a:rPr lang="en-US" smtClean="0"/>
              <a:t>7/14/2023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&lt;&lt;Tên Dự Án&gt;&gt;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A484-BC91-49D0-8F8D-18D3315E6030}" type="datetime1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&lt;&lt;Tên Dự Án&gt;&gt;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5B53-1F78-4F01-ABED-88EEBD7C407E}" type="datetime1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&lt;&lt;Tên Dự Án&gt;&gt;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image" Target="../media/image9.gif"/><Relationship Id="rId5" Type="http://schemas.openxmlformats.org/officeDocument/2006/relationships/slideLayout" Target="../slideLayouts/slideLayout33.xml"/><Relationship Id="rId10" Type="http://schemas.openxmlformats.org/officeDocument/2006/relationships/image" Target="../media/image8.gif"/><Relationship Id="rId4" Type="http://schemas.openxmlformats.org/officeDocument/2006/relationships/slideLayout" Target="../slideLayouts/slideLayout32.xml"/><Relationship Id="rId9" Type="http://schemas.openxmlformats.org/officeDocument/2006/relationships/image" Target="../media/image7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9EB43-FFAC-41DE-A59C-D6CB37219A4E}" type="datetime1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&lt;&lt;Tên Dự Án&gt;&gt;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3" r:id="rId12"/>
    <p:sldLayoutId id="2147483684" r:id="rId13"/>
    <p:sldLayoutId id="2147483667" r:id="rId14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15CBC-2209-45C5-89CB-A658839648C8}" type="datetime1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&lt;&lt;Tên Dự Án&gt;&gt;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39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152400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  Click to edit Master text styles</a:t>
            </a:r>
          </a:p>
          <a:p>
            <a:pPr lvl="1"/>
            <a:r>
              <a:rPr lang="en-US" dirty="0"/>
              <a:t>  Second level</a:t>
            </a:r>
          </a:p>
          <a:p>
            <a:pPr lvl="2"/>
            <a:r>
              <a:rPr lang="en-US" dirty="0"/>
              <a:t> 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1"/>
            <a:ext cx="741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&lt;&lt;Tên Dự Án&gt;&gt;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AF7AF65-4B18-4BB1-B100-2EF3CDE782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120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</p:sldLayoutIdLst>
  <p:transition>
    <p:split orient="vert"/>
  </p:transition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0070C0"/>
          </a:solidFill>
          <a:latin typeface="+mj-lt"/>
          <a:ea typeface="+mj-ea"/>
          <a:cs typeface="Tahoma" pitchFamily="34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00B0F0"/>
          </a:solidFill>
          <a:latin typeface="Calibri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00B0F0"/>
          </a:solidFill>
          <a:latin typeface="Calibri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00B0F0"/>
          </a:solidFill>
          <a:latin typeface="Calibri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00B0F0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9"/>
        </a:buBlip>
        <a:defRPr sz="3200" kern="1200">
          <a:solidFill>
            <a:schemeClr val="accent2">
              <a:lumMod val="75000"/>
            </a:schemeClr>
          </a:solidFill>
          <a:latin typeface="+mn-lt"/>
          <a:ea typeface="+mn-ea"/>
          <a:cs typeface="Tahom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0"/>
        </a:buBlip>
        <a:defRPr sz="28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Tahom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Blip>
          <a:blip r:embed="rId11"/>
        </a:buBlip>
        <a:defRPr sz="24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Tahom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Tahom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905000" y="1600200"/>
            <a:ext cx="7772400" cy="1219200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000" b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 Dự Án</a:t>
            </a:r>
            <a:endParaRPr lang="en-US" sz="4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980306"/>
              </p:ext>
            </p:extLst>
          </p:nvPr>
        </p:nvGraphicFramePr>
        <p:xfrm>
          <a:off x="5410200" y="3774440"/>
          <a:ext cx="47244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1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Nhiệm</a:t>
                      </a:r>
                      <a:r>
                        <a:rPr lang="en-US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1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vụ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Nguyễn Văn Tý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Trưởng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nhóm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Lê Thị Dậu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Trần Văn Ngọ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037790"/>
              </p:ext>
            </p:extLst>
          </p:nvPr>
        </p:nvGraphicFramePr>
        <p:xfrm>
          <a:off x="5410200" y="5420360"/>
          <a:ext cx="4724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2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GVHD</a:t>
                      </a:r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US" b="1" baseline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Nguyễn Huy Hoàng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split orient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Sản phẩm mục tiêu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C923A4-851B-5EF0-B718-7CBE8DB39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&lt;&lt;Tên Dự Án&gt;&gt;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08786B-6DDC-2579-38DB-D4E9FC788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10</a:t>
            </a:fld>
            <a:endParaRPr lang="en-US"/>
          </a:p>
        </p:txBody>
      </p:sp>
      <p:pic>
        <p:nvPicPr>
          <p:cNvPr id="6" name="Graphic 5" descr="A telescope with planets in the background">
            <a:extLst>
              <a:ext uri="{FF2B5EF4-FFF2-40B4-BE49-F238E27FC236}">
                <a16:creationId xmlns:a16="http://schemas.microsoft.com/office/drawing/2014/main" id="{CA96672E-05A6-9677-74B4-176517849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4000" y="1180306"/>
            <a:ext cx="8686800" cy="488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4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57600" y="2967335"/>
            <a:ext cx="54761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cap="small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Phân tích hệ thống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3886200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A4F92CC-4E18-498A-196D-75FB36CB7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&lt;&lt;Tên Dự Án&gt;&gt;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A61F8E-A029-F37E-570D-13286C169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392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Phân tích hệ thống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9347198" cy="52578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&amp;"/>
            </a:pPr>
            <a:r>
              <a:rPr lang="en-US" sz="2400" b="1"/>
              <a:t>Cơ sở dữ liệu</a:t>
            </a:r>
            <a:r>
              <a:rPr lang="en-US" sz="2400"/>
              <a:t>.</a:t>
            </a:r>
          </a:p>
          <a:p>
            <a:pPr lvl="1"/>
            <a:r>
              <a:rPr lang="en-US"/>
              <a:t>SQL Server, My SQL ….</a:t>
            </a:r>
          </a:p>
          <a:p>
            <a:pPr lvl="1"/>
            <a:r>
              <a:rPr lang="en-US"/>
              <a:t>…</a:t>
            </a:r>
          </a:p>
          <a:p>
            <a:pPr>
              <a:buFont typeface="Wingdings" pitchFamily="2" charset="2"/>
              <a:buChar char="&amp;"/>
            </a:pPr>
            <a:r>
              <a:rPr lang="en-US" sz="2400" b="1"/>
              <a:t>Công cụ </a:t>
            </a:r>
            <a:endParaRPr lang="en-US" sz="2400"/>
          </a:p>
          <a:p>
            <a:pPr lvl="1"/>
            <a:r>
              <a:rPr lang="en-US"/>
              <a:t>Microsoft Power BI</a:t>
            </a:r>
          </a:p>
          <a:p>
            <a:pPr lvl="1"/>
            <a:r>
              <a:rPr lang="en-US"/>
              <a:t>…</a:t>
            </a:r>
          </a:p>
          <a:p>
            <a:pPr>
              <a:buFont typeface="Wingdings" pitchFamily="2" charset="2"/>
              <a:buChar char="&amp;"/>
            </a:pPr>
            <a:r>
              <a:rPr lang="en-US" sz="2400" b="1"/>
              <a:t> Hạ tầng kỹ thuật</a:t>
            </a:r>
            <a:endParaRPr lang="en-US" sz="2400"/>
          </a:p>
          <a:p>
            <a:pPr lvl="1"/>
            <a:r>
              <a:rPr lang="en-US"/>
              <a:t>Nền tảng đám mây …</a:t>
            </a:r>
          </a:p>
          <a:p>
            <a:pPr lvl="1"/>
            <a:r>
              <a:rPr lang="en-US"/>
              <a:t>Máy chủ nội bộ</a:t>
            </a:r>
          </a:p>
          <a:p>
            <a:pPr lvl="1"/>
            <a:endParaRPr lang="en-US"/>
          </a:p>
          <a:p>
            <a:endParaRPr lang="en-US" sz="24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CBD106-A31D-CD7E-3483-B67F879DA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&lt;&lt;Tên Dự Án&gt;&gt;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F8D410-CBB9-65C6-6A03-DF34FC837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3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Kiến trúc hệ thống</a:t>
            </a:r>
          </a:p>
        </p:txBody>
      </p:sp>
      <p:pic>
        <p:nvPicPr>
          <p:cNvPr id="7" name="Picture 6" descr="A diagram of a computer&#10;&#10;Description automatically generated">
            <a:extLst>
              <a:ext uri="{FF2B5EF4-FFF2-40B4-BE49-F238E27FC236}">
                <a16:creationId xmlns:a16="http://schemas.microsoft.com/office/drawing/2014/main" id="{A91CCF9D-1A62-524B-C72E-BDD12E2EE0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990600"/>
            <a:ext cx="9785132" cy="57912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DD8AB7-3530-3864-E3B6-D24921773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&lt;&lt;Tên Dự Án&gt;&gt;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CC9413-44B7-2ED4-7B9D-0729D9C81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16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57600" y="2967335"/>
            <a:ext cx="46105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cap="small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Phân tích dự án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3886200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0E9188-0A61-253C-DDCD-49194B97B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&lt;&lt;Tên Dự Án&gt;&gt;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D50E5A-6FAA-561C-D5EC-AFF0A5A86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39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Phân tích</a:t>
            </a:r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dự án #1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9347198" cy="52578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&amp;"/>
            </a:pPr>
            <a:r>
              <a:rPr 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Bạn đang cố gắng giải thích điều gì từ dữ liệu ?</a:t>
            </a:r>
            <a:endParaRPr lang="en-US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sz="2000"/>
              <a:t>… </a:t>
            </a:r>
          </a:p>
          <a:p>
            <a:pPr lvl="1"/>
            <a:r>
              <a:rPr lang="en-US" sz="2000"/>
              <a:t>…</a:t>
            </a:r>
          </a:p>
          <a:p>
            <a:pPr>
              <a:buFont typeface="Wingdings" pitchFamily="2" charset="2"/>
              <a:buChar char="&amp;"/>
            </a:pPr>
            <a:r>
              <a:rPr 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Mục tiêu cụ thể</a:t>
            </a:r>
            <a:endParaRPr lang="en-US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sz="2000"/>
              <a:t>…</a:t>
            </a:r>
          </a:p>
          <a:p>
            <a:pPr lvl="1"/>
            <a:r>
              <a:rPr lang="en-US" sz="2000"/>
              <a:t>…</a:t>
            </a:r>
          </a:p>
          <a:p>
            <a:pPr>
              <a:buFont typeface="Wingdings" pitchFamily="2" charset="2"/>
              <a:buChar char="&amp;"/>
            </a:pPr>
            <a:r>
              <a:rPr 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Bạn muốn đề xuất giải pháp gì từ những phân tích này ?</a:t>
            </a:r>
            <a:endParaRPr lang="en-US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sz="2000"/>
              <a:t>…</a:t>
            </a:r>
          </a:p>
          <a:p>
            <a:pPr lvl="1"/>
            <a:r>
              <a:rPr lang="en-US" sz="2000"/>
              <a:t>…</a:t>
            </a:r>
          </a:p>
          <a:p>
            <a:endParaRPr lang="en-US" sz="20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2B0B0-5D26-5259-50F8-D17B51005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&lt;&lt;Tên Dự Án&gt;&gt;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50B8EB-6135-D8CC-5585-58A7EF749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99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Phân tích</a:t>
            </a:r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dự án #2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9347198" cy="52578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&amp;"/>
            </a:pPr>
            <a:r>
              <a:rPr lang="vi-VN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 là người cần </a:t>
            </a:r>
            <a:r>
              <a:rPr 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xem</a:t>
            </a:r>
            <a:r>
              <a:rPr lang="vi-VN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báo cáo </a:t>
            </a:r>
            <a:r>
              <a:rPr lang="vi-VN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này </a:t>
            </a:r>
            <a:r>
              <a:rPr 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n-US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sz="2000"/>
              <a:t>… </a:t>
            </a:r>
          </a:p>
          <a:p>
            <a:pPr lvl="1"/>
            <a:r>
              <a:rPr lang="en-US" sz="2000"/>
              <a:t>…</a:t>
            </a:r>
          </a:p>
          <a:p>
            <a:pPr>
              <a:buFont typeface="Wingdings" pitchFamily="2" charset="2"/>
              <a:buChar char="&amp;"/>
            </a:pPr>
            <a:r>
              <a:rPr 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Họ đã biết tới lĩnh vực này chưa ?</a:t>
            </a:r>
            <a:endParaRPr lang="en-US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sz="2000"/>
              <a:t>…</a:t>
            </a:r>
          </a:p>
          <a:p>
            <a:pPr lvl="1"/>
            <a:r>
              <a:rPr lang="en-US" sz="2000"/>
              <a:t>…</a:t>
            </a:r>
          </a:p>
          <a:p>
            <a:pPr>
              <a:buFont typeface="Wingdings" pitchFamily="2" charset="2"/>
              <a:buChar char="&amp;"/>
            </a:pPr>
            <a:r>
              <a:rPr 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Xác định phạm vi của nội dung báo cáo ?</a:t>
            </a:r>
            <a:endParaRPr lang="en-US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sz="2000"/>
              <a:t>…</a:t>
            </a:r>
          </a:p>
          <a:p>
            <a:pPr lvl="1"/>
            <a:r>
              <a:rPr lang="en-US" sz="2000"/>
              <a:t>…</a:t>
            </a:r>
          </a:p>
          <a:p>
            <a:endParaRPr lang="en-US" sz="200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A449B3-0DCA-4F81-5584-7DC686A1B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&lt;&lt;Tên Dự Án&gt;&gt;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EECD4D-F254-262B-FEB0-BD984B814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39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Phân tích</a:t>
            </a:r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dự án #2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9347198" cy="52578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&amp;"/>
            </a:pPr>
            <a:r>
              <a:rPr 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Bạn dự định dùng hình ảnh, biểu đồ gì cho báo cáo</a:t>
            </a:r>
            <a:r>
              <a:rPr lang="vi-VN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n-US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sz="2000"/>
              <a:t>… </a:t>
            </a:r>
          </a:p>
          <a:p>
            <a:pPr lvl="1"/>
            <a:r>
              <a:rPr lang="en-US" sz="2000"/>
              <a:t>…</a:t>
            </a:r>
          </a:p>
          <a:p>
            <a:pPr lvl="1"/>
            <a:r>
              <a:rPr lang="en-US" sz="2000"/>
              <a:t>…</a:t>
            </a:r>
          </a:p>
          <a:p>
            <a:pPr lvl="1"/>
            <a:r>
              <a:rPr lang="en-US" sz="2000"/>
              <a:t>…</a:t>
            </a:r>
            <a:endParaRPr lang="en-US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sz="2000"/>
              <a:t>…</a:t>
            </a:r>
          </a:p>
          <a:p>
            <a:pPr lvl="1"/>
            <a:r>
              <a:rPr lang="en-US" sz="2000"/>
              <a:t>…</a:t>
            </a:r>
          </a:p>
          <a:p>
            <a:endParaRPr lang="en-US" sz="20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F4D594-AF29-E937-78F0-77E4757A7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&lt;&lt;Tên Dự Án&gt;&gt;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73F37E-AB0C-5D6E-B067-B57AD0029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270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Phân tích</a:t>
            </a:r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dự án #3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9347198" cy="52578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&amp;"/>
            </a:pPr>
            <a:r>
              <a:rPr 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Những lưu ý và quy ước trong nội dung báo cáo</a:t>
            </a:r>
            <a:r>
              <a:rPr lang="vi-VN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n-US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sz="2000"/>
              <a:t>… </a:t>
            </a:r>
          </a:p>
          <a:p>
            <a:pPr lvl="1"/>
            <a:r>
              <a:rPr lang="en-US" sz="2000"/>
              <a:t>…</a:t>
            </a:r>
          </a:p>
          <a:p>
            <a:pPr lvl="1"/>
            <a:r>
              <a:rPr lang="en-US" sz="2000"/>
              <a:t>…</a:t>
            </a:r>
          </a:p>
          <a:p>
            <a:pPr lvl="1"/>
            <a:r>
              <a:rPr lang="en-US" sz="2000"/>
              <a:t>…</a:t>
            </a:r>
            <a:endParaRPr lang="en-US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sz="2000"/>
              <a:t>…</a:t>
            </a:r>
          </a:p>
          <a:p>
            <a:pPr lvl="1"/>
            <a:r>
              <a:rPr lang="en-US" sz="2000"/>
              <a:t>…</a:t>
            </a:r>
            <a:br>
              <a:rPr lang="vi-VN" sz="2000"/>
            </a:br>
            <a:endParaRPr lang="en-US" sz="20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189FBC-1055-6400-C99E-7A3970FCB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&lt;&lt;Tên Dự Án&gt;&gt;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80E490-C9D3-5218-168B-4DB2A123D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77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06769" y="2967335"/>
            <a:ext cx="6254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cap="small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Khó khăn &amp; Thuận lợi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3886200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BF25773-65E6-F99A-8FE9-F3059C52C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&lt;&lt;Tên Dự Án&gt;&gt;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D0638E-D141-B806-F42F-4D8E01416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2065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9347198" cy="52578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&amp;"/>
            </a:pPr>
            <a:r>
              <a:rPr 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Giới thiệu thành viên</a:t>
            </a:r>
          </a:p>
          <a:p>
            <a:pPr>
              <a:buFont typeface="Wingdings" pitchFamily="2" charset="2"/>
              <a:buChar char="&amp;"/>
            </a:pPr>
            <a:r>
              <a:rPr 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Giới thiệu về dự án</a:t>
            </a:r>
          </a:p>
          <a:p>
            <a:pPr>
              <a:buFont typeface="Wingdings" pitchFamily="2" charset="2"/>
              <a:buChar char="&amp;"/>
            </a:pPr>
            <a:r>
              <a:rPr 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Quá trình thực hiện dự án</a:t>
            </a:r>
          </a:p>
          <a:p>
            <a:pPr>
              <a:buFont typeface="Wingdings" pitchFamily="2" charset="2"/>
              <a:buChar char="&amp;"/>
            </a:pPr>
            <a:r>
              <a:rPr 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Khó khăn &amp; Thuận lợi</a:t>
            </a:r>
          </a:p>
          <a:p>
            <a:pPr>
              <a:buFont typeface="Wingdings" pitchFamily="2" charset="2"/>
              <a:buChar char="&amp;"/>
            </a:pPr>
            <a:r>
              <a:rPr 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 dự án.</a:t>
            </a:r>
          </a:p>
          <a:p>
            <a:pPr>
              <a:buFont typeface="Wingdings" pitchFamily="2" charset="2"/>
              <a:buChar char="&amp;"/>
            </a:pPr>
            <a:endParaRPr lang="en-US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&amp;"/>
            </a:pPr>
            <a:endParaRPr lang="en-US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B882B8-6478-8857-5780-0AB84DE33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&lt;&lt;Tên Dự Án&gt;&gt;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FDAE1D-46B1-075A-10B0-704C69B57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8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Khó khăn &amp; Thuận lợi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9347198" cy="52578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&amp;"/>
            </a:pPr>
            <a:r>
              <a:rPr 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Khó khăn ?</a:t>
            </a:r>
            <a:endParaRPr lang="en-US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sz="2000"/>
              <a:t>… </a:t>
            </a:r>
          </a:p>
          <a:p>
            <a:pPr lvl="1"/>
            <a:r>
              <a:rPr lang="en-US" sz="2000"/>
              <a:t>…</a:t>
            </a:r>
          </a:p>
          <a:p>
            <a:pPr lvl="1"/>
            <a:r>
              <a:rPr lang="en-US" sz="2000"/>
              <a:t>…</a:t>
            </a:r>
          </a:p>
          <a:p>
            <a:pPr>
              <a:buFont typeface="Wingdings" pitchFamily="2" charset="2"/>
              <a:buChar char="&amp;"/>
            </a:pPr>
            <a:r>
              <a:rPr 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Thuận lợi ?</a:t>
            </a:r>
            <a:endParaRPr lang="en-US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sz="2000"/>
              <a:t>…</a:t>
            </a:r>
          </a:p>
          <a:p>
            <a:pPr lvl="1"/>
            <a:r>
              <a:rPr lang="en-US" sz="2000"/>
              <a:t>…</a:t>
            </a:r>
          </a:p>
          <a:p>
            <a:pPr lvl="1"/>
            <a:r>
              <a:rPr lang="en-US" sz="2000"/>
              <a:t>…</a:t>
            </a:r>
          </a:p>
          <a:p>
            <a:endParaRPr lang="en-US" sz="20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0C8D48-055B-1B97-ADEB-1D4EFFE8B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&lt;&lt;Tên Dự Án&gt;&gt;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167236-AC32-49FB-45B9-3754D5D16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7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70384" y="2971800"/>
            <a:ext cx="23274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cap="small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Kết quả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3886200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0D8D0E4-2E2C-9947-C808-8CB6E40C5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&lt;&lt;Tên Dự Án&gt;&gt;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A92959-A7F7-3D6C-97B3-E825E72BB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6396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Sản phẩm thực tế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63DF8-DF64-609D-C42E-1898912D4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&lt;&lt;Tên Dự Án&gt;&gt;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4BF02-8623-5CEE-C97C-BD97A4AF6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22</a:t>
            </a:fld>
            <a:endParaRPr lang="en-US"/>
          </a:p>
        </p:txBody>
      </p:sp>
      <p:pic>
        <p:nvPicPr>
          <p:cNvPr id="7" name="Graphic 6" descr="Planets of the solar system">
            <a:extLst>
              <a:ext uri="{FF2B5EF4-FFF2-40B4-BE49-F238E27FC236}">
                <a16:creationId xmlns:a16="http://schemas.microsoft.com/office/drawing/2014/main" id="{5A0F6160-E4BA-4652-8C2A-6D573A994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67000" y="787400"/>
            <a:ext cx="6070600" cy="607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38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67200" y="2971800"/>
            <a:ext cx="35365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cap="small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Demo dự án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3886200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0AE466B-A5DC-D3E0-828F-EE94A11DF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&lt;&lt;Tên Dự Án&gt;&gt;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4078-7CC6-4F54-BF50-5AE7E2C2C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740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 dự án</a:t>
            </a:r>
          </a:p>
        </p:txBody>
      </p:sp>
      <p:pic>
        <p:nvPicPr>
          <p:cNvPr id="8" name="Graphic 7" descr="Database with solid fill">
            <a:extLst>
              <a:ext uri="{FF2B5EF4-FFF2-40B4-BE49-F238E27FC236}">
                <a16:creationId xmlns:a16="http://schemas.microsoft.com/office/drawing/2014/main" id="{3BB74F00-AB52-EB59-16E1-54FDC11C75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90800" y="2286000"/>
            <a:ext cx="2286000" cy="2286000"/>
          </a:xfrm>
          <a:prstGeom prst="rect">
            <a:avLst/>
          </a:prstGeom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12" name="Picture 11" descr="A yellow background with black and black logo&#10;&#10;Description automatically generated">
            <a:extLst>
              <a:ext uri="{FF2B5EF4-FFF2-40B4-BE49-F238E27FC236}">
                <a16:creationId xmlns:a16="http://schemas.microsoft.com/office/drawing/2014/main" id="{03FB827F-FDC5-F644-3A41-4997D54E20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2419350"/>
            <a:ext cx="2019300" cy="2019300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546D6FC9-DE12-BC14-7C32-B779DFB8F622}"/>
              </a:ext>
            </a:extLst>
          </p:cNvPr>
          <p:cNvSpPr/>
          <p:nvPr/>
        </p:nvSpPr>
        <p:spPr>
          <a:xfrm>
            <a:off x="5029200" y="3200400"/>
            <a:ext cx="1219200" cy="609600"/>
          </a:xfrm>
          <a:prstGeom prst="rightArrow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1D4B767D-8BA3-381B-3D85-CB3827F66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&lt;&lt;Tên Dự Án&gt;&gt;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021AF32-0259-6819-3C37-7C69DDE31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695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24400" y="2962870"/>
            <a:ext cx="18806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cap="small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Q &amp; A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3886200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B4E379A-8AC7-9499-85BB-903610807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&lt;&lt;Tên Dự Án&gt;&gt;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F8A2BF-94E7-1B65-3708-9942E5F47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6861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67200" y="2971800"/>
            <a:ext cx="3108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cap="small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Thank You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3886200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842278D-D31A-C06B-2D82-430023CE8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&lt;&lt;Tên Dự Án&gt;&gt;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8F9D0D-BF3A-AA82-F288-6EA4B334E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3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57600" y="2967335"/>
            <a:ext cx="49808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cap="small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Thành viên dự án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3886200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FE8A6A6-9816-CA9D-EBC4-9984E6952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&lt;&lt;Tên Dự Án&gt;&gt;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B7D1DC-E1D7-D542-D6C1-2487B587D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6136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Giới thiệu thành viên #1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7912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&amp;"/>
            </a:pPr>
            <a:r>
              <a:rPr 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Nguyễn Văn Tý </a:t>
            </a:r>
            <a:endParaRPr lang="en-US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sz="2000"/>
              <a:t>Team Leader</a:t>
            </a:r>
          </a:p>
          <a:p>
            <a:pPr lvl="1"/>
            <a:r>
              <a:rPr lang="en-US" sz="2000"/>
              <a:t>Project Lead</a:t>
            </a:r>
          </a:p>
          <a:p>
            <a:pPr>
              <a:buFont typeface="Wingdings" pitchFamily="2" charset="2"/>
              <a:buChar char="&amp;"/>
            </a:pPr>
            <a:r>
              <a:rPr 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Responsibilities</a:t>
            </a:r>
            <a:endParaRPr lang="en-US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sz="2000"/>
              <a:t>Lên kế hoạch và lịch trình dự án.</a:t>
            </a:r>
          </a:p>
          <a:p>
            <a:pPr lvl="1"/>
            <a:r>
              <a:rPr lang="en-US" sz="2000"/>
              <a:t>Quản lý team, tasks.</a:t>
            </a:r>
          </a:p>
          <a:p>
            <a:pPr lvl="1"/>
            <a:r>
              <a:rPr lang="en-US" sz="2000"/>
              <a:t>Giao tiếp làm việc với các bên liên quan.</a:t>
            </a:r>
          </a:p>
          <a:p>
            <a:pPr>
              <a:buFont typeface="Wingdings" pitchFamily="2" charset="2"/>
              <a:buChar char="&amp;"/>
            </a:pPr>
            <a:r>
              <a:rPr 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Tasks</a:t>
            </a:r>
            <a:endParaRPr lang="en-US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sz="2000"/>
              <a:t>Thiết kế hệ thống.</a:t>
            </a:r>
          </a:p>
          <a:p>
            <a:pPr lvl="1"/>
            <a:r>
              <a:rPr lang="en-US" sz="2000"/>
              <a:t>Tạo measure.</a:t>
            </a:r>
          </a:p>
          <a:p>
            <a:pPr lvl="1"/>
            <a:r>
              <a:rPr lang="en-US" sz="2000"/>
              <a:t>Viết báo cáo.</a:t>
            </a:r>
          </a:p>
          <a:p>
            <a:pPr>
              <a:buFont typeface="Wingdings" pitchFamily="2" charset="2"/>
              <a:buChar char="&amp;"/>
            </a:pPr>
            <a:r>
              <a:rPr 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Reports to</a:t>
            </a:r>
            <a:endParaRPr lang="en-US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sz="2000"/>
              <a:t>Giảng viên (Product Owner).</a:t>
            </a:r>
          </a:p>
          <a:p>
            <a:pPr lvl="1"/>
            <a:endParaRPr lang="en-US" sz="2000"/>
          </a:p>
          <a:p>
            <a:endParaRPr lang="en-US" sz="20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008E75-C89F-E4C4-EDA0-6BD86ABCB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&lt;&lt;Tên Dự Án&gt;&gt;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836D8-BC7B-7758-D7E2-79711F199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53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Giới thiệu thành viên #2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7912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&amp;"/>
            </a:pPr>
            <a:r>
              <a:rPr 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Lê Thị Dậu </a:t>
            </a:r>
            <a:endParaRPr lang="en-US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sz="2000"/>
              <a:t>Business Analyst</a:t>
            </a:r>
          </a:p>
          <a:p>
            <a:pPr>
              <a:buFont typeface="Wingdings" pitchFamily="2" charset="2"/>
              <a:buChar char="&amp;"/>
            </a:pPr>
            <a:r>
              <a:rPr 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Responsibilities</a:t>
            </a:r>
            <a:endParaRPr lang="en-US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sz="2000"/>
              <a:t>Hỡ trợ xác định dự án.</a:t>
            </a:r>
          </a:p>
          <a:p>
            <a:pPr lvl="1"/>
            <a:r>
              <a:rPr lang="en-US" sz="2000"/>
              <a:t>Tiếp nhận nhu cầu từ các bộ phân và người dùng.</a:t>
            </a:r>
          </a:p>
          <a:p>
            <a:pPr lvl="1"/>
            <a:r>
              <a:rPr lang="en-US" sz="2000"/>
              <a:t>Kiểm tra sản phẩm có bàn giao như yêu cầu của khách hàng.</a:t>
            </a:r>
          </a:p>
          <a:p>
            <a:pPr>
              <a:buFont typeface="Wingdings" pitchFamily="2" charset="2"/>
              <a:buChar char="&amp;"/>
            </a:pPr>
            <a:r>
              <a:rPr 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Tasks</a:t>
            </a:r>
            <a:endParaRPr lang="en-US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sz="2000"/>
              <a:t>Lập tài liệu của dự án.</a:t>
            </a:r>
          </a:p>
          <a:p>
            <a:pPr lvl="1"/>
            <a:r>
              <a:rPr lang="en-US" sz="2000"/>
              <a:t>Kiểm tra sản phẩm.</a:t>
            </a:r>
          </a:p>
          <a:p>
            <a:pPr lvl="1"/>
            <a:r>
              <a:rPr lang="en-US" sz="2000"/>
              <a:t>Viết báo cáo.</a:t>
            </a:r>
          </a:p>
          <a:p>
            <a:pPr>
              <a:buFont typeface="Wingdings" pitchFamily="2" charset="2"/>
              <a:buChar char="&amp;"/>
            </a:pPr>
            <a:r>
              <a:rPr 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Reports to</a:t>
            </a:r>
            <a:endParaRPr lang="en-US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sz="2000"/>
              <a:t>Giảng viên (Product Owner).</a:t>
            </a:r>
          </a:p>
          <a:p>
            <a:pPr lvl="1"/>
            <a:r>
              <a:rPr lang="en-US" sz="2000"/>
              <a:t>Team lead.</a:t>
            </a:r>
          </a:p>
          <a:p>
            <a:pPr lvl="1"/>
            <a:endParaRPr lang="en-US" sz="2000"/>
          </a:p>
          <a:p>
            <a:endParaRPr lang="en-US" sz="20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C5BE9D-E6F7-B586-BEE1-28AEC8C66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&lt;&lt;Tên Dự Án&gt;&gt;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B578B7-7DD8-AFE3-244F-E6BF57285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8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Giới thiệu thành viên #3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7912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&amp;"/>
            </a:pPr>
            <a:r>
              <a:rPr 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Trần Văn Ngọ </a:t>
            </a:r>
            <a:endParaRPr lang="en-US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sz="2000"/>
              <a:t>Database Administrator (DBA)</a:t>
            </a:r>
          </a:p>
          <a:p>
            <a:pPr lvl="1"/>
            <a:r>
              <a:rPr lang="en-US" sz="2000"/>
              <a:t>Developer</a:t>
            </a:r>
          </a:p>
          <a:p>
            <a:pPr>
              <a:buFont typeface="Wingdings" pitchFamily="2" charset="2"/>
              <a:buChar char="&amp;"/>
            </a:pPr>
            <a:r>
              <a:rPr 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Responsibilities</a:t>
            </a:r>
            <a:endParaRPr lang="en-US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vi-VN" sz="2000"/>
              <a:t>Lên kế hoạch, cài đặt, cấu hình, quản trị cơ sở dữ liệu</a:t>
            </a:r>
            <a:r>
              <a:rPr lang="en-US" sz="2000"/>
              <a:t>.</a:t>
            </a:r>
          </a:p>
          <a:p>
            <a:pPr lvl="1"/>
            <a:r>
              <a:rPr lang="en-US" sz="2000"/>
              <a:t>Lên kế hoạch và theo dõi hay phân bổ tài nguyên một cách hợp lý.</a:t>
            </a:r>
          </a:p>
          <a:p>
            <a:pPr lvl="1"/>
            <a:r>
              <a:rPr lang="vi-VN" sz="2000"/>
              <a:t>Quản trị, tối ưu hóa hiệu suất của dữ liệu</a:t>
            </a:r>
            <a:r>
              <a:rPr lang="en-US" sz="2000"/>
              <a:t>.</a:t>
            </a:r>
          </a:p>
          <a:p>
            <a:pPr>
              <a:buFont typeface="Wingdings" pitchFamily="2" charset="2"/>
              <a:buChar char="&amp;"/>
            </a:pPr>
            <a:r>
              <a:rPr 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Tasks</a:t>
            </a:r>
            <a:endParaRPr lang="en-US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sz="2000"/>
              <a:t>Thiết kế hệ thống database lưu trữ.</a:t>
            </a:r>
          </a:p>
          <a:p>
            <a:pPr lvl="1"/>
            <a:r>
              <a:rPr lang="en-US" sz="2000"/>
              <a:t>Tạo calculated column.</a:t>
            </a:r>
          </a:p>
          <a:p>
            <a:pPr lvl="1"/>
            <a:r>
              <a:rPr lang="en-US" sz="2000"/>
              <a:t>Trực quan hóa dữ liệu.</a:t>
            </a:r>
          </a:p>
          <a:p>
            <a:pPr>
              <a:buFont typeface="Wingdings" pitchFamily="2" charset="2"/>
              <a:buChar char="&amp;"/>
            </a:pPr>
            <a:r>
              <a:rPr 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Reports to</a:t>
            </a:r>
            <a:endParaRPr lang="en-US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sz="2000"/>
              <a:t>Team lead.</a:t>
            </a:r>
          </a:p>
          <a:p>
            <a:pPr lvl="1"/>
            <a:endParaRPr lang="en-US" sz="2000"/>
          </a:p>
          <a:p>
            <a:endParaRPr lang="en-US" sz="20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65A286-5970-3832-92AD-2D980B626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&lt;&lt;Tên Dự Án&gt;&gt;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1E71D5-23CE-461A-6651-8E8E00465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29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57600" y="2967335"/>
            <a:ext cx="46538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cap="small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Giới thiệu dự án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3886200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6B99B34-DDF0-4FAD-F970-26CF03DDE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&lt;&lt;Tên Dự Án&gt;&gt;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E79145-A4D9-F73A-529C-38044F5F7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705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Giới thiệu dự án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9347198" cy="52578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&amp;"/>
            </a:pPr>
            <a:r>
              <a:rPr lang="en-US" sz="2400" b="1"/>
              <a:t>Hiện trạng khách hàng</a:t>
            </a:r>
            <a:r>
              <a:rPr lang="en-US" sz="2400"/>
              <a:t>.</a:t>
            </a:r>
          </a:p>
          <a:p>
            <a:pPr lvl="1"/>
            <a:r>
              <a:rPr lang="en-US"/>
              <a:t>… </a:t>
            </a:r>
          </a:p>
          <a:p>
            <a:pPr lvl="1"/>
            <a:r>
              <a:rPr lang="en-US"/>
              <a:t>…</a:t>
            </a:r>
          </a:p>
          <a:p>
            <a:pPr>
              <a:buFont typeface="Wingdings" pitchFamily="2" charset="2"/>
              <a:buChar char="&amp;"/>
            </a:pPr>
            <a:r>
              <a:rPr lang="en-US" sz="2400" b="1"/>
              <a:t>Thông tin dữ liệu </a:t>
            </a:r>
            <a:r>
              <a:rPr lang="en-US" sz="2400" err="1"/>
              <a:t>là</a:t>
            </a:r>
            <a:r>
              <a:rPr lang="en-US" sz="2400"/>
              <a:t> ….</a:t>
            </a:r>
          </a:p>
          <a:p>
            <a:pPr lvl="1"/>
            <a:r>
              <a:rPr lang="en-US"/>
              <a:t>…</a:t>
            </a:r>
          </a:p>
          <a:p>
            <a:pPr lvl="1"/>
            <a:r>
              <a:rPr lang="en-US"/>
              <a:t>…</a:t>
            </a:r>
          </a:p>
          <a:p>
            <a:endParaRPr lang="en-US" sz="24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36362-D5F3-7152-2FE5-EB81C5118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&lt;&lt;Tên Dự Án&gt;&gt;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E721A-37D5-EA22-0BAB-C32714A46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65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Yêu cầu</a:t>
            </a:r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dự án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9347198" cy="52578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&amp;"/>
            </a:pPr>
            <a:r>
              <a:rPr lang="en-US" sz="2400" b="1"/>
              <a:t>Dữ liệu</a:t>
            </a:r>
            <a:r>
              <a:rPr lang="en-US" sz="2400"/>
              <a:t>.</a:t>
            </a:r>
          </a:p>
          <a:p>
            <a:pPr lvl="1"/>
            <a:r>
              <a:rPr lang="en-US"/>
              <a:t>… </a:t>
            </a:r>
          </a:p>
          <a:p>
            <a:pPr lvl="1"/>
            <a:r>
              <a:rPr lang="en-US"/>
              <a:t>…</a:t>
            </a:r>
          </a:p>
          <a:p>
            <a:pPr>
              <a:buFont typeface="Wingdings" pitchFamily="2" charset="2"/>
              <a:buChar char="&amp;"/>
            </a:pPr>
            <a:r>
              <a:rPr lang="en-US" sz="2400" b="1"/>
              <a:t>Quản lý và lưu trữ </a:t>
            </a:r>
            <a:endParaRPr lang="en-US" sz="2400"/>
          </a:p>
          <a:p>
            <a:pPr lvl="1"/>
            <a:r>
              <a:rPr lang="en-US"/>
              <a:t>…</a:t>
            </a:r>
          </a:p>
          <a:p>
            <a:pPr lvl="1"/>
            <a:r>
              <a:rPr lang="en-US"/>
              <a:t>…</a:t>
            </a:r>
          </a:p>
          <a:p>
            <a:pPr>
              <a:buFont typeface="Wingdings" pitchFamily="2" charset="2"/>
              <a:buChar char="&amp;"/>
            </a:pPr>
            <a:r>
              <a:rPr lang="en-US" sz="2400" b="1"/>
              <a:t>Công nghệ </a:t>
            </a:r>
            <a:endParaRPr lang="en-US" sz="2400"/>
          </a:p>
          <a:p>
            <a:pPr lvl="1"/>
            <a:r>
              <a:rPr lang="en-US"/>
              <a:t>…</a:t>
            </a:r>
          </a:p>
          <a:p>
            <a:pPr lvl="1"/>
            <a:r>
              <a:rPr lang="en-US"/>
              <a:t>…</a:t>
            </a:r>
          </a:p>
          <a:p>
            <a:endParaRPr lang="en-US" sz="24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8C06F7-20AA-4F62-EA79-F78482262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&lt;&lt;Tên Dự Án&gt;&gt;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7AF7AF-5E8E-9917-2279-1448E1089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3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12982</TotalTime>
  <Words>697</Words>
  <Application>Microsoft Office PowerPoint</Application>
  <PresentationFormat>Widescreen</PresentationFormat>
  <Paragraphs>193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39" baseType="lpstr">
      <vt:lpstr>Arial</vt:lpstr>
      <vt:lpstr>Calibri</vt:lpstr>
      <vt:lpstr>Courier New</vt:lpstr>
      <vt:lpstr>Fpt-DaxlinePro-Bold</vt:lpstr>
      <vt:lpstr>Fpt-DaxlinePro-Medium</vt:lpstr>
      <vt:lpstr>Roboto Lt</vt:lpstr>
      <vt:lpstr>Segoe UI</vt:lpstr>
      <vt:lpstr>Tahoma</vt:lpstr>
      <vt:lpstr>Times New Roman</vt:lpstr>
      <vt:lpstr>Wingdings</vt:lpstr>
      <vt:lpstr>Custom Design</vt:lpstr>
      <vt:lpstr>1_Custom Design</vt:lpstr>
      <vt:lpstr>template</vt:lpstr>
      <vt:lpstr>Tên Dự Án</vt:lpstr>
      <vt:lpstr>Nội dung</vt:lpstr>
      <vt:lpstr>PowerPoint Presentation</vt:lpstr>
      <vt:lpstr>Giới thiệu thành viên #1</vt:lpstr>
      <vt:lpstr>Giới thiệu thành viên #2</vt:lpstr>
      <vt:lpstr>Giới thiệu thành viên #3</vt:lpstr>
      <vt:lpstr>PowerPoint Presentation</vt:lpstr>
      <vt:lpstr>Giới thiệu dự án</vt:lpstr>
      <vt:lpstr>Yêu cầu dự án</vt:lpstr>
      <vt:lpstr>Sản phẩm mục tiêu</vt:lpstr>
      <vt:lpstr>PowerPoint Presentation</vt:lpstr>
      <vt:lpstr>Phân tích hệ thống</vt:lpstr>
      <vt:lpstr>Kiến trúc hệ thống</vt:lpstr>
      <vt:lpstr>PowerPoint Presentation</vt:lpstr>
      <vt:lpstr>Phân tích dự án #1</vt:lpstr>
      <vt:lpstr>Phân tích dự án #2</vt:lpstr>
      <vt:lpstr>Phân tích dự án #2</vt:lpstr>
      <vt:lpstr>Phân tích dự án #3</vt:lpstr>
      <vt:lpstr>PowerPoint Presentation</vt:lpstr>
      <vt:lpstr>Khó khăn &amp; Thuận lợi</vt:lpstr>
      <vt:lpstr>PowerPoint Presentation</vt:lpstr>
      <vt:lpstr>Sản phẩm thực tế</vt:lpstr>
      <vt:lpstr>PowerPoint Presentation</vt:lpstr>
      <vt:lpstr>Demo dự án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Nguyễn Huy Hoàng  (FE FPL HCM)</cp:lastModifiedBy>
  <cp:revision>1575</cp:revision>
  <dcterms:created xsi:type="dcterms:W3CDTF">2013-04-23T08:05:33Z</dcterms:created>
  <dcterms:modified xsi:type="dcterms:W3CDTF">2023-07-14T07:45:42Z</dcterms:modified>
</cp:coreProperties>
</file>