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42" r:id="rId3"/>
    <p:sldId id="335" r:id="rId4"/>
    <p:sldId id="340" r:id="rId5"/>
    <p:sldId id="336" r:id="rId6"/>
    <p:sldId id="344" r:id="rId7"/>
    <p:sldId id="347" r:id="rId8"/>
    <p:sldId id="348" r:id="rId9"/>
    <p:sldId id="365" r:id="rId10"/>
    <p:sldId id="366" r:id="rId11"/>
    <p:sldId id="367" r:id="rId12"/>
    <p:sldId id="349" r:id="rId13"/>
    <p:sldId id="350" r:id="rId14"/>
    <p:sldId id="346" r:id="rId15"/>
    <p:sldId id="337" r:id="rId16"/>
    <p:sldId id="343"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258"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DB3"/>
    <a:srgbClr val="540000"/>
    <a:srgbClr val="2E0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82B89-AD8F-282E-C1EA-2726956F3B3C}" v="192" dt="2020-01-09T23:37:46.037"/>
    <p1510:client id="{FAC67132-FD7E-029F-0195-D8046B2F2108}" v="2297" dt="2020-01-09T18:28:41.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4" autoAdjust="0"/>
    <p:restoredTop sz="50000" autoAdjust="0"/>
  </p:normalViewPr>
  <p:slideViewPr>
    <p:cSldViewPr snapToGrid="0">
      <p:cViewPr varScale="1">
        <p:scale>
          <a:sx n="73" d="100"/>
          <a:sy n="73" d="100"/>
        </p:scale>
        <p:origin x="120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345ECAD-3394-4C20-BBBF-4A6BA3A84CF4}" type="datetimeFigureOut">
              <a:rPr lang="en-US"/>
              <a:pPr>
                <a:defRPr/>
              </a:pPr>
              <a:t>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EFB9B00-F637-4009-ABE7-B858A374688F}" type="slidenum">
              <a:rPr lang="en-US" altLang="en-US"/>
              <a:pPr/>
              <a:t>‹#›</a:t>
            </a:fld>
            <a:endParaRPr lang="en-US" altLang="en-US"/>
          </a:p>
        </p:txBody>
      </p:sp>
    </p:spTree>
    <p:extLst>
      <p:ext uri="{BB962C8B-B14F-4D97-AF65-F5344CB8AC3E}">
        <p14:creationId xmlns:p14="http://schemas.microsoft.com/office/powerpoint/2010/main" val="1661011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3AA3B93-A1CF-411F-AB99-F0841B802A84}" type="datetimeFigureOut">
              <a:rPr lang="en-US"/>
              <a:pPr>
                <a:defRPr/>
              </a:pPr>
              <a:t>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9061F4-FA6C-4C5C-9A5A-AFFE6E95DA0A}" type="slidenum">
              <a:rPr lang="en-US" altLang="en-US"/>
              <a:pPr/>
              <a:t>‹#›</a:t>
            </a:fld>
            <a:endParaRPr lang="en-US" altLang="en-US"/>
          </a:p>
        </p:txBody>
      </p:sp>
    </p:spTree>
    <p:extLst>
      <p:ext uri="{BB962C8B-B14F-4D97-AF65-F5344CB8AC3E}">
        <p14:creationId xmlns:p14="http://schemas.microsoft.com/office/powerpoint/2010/main" val="343189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F31F77-B534-4827-A462-628B45955B0B}" type="datetimeFigureOut">
              <a:rPr lang="en-US"/>
              <a:pPr>
                <a:defRPr/>
              </a:pPr>
              <a:t>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AB1408-0E78-484E-BA2B-B7AF9ECCF345}" type="slidenum">
              <a:rPr lang="en-US" altLang="en-US"/>
              <a:pPr/>
              <a:t>‹#›</a:t>
            </a:fld>
            <a:endParaRPr lang="en-US" altLang="en-US"/>
          </a:p>
        </p:txBody>
      </p:sp>
    </p:spTree>
    <p:extLst>
      <p:ext uri="{BB962C8B-B14F-4D97-AF65-F5344CB8AC3E}">
        <p14:creationId xmlns:p14="http://schemas.microsoft.com/office/powerpoint/2010/main" val="6002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81ABA4-24D3-47C1-A7C6-4D5C0407477D}" type="datetimeFigureOut">
              <a:rPr lang="en-US"/>
              <a:pPr>
                <a:defRPr/>
              </a:pPr>
              <a:t>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42D8C3A-A00C-4E1F-8C2B-34D861FFF249}" type="slidenum">
              <a:rPr lang="en-US" altLang="en-US"/>
              <a:pPr/>
              <a:t>‹#›</a:t>
            </a:fld>
            <a:endParaRPr lang="en-US" altLang="en-US"/>
          </a:p>
        </p:txBody>
      </p:sp>
    </p:spTree>
    <p:extLst>
      <p:ext uri="{BB962C8B-B14F-4D97-AF65-F5344CB8AC3E}">
        <p14:creationId xmlns:p14="http://schemas.microsoft.com/office/powerpoint/2010/main" val="223991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069" y="0"/>
            <a:ext cx="8775510" cy="859810"/>
          </a:xfrm>
        </p:spPr>
        <p:txBody>
          <a:bodyPr/>
          <a:lstStyle/>
          <a:p>
            <a:r>
              <a:rPr lang="en-US" dirty="0"/>
              <a:t>Click to edit Master title style</a:t>
            </a:r>
          </a:p>
        </p:txBody>
      </p:sp>
      <p:sp>
        <p:nvSpPr>
          <p:cNvPr id="3" name="Content Placeholder 2"/>
          <p:cNvSpPr>
            <a:spLocks noGrp="1"/>
          </p:cNvSpPr>
          <p:nvPr>
            <p:ph idx="1"/>
          </p:nvPr>
        </p:nvSpPr>
        <p:spPr>
          <a:xfrm>
            <a:off x="191069" y="1346200"/>
            <a:ext cx="8775510" cy="490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15E560-BDE2-4F74-B310-2E3BC57F5990}" type="datetimeFigureOut">
              <a:rPr lang="en-US"/>
              <a:pPr>
                <a:defRPr/>
              </a:pPr>
              <a:t>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CA4010-35C3-48DB-A282-899B6B79F12D}" type="slidenum">
              <a:rPr lang="en-US" altLang="en-US"/>
              <a:pPr/>
              <a:t>‹#›</a:t>
            </a:fld>
            <a:endParaRPr lang="en-US" altLang="en-US"/>
          </a:p>
        </p:txBody>
      </p:sp>
    </p:spTree>
    <p:extLst>
      <p:ext uri="{BB962C8B-B14F-4D97-AF65-F5344CB8AC3E}">
        <p14:creationId xmlns:p14="http://schemas.microsoft.com/office/powerpoint/2010/main" val="176079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C50EA5-1C92-4348-8798-3CC0E2AAC170}" type="datetimeFigureOut">
              <a:rPr lang="en-US"/>
              <a:pPr>
                <a:defRPr/>
              </a:pPr>
              <a:t>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DDEFAD-FB41-4702-8EBC-6B27AE47BEE6}" type="slidenum">
              <a:rPr lang="en-US" altLang="en-US"/>
              <a:pPr/>
              <a:t>‹#›</a:t>
            </a:fld>
            <a:endParaRPr lang="en-US" altLang="en-US"/>
          </a:p>
        </p:txBody>
      </p:sp>
    </p:spTree>
    <p:extLst>
      <p:ext uri="{BB962C8B-B14F-4D97-AF65-F5344CB8AC3E}">
        <p14:creationId xmlns:p14="http://schemas.microsoft.com/office/powerpoint/2010/main" val="350423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F8CE83-7F60-4049-A7EC-CC80CDF7B7D6}" type="datetimeFigureOut">
              <a:rPr lang="en-US"/>
              <a:pPr>
                <a:defRPr/>
              </a:pPr>
              <a:t>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ABB016E-4A5B-4F31-A0CA-B0E1825C80DA}" type="slidenum">
              <a:rPr lang="en-US" altLang="en-US"/>
              <a:pPr/>
              <a:t>‹#›</a:t>
            </a:fld>
            <a:endParaRPr lang="en-US" altLang="en-US"/>
          </a:p>
        </p:txBody>
      </p:sp>
    </p:spTree>
    <p:extLst>
      <p:ext uri="{BB962C8B-B14F-4D97-AF65-F5344CB8AC3E}">
        <p14:creationId xmlns:p14="http://schemas.microsoft.com/office/powerpoint/2010/main" val="17012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4C8A299-BCDA-42D9-8079-D64A85ECF777}" type="datetimeFigureOut">
              <a:rPr lang="en-US"/>
              <a:pPr>
                <a:defRPr/>
              </a:pPr>
              <a:t>1/9/2020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2E73065-95F7-4CBD-AFBA-9D4043C06199}" type="slidenum">
              <a:rPr lang="en-US" altLang="en-US"/>
              <a:pPr/>
              <a:t>‹#›</a:t>
            </a:fld>
            <a:endParaRPr lang="en-US" altLang="en-US"/>
          </a:p>
        </p:txBody>
      </p:sp>
    </p:spTree>
    <p:extLst>
      <p:ext uri="{BB962C8B-B14F-4D97-AF65-F5344CB8AC3E}">
        <p14:creationId xmlns:p14="http://schemas.microsoft.com/office/powerpoint/2010/main" val="8984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3BACBB5-2805-4FEA-852B-D3B215C65A8C}" type="datetimeFigureOut">
              <a:rPr lang="en-US"/>
              <a:pPr>
                <a:defRPr/>
              </a:pPr>
              <a:t>1/9/2020</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CD9339A8-01C7-4234-B369-CFC0BE8A68E1}" type="slidenum">
              <a:rPr lang="en-US" altLang="en-US"/>
              <a:pPr/>
              <a:t>‹#›</a:t>
            </a:fld>
            <a:endParaRPr lang="en-US" altLang="en-US"/>
          </a:p>
        </p:txBody>
      </p:sp>
    </p:spTree>
    <p:extLst>
      <p:ext uri="{BB962C8B-B14F-4D97-AF65-F5344CB8AC3E}">
        <p14:creationId xmlns:p14="http://schemas.microsoft.com/office/powerpoint/2010/main" val="1723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8C50C9B-8665-45B4-8F7D-14782F6D14F2}" type="datetimeFigureOut">
              <a:rPr lang="en-US"/>
              <a:pPr>
                <a:defRPr/>
              </a:pPr>
              <a:t>1/9/2020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EEC3E6DD-FCAE-4258-AF49-A52EC9786C05}" type="slidenum">
              <a:rPr lang="en-US" altLang="en-US"/>
              <a:pPr/>
              <a:t>‹#›</a:t>
            </a:fld>
            <a:endParaRPr lang="en-US" altLang="en-US"/>
          </a:p>
        </p:txBody>
      </p:sp>
    </p:spTree>
    <p:extLst>
      <p:ext uri="{BB962C8B-B14F-4D97-AF65-F5344CB8AC3E}">
        <p14:creationId xmlns:p14="http://schemas.microsoft.com/office/powerpoint/2010/main" val="421764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9F3D9D5-F88A-43A4-8CDD-65A5EAA3D357}" type="datetimeFigureOut">
              <a:rPr lang="en-US"/>
              <a:pPr>
                <a:defRPr/>
              </a:pPr>
              <a:t>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E1686D0-E61A-4D81-978D-7D5780E7248B}" type="slidenum">
              <a:rPr lang="en-US" altLang="en-US"/>
              <a:pPr/>
              <a:t>‹#›</a:t>
            </a:fld>
            <a:endParaRPr lang="en-US" altLang="en-US"/>
          </a:p>
        </p:txBody>
      </p:sp>
    </p:spTree>
    <p:extLst>
      <p:ext uri="{BB962C8B-B14F-4D97-AF65-F5344CB8AC3E}">
        <p14:creationId xmlns:p14="http://schemas.microsoft.com/office/powerpoint/2010/main" val="3619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B3EC1C-83F2-4882-B763-406D55E688A3}" type="datetimeFigureOut">
              <a:rPr lang="en-US"/>
              <a:pPr>
                <a:defRPr/>
              </a:pPr>
              <a:t>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060177-EB54-461E-95A5-9D12AB5B076F}" type="slidenum">
              <a:rPr lang="en-US" altLang="en-US"/>
              <a:pPr/>
              <a:t>‹#›</a:t>
            </a:fld>
            <a:endParaRPr lang="en-US" altLang="en-US"/>
          </a:p>
        </p:txBody>
      </p:sp>
    </p:spTree>
    <p:extLst>
      <p:ext uri="{BB962C8B-B14F-4D97-AF65-F5344CB8AC3E}">
        <p14:creationId xmlns:p14="http://schemas.microsoft.com/office/powerpoint/2010/main" val="1885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125" y="0"/>
            <a:ext cx="8830102" cy="87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150125" y="1346200"/>
            <a:ext cx="8830102"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1864D06F-482C-42CE-BC09-D002E08920ED}" type="datetimeFigureOut">
              <a:rPr lang="en-US"/>
              <a:pPr>
                <a:defRPr/>
              </a:pPr>
              <a:t>1/9/2020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49" y="6356350"/>
            <a:ext cx="252227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A601C9C-012A-4C30-9B73-46513D720D2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77" r:id="rId2"/>
    <p:sldLayoutId id="2147483678" r:id="rId3"/>
    <p:sldLayoutId id="2147483679" r:id="rId4"/>
    <p:sldLayoutId id="2147483680" r:id="rId5"/>
    <p:sldLayoutId id="2147483686" r:id="rId6"/>
    <p:sldLayoutId id="2147483687" r:id="rId7"/>
    <p:sldLayoutId id="2147483681" r:id="rId8"/>
    <p:sldLayoutId id="2147483682" r:id="rId9"/>
    <p:sldLayoutId id="2147483683" r:id="rId10"/>
    <p:sldLayoutId id="2147483684" r:id="rId11"/>
  </p:sldLayoutIdLst>
  <p:txStyles>
    <p:titleStyle>
      <a:lvl1pPr algn="ctr"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projectmanagement.ugent.be/research/data/real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rojectmanagement.ugent.be/research/data/real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146" y="1407049"/>
            <a:ext cx="8466532" cy="544620"/>
          </a:xfrm>
        </p:spPr>
        <p:txBody>
          <a:bodyPr rtlCol="0">
            <a:noAutofit/>
          </a:bodyPr>
          <a:lstStyle/>
          <a:p>
            <a:pPr>
              <a:defRPr/>
            </a:pPr>
            <a:r>
              <a:rPr lang="en-US" sz="3600">
                <a:solidFill>
                  <a:schemeClr val="accent2">
                    <a:lumMod val="50000"/>
                  </a:schemeClr>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BÁO CÁO BÀI TẬP LỚN</a:t>
            </a:r>
            <a:endParaRPr lang="en-US" sz="360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627797" y="4413016"/>
            <a:ext cx="7860421" cy="1936840"/>
          </a:xfrm>
        </p:spPr>
        <p:txBody>
          <a:bodyPr rtlCol="0">
            <a:normAutofit fontScale="92500" lnSpcReduction="20000"/>
          </a:bodyPr>
          <a:lstStyle/>
          <a:p>
            <a:pPr algn="l"/>
            <a:r>
              <a:rPr lang="es-ES_tradnl" sz="2100" b="1">
                <a:latin typeface="Calibri (Body)"/>
              </a:rPr>
              <a:t>   </a:t>
            </a:r>
            <a:r>
              <a:rPr lang="vi-VN" sz="2100" b="1">
                <a:latin typeface="Calibri (Body)"/>
              </a:rPr>
              <a:t>GIÁO VIÊN HƯỚNG DẪN</a:t>
            </a:r>
            <a:r>
              <a:rPr lang="es-ES_tradnl" sz="2100" b="1">
                <a:latin typeface="Calibri (Body)"/>
              </a:rPr>
              <a:t>: 	PGS.HUỲNH QUYẾT THẮNG</a:t>
            </a:r>
          </a:p>
          <a:p>
            <a:pPr algn="l"/>
            <a:endParaRPr lang="es-ES_tradnl" sz="2100" b="1">
              <a:latin typeface="Calibri (Body)"/>
            </a:endParaRPr>
          </a:p>
          <a:p>
            <a:pPr algn="l"/>
            <a:r>
              <a:rPr lang="es-ES_tradnl" sz="2100" b="1">
                <a:latin typeface="Calibri (Body)"/>
              </a:rPr>
              <a:t>     </a:t>
            </a:r>
            <a:r>
              <a:rPr lang="vi-VN" sz="2100" b="1">
                <a:latin typeface="Calibri (Body)"/>
              </a:rPr>
              <a:t>          </a:t>
            </a:r>
            <a:r>
              <a:rPr lang="es-ES_tradnl" sz="2100" b="1">
                <a:latin typeface="Calibri (Body)"/>
              </a:rPr>
              <a:t>NHÓM </a:t>
            </a:r>
            <a:r>
              <a:rPr lang="vi-VN" sz="2100" b="1">
                <a:latin typeface="Calibri (Body)"/>
              </a:rPr>
              <a:t>SINH VIÊN</a:t>
            </a:r>
            <a:r>
              <a:rPr lang="es-ES_tradnl" sz="2100" b="1">
                <a:latin typeface="Calibri (Body)"/>
              </a:rPr>
              <a:t>:    </a:t>
            </a:r>
            <a:r>
              <a:rPr lang="vi-VN" sz="2100" b="1">
                <a:latin typeface="Calibri (Body)"/>
              </a:rPr>
              <a:t>1. </a:t>
            </a:r>
            <a:r>
              <a:rPr lang="en-US" sz="2100" b="1" err="1">
                <a:latin typeface="Calibri (Body)"/>
              </a:rPr>
              <a:t>Nguyễn</a:t>
            </a:r>
            <a:r>
              <a:rPr lang="en-US" sz="2100" b="1">
                <a:latin typeface="Calibri (Body)"/>
              </a:rPr>
              <a:t> Bá </a:t>
            </a:r>
            <a:r>
              <a:rPr lang="en-US" sz="2100" b="1" err="1">
                <a:latin typeface="Calibri (Body)"/>
              </a:rPr>
              <a:t>Hùng</a:t>
            </a:r>
            <a:endParaRPr lang="vi-VN" sz="2100" b="1">
              <a:latin typeface="Calibri (Body)"/>
            </a:endParaRPr>
          </a:p>
          <a:p>
            <a:pPr algn="l"/>
            <a:r>
              <a:rPr lang="vi-VN" sz="2100" b="1">
                <a:latin typeface="Calibri (Body)"/>
              </a:rPr>
              <a:t>                                                     2.</a:t>
            </a:r>
            <a:r>
              <a:rPr lang="en-US" sz="2100" b="1">
                <a:latin typeface="Calibri (Body)"/>
              </a:rPr>
              <a:t> </a:t>
            </a:r>
            <a:r>
              <a:rPr lang="en-US" sz="2100" b="1" err="1">
                <a:latin typeface="Calibri (Body)"/>
              </a:rPr>
              <a:t>Nguyễn</a:t>
            </a:r>
            <a:r>
              <a:rPr lang="en-US" sz="2100" b="1">
                <a:latin typeface="Calibri (Body)"/>
              </a:rPr>
              <a:t> </a:t>
            </a:r>
            <a:r>
              <a:rPr lang="en-US" sz="2100" b="1" err="1">
                <a:latin typeface="Calibri (Body)"/>
              </a:rPr>
              <a:t>Viết</a:t>
            </a:r>
            <a:r>
              <a:rPr lang="en-US" sz="2100" b="1">
                <a:latin typeface="Calibri (Body)"/>
              </a:rPr>
              <a:t> </a:t>
            </a:r>
            <a:r>
              <a:rPr lang="en-US" sz="2100" b="1" err="1">
                <a:latin typeface="Calibri (Body)"/>
              </a:rPr>
              <a:t>Luyện</a:t>
            </a:r>
            <a:endParaRPr lang="vi-VN" sz="2100" b="1">
              <a:latin typeface="Calibri (Body)"/>
            </a:endParaRPr>
          </a:p>
          <a:p>
            <a:pPr algn="l"/>
            <a:r>
              <a:rPr lang="es-ES_tradnl" sz="2100" b="1">
                <a:latin typeface="Calibri (Body)"/>
              </a:rPr>
              <a:t>                                                     3. </a:t>
            </a:r>
            <a:r>
              <a:rPr lang="es-ES_tradnl" sz="2100" b="1" err="1">
                <a:latin typeface="Calibri (Body)"/>
              </a:rPr>
              <a:t>Đô</a:t>
            </a:r>
            <a:r>
              <a:rPr lang="es-ES_tradnl" sz="2100" b="1">
                <a:latin typeface="Calibri (Body)"/>
              </a:rPr>
              <a:t>̃ </a:t>
            </a:r>
            <a:r>
              <a:rPr lang="es-ES_tradnl" sz="2100" b="1" err="1">
                <a:latin typeface="Calibri (Body)"/>
              </a:rPr>
              <a:t>Tiến</a:t>
            </a:r>
            <a:r>
              <a:rPr lang="es-ES_tradnl" sz="2100" b="1">
                <a:latin typeface="Calibri (Body)"/>
              </a:rPr>
              <a:t> </a:t>
            </a:r>
            <a:r>
              <a:rPr lang="es-ES_tradnl" sz="2100" b="1" err="1">
                <a:latin typeface="Calibri (Body)"/>
              </a:rPr>
              <a:t>Đạt</a:t>
            </a:r>
            <a:endParaRPr lang="es-ES_tradnl" sz="2100" b="1">
              <a:latin typeface="Calibri (Body)"/>
            </a:endParaRPr>
          </a:p>
          <a:p>
            <a:pPr algn="l"/>
            <a:r>
              <a:rPr lang="es-ES_tradnl" sz="2100" b="1">
                <a:latin typeface="Calibri (Body)"/>
              </a:rPr>
              <a:t>                                                   </a:t>
            </a:r>
          </a:p>
          <a:p>
            <a:pPr algn="l"/>
            <a:endParaRPr lang="es-ES_tradnl" sz="1800">
              <a:latin typeface="Calibri (Body)"/>
            </a:endParaRPr>
          </a:p>
        </p:txBody>
      </p:sp>
      <p:sp>
        <p:nvSpPr>
          <p:cNvPr id="4" name="Title 1"/>
          <p:cNvSpPr txBox="1">
            <a:spLocks/>
          </p:cNvSpPr>
          <p:nvPr/>
        </p:nvSpPr>
        <p:spPr bwMode="auto">
          <a:xfrm>
            <a:off x="240145" y="2101706"/>
            <a:ext cx="8811491" cy="178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lvl1pPr marL="0" marR="0" indent="0" algn="ctr" defTabSz="685800" rtl="0" eaLnBrk="1" fontAlgn="auto" latinLnBrk="0" hangingPunct="1">
              <a:lnSpc>
                <a:spcPct val="90000"/>
              </a:lnSpc>
              <a:spcBef>
                <a:spcPct val="0"/>
              </a:spcBef>
              <a:spcAft>
                <a:spcPts val="0"/>
              </a:spcAft>
              <a:buClrTx/>
              <a:buSzTx/>
              <a:buFontTx/>
              <a:buNone/>
              <a:tabLst/>
              <a:defRPr sz="4400" b="1" kern="1200">
                <a:solidFill>
                  <a:schemeClr val="tx1">
                    <a:lumMod val="75000"/>
                    <a:lumOff val="25000"/>
                  </a:schemeClr>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a:lstStyle>
          <a:p>
            <a:pPr>
              <a:defRPr/>
            </a:pPr>
            <a:r>
              <a:rPr lang="en-US" sz="1600" u="sng">
                <a:solidFill>
                  <a:srgbClr val="540000"/>
                </a:solidFill>
                <a:latin typeface="Tahoma" panose="020B0604030504040204" pitchFamily="34" charset="0"/>
                <a:ea typeface="Tahoma" panose="020B0604030504040204" pitchFamily="34" charset="0"/>
                <a:cs typeface="Tahoma" panose="020B0604030504040204" pitchFamily="34" charset="0"/>
              </a:rPr>
              <a:t>TÊN ĐỀ TÀI</a:t>
            </a: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endParaRPr lang="en-US" sz="20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lgn="l">
              <a:defRPr/>
            </a:pPr>
            <a:endParaRPr lang="en-US" sz="10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lnSpc>
                <a:spcPct val="110000"/>
              </a:lnSpc>
              <a:defRPr/>
            </a:pPr>
            <a:endParaRPr lang="en-US" sz="2350">
              <a:solidFill>
                <a:srgbClr val="54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bwMode="auto">
          <a:xfrm>
            <a:off x="1143000" y="6349856"/>
            <a:ext cx="685800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eaLnBrk="1" fontAlgn="auto" hangingPunct="1">
              <a:spcAft>
                <a:spcPts val="0"/>
              </a:spcAft>
              <a:defRPr/>
            </a:pPr>
            <a:r>
              <a:rPr lang="en-US" sz="1800" i="1" err="1">
                <a:latin typeface="Times New Roman" panose="02020603050405020304" pitchFamily="18" charset="0"/>
                <a:cs typeface="Times New Roman" panose="02020603050405020304" pitchFamily="18" charset="0"/>
              </a:rPr>
              <a:t>Hà</a:t>
            </a:r>
            <a:r>
              <a:rPr lang="en-US" sz="1800" i="1">
                <a:latin typeface="Times New Roman" panose="02020603050405020304" pitchFamily="18" charset="0"/>
                <a:cs typeface="Times New Roman" panose="02020603050405020304" pitchFamily="18" charset="0"/>
              </a:rPr>
              <a:t> Nội, </a:t>
            </a:r>
            <a:r>
              <a:rPr lang="en-US" sz="1800" i="1" err="1">
                <a:latin typeface="Times New Roman" panose="02020603050405020304" pitchFamily="18" charset="0"/>
                <a:cs typeface="Times New Roman" panose="02020603050405020304" pitchFamily="18" charset="0"/>
              </a:rPr>
              <a:t>Tháng</a:t>
            </a:r>
            <a:r>
              <a:rPr lang="en-US" sz="1800" i="1">
                <a:latin typeface="Times New Roman" panose="02020603050405020304" pitchFamily="18" charset="0"/>
                <a:cs typeface="Times New Roman" panose="02020603050405020304" pitchFamily="18" charset="0"/>
              </a:rPr>
              <a:t> 11/2019</a:t>
            </a:r>
          </a:p>
        </p:txBody>
      </p:sp>
      <p:sp>
        <p:nvSpPr>
          <p:cNvPr id="8" name="Subtitle 2"/>
          <p:cNvSpPr txBox="1">
            <a:spLocks/>
          </p:cNvSpPr>
          <p:nvPr/>
        </p:nvSpPr>
        <p:spPr bwMode="auto">
          <a:xfrm>
            <a:off x="5720575" y="471058"/>
            <a:ext cx="3245005" cy="49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n-US" sz="1600" b="1">
                <a:solidFill>
                  <a:srgbClr val="0070C0"/>
                </a:solidFill>
              </a:rPr>
              <a:t>VIỆN CÔNG NGHỆ THÔNG TIN VÀ TRUYỀN THÔNG</a:t>
            </a:r>
          </a:p>
        </p:txBody>
      </p:sp>
      <p:sp>
        <p:nvSpPr>
          <p:cNvPr id="6" name="Rectangle 5">
            <a:extLst>
              <a:ext uri="{FF2B5EF4-FFF2-40B4-BE49-F238E27FC236}">
                <a16:creationId xmlns:a16="http://schemas.microsoft.com/office/drawing/2014/main" id="{FBBC396C-8C80-4C5B-AA44-27EC21DC070C}"/>
              </a:ext>
            </a:extLst>
          </p:cNvPr>
          <p:cNvSpPr/>
          <p:nvPr/>
        </p:nvSpPr>
        <p:spPr>
          <a:xfrm>
            <a:off x="1143000" y="2584173"/>
            <a:ext cx="6357730" cy="1258421"/>
          </a:xfrm>
          <a:prstGeom prst="rect">
            <a:avLst/>
          </a:prstGeom>
        </p:spPr>
        <p:txBody>
          <a:bodyPr wrap="square">
            <a:spAutoFit/>
          </a:bodyPr>
          <a:lstStyle/>
          <a:p>
            <a:pPr marL="0" marR="0" algn="ctr">
              <a:lnSpc>
                <a:spcPct val="107000"/>
              </a:lnSpc>
              <a:spcBef>
                <a:spcPts val="0"/>
              </a:spcBef>
              <a:spcAft>
                <a:spcPts val="0"/>
              </a:spcAft>
            </a:pPr>
            <a:r>
              <a:rPr lang="en-US" sz="2400" b="1">
                <a:latin typeface="Times New Roman" panose="02020603050405020304" pitchFamily="18" charset="0"/>
                <a:ea typeface="Calibri" panose="020F0502020204030204" pitchFamily="34" charset="0"/>
                <a:cs typeface="Times New Roman" panose="02020603050405020304" pitchFamily="18" charset="0"/>
              </a:rPr>
              <a:t>Nghiên </a:t>
            </a:r>
            <a:r>
              <a:rPr lang="en-US" sz="2400" b="1" err="1">
                <a:latin typeface="Times New Roman" panose="02020603050405020304" pitchFamily="18" charset="0"/>
                <a:ea typeface="Calibri" panose="020F0502020204030204" pitchFamily="34" charset="0"/>
                <a:cs typeface="Times New Roman" panose="02020603050405020304" pitchFamily="18" charset="0"/>
              </a:rPr>
              <a:t>cứu</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cải</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tiến</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phương</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pháp</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sử</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dụng</a:t>
            </a:r>
            <a:r>
              <a:rPr lang="en-US" sz="2400" b="1">
                <a:latin typeface="Times New Roman" panose="02020603050405020304" pitchFamily="18" charset="0"/>
                <a:ea typeface="Calibri" panose="020F0502020204030204" pitchFamily="34" charset="0"/>
                <a:cs typeface="Times New Roman" panose="02020603050405020304" pitchFamily="18" charset="0"/>
              </a:rPr>
              <a:t> LSTM </a:t>
            </a:r>
            <a:r>
              <a:rPr lang="en-US" sz="2400" b="1" err="1">
                <a:latin typeface="Times New Roman" panose="02020603050405020304" pitchFamily="18" charset="0"/>
                <a:ea typeface="Calibri" panose="020F0502020204030204" pitchFamily="34" charset="0"/>
                <a:cs typeface="Times New Roman" panose="02020603050405020304" pitchFamily="18" charset="0"/>
              </a:rPr>
              <a:t>để</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dự</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đoán</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mức</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độ</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hoàn</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thành</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dự</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án</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phần</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err="1">
                <a:latin typeface="Times New Roman" panose="02020603050405020304" pitchFamily="18" charset="0"/>
                <a:ea typeface="Calibri" panose="020F0502020204030204" pitchFamily="34" charset="0"/>
                <a:cs typeface="Times New Roman" panose="02020603050405020304" pitchFamily="18" charset="0"/>
              </a:rPr>
              <a:t>mềm</a:t>
            </a:r>
            <a:r>
              <a:rPr lang="en-US" sz="2400" b="1">
                <a:latin typeface="Times New Roman" panose="02020603050405020304" pitchFamily="18" charset="0"/>
                <a:ea typeface="Calibri" panose="020F0502020204030204" pitchFamily="34" charset="0"/>
                <a:cs typeface="Times New Roman" panose="02020603050405020304" pitchFamily="18" charset="0"/>
              </a:rPr>
              <a:t> </a:t>
            </a:r>
            <a:endParaRPr lang="en-US" sz="240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E6E967-09CF-4949-AC6D-19820D680527}"/>
              </a:ext>
            </a:extLst>
          </p:cNvPr>
          <p:cNvSpPr>
            <a:spLocks noGrp="1"/>
          </p:cNvSpPr>
          <p:nvPr>
            <p:ph type="title"/>
          </p:nvPr>
        </p:nvSpPr>
        <p:spPr/>
        <p:txBody>
          <a:bodyPr/>
          <a:lstStyle/>
          <a:p>
            <a:r>
              <a:rPr lang="en-US">
                <a:ea typeface="+mj-lt"/>
                <a:cs typeface="+mj-lt"/>
              </a:rPr>
              <a:t>3. Dữ liệu, cách lập trình</a:t>
            </a:r>
            <a:endParaRPr lang="vi-VN" b="0">
              <a:ea typeface="+mj-lt"/>
              <a:cs typeface="+mj-lt"/>
            </a:endParaRPr>
          </a:p>
        </p:txBody>
      </p:sp>
      <p:sp>
        <p:nvSpPr>
          <p:cNvPr id="6" name="Hộp Văn bản 5">
            <a:extLst>
              <a:ext uri="{FF2B5EF4-FFF2-40B4-BE49-F238E27FC236}">
                <a16:creationId xmlns:a16="http://schemas.microsoft.com/office/drawing/2014/main" id="{3D2EE70D-D68F-4502-9FBF-484E7492588A}"/>
              </a:ext>
            </a:extLst>
          </p:cNvPr>
          <p:cNvSpPr txBox="1"/>
          <p:nvPr/>
        </p:nvSpPr>
        <p:spPr>
          <a:xfrm>
            <a:off x="713117" y="3847381"/>
            <a:ext cx="652444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a:latin typeface="Times New Roman"/>
                <a:cs typeface="Times New Roman"/>
              </a:rPr>
              <a:t>Bước tiếp theo là quyết định xem thông tin nào sẽ lưu vào trạng thái tế bào. Việc này gồm 2 phần. Đầu tiên sử dụng một tầng sigmoid được gọi là “tầng cổng vào” (input gate layer) để quyết định giá trị nào ta sẽ cập nhập. Tiếp theo là một tầng tanh tạo ra một cập nhập cho trạng thái.</a:t>
            </a:r>
            <a:endParaRPr lang="vi-VN"/>
          </a:p>
          <a:p>
            <a:pPr algn="just"/>
            <a:endParaRPr lang="vi-VN" dirty="0">
              <a:latin typeface="Times New Roman"/>
              <a:cs typeface="Times New Roman"/>
            </a:endParaRPr>
          </a:p>
        </p:txBody>
      </p:sp>
      <p:pic>
        <p:nvPicPr>
          <p:cNvPr id="7" name="Hình ảnh 7" descr="Ảnh có chứa ảnh chụp màn hình&#10;&#10;Mô tả được tạo với mức tin cậy rất cao">
            <a:extLst>
              <a:ext uri="{FF2B5EF4-FFF2-40B4-BE49-F238E27FC236}">
                <a16:creationId xmlns:a16="http://schemas.microsoft.com/office/drawing/2014/main" id="{7B5E74AB-2CAC-4389-84D3-772FBCC89E06}"/>
              </a:ext>
            </a:extLst>
          </p:cNvPr>
          <p:cNvPicPr>
            <a:picLocks noGrp="1" noChangeAspect="1"/>
          </p:cNvPicPr>
          <p:nvPr>
            <p:ph idx="1"/>
          </p:nvPr>
        </p:nvPicPr>
        <p:blipFill>
          <a:blip r:embed="rId2"/>
          <a:stretch>
            <a:fillRect/>
          </a:stretch>
        </p:blipFill>
        <p:spPr>
          <a:xfrm>
            <a:off x="869825" y="1226089"/>
            <a:ext cx="6210300" cy="2266950"/>
          </a:xfrm>
        </p:spPr>
      </p:pic>
    </p:spTree>
    <p:extLst>
      <p:ext uri="{BB962C8B-B14F-4D97-AF65-F5344CB8AC3E}">
        <p14:creationId xmlns:p14="http://schemas.microsoft.com/office/powerpoint/2010/main" val="180713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E6E967-09CF-4949-AC6D-19820D680527}"/>
              </a:ext>
            </a:extLst>
          </p:cNvPr>
          <p:cNvSpPr>
            <a:spLocks noGrp="1"/>
          </p:cNvSpPr>
          <p:nvPr>
            <p:ph type="title"/>
          </p:nvPr>
        </p:nvSpPr>
        <p:spPr/>
        <p:txBody>
          <a:bodyPr/>
          <a:lstStyle/>
          <a:p>
            <a:r>
              <a:rPr lang="en-US">
                <a:ea typeface="+mj-lt"/>
                <a:cs typeface="+mj-lt"/>
              </a:rPr>
              <a:t>3. Dữ liệu, cách lập trình</a:t>
            </a:r>
            <a:endParaRPr lang="vi-VN" b="0">
              <a:ea typeface="+mj-lt"/>
              <a:cs typeface="+mj-lt"/>
            </a:endParaRPr>
          </a:p>
        </p:txBody>
      </p:sp>
      <p:sp>
        <p:nvSpPr>
          <p:cNvPr id="6" name="Hộp Văn bản 5">
            <a:extLst>
              <a:ext uri="{FF2B5EF4-FFF2-40B4-BE49-F238E27FC236}">
                <a16:creationId xmlns:a16="http://schemas.microsoft.com/office/drawing/2014/main" id="{3D2EE70D-D68F-4502-9FBF-484E7492588A}"/>
              </a:ext>
            </a:extLst>
          </p:cNvPr>
          <p:cNvSpPr txBox="1"/>
          <p:nvPr/>
        </p:nvSpPr>
        <p:spPr>
          <a:xfrm>
            <a:off x="713117" y="3847381"/>
            <a:ext cx="652444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a:latin typeface="Times New Roman"/>
                <a:cs typeface="Times New Roman"/>
              </a:rPr>
              <a:t>Cuối cùng, ta quyết định xem ta muốn đầu ra là gì. Giá trị đầu ra sẽ dựa vào trạng thái tế bào, nhưng sẽ được tiếp tục sàng lọc. Đầu tiên, ta chạy một tầng sigmod để quyết định phần nào của trạng thái tế bào ta muốn xuất ra. Sau đó, ta đưa nó trạng thái tế bào qua một hàm tanh để co giá trị nó về khoảng [-1,1] và nhân nó với đầu ra của cổng sigmod để được giá trị đầu ra ta mong muốn.</a:t>
            </a:r>
            <a:endParaRPr lang="vi-VN"/>
          </a:p>
          <a:p>
            <a:pPr algn="just"/>
            <a:endParaRPr lang="vi-VN" dirty="0">
              <a:latin typeface="Times New Roman"/>
              <a:cs typeface="Times New Roman"/>
            </a:endParaRPr>
          </a:p>
        </p:txBody>
      </p:sp>
      <p:pic>
        <p:nvPicPr>
          <p:cNvPr id="5" name="Hình ảnh 7" descr="Ảnh có chứa ảnh chụp màn hình, đồng hồ&#10;&#10;Mô tả được tạo với mức tin cậy rất cao">
            <a:extLst>
              <a:ext uri="{FF2B5EF4-FFF2-40B4-BE49-F238E27FC236}">
                <a16:creationId xmlns:a16="http://schemas.microsoft.com/office/drawing/2014/main" id="{A1A59D49-0CD0-47C6-953F-0B10EC90E972}"/>
              </a:ext>
            </a:extLst>
          </p:cNvPr>
          <p:cNvPicPr>
            <a:picLocks noGrp="1" noChangeAspect="1"/>
          </p:cNvPicPr>
          <p:nvPr>
            <p:ph idx="1"/>
          </p:nvPr>
        </p:nvPicPr>
        <p:blipFill>
          <a:blip r:embed="rId2"/>
          <a:stretch>
            <a:fillRect/>
          </a:stretch>
        </p:blipFill>
        <p:spPr>
          <a:xfrm>
            <a:off x="1051787" y="930275"/>
            <a:ext cx="6162675" cy="2686050"/>
          </a:xfrm>
        </p:spPr>
      </p:pic>
    </p:spTree>
    <p:extLst>
      <p:ext uri="{BB962C8B-B14F-4D97-AF65-F5344CB8AC3E}">
        <p14:creationId xmlns:p14="http://schemas.microsoft.com/office/powerpoint/2010/main" val="74132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B9A6-3430-4499-87E0-2BB969803051}"/>
              </a:ext>
            </a:extLst>
          </p:cNvPr>
          <p:cNvSpPr>
            <a:spLocks noGrp="1"/>
          </p:cNvSpPr>
          <p:nvPr>
            <p:ph type="title"/>
          </p:nvPr>
        </p:nvSpPr>
        <p:spPr/>
        <p:txBody>
          <a:bodyPr/>
          <a:lstStyle/>
          <a:p>
            <a:r>
              <a:rPr lang="en-US"/>
              <a:t>3. Dữ liệu, cách lập trình</a:t>
            </a:r>
          </a:p>
        </p:txBody>
      </p:sp>
      <p:sp>
        <p:nvSpPr>
          <p:cNvPr id="3" name="Content Placeholder 2">
            <a:extLst>
              <a:ext uri="{FF2B5EF4-FFF2-40B4-BE49-F238E27FC236}">
                <a16:creationId xmlns:a16="http://schemas.microsoft.com/office/drawing/2014/main" id="{26803972-BF89-4508-A5CC-56E80EC2DB45}"/>
              </a:ext>
            </a:extLst>
          </p:cNvPr>
          <p:cNvSpPr>
            <a:spLocks noGrp="1"/>
          </p:cNvSpPr>
          <p:nvPr>
            <p:ph idx="1"/>
          </p:nvPr>
        </p:nvSpPr>
        <p:spPr/>
        <p:txBody>
          <a:bodyPr/>
          <a:lstStyle/>
          <a:p>
            <a:pPr marL="0" indent="0">
              <a:buNone/>
            </a:pPr>
            <a:r>
              <a:rPr lang="en-US" b="1" dirty="0"/>
              <a:t>MÔ HÌNH ÁP DỤNG CHO BÀI TOÁN</a:t>
            </a:r>
          </a:p>
          <a:p>
            <a:pPr marL="0" indent="0">
              <a:buNone/>
            </a:pPr>
            <a:endParaRPr lang="en-US" b="1" dirty="0">
              <a:cs typeface="Calibri"/>
            </a:endParaRPr>
          </a:p>
          <a:p>
            <a:pPr marL="0" indent="0">
              <a:buNone/>
            </a:pPr>
            <a:endParaRPr lang="en-US" b="1">
              <a:cs typeface="Calibri"/>
            </a:endParaRPr>
          </a:p>
        </p:txBody>
      </p:sp>
      <p:pic>
        <p:nvPicPr>
          <p:cNvPr id="4" name="Hình ảnh 4" descr="Ảnh có chứa văn bản, ký hiệu, xanh lục, đường phố&#10;&#10;Mô tả được tạo với mức tin cậy rất cao">
            <a:extLst>
              <a:ext uri="{FF2B5EF4-FFF2-40B4-BE49-F238E27FC236}">
                <a16:creationId xmlns:a16="http://schemas.microsoft.com/office/drawing/2014/main" id="{7B5A95C5-CF3F-4075-861E-913F474B6A8D}"/>
              </a:ext>
            </a:extLst>
          </p:cNvPr>
          <p:cNvPicPr>
            <a:picLocks noChangeAspect="1"/>
          </p:cNvPicPr>
          <p:nvPr/>
        </p:nvPicPr>
        <p:blipFill>
          <a:blip r:embed="rId2"/>
          <a:stretch>
            <a:fillRect/>
          </a:stretch>
        </p:blipFill>
        <p:spPr>
          <a:xfrm>
            <a:off x="186456" y="2060995"/>
            <a:ext cx="2905125" cy="3886200"/>
          </a:xfrm>
          <a:prstGeom prst="rect">
            <a:avLst/>
          </a:prstGeom>
        </p:spPr>
      </p:pic>
      <p:sp>
        <p:nvSpPr>
          <p:cNvPr id="6" name="Hộp Văn bản 5">
            <a:extLst>
              <a:ext uri="{FF2B5EF4-FFF2-40B4-BE49-F238E27FC236}">
                <a16:creationId xmlns:a16="http://schemas.microsoft.com/office/drawing/2014/main" id="{2C94B4CC-DEC9-4815-83A5-0D17BBB19F92}"/>
              </a:ext>
            </a:extLst>
          </p:cNvPr>
          <p:cNvSpPr txBox="1"/>
          <p:nvPr/>
        </p:nvSpPr>
        <p:spPr>
          <a:xfrm>
            <a:off x="3085382" y="1863306"/>
            <a:ext cx="541738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Calibri"/>
                <a:cs typeface="Calibri"/>
              </a:rPr>
              <a:t>Gồm</a:t>
            </a:r>
            <a:r>
              <a:rPr lang="vi-VN" dirty="0">
                <a:latin typeface="Calibri"/>
                <a:cs typeface="Calibri"/>
              </a:rPr>
              <a:t> 1 </a:t>
            </a:r>
            <a:r>
              <a:rPr lang="vi-VN" dirty="0" err="1">
                <a:latin typeface="Calibri"/>
                <a:cs typeface="Calibri"/>
              </a:rPr>
              <a:t>input</a:t>
            </a:r>
            <a:r>
              <a:rPr lang="vi-VN" dirty="0">
                <a:latin typeface="Calibri"/>
                <a:cs typeface="Calibri"/>
              </a:rPr>
              <a:t> </a:t>
            </a:r>
            <a:r>
              <a:rPr lang="vi-VN" dirty="0" err="1">
                <a:latin typeface="Calibri"/>
                <a:cs typeface="Calibri"/>
              </a:rPr>
              <a:t>đầu</a:t>
            </a:r>
            <a:r>
              <a:rPr lang="vi-VN" dirty="0">
                <a:latin typeface="Calibri"/>
                <a:cs typeface="Calibri"/>
              </a:rPr>
              <a:t> </a:t>
            </a:r>
            <a:r>
              <a:rPr lang="vi-VN" dirty="0" err="1">
                <a:latin typeface="Calibri"/>
                <a:cs typeface="Calibri"/>
              </a:rPr>
              <a:t>vào</a:t>
            </a:r>
            <a:r>
              <a:rPr lang="vi-VN" dirty="0">
                <a:latin typeface="Calibri"/>
                <a:cs typeface="Calibri"/>
              </a:rPr>
              <a:t> </a:t>
            </a:r>
            <a:r>
              <a:rPr lang="vi-VN" dirty="0" err="1">
                <a:latin typeface="Calibri"/>
                <a:cs typeface="Calibri"/>
              </a:rPr>
              <a:t>và</a:t>
            </a:r>
            <a:r>
              <a:rPr lang="vi-VN" dirty="0">
                <a:latin typeface="Calibri"/>
                <a:cs typeface="Calibri"/>
              </a:rPr>
              <a:t> 3 </a:t>
            </a:r>
            <a:r>
              <a:rPr lang="vi-VN" dirty="0" err="1">
                <a:latin typeface="Calibri"/>
                <a:cs typeface="Calibri"/>
              </a:rPr>
              <a:t>hidden</a:t>
            </a:r>
            <a:r>
              <a:rPr lang="vi-VN" dirty="0">
                <a:latin typeface="Calibri"/>
                <a:cs typeface="Calibri"/>
              </a:rPr>
              <a:t> </a:t>
            </a:r>
            <a:r>
              <a:rPr lang="vi-VN" dirty="0" err="1">
                <a:latin typeface="Calibri"/>
                <a:cs typeface="Calibri"/>
              </a:rPr>
              <a:t>layer</a:t>
            </a:r>
            <a:r>
              <a:rPr lang="vi-VN" dirty="0">
                <a:latin typeface="Calibri"/>
                <a:cs typeface="Calibri"/>
              </a:rPr>
              <a:t>:</a:t>
            </a:r>
            <a:endParaRPr lang="vi-VN" dirty="0">
              <a:cs typeface="Calibri" panose="020F0502020204030204" pitchFamily="34" charset="0"/>
            </a:endParaRPr>
          </a:p>
          <a:p>
            <a:pPr marL="285750" indent="-285750">
              <a:buFont typeface="Arial"/>
              <a:buChar char="•"/>
            </a:pPr>
            <a:r>
              <a:rPr lang="vi-VN" dirty="0">
                <a:latin typeface="Calibri"/>
                <a:cs typeface="Calibri"/>
              </a:rPr>
              <a:t>1 </a:t>
            </a:r>
            <a:r>
              <a:rPr lang="vi-VN" dirty="0" err="1">
                <a:latin typeface="Calibri"/>
                <a:cs typeface="Calibri"/>
              </a:rPr>
              <a:t>input</a:t>
            </a:r>
            <a:r>
              <a:rPr lang="vi-VN" dirty="0">
                <a:latin typeface="Calibri"/>
                <a:cs typeface="Calibri"/>
              </a:rPr>
              <a:t> </a:t>
            </a:r>
            <a:r>
              <a:rPr lang="vi-VN" dirty="0" err="1">
                <a:latin typeface="Calibri"/>
                <a:cs typeface="Calibri"/>
              </a:rPr>
              <a:t>đầu</a:t>
            </a:r>
            <a:r>
              <a:rPr lang="vi-VN" dirty="0">
                <a:latin typeface="Calibri"/>
                <a:cs typeface="Calibri"/>
              </a:rPr>
              <a:t> </a:t>
            </a:r>
            <a:r>
              <a:rPr lang="vi-VN" dirty="0" err="1">
                <a:latin typeface="Calibri"/>
                <a:cs typeface="Calibri"/>
              </a:rPr>
              <a:t>vào</a:t>
            </a:r>
            <a:r>
              <a:rPr lang="vi-VN" dirty="0">
                <a:latin typeface="Calibri"/>
                <a:cs typeface="Calibri"/>
              </a:rPr>
              <a:t>: </a:t>
            </a:r>
            <a:r>
              <a:rPr lang="vi-VN" dirty="0" err="1">
                <a:latin typeface="Calibri"/>
                <a:cs typeface="Calibri"/>
              </a:rPr>
              <a:t>Có</a:t>
            </a:r>
            <a:r>
              <a:rPr lang="vi-VN" dirty="0">
                <a:latin typeface="Calibri"/>
                <a:cs typeface="Calibri"/>
              </a:rPr>
              <a:t> </a:t>
            </a:r>
            <a:r>
              <a:rPr lang="vi-VN" dirty="0" err="1">
                <a:latin typeface="Calibri"/>
                <a:cs typeface="Calibri"/>
              </a:rPr>
              <a:t>thể</a:t>
            </a:r>
            <a:r>
              <a:rPr lang="vi-VN" dirty="0">
                <a:latin typeface="Calibri"/>
                <a:cs typeface="Calibri"/>
              </a:rPr>
              <a:t> </a:t>
            </a:r>
            <a:r>
              <a:rPr lang="vi-VN" dirty="0" err="1">
                <a:latin typeface="Calibri"/>
                <a:cs typeface="Calibri"/>
              </a:rPr>
              <a:t>là</a:t>
            </a:r>
            <a:r>
              <a:rPr lang="vi-VN" dirty="0">
                <a:latin typeface="Calibri"/>
                <a:cs typeface="Calibri"/>
              </a:rPr>
              <a:t> AT, XT, AC</a:t>
            </a:r>
            <a:endParaRPr lang="vi-VN" dirty="0">
              <a:cs typeface="Calibri" panose="020F0502020204030204" pitchFamily="34" charset="0"/>
            </a:endParaRPr>
          </a:p>
          <a:p>
            <a:pPr marL="285750" indent="-285750">
              <a:buFont typeface="Arial"/>
              <a:buChar char="•"/>
            </a:pPr>
            <a:r>
              <a:rPr lang="vi-VN" dirty="0">
                <a:latin typeface="Calibri"/>
                <a:cs typeface="Calibri"/>
              </a:rPr>
              <a:t>1 </a:t>
            </a:r>
            <a:r>
              <a:rPr lang="vi-VN" dirty="0" err="1">
                <a:latin typeface="Calibri"/>
                <a:cs typeface="Calibri"/>
              </a:rPr>
              <a:t>layer</a:t>
            </a:r>
            <a:r>
              <a:rPr lang="vi-VN" dirty="0">
                <a:latin typeface="Calibri"/>
                <a:cs typeface="Calibri"/>
              </a:rPr>
              <a:t> cho LSTM </a:t>
            </a:r>
            <a:r>
              <a:rPr lang="vi-VN" dirty="0" err="1">
                <a:latin typeface="Calibri"/>
                <a:cs typeface="Calibri"/>
              </a:rPr>
              <a:t>với</a:t>
            </a:r>
            <a:r>
              <a:rPr lang="vi-VN" dirty="0">
                <a:latin typeface="Calibri"/>
                <a:cs typeface="Calibri"/>
              </a:rPr>
              <a:t> 20 </a:t>
            </a:r>
            <a:r>
              <a:rPr lang="vi-VN" dirty="0" err="1">
                <a:latin typeface="Calibri"/>
                <a:cs typeface="Calibri"/>
              </a:rPr>
              <a:t>units</a:t>
            </a:r>
            <a:r>
              <a:rPr lang="vi-VN" dirty="0">
                <a:latin typeface="Calibri"/>
                <a:cs typeface="Calibri"/>
              </a:rPr>
              <a:t>, như </a:t>
            </a:r>
            <a:r>
              <a:rPr lang="vi-VN" dirty="0" err="1">
                <a:latin typeface="Calibri"/>
                <a:cs typeface="Calibri"/>
              </a:rPr>
              <a:t>đã</a:t>
            </a:r>
            <a:r>
              <a:rPr lang="vi-VN" dirty="0">
                <a:latin typeface="Calibri"/>
                <a:cs typeface="Calibri"/>
              </a:rPr>
              <a:t> </a:t>
            </a:r>
            <a:r>
              <a:rPr lang="vi-VN" dirty="0" err="1">
                <a:latin typeface="Calibri"/>
                <a:cs typeface="Calibri"/>
              </a:rPr>
              <a:t>trình</a:t>
            </a:r>
            <a:r>
              <a:rPr lang="vi-VN" dirty="0">
                <a:latin typeface="Calibri"/>
                <a:cs typeface="Calibri"/>
              </a:rPr>
              <a:t> </a:t>
            </a:r>
            <a:r>
              <a:rPr lang="vi-VN" dirty="0" err="1">
                <a:latin typeface="Calibri"/>
                <a:cs typeface="Calibri"/>
              </a:rPr>
              <a:t>bày</a:t>
            </a:r>
            <a:r>
              <a:rPr lang="vi-VN" dirty="0">
                <a:latin typeface="Calibri"/>
                <a:cs typeface="Calibri"/>
              </a:rPr>
              <a:t> </a:t>
            </a:r>
            <a:r>
              <a:rPr lang="vi-VN" dirty="0" err="1">
                <a:latin typeface="Calibri"/>
                <a:cs typeface="Calibri"/>
              </a:rPr>
              <a:t>phía</a:t>
            </a:r>
            <a:r>
              <a:rPr lang="vi-VN" dirty="0">
                <a:latin typeface="Calibri"/>
                <a:cs typeface="Calibri"/>
              </a:rPr>
              <a:t> trên </a:t>
            </a:r>
            <a:r>
              <a:rPr lang="vi-VN" dirty="0" err="1">
                <a:latin typeface="Calibri"/>
                <a:cs typeface="Calibri"/>
              </a:rPr>
              <a:t>của</a:t>
            </a:r>
            <a:r>
              <a:rPr lang="vi-VN" dirty="0">
                <a:latin typeface="Calibri"/>
                <a:cs typeface="Calibri"/>
              </a:rPr>
              <a:t> </a:t>
            </a:r>
            <a:r>
              <a:rPr lang="vi-VN" dirty="0" err="1">
                <a:latin typeface="Calibri"/>
                <a:cs typeface="Calibri"/>
              </a:rPr>
              <a:t>báo</a:t>
            </a:r>
            <a:r>
              <a:rPr lang="vi-VN" dirty="0">
                <a:latin typeface="Calibri"/>
                <a:cs typeface="Calibri"/>
              </a:rPr>
              <a:t> </a:t>
            </a:r>
            <a:r>
              <a:rPr lang="vi-VN" dirty="0" err="1">
                <a:latin typeface="Calibri"/>
                <a:cs typeface="Calibri"/>
              </a:rPr>
              <a:t>cáo</a:t>
            </a:r>
            <a:r>
              <a:rPr lang="vi-VN" dirty="0">
                <a:latin typeface="Calibri"/>
                <a:cs typeface="Calibri"/>
              </a:rPr>
              <a:t>.</a:t>
            </a:r>
            <a:endParaRPr lang="vi-VN" dirty="0">
              <a:cs typeface="Calibri" panose="020F0502020204030204" pitchFamily="34" charset="0"/>
            </a:endParaRPr>
          </a:p>
          <a:p>
            <a:pPr marL="285750" indent="-285750">
              <a:buFont typeface="Arial"/>
              <a:buChar char="•"/>
            </a:pPr>
            <a:r>
              <a:rPr lang="vi-VN" dirty="0">
                <a:latin typeface="Calibri"/>
                <a:cs typeface="Calibri"/>
              </a:rPr>
              <a:t>Khi qua LSTM 20 </a:t>
            </a:r>
            <a:r>
              <a:rPr lang="vi-VN" dirty="0" err="1">
                <a:latin typeface="Calibri"/>
                <a:cs typeface="Calibri"/>
              </a:rPr>
              <a:t>units</a:t>
            </a:r>
            <a:r>
              <a:rPr lang="vi-VN" dirty="0">
                <a:latin typeface="Calibri"/>
                <a:cs typeface="Calibri"/>
              </a:rPr>
              <a:t> </a:t>
            </a:r>
            <a:r>
              <a:rPr lang="vi-VN" dirty="0" err="1">
                <a:latin typeface="Calibri"/>
                <a:cs typeface="Calibri"/>
              </a:rPr>
              <a:t>thì</a:t>
            </a:r>
            <a:r>
              <a:rPr lang="vi-VN" dirty="0">
                <a:latin typeface="Calibri"/>
                <a:cs typeface="Calibri"/>
              </a:rPr>
              <a:t> </a:t>
            </a:r>
            <a:r>
              <a:rPr lang="vi-VN" dirty="0" err="1">
                <a:latin typeface="Calibri"/>
                <a:cs typeface="Calibri"/>
              </a:rPr>
              <a:t>nó</a:t>
            </a:r>
            <a:r>
              <a:rPr lang="vi-VN" dirty="0">
                <a:latin typeface="Calibri"/>
                <a:cs typeface="Calibri"/>
              </a:rPr>
              <a:t> </a:t>
            </a:r>
            <a:r>
              <a:rPr lang="vi-VN" dirty="0" err="1">
                <a:latin typeface="Calibri"/>
                <a:cs typeface="Calibri"/>
              </a:rPr>
              <a:t>trả</a:t>
            </a:r>
            <a:r>
              <a:rPr lang="vi-VN" dirty="0">
                <a:latin typeface="Calibri"/>
                <a:cs typeface="Calibri"/>
              </a:rPr>
              <a:t> </a:t>
            </a:r>
            <a:r>
              <a:rPr lang="vi-VN" dirty="0" err="1">
                <a:latin typeface="Calibri"/>
                <a:cs typeface="Calibri"/>
              </a:rPr>
              <a:t>về</a:t>
            </a:r>
            <a:r>
              <a:rPr lang="vi-VN" dirty="0">
                <a:latin typeface="Calibri"/>
                <a:cs typeface="Calibri"/>
              </a:rPr>
              <a:t> </a:t>
            </a:r>
            <a:r>
              <a:rPr lang="vi-VN" dirty="0" err="1">
                <a:latin typeface="Calibri"/>
                <a:cs typeface="Calibri"/>
              </a:rPr>
              <a:t>shape</a:t>
            </a:r>
            <a:r>
              <a:rPr lang="vi-VN" dirty="0">
                <a:latin typeface="Calibri"/>
                <a:cs typeface="Calibri"/>
              </a:rPr>
              <a:t> (NONE, 20), ta cho qua </a:t>
            </a:r>
            <a:r>
              <a:rPr lang="vi-VN" dirty="0" err="1">
                <a:latin typeface="Calibri"/>
                <a:cs typeface="Calibri"/>
              </a:rPr>
              <a:t>một</a:t>
            </a:r>
            <a:r>
              <a:rPr lang="vi-VN" dirty="0">
                <a:latin typeface="Calibri"/>
                <a:cs typeface="Calibri"/>
              </a:rPr>
              <a:t> </a:t>
            </a:r>
            <a:r>
              <a:rPr lang="vi-VN" dirty="0" err="1">
                <a:latin typeface="Calibri"/>
                <a:cs typeface="Calibri"/>
              </a:rPr>
              <a:t>tầng</a:t>
            </a:r>
            <a:r>
              <a:rPr lang="vi-VN" dirty="0">
                <a:latin typeface="Calibri"/>
                <a:cs typeface="Calibri"/>
              </a:rPr>
              <a:t> </a:t>
            </a:r>
            <a:r>
              <a:rPr lang="vi-VN" dirty="0" err="1">
                <a:latin typeface="Calibri"/>
                <a:cs typeface="Calibri"/>
              </a:rPr>
              <a:t>hidden</a:t>
            </a:r>
            <a:r>
              <a:rPr lang="vi-VN" dirty="0">
                <a:latin typeface="Calibri"/>
                <a:cs typeface="Calibri"/>
              </a:rPr>
              <a:t> </a:t>
            </a:r>
            <a:r>
              <a:rPr lang="vi-VN" dirty="0" err="1">
                <a:latin typeface="Calibri"/>
                <a:cs typeface="Calibri"/>
              </a:rPr>
              <a:t>layer</a:t>
            </a:r>
            <a:r>
              <a:rPr lang="vi-VN" dirty="0">
                <a:latin typeface="Calibri"/>
                <a:cs typeface="Calibri"/>
              </a:rPr>
              <a:t> </a:t>
            </a:r>
            <a:r>
              <a:rPr lang="vi-VN" dirty="0" err="1">
                <a:latin typeface="Calibri"/>
                <a:cs typeface="Calibri"/>
              </a:rPr>
              <a:t>nữa</a:t>
            </a:r>
            <a:r>
              <a:rPr lang="vi-VN" dirty="0">
                <a:latin typeface="Calibri"/>
                <a:cs typeface="Calibri"/>
              </a:rPr>
              <a:t> cho </a:t>
            </a:r>
            <a:r>
              <a:rPr lang="vi-VN" dirty="0" err="1">
                <a:latin typeface="Calibri"/>
                <a:cs typeface="Calibri"/>
              </a:rPr>
              <a:t>dropout</a:t>
            </a:r>
            <a:r>
              <a:rPr lang="vi-VN" dirty="0">
                <a:latin typeface="Calibri"/>
                <a:cs typeface="Calibri"/>
              </a:rPr>
              <a:t> 0.2</a:t>
            </a:r>
            <a:endParaRPr lang="vi-VN" dirty="0">
              <a:cs typeface="Calibri" panose="020F0502020204030204" pitchFamily="34" charset="0"/>
            </a:endParaRPr>
          </a:p>
          <a:p>
            <a:pPr marL="285750" indent="-285750">
              <a:buFont typeface="Arial"/>
              <a:buChar char="•"/>
            </a:pPr>
            <a:r>
              <a:rPr lang="vi-VN" dirty="0">
                <a:latin typeface="Calibri"/>
                <a:cs typeface="Calibri"/>
              </a:rPr>
              <a:t>Khi qua </a:t>
            </a:r>
            <a:r>
              <a:rPr lang="vi-VN" dirty="0" err="1">
                <a:latin typeface="Calibri"/>
                <a:cs typeface="Calibri"/>
              </a:rPr>
              <a:t>tầng</a:t>
            </a:r>
            <a:r>
              <a:rPr lang="vi-VN" dirty="0">
                <a:latin typeface="Calibri"/>
                <a:cs typeface="Calibri"/>
              </a:rPr>
              <a:t> </a:t>
            </a:r>
            <a:r>
              <a:rPr lang="vi-VN" dirty="0" err="1">
                <a:latin typeface="Calibri"/>
                <a:cs typeface="Calibri"/>
              </a:rPr>
              <a:t>này</a:t>
            </a:r>
            <a:r>
              <a:rPr lang="vi-VN" dirty="0">
                <a:latin typeface="Calibri"/>
                <a:cs typeface="Calibri"/>
              </a:rPr>
              <a:t>, ta cho qua </a:t>
            </a:r>
            <a:r>
              <a:rPr lang="vi-VN" dirty="0" err="1">
                <a:latin typeface="Calibri"/>
                <a:cs typeface="Calibri"/>
              </a:rPr>
              <a:t>một</a:t>
            </a:r>
            <a:r>
              <a:rPr lang="vi-VN" dirty="0">
                <a:latin typeface="Calibri"/>
                <a:cs typeface="Calibri"/>
              </a:rPr>
              <a:t> </a:t>
            </a:r>
            <a:r>
              <a:rPr lang="vi-VN" dirty="0" err="1">
                <a:latin typeface="Calibri"/>
                <a:cs typeface="Calibri"/>
              </a:rPr>
              <a:t>tầng</a:t>
            </a:r>
            <a:r>
              <a:rPr lang="vi-VN" dirty="0">
                <a:latin typeface="Calibri"/>
                <a:cs typeface="Calibri"/>
              </a:rPr>
              <a:t> </a:t>
            </a:r>
            <a:r>
              <a:rPr lang="vi-VN" dirty="0" err="1">
                <a:latin typeface="Calibri"/>
                <a:cs typeface="Calibri"/>
              </a:rPr>
              <a:t>dense</a:t>
            </a:r>
            <a:r>
              <a:rPr lang="vi-VN" dirty="0">
                <a:latin typeface="Calibri"/>
                <a:cs typeface="Calibri"/>
              </a:rPr>
              <a:t> </a:t>
            </a:r>
            <a:r>
              <a:rPr lang="vi-VN" dirty="0" err="1">
                <a:latin typeface="Calibri"/>
                <a:cs typeface="Calibri"/>
              </a:rPr>
              <a:t>cuối</a:t>
            </a:r>
            <a:r>
              <a:rPr lang="vi-VN" dirty="0">
                <a:latin typeface="Calibri"/>
                <a:cs typeface="Calibri"/>
              </a:rPr>
              <a:t> </a:t>
            </a:r>
            <a:r>
              <a:rPr lang="vi-VN" dirty="0" err="1">
                <a:latin typeface="Calibri"/>
                <a:cs typeface="Calibri"/>
              </a:rPr>
              <a:t>cùng</a:t>
            </a:r>
            <a:r>
              <a:rPr lang="vi-VN" dirty="0">
                <a:latin typeface="Calibri"/>
                <a:cs typeface="Calibri"/>
              </a:rPr>
              <a:t>, </a:t>
            </a:r>
            <a:r>
              <a:rPr lang="vi-VN" dirty="0" err="1">
                <a:latin typeface="Calibri"/>
                <a:cs typeface="Calibri"/>
              </a:rPr>
              <a:t>và</a:t>
            </a:r>
            <a:r>
              <a:rPr lang="vi-VN" dirty="0">
                <a:latin typeface="Calibri"/>
                <a:cs typeface="Calibri"/>
              </a:rPr>
              <a:t> </a:t>
            </a:r>
            <a:r>
              <a:rPr lang="vi-VN" dirty="0" err="1">
                <a:latin typeface="Calibri"/>
                <a:cs typeface="Calibri"/>
              </a:rPr>
              <a:t>đó</a:t>
            </a:r>
            <a:r>
              <a:rPr lang="vi-VN" dirty="0">
                <a:latin typeface="Calibri"/>
                <a:cs typeface="Calibri"/>
              </a:rPr>
              <a:t> </a:t>
            </a:r>
            <a:r>
              <a:rPr lang="vi-VN" dirty="0" err="1">
                <a:latin typeface="Calibri"/>
                <a:cs typeface="Calibri"/>
              </a:rPr>
              <a:t>là</a:t>
            </a:r>
            <a:r>
              <a:rPr lang="vi-VN" dirty="0">
                <a:latin typeface="Calibri"/>
                <a:cs typeface="Calibri"/>
              </a:rPr>
              <a:t> </a:t>
            </a:r>
            <a:r>
              <a:rPr lang="vi-VN" dirty="0" err="1">
                <a:latin typeface="Calibri"/>
                <a:cs typeface="Calibri"/>
              </a:rPr>
              <a:t>output</a:t>
            </a:r>
            <a:r>
              <a:rPr lang="vi-VN" dirty="0">
                <a:latin typeface="Calibri"/>
                <a:cs typeface="Calibri"/>
              </a:rPr>
              <a:t> </a:t>
            </a:r>
            <a:r>
              <a:rPr lang="vi-VN" dirty="0" err="1">
                <a:latin typeface="Calibri"/>
                <a:cs typeface="Calibri"/>
              </a:rPr>
              <a:t>đầu</a:t>
            </a:r>
            <a:r>
              <a:rPr lang="vi-VN" dirty="0">
                <a:latin typeface="Calibri"/>
                <a:cs typeface="Calibri"/>
              </a:rPr>
              <a:t> ra </a:t>
            </a:r>
            <a:r>
              <a:rPr lang="vi-VN" dirty="0" err="1">
                <a:latin typeface="Calibri"/>
                <a:cs typeface="Calibri"/>
              </a:rPr>
              <a:t>của</a:t>
            </a:r>
            <a:r>
              <a:rPr lang="vi-VN" dirty="0">
                <a:latin typeface="Calibri"/>
                <a:cs typeface="Calibri"/>
              </a:rPr>
              <a:t> </a:t>
            </a:r>
            <a:r>
              <a:rPr lang="vi-VN" dirty="0" err="1">
                <a:latin typeface="Calibri"/>
                <a:cs typeface="Calibri"/>
              </a:rPr>
              <a:t>chúng</a:t>
            </a:r>
            <a:r>
              <a:rPr lang="vi-VN" dirty="0">
                <a:latin typeface="Calibri"/>
                <a:cs typeface="Calibri"/>
              </a:rPr>
              <a:t> ta. </a:t>
            </a:r>
            <a:endParaRPr lang="vi-VN">
              <a:cs typeface="Calibri" panose="020F0502020204030204" pitchFamily="34" charset="0"/>
            </a:endParaRPr>
          </a:p>
          <a:p>
            <a:pPr algn="l"/>
            <a:endParaRPr lang="vi-VN" dirty="0">
              <a:cs typeface="Calibri"/>
            </a:endParaRPr>
          </a:p>
        </p:txBody>
      </p:sp>
    </p:spTree>
    <p:extLst>
      <p:ext uri="{BB962C8B-B14F-4D97-AF65-F5344CB8AC3E}">
        <p14:creationId xmlns:p14="http://schemas.microsoft.com/office/powerpoint/2010/main" val="17220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67FF-80B8-46B0-8C8F-4B7F0F051738}"/>
              </a:ext>
            </a:extLst>
          </p:cNvPr>
          <p:cNvSpPr>
            <a:spLocks noGrp="1"/>
          </p:cNvSpPr>
          <p:nvPr>
            <p:ph type="title"/>
          </p:nvPr>
        </p:nvSpPr>
        <p:spPr/>
        <p:txBody>
          <a:bodyPr/>
          <a:lstStyle/>
          <a:p>
            <a:r>
              <a:rPr lang="en-US" dirty="0">
                <a:cs typeface="Calibri Light"/>
              </a:rPr>
              <a:t>3. </a:t>
            </a:r>
            <a:r>
              <a:rPr lang="en-US" err="1">
                <a:cs typeface="Calibri Light"/>
              </a:rPr>
              <a:t>Dữ</a:t>
            </a:r>
            <a:r>
              <a:rPr lang="en-US" dirty="0">
                <a:cs typeface="Calibri Light"/>
              </a:rPr>
              <a:t> </a:t>
            </a:r>
            <a:r>
              <a:rPr lang="en-US" err="1">
                <a:cs typeface="Calibri Light"/>
              </a:rPr>
              <a:t>liệu</a:t>
            </a:r>
            <a:r>
              <a:rPr lang="en-US" dirty="0">
                <a:cs typeface="Calibri Light"/>
              </a:rPr>
              <a:t>, </a:t>
            </a:r>
            <a:r>
              <a:rPr lang="en-US" err="1">
                <a:cs typeface="Calibri Light"/>
              </a:rPr>
              <a:t>cách</a:t>
            </a:r>
            <a:r>
              <a:rPr lang="en-US" dirty="0">
                <a:cs typeface="Calibri Light"/>
              </a:rPr>
              <a:t> </a:t>
            </a:r>
            <a:r>
              <a:rPr lang="en-US" err="1">
                <a:cs typeface="Calibri Light"/>
              </a:rPr>
              <a:t>lập</a:t>
            </a:r>
            <a:r>
              <a:rPr lang="en-US" dirty="0">
                <a:cs typeface="Calibri Light"/>
              </a:rPr>
              <a:t> </a:t>
            </a:r>
            <a:r>
              <a:rPr lang="en-US">
                <a:cs typeface="Calibri Light"/>
              </a:rPr>
              <a:t>trình</a:t>
            </a:r>
            <a:endParaRPr lang="en-US" dirty="0" err="1"/>
          </a:p>
        </p:txBody>
      </p:sp>
      <p:sp>
        <p:nvSpPr>
          <p:cNvPr id="3" name="Content Placeholder 2">
            <a:extLst>
              <a:ext uri="{FF2B5EF4-FFF2-40B4-BE49-F238E27FC236}">
                <a16:creationId xmlns:a16="http://schemas.microsoft.com/office/drawing/2014/main" id="{A1933993-0234-45E4-9C90-1B3DDBDBCC29}"/>
              </a:ext>
            </a:extLst>
          </p:cNvPr>
          <p:cNvSpPr>
            <a:spLocks noGrp="1"/>
          </p:cNvSpPr>
          <p:nvPr>
            <p:ph idx="1"/>
          </p:nvPr>
        </p:nvSpPr>
        <p:spPr/>
        <p:txBody>
          <a:bodyPr/>
          <a:lstStyle/>
          <a:p>
            <a:pPr marL="0" indent="0">
              <a:buNone/>
            </a:pPr>
            <a:r>
              <a:rPr lang="en-US">
                <a:cs typeface="Calibri"/>
              </a:rPr>
              <a:t>Tại sao sử dụng LSTM?</a:t>
            </a:r>
            <a:endParaRPr lang="vi-VN"/>
          </a:p>
          <a:p>
            <a:r>
              <a:rPr lang="en-US">
                <a:cs typeface="Calibri"/>
              </a:rPr>
              <a:t>LSTM có khả năng học phụ thuộc xa, có thể nhớ thông tin tốt hơn mạng RNN</a:t>
            </a:r>
          </a:p>
          <a:p>
            <a:r>
              <a:rPr lang="en-US">
                <a:cs typeface="Calibri"/>
              </a:rPr>
              <a:t>LSTM phù hợp với các bài dạng chuỗi, có dữ liệu nhiều.</a:t>
            </a:r>
            <a:endParaRPr lang="en-US" dirty="0">
              <a:cs typeface="Calibri"/>
            </a:endParaRPr>
          </a:p>
          <a:p>
            <a:endParaRPr lang="en-US" dirty="0">
              <a:cs typeface="Calibri"/>
            </a:endParaRPr>
          </a:p>
        </p:txBody>
      </p:sp>
    </p:spTree>
    <p:extLst>
      <p:ext uri="{BB962C8B-B14F-4D97-AF65-F5344CB8AC3E}">
        <p14:creationId xmlns:p14="http://schemas.microsoft.com/office/powerpoint/2010/main" val="305105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A515-BE86-4887-BE0A-CC1C037350D7}"/>
              </a:ext>
            </a:extLst>
          </p:cNvPr>
          <p:cNvSpPr>
            <a:spLocks noGrp="1"/>
          </p:cNvSpPr>
          <p:nvPr>
            <p:ph type="title"/>
          </p:nvPr>
        </p:nvSpPr>
        <p:spPr/>
        <p:txBody>
          <a:bodyPr/>
          <a:lstStyle/>
          <a:p>
            <a:r>
              <a:rPr lang="en-US"/>
              <a:t>3. Dữ liệu, cách lập trình </a:t>
            </a:r>
          </a:p>
        </p:txBody>
      </p:sp>
      <p:sp>
        <p:nvSpPr>
          <p:cNvPr id="3" name="Content Placeholder 2">
            <a:extLst>
              <a:ext uri="{FF2B5EF4-FFF2-40B4-BE49-F238E27FC236}">
                <a16:creationId xmlns:a16="http://schemas.microsoft.com/office/drawing/2014/main" id="{B01A505E-2462-46F7-89BC-E8FFFB404303}"/>
              </a:ext>
            </a:extLst>
          </p:cNvPr>
          <p:cNvSpPr>
            <a:spLocks noGrp="1"/>
          </p:cNvSpPr>
          <p:nvPr>
            <p:ph idx="1"/>
          </p:nvPr>
        </p:nvSpPr>
        <p:spPr/>
        <p:txBody>
          <a:bodyPr/>
          <a:lstStyle/>
          <a:p>
            <a:r>
              <a:rPr lang="en-US"/>
              <a:t>Môi tr</a:t>
            </a:r>
            <a:r>
              <a:rPr lang="vi-VN"/>
              <a:t>ư</a:t>
            </a:r>
            <a:r>
              <a:rPr lang="en-US"/>
              <a:t>ờng cài đặt và thử nghiệm:</a:t>
            </a:r>
          </a:p>
          <a:p>
            <a:pPr lvl="1"/>
            <a:r>
              <a:rPr lang="en-US" sz="2100"/>
              <a:t>Nền tảng: Google Colab</a:t>
            </a:r>
          </a:p>
          <a:p>
            <a:pPr lvl="1"/>
            <a:r>
              <a:rPr lang="en-US" sz="2100"/>
              <a:t>Ngôn ngữ lập trình: Python 3</a:t>
            </a:r>
            <a:endParaRPr lang="en-US" sz="1500"/>
          </a:p>
          <a:p>
            <a:pPr lvl="1"/>
            <a:r>
              <a:rPr lang="en-US" sz="2100"/>
              <a:t>Thư viện lập trình: Tensorflow, keras</a:t>
            </a:r>
            <a:endParaRPr lang="en-US" sz="1500"/>
          </a:p>
          <a:p>
            <a:endParaRPr lang="en-US"/>
          </a:p>
        </p:txBody>
      </p:sp>
    </p:spTree>
    <p:extLst>
      <p:ext uri="{BB962C8B-B14F-4D97-AF65-F5344CB8AC3E}">
        <p14:creationId xmlns:p14="http://schemas.microsoft.com/office/powerpoint/2010/main" val="197810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Content Placeholder 2">
            <a:extLst>
              <a:ext uri="{FF2B5EF4-FFF2-40B4-BE49-F238E27FC236}">
                <a16:creationId xmlns:a16="http://schemas.microsoft.com/office/drawing/2014/main" id="{19BE4663-ECB4-473C-B01D-D5E44DF58ABC}"/>
              </a:ext>
            </a:extLst>
          </p:cNvPr>
          <p:cNvSpPr>
            <a:spLocks noGrp="1"/>
          </p:cNvSpPr>
          <p:nvPr>
            <p:ph idx="1"/>
          </p:nvPr>
        </p:nvSpPr>
        <p:spPr>
          <a:xfrm>
            <a:off x="191069" y="1285461"/>
            <a:ext cx="8775510" cy="5271532"/>
          </a:xfrm>
        </p:spPr>
        <p:txBody>
          <a:bodyPr/>
          <a:lstStyle/>
          <a:p>
            <a:pPr marL="0" indent="0">
              <a:buNone/>
            </a:pPr>
            <a:r>
              <a:rPr lang="en-US" b="1" dirty="0" err="1">
                <a:cs typeface="Calibri"/>
              </a:rPr>
              <a:t>Dữ</a:t>
            </a:r>
            <a:r>
              <a:rPr lang="en-US" b="1" dirty="0">
                <a:cs typeface="Calibri"/>
              </a:rPr>
              <a:t> </a:t>
            </a:r>
            <a:r>
              <a:rPr lang="en-US" b="1" dirty="0" err="1">
                <a:cs typeface="Calibri"/>
              </a:rPr>
              <a:t>liệu</a:t>
            </a:r>
            <a:r>
              <a:rPr lang="en-US" b="1" dirty="0">
                <a:cs typeface="Calibri"/>
              </a:rPr>
              <a:t> K59</a:t>
            </a:r>
          </a:p>
          <a:p>
            <a:pPr>
              <a:buNone/>
            </a:pPr>
            <a:r>
              <a:rPr lang="en-US" dirty="0" err="1">
                <a:ea typeface="+mn-lt"/>
                <a:cs typeface="+mn-lt"/>
              </a:rPr>
              <a:t>Bộ</a:t>
            </a:r>
            <a:r>
              <a:rPr lang="en-US" dirty="0">
                <a:ea typeface="+mn-lt"/>
                <a:cs typeface="+mn-lt"/>
              </a:rPr>
              <a:t>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a:t>
            </a:r>
            <a:r>
              <a:rPr lang="en-US" dirty="0" err="1">
                <a:ea typeface="+mn-lt"/>
                <a:cs typeface="+mn-lt"/>
              </a:rPr>
              <a:t>này</a:t>
            </a:r>
            <a:r>
              <a:rPr lang="en-US" dirty="0">
                <a:ea typeface="+mn-lt"/>
                <a:cs typeface="+mn-lt"/>
              </a:rPr>
              <a:t> </a:t>
            </a:r>
            <a:r>
              <a:rPr lang="en-US" dirty="0" err="1">
                <a:ea typeface="+mn-lt"/>
                <a:cs typeface="+mn-lt"/>
              </a:rPr>
              <a:t>được</a:t>
            </a:r>
            <a:r>
              <a:rPr lang="en-US" dirty="0">
                <a:ea typeface="+mn-lt"/>
                <a:cs typeface="+mn-lt"/>
              </a:rPr>
              <a:t> </a:t>
            </a:r>
            <a:r>
              <a:rPr lang="en-US" dirty="0" err="1">
                <a:ea typeface="+mn-lt"/>
                <a:cs typeface="+mn-lt"/>
              </a:rPr>
              <a:t>đính</a:t>
            </a:r>
            <a:r>
              <a:rPr lang="en-US" dirty="0">
                <a:ea typeface="+mn-lt"/>
                <a:cs typeface="+mn-lt"/>
              </a:rPr>
              <a:t> </a:t>
            </a:r>
            <a:r>
              <a:rPr lang="en-US" dirty="0" err="1">
                <a:ea typeface="+mn-lt"/>
                <a:cs typeface="+mn-lt"/>
              </a:rPr>
              <a:t>kèm</a:t>
            </a:r>
            <a:r>
              <a:rPr lang="en-US" dirty="0">
                <a:ea typeface="+mn-lt"/>
                <a:cs typeface="+mn-lt"/>
              </a:rPr>
              <a:t> </a:t>
            </a:r>
            <a:r>
              <a:rPr lang="en-US" dirty="0" err="1">
                <a:ea typeface="+mn-lt"/>
                <a:cs typeface="+mn-lt"/>
              </a:rPr>
              <a:t>trong</a:t>
            </a:r>
            <a:r>
              <a:rPr lang="en-US" dirty="0">
                <a:ea typeface="+mn-lt"/>
                <a:cs typeface="+mn-lt"/>
              </a:rPr>
              <a:t> </a:t>
            </a:r>
            <a:r>
              <a:rPr lang="en-US" dirty="0" err="1">
                <a:ea typeface="+mn-lt"/>
                <a:cs typeface="+mn-lt"/>
              </a:rPr>
              <a:t>thư</a:t>
            </a:r>
            <a:r>
              <a:rPr lang="en-US" dirty="0">
                <a:ea typeface="+mn-lt"/>
                <a:cs typeface="+mn-lt"/>
              </a:rPr>
              <a:t> </a:t>
            </a:r>
            <a:r>
              <a:rPr lang="en-US" dirty="0" err="1">
                <a:ea typeface="+mn-lt"/>
                <a:cs typeface="+mn-lt"/>
              </a:rPr>
              <a:t>mục</a:t>
            </a:r>
            <a:r>
              <a:rPr lang="en-US" dirty="0">
                <a:ea typeface="+mn-lt"/>
                <a:cs typeface="+mn-lt"/>
              </a:rPr>
              <a:t> : </a:t>
            </a:r>
            <a:r>
              <a:rPr lang="en-US" b="1" i="1" dirty="0">
                <a:ea typeface="+mn-lt"/>
                <a:cs typeface="+mn-lt"/>
              </a:rPr>
              <a:t>code/k59/data/</a:t>
            </a:r>
            <a:endParaRPr lang="en-US">
              <a:cs typeface="Calibri"/>
            </a:endParaRPr>
          </a:p>
          <a:p>
            <a:pPr>
              <a:buNone/>
            </a:pPr>
            <a:r>
              <a:rPr lang="en-US" dirty="0" err="1">
                <a:ea typeface="+mn-lt"/>
                <a:cs typeface="+mn-lt"/>
              </a:rPr>
              <a:t>Bộ</a:t>
            </a:r>
            <a:r>
              <a:rPr lang="en-US" dirty="0">
                <a:ea typeface="+mn-lt"/>
                <a:cs typeface="+mn-lt"/>
              </a:rPr>
              <a:t> </a:t>
            </a:r>
            <a:r>
              <a:rPr lang="en-US" dirty="0" err="1">
                <a:ea typeface="+mn-lt"/>
                <a:cs typeface="+mn-lt"/>
              </a:rPr>
              <a:t>này</a:t>
            </a:r>
            <a:r>
              <a:rPr lang="en-US" dirty="0">
                <a:ea typeface="+mn-lt"/>
                <a:cs typeface="+mn-lt"/>
              </a:rPr>
              <a:t> </a:t>
            </a:r>
            <a:r>
              <a:rPr lang="en-US" dirty="0" err="1">
                <a:ea typeface="+mn-lt"/>
                <a:cs typeface="+mn-lt"/>
              </a:rPr>
              <a:t>được</a:t>
            </a:r>
            <a:r>
              <a:rPr lang="en-US" dirty="0">
                <a:ea typeface="+mn-lt"/>
                <a:cs typeface="+mn-lt"/>
              </a:rPr>
              <a:t> </a:t>
            </a:r>
            <a:r>
              <a:rPr lang="en-US" dirty="0" err="1">
                <a:ea typeface="+mn-lt"/>
                <a:cs typeface="+mn-lt"/>
              </a:rPr>
              <a:t>thành</a:t>
            </a:r>
            <a:r>
              <a:rPr lang="en-US" dirty="0">
                <a:ea typeface="+mn-lt"/>
                <a:cs typeface="+mn-lt"/>
              </a:rPr>
              <a:t> 2 </a:t>
            </a:r>
            <a:r>
              <a:rPr lang="en-US" dirty="0" err="1">
                <a:ea typeface="+mn-lt"/>
                <a:cs typeface="+mn-lt"/>
              </a:rPr>
              <a:t>bộ</a:t>
            </a:r>
            <a:r>
              <a:rPr lang="en-US" dirty="0">
                <a:ea typeface="+mn-lt"/>
                <a:cs typeface="+mn-lt"/>
              </a:rPr>
              <a:t> :</a:t>
            </a:r>
            <a:endParaRPr lang="en-US">
              <a:cs typeface="Calibri"/>
            </a:endParaRPr>
          </a:p>
          <a:p>
            <a:pPr>
              <a:buFont typeface="Arial"/>
              <a:buChar char="•"/>
            </a:pPr>
            <a:r>
              <a:rPr lang="en-US" dirty="0" err="1">
                <a:ea typeface="+mn-lt"/>
                <a:cs typeface="+mn-lt"/>
              </a:rPr>
              <a:t>Bộ</a:t>
            </a:r>
            <a:r>
              <a:rPr lang="en-US" dirty="0">
                <a:ea typeface="+mn-lt"/>
                <a:cs typeface="+mn-lt"/>
              </a:rPr>
              <a:t> train: </a:t>
            </a:r>
            <a:r>
              <a:rPr lang="en-US" dirty="0" err="1">
                <a:ea typeface="+mn-lt"/>
                <a:cs typeface="+mn-lt"/>
              </a:rPr>
              <a:t>Gồm</a:t>
            </a:r>
            <a:r>
              <a:rPr lang="en-US" dirty="0">
                <a:ea typeface="+mn-lt"/>
                <a:cs typeface="+mn-lt"/>
              </a:rPr>
              <a:t> 7 </a:t>
            </a:r>
            <a:r>
              <a:rPr lang="en-US" dirty="0" err="1">
                <a:ea typeface="+mn-lt"/>
                <a:cs typeface="+mn-lt"/>
              </a:rPr>
              <a:t>bộ</a:t>
            </a:r>
            <a:r>
              <a:rPr lang="en-US" dirty="0">
                <a:ea typeface="+mn-lt"/>
                <a:cs typeface="+mn-lt"/>
              </a:rPr>
              <a:t> : dataA.txt-&gt;dataG.txt, </a:t>
            </a:r>
            <a:r>
              <a:rPr lang="en-US" dirty="0" err="1">
                <a:ea typeface="+mn-lt"/>
                <a:cs typeface="+mn-lt"/>
              </a:rPr>
              <a:t>nằm</a:t>
            </a:r>
            <a:r>
              <a:rPr lang="en-US" dirty="0">
                <a:ea typeface="+mn-lt"/>
                <a:cs typeface="+mn-lt"/>
              </a:rPr>
              <a:t> </a:t>
            </a:r>
            <a:r>
              <a:rPr lang="en-US" dirty="0" err="1">
                <a:ea typeface="+mn-lt"/>
                <a:cs typeface="+mn-lt"/>
              </a:rPr>
              <a:t>trong</a:t>
            </a:r>
            <a:r>
              <a:rPr lang="en-US" dirty="0">
                <a:ea typeface="+mn-lt"/>
                <a:cs typeface="+mn-lt"/>
              </a:rPr>
              <a:t> </a:t>
            </a:r>
            <a:r>
              <a:rPr lang="en-US" dirty="0" err="1">
                <a:ea typeface="+mn-lt"/>
                <a:cs typeface="+mn-lt"/>
              </a:rPr>
              <a:t>thư</a:t>
            </a:r>
            <a:r>
              <a:rPr lang="en-US" dirty="0">
                <a:ea typeface="+mn-lt"/>
                <a:cs typeface="+mn-lt"/>
              </a:rPr>
              <a:t> </a:t>
            </a:r>
            <a:r>
              <a:rPr lang="en-US" dirty="0" err="1">
                <a:ea typeface="+mn-lt"/>
                <a:cs typeface="+mn-lt"/>
              </a:rPr>
              <a:t>mục</a:t>
            </a:r>
            <a:r>
              <a:rPr lang="en-US" dirty="0">
                <a:ea typeface="+mn-lt"/>
                <a:cs typeface="+mn-lt"/>
              </a:rPr>
              <a:t>: </a:t>
            </a:r>
            <a:r>
              <a:rPr lang="en-US" b="1" i="1" dirty="0">
                <a:ea typeface="+mn-lt"/>
                <a:cs typeface="+mn-lt"/>
              </a:rPr>
              <a:t>code/k59/data/train</a:t>
            </a:r>
            <a:endParaRPr lang="en-US">
              <a:cs typeface="Calibri"/>
            </a:endParaRPr>
          </a:p>
          <a:p>
            <a:pPr>
              <a:buFont typeface="Arial"/>
              <a:buChar char="•"/>
            </a:pPr>
            <a:r>
              <a:rPr lang="en-US" dirty="0" err="1">
                <a:ea typeface="+mn-lt"/>
                <a:cs typeface="+mn-lt"/>
              </a:rPr>
              <a:t>Bộ</a:t>
            </a:r>
            <a:r>
              <a:rPr lang="en-US" dirty="0">
                <a:ea typeface="+mn-lt"/>
                <a:cs typeface="+mn-lt"/>
              </a:rPr>
              <a:t> test: </a:t>
            </a:r>
            <a:r>
              <a:rPr lang="en-US" dirty="0" err="1">
                <a:ea typeface="+mn-lt"/>
                <a:cs typeface="+mn-lt"/>
              </a:rPr>
              <a:t>Bộ</a:t>
            </a:r>
            <a:r>
              <a:rPr lang="en-US" dirty="0">
                <a:ea typeface="+mn-lt"/>
                <a:cs typeface="+mn-lt"/>
              </a:rPr>
              <a:t> dataH.txt, </a:t>
            </a:r>
            <a:r>
              <a:rPr lang="en-US" dirty="0" err="1">
                <a:ea typeface="+mn-lt"/>
                <a:cs typeface="+mn-lt"/>
              </a:rPr>
              <a:t>nằm</a:t>
            </a:r>
            <a:r>
              <a:rPr lang="en-US" dirty="0">
                <a:ea typeface="+mn-lt"/>
                <a:cs typeface="+mn-lt"/>
              </a:rPr>
              <a:t> </a:t>
            </a:r>
            <a:r>
              <a:rPr lang="en-US" dirty="0" err="1">
                <a:ea typeface="+mn-lt"/>
                <a:cs typeface="+mn-lt"/>
              </a:rPr>
              <a:t>trong</a:t>
            </a:r>
            <a:r>
              <a:rPr lang="en-US" dirty="0">
                <a:ea typeface="+mn-lt"/>
                <a:cs typeface="+mn-lt"/>
              </a:rPr>
              <a:t> </a:t>
            </a:r>
            <a:r>
              <a:rPr lang="en-US" dirty="0" err="1">
                <a:ea typeface="+mn-lt"/>
                <a:cs typeface="+mn-lt"/>
              </a:rPr>
              <a:t>thư</a:t>
            </a:r>
            <a:r>
              <a:rPr lang="en-US" dirty="0">
                <a:ea typeface="+mn-lt"/>
                <a:cs typeface="+mn-lt"/>
              </a:rPr>
              <a:t> </a:t>
            </a:r>
            <a:r>
              <a:rPr lang="en-US" dirty="0" err="1">
                <a:ea typeface="+mn-lt"/>
                <a:cs typeface="+mn-lt"/>
              </a:rPr>
              <a:t>mục</a:t>
            </a:r>
            <a:r>
              <a:rPr lang="en-US" dirty="0">
                <a:ea typeface="+mn-lt"/>
                <a:cs typeface="+mn-lt"/>
              </a:rPr>
              <a:t>: </a:t>
            </a:r>
            <a:r>
              <a:rPr lang="en-US" b="1" i="1" dirty="0">
                <a:ea typeface="+mn-lt"/>
                <a:cs typeface="+mn-lt"/>
              </a:rPr>
              <a:t>code/k59/data/test</a:t>
            </a:r>
            <a:endParaRPr lang="en-US" dirty="0">
              <a:cs typeface="Calibri"/>
            </a:endParaRPr>
          </a:p>
          <a:p>
            <a:pPr marL="0" indent="0">
              <a:buNone/>
            </a:pPr>
            <a:endParaRPr lang="en-US" dirty="0">
              <a:cs typeface="Calibri"/>
            </a:endParaRPr>
          </a:p>
        </p:txBody>
      </p:sp>
      <p:pic>
        <p:nvPicPr>
          <p:cNvPr id="4" name="Hình ảnh 4" descr="Ảnh có chứa con người&#10;&#10;Mô tả được tạo với mức tin cậy rất cao">
            <a:extLst>
              <a:ext uri="{FF2B5EF4-FFF2-40B4-BE49-F238E27FC236}">
                <a16:creationId xmlns:a16="http://schemas.microsoft.com/office/drawing/2014/main" id="{1EF7B0D1-0C63-47D5-A49E-15197FC00626}"/>
              </a:ext>
            </a:extLst>
          </p:cNvPr>
          <p:cNvPicPr>
            <a:picLocks noChangeAspect="1"/>
          </p:cNvPicPr>
          <p:nvPr/>
        </p:nvPicPr>
        <p:blipFill>
          <a:blip r:embed="rId2"/>
          <a:stretch>
            <a:fillRect/>
          </a:stretch>
        </p:blipFill>
        <p:spPr>
          <a:xfrm>
            <a:off x="301026" y="3546174"/>
            <a:ext cx="2273420" cy="3072442"/>
          </a:xfrm>
          <a:prstGeom prst="rect">
            <a:avLst/>
          </a:prstGeom>
        </p:spPr>
      </p:pic>
      <p:pic>
        <p:nvPicPr>
          <p:cNvPr id="6" name="Hình ảnh 6">
            <a:extLst>
              <a:ext uri="{FF2B5EF4-FFF2-40B4-BE49-F238E27FC236}">
                <a16:creationId xmlns:a16="http://schemas.microsoft.com/office/drawing/2014/main" id="{85ACE22A-6BAC-441A-8064-9B285DB5988A}"/>
              </a:ext>
            </a:extLst>
          </p:cNvPr>
          <p:cNvPicPr>
            <a:picLocks noChangeAspect="1"/>
          </p:cNvPicPr>
          <p:nvPr/>
        </p:nvPicPr>
        <p:blipFill>
          <a:blip r:embed="rId3"/>
          <a:stretch>
            <a:fillRect/>
          </a:stretch>
        </p:blipFill>
        <p:spPr>
          <a:xfrm>
            <a:off x="3295200" y="3544467"/>
            <a:ext cx="5242165" cy="3075857"/>
          </a:xfrm>
          <a:prstGeom prst="rect">
            <a:avLst/>
          </a:prstGeom>
        </p:spPr>
      </p:pic>
    </p:spTree>
    <p:extLst>
      <p:ext uri="{BB962C8B-B14F-4D97-AF65-F5344CB8AC3E}">
        <p14:creationId xmlns:p14="http://schemas.microsoft.com/office/powerpoint/2010/main" val="291018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68695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Mô </a:t>
            </a:r>
            <a:r>
              <a:rPr lang="vi-VN" b="1" dirty="0" err="1">
                <a:latin typeface="Calibri"/>
                <a:cs typeface="Calibri"/>
              </a:rPr>
              <a:t>hình</a:t>
            </a:r>
            <a:r>
              <a:rPr lang="vi-VN" b="1" dirty="0">
                <a:latin typeface="Calibri"/>
                <a:cs typeface="Calibri"/>
              </a:rPr>
              <a:t> AC, XT </a:t>
            </a:r>
            <a:r>
              <a:rPr lang="vi-VN" b="1" dirty="0" err="1">
                <a:latin typeface="Calibri"/>
                <a:cs typeface="Calibri"/>
              </a:rPr>
              <a:t>dự</a:t>
            </a:r>
            <a:r>
              <a:rPr lang="vi-VN" b="1" dirty="0">
                <a:latin typeface="Calibri"/>
                <a:cs typeface="Calibri"/>
              </a:rPr>
              <a:t> </a:t>
            </a:r>
            <a:r>
              <a:rPr lang="vi-VN" b="1" dirty="0" err="1">
                <a:latin typeface="Calibri"/>
                <a:cs typeface="Calibri"/>
              </a:rPr>
              <a:t>đoán</a:t>
            </a:r>
            <a:r>
              <a:rPr lang="vi-VN" b="1" dirty="0">
                <a:latin typeface="Calibri"/>
                <a:cs typeface="Calibri"/>
              </a:rPr>
              <a:t> TOTAL_AC; So </a:t>
            </a:r>
            <a:r>
              <a:rPr lang="vi-VN" b="1" dirty="0" err="1">
                <a:latin typeface="Calibri"/>
                <a:cs typeface="Calibri"/>
              </a:rPr>
              <a:t>sánh</a:t>
            </a:r>
            <a:r>
              <a:rPr lang="vi-VN" b="1" dirty="0">
                <a:latin typeface="Calibri"/>
                <a:cs typeface="Calibri"/>
              </a:rPr>
              <a:t> </a:t>
            </a:r>
            <a:r>
              <a:rPr lang="vi-VN" b="1" dirty="0" err="1">
                <a:latin typeface="Calibri"/>
                <a:cs typeface="Calibri"/>
              </a:rPr>
              <a:t>với</a:t>
            </a:r>
            <a:r>
              <a:rPr lang="vi-VN" b="1" dirty="0">
                <a:latin typeface="Calibri"/>
                <a:cs typeface="Calibri"/>
              </a:rPr>
              <a:t> </a:t>
            </a:r>
            <a:r>
              <a:rPr lang="vi-VN" b="1" dirty="0" err="1">
                <a:latin typeface="Calibri"/>
                <a:cs typeface="Calibri"/>
              </a:rPr>
              <a:t>các</a:t>
            </a:r>
            <a:r>
              <a:rPr lang="vi-VN" b="1" dirty="0">
                <a:latin typeface="Calibri"/>
                <a:cs typeface="Calibri"/>
              </a:rPr>
              <a:t> anh K59</a:t>
            </a:r>
            <a:endParaRPr lang="vi-VN" dirty="0">
              <a:cs typeface="Calibri" panose="020F0502020204030204" pitchFamily="34" charset="0"/>
            </a:endParaRPr>
          </a:p>
          <a:p>
            <a:pPr marL="742950" lvl="1" indent="-285750" algn="just">
              <a:buFont typeface="Arial"/>
              <a:buChar char="•"/>
            </a:pPr>
            <a:r>
              <a:rPr lang="vi-VN" b="1" i="1" dirty="0">
                <a:latin typeface="Calibri"/>
                <a:cs typeface="Calibri"/>
              </a:rPr>
              <a:t>Mô </a:t>
            </a:r>
            <a:r>
              <a:rPr lang="vi-VN" b="1" i="1" dirty="0" err="1">
                <a:latin typeface="Calibri"/>
                <a:cs typeface="Calibri"/>
              </a:rPr>
              <a:t>hình</a:t>
            </a:r>
            <a:r>
              <a:rPr lang="vi-VN" b="1" i="1" dirty="0">
                <a:latin typeface="Calibri"/>
                <a:cs typeface="Calibri"/>
              </a:rPr>
              <a:t> XT,AC </a:t>
            </a:r>
            <a:r>
              <a:rPr lang="vi-VN" b="1" i="1" dirty="0" err="1">
                <a:latin typeface="Calibri"/>
                <a:cs typeface="Calibri"/>
              </a:rPr>
              <a:t>dự</a:t>
            </a:r>
            <a:r>
              <a:rPr lang="vi-VN" b="1" i="1" dirty="0">
                <a:latin typeface="Calibri"/>
                <a:cs typeface="Calibri"/>
              </a:rPr>
              <a:t> </a:t>
            </a:r>
            <a:r>
              <a:rPr lang="vi-VN" b="1" i="1" dirty="0" err="1">
                <a:latin typeface="Calibri"/>
                <a:cs typeface="Calibri"/>
              </a:rPr>
              <a:t>đoán</a:t>
            </a:r>
            <a:r>
              <a:rPr lang="vi-VN" b="1" i="1" dirty="0">
                <a:latin typeface="Calibri"/>
                <a:cs typeface="Calibri"/>
              </a:rPr>
              <a:t> TOTAL_AC </a:t>
            </a:r>
            <a:r>
              <a:rPr lang="vi-VN" b="1" i="1" dirty="0" err="1">
                <a:latin typeface="Calibri"/>
                <a:cs typeface="Calibri"/>
              </a:rPr>
              <a:t>của</a:t>
            </a:r>
            <a:r>
              <a:rPr lang="vi-VN" b="1" i="1" dirty="0">
                <a:latin typeface="Calibri"/>
                <a:cs typeface="Calibri"/>
              </a:rPr>
              <a:t> </a:t>
            </a:r>
            <a:r>
              <a:rPr lang="vi-VN" b="1" i="1" dirty="0" err="1">
                <a:latin typeface="Calibri"/>
                <a:cs typeface="Calibri"/>
              </a:rPr>
              <a:t>các</a:t>
            </a:r>
            <a:r>
              <a:rPr lang="vi-VN" b="1" i="1" dirty="0">
                <a:latin typeface="Calibri"/>
                <a:cs typeface="Calibri"/>
              </a:rPr>
              <a:t> anh K59:</a:t>
            </a:r>
            <a:endParaRPr lang="vi-VN">
              <a:cs typeface="Calibri" panose="020F0502020204030204" pitchFamily="34" charset="0"/>
            </a:endParaRPr>
          </a:p>
          <a:p>
            <a:pPr algn="l"/>
            <a:endParaRPr lang="vi-VN" b="1" dirty="0">
              <a:cs typeface="Calibri"/>
            </a:endParaRPr>
          </a:p>
          <a:p>
            <a:endParaRPr lang="vi-VN" dirty="0">
              <a:cs typeface="Calibri"/>
            </a:endParaRPr>
          </a:p>
        </p:txBody>
      </p:sp>
      <p:pic>
        <p:nvPicPr>
          <p:cNvPr id="4" name="Hình ảnh 4" descr="Ảnh có chứa ảnh chụp màn hình&#10;&#10;Mô tả được tạo với mức tin cậy rất cao">
            <a:extLst>
              <a:ext uri="{FF2B5EF4-FFF2-40B4-BE49-F238E27FC236}">
                <a16:creationId xmlns:a16="http://schemas.microsoft.com/office/drawing/2014/main" id="{952B5BD6-9D44-403C-8E11-300C4C82E584}"/>
              </a:ext>
            </a:extLst>
          </p:cNvPr>
          <p:cNvPicPr>
            <a:picLocks noChangeAspect="1"/>
          </p:cNvPicPr>
          <p:nvPr/>
        </p:nvPicPr>
        <p:blipFill>
          <a:blip r:embed="rId2"/>
          <a:stretch>
            <a:fillRect/>
          </a:stretch>
        </p:blipFill>
        <p:spPr>
          <a:xfrm>
            <a:off x="4854065" y="1922882"/>
            <a:ext cx="4352925" cy="2638425"/>
          </a:xfrm>
          <a:prstGeom prst="rect">
            <a:avLst/>
          </a:prstGeom>
        </p:spPr>
      </p:pic>
      <p:pic>
        <p:nvPicPr>
          <p:cNvPr id="6" name="Hình ảnh 6">
            <a:extLst>
              <a:ext uri="{FF2B5EF4-FFF2-40B4-BE49-F238E27FC236}">
                <a16:creationId xmlns:a16="http://schemas.microsoft.com/office/drawing/2014/main" id="{77ED475A-6ED7-4B0E-8866-AD8E31E66313}"/>
              </a:ext>
            </a:extLst>
          </p:cNvPr>
          <p:cNvPicPr>
            <a:picLocks noChangeAspect="1"/>
          </p:cNvPicPr>
          <p:nvPr/>
        </p:nvPicPr>
        <p:blipFill>
          <a:blip r:embed="rId3"/>
          <a:stretch>
            <a:fillRect/>
          </a:stretch>
        </p:blipFill>
        <p:spPr>
          <a:xfrm>
            <a:off x="479933" y="2125513"/>
            <a:ext cx="3971565" cy="3728408"/>
          </a:xfrm>
          <a:prstGeom prst="rect">
            <a:avLst/>
          </a:prstGeom>
        </p:spPr>
      </p:pic>
    </p:spTree>
    <p:extLst>
      <p:ext uri="{BB962C8B-B14F-4D97-AF65-F5344CB8AC3E}">
        <p14:creationId xmlns:p14="http://schemas.microsoft.com/office/powerpoint/2010/main" val="98364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68695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Mô </a:t>
            </a:r>
            <a:r>
              <a:rPr lang="vi-VN" b="1" dirty="0" err="1">
                <a:latin typeface="Calibri"/>
                <a:cs typeface="Calibri"/>
              </a:rPr>
              <a:t>hình</a:t>
            </a:r>
            <a:r>
              <a:rPr lang="vi-VN" b="1" dirty="0">
                <a:latin typeface="Calibri"/>
                <a:cs typeface="Calibri"/>
              </a:rPr>
              <a:t> AC, XT </a:t>
            </a:r>
            <a:r>
              <a:rPr lang="vi-VN" b="1" dirty="0" err="1">
                <a:latin typeface="Calibri"/>
                <a:cs typeface="Calibri"/>
              </a:rPr>
              <a:t>dự</a:t>
            </a:r>
            <a:r>
              <a:rPr lang="vi-VN" b="1" dirty="0">
                <a:latin typeface="Calibri"/>
                <a:cs typeface="Calibri"/>
              </a:rPr>
              <a:t> </a:t>
            </a:r>
            <a:r>
              <a:rPr lang="vi-VN" b="1" dirty="0" err="1">
                <a:latin typeface="Calibri"/>
                <a:cs typeface="Calibri"/>
              </a:rPr>
              <a:t>đoán</a:t>
            </a:r>
            <a:r>
              <a:rPr lang="vi-VN" b="1" dirty="0">
                <a:latin typeface="Calibri"/>
                <a:cs typeface="Calibri"/>
              </a:rPr>
              <a:t> TOTAL_AC; So </a:t>
            </a:r>
            <a:r>
              <a:rPr lang="vi-VN" b="1" dirty="0" err="1">
                <a:latin typeface="Calibri"/>
                <a:cs typeface="Calibri"/>
              </a:rPr>
              <a:t>sánh</a:t>
            </a:r>
            <a:r>
              <a:rPr lang="vi-VN" b="1" dirty="0">
                <a:latin typeface="Calibri"/>
                <a:cs typeface="Calibri"/>
              </a:rPr>
              <a:t> </a:t>
            </a:r>
            <a:r>
              <a:rPr lang="vi-VN" b="1" dirty="0" err="1">
                <a:latin typeface="Calibri"/>
                <a:cs typeface="Calibri"/>
              </a:rPr>
              <a:t>với</a:t>
            </a:r>
            <a:r>
              <a:rPr lang="vi-VN" b="1" dirty="0">
                <a:latin typeface="Calibri"/>
                <a:cs typeface="Calibri"/>
              </a:rPr>
              <a:t> </a:t>
            </a:r>
            <a:r>
              <a:rPr lang="vi-VN" b="1" dirty="0" err="1">
                <a:latin typeface="Calibri"/>
                <a:cs typeface="Calibri"/>
              </a:rPr>
              <a:t>các</a:t>
            </a:r>
            <a:r>
              <a:rPr lang="vi-VN" b="1" dirty="0">
                <a:latin typeface="Calibri"/>
                <a:cs typeface="Calibri"/>
              </a:rPr>
              <a:t> anh K59</a:t>
            </a:r>
            <a:endParaRPr lang="vi-VN" dirty="0">
              <a:cs typeface="Calibri" panose="020F0502020204030204" pitchFamily="34" charset="0"/>
            </a:endParaRPr>
          </a:p>
          <a:p>
            <a:pPr marL="1200150" indent="-285750" algn="just">
              <a:buFont typeface="Arial"/>
              <a:buChar char="•"/>
            </a:pPr>
            <a:r>
              <a:rPr lang="vi-VN" b="1" i="1" dirty="0">
                <a:latin typeface="Calibri"/>
                <a:cs typeface="Calibri"/>
              </a:rPr>
              <a:t>Mô </a:t>
            </a:r>
            <a:r>
              <a:rPr lang="vi-VN" b="1" i="1" err="1">
                <a:latin typeface="Calibri"/>
                <a:cs typeface="Calibri"/>
              </a:rPr>
              <a:t>hình</a:t>
            </a:r>
            <a:r>
              <a:rPr lang="vi-VN" b="1" i="1" dirty="0">
                <a:latin typeface="Calibri"/>
                <a:cs typeface="Calibri"/>
              </a:rPr>
              <a:t> XT,AC </a:t>
            </a:r>
            <a:r>
              <a:rPr lang="vi-VN" b="1" i="1" err="1">
                <a:latin typeface="Calibri"/>
                <a:cs typeface="Calibri"/>
              </a:rPr>
              <a:t>dự</a:t>
            </a:r>
            <a:r>
              <a:rPr lang="vi-VN" b="1" i="1" dirty="0">
                <a:latin typeface="Calibri"/>
                <a:cs typeface="Calibri"/>
              </a:rPr>
              <a:t> </a:t>
            </a:r>
            <a:r>
              <a:rPr lang="vi-VN" b="1" i="1" err="1">
                <a:latin typeface="Calibri"/>
                <a:cs typeface="Calibri"/>
              </a:rPr>
              <a:t>đoán</a:t>
            </a:r>
            <a:r>
              <a:rPr lang="vi-VN" b="1" i="1" dirty="0">
                <a:latin typeface="Calibri"/>
                <a:cs typeface="Calibri"/>
              </a:rPr>
              <a:t> TOTAL_AC </a:t>
            </a:r>
            <a:r>
              <a:rPr lang="vi-VN" b="1" i="1" err="1">
                <a:latin typeface="Calibri"/>
                <a:cs typeface="Calibri"/>
              </a:rPr>
              <a:t>của</a:t>
            </a:r>
            <a:r>
              <a:rPr lang="vi-VN" b="1" i="1" dirty="0">
                <a:latin typeface="Calibri"/>
                <a:cs typeface="Calibri"/>
              </a:rPr>
              <a:t> </a:t>
            </a:r>
            <a:r>
              <a:rPr lang="vi-VN" b="1" i="1" err="1">
                <a:latin typeface="Calibri"/>
                <a:cs typeface="Calibri"/>
              </a:rPr>
              <a:t>nhóm</a:t>
            </a:r>
            <a:r>
              <a:rPr lang="vi-VN" b="1" i="1" dirty="0">
                <a:latin typeface="Calibri"/>
                <a:cs typeface="Calibri"/>
              </a:rPr>
              <a:t>:</a:t>
            </a:r>
            <a:endParaRPr lang="vi-VN" dirty="0">
              <a:cs typeface="Calibri" panose="020F0502020204030204" pitchFamily="34" charset="0"/>
            </a:endParaRPr>
          </a:p>
          <a:p>
            <a:pPr marL="742950" lvl="1" indent="-285750" algn="just">
              <a:buFont typeface="Arial"/>
              <a:buChar char="•"/>
            </a:pPr>
            <a:endParaRPr lang="vi-VN" b="1" i="1" dirty="0">
              <a:cs typeface="Calibri" panose="020F0502020204030204" pitchFamily="34" charset="0"/>
            </a:endParaRPr>
          </a:p>
          <a:p>
            <a:pPr algn="l"/>
            <a:endParaRPr lang="vi-VN" b="1" dirty="0">
              <a:cs typeface="Calibri"/>
            </a:endParaRPr>
          </a:p>
          <a:p>
            <a:endParaRPr lang="vi-VN" dirty="0">
              <a:cs typeface="Calibri"/>
            </a:endParaRPr>
          </a:p>
        </p:txBody>
      </p:sp>
      <p:pic>
        <p:nvPicPr>
          <p:cNvPr id="5" name="Hình ảnh 6" descr="Ảnh có chứa ảnh chụp màn hình&#10;&#10;Mô tả được tạo với mức tin cậy rất cao">
            <a:extLst>
              <a:ext uri="{FF2B5EF4-FFF2-40B4-BE49-F238E27FC236}">
                <a16:creationId xmlns:a16="http://schemas.microsoft.com/office/drawing/2014/main" id="{358894EE-26A2-4481-BFF7-49F96C43B45B}"/>
              </a:ext>
            </a:extLst>
          </p:cNvPr>
          <p:cNvPicPr>
            <a:picLocks noChangeAspect="1"/>
          </p:cNvPicPr>
          <p:nvPr/>
        </p:nvPicPr>
        <p:blipFill>
          <a:blip r:embed="rId2"/>
          <a:stretch>
            <a:fillRect/>
          </a:stretch>
        </p:blipFill>
        <p:spPr>
          <a:xfrm>
            <a:off x="4800780" y="1951636"/>
            <a:ext cx="4171950" cy="2638425"/>
          </a:xfrm>
          <a:prstGeom prst="rect">
            <a:avLst/>
          </a:prstGeom>
        </p:spPr>
      </p:pic>
      <p:pic>
        <p:nvPicPr>
          <p:cNvPr id="8" name="Hình ảnh 8">
            <a:extLst>
              <a:ext uri="{FF2B5EF4-FFF2-40B4-BE49-F238E27FC236}">
                <a16:creationId xmlns:a16="http://schemas.microsoft.com/office/drawing/2014/main" id="{7A4C7CC1-2694-4F67-9783-9AE4C587F038}"/>
              </a:ext>
            </a:extLst>
          </p:cNvPr>
          <p:cNvPicPr>
            <a:picLocks noChangeAspect="1"/>
          </p:cNvPicPr>
          <p:nvPr/>
        </p:nvPicPr>
        <p:blipFill>
          <a:blip r:embed="rId3"/>
          <a:stretch>
            <a:fillRect/>
          </a:stretch>
        </p:blipFill>
        <p:spPr>
          <a:xfrm>
            <a:off x="393940" y="2077618"/>
            <a:ext cx="3985403" cy="3651669"/>
          </a:xfrm>
          <a:prstGeom prst="rect">
            <a:avLst/>
          </a:prstGeom>
        </p:spPr>
      </p:pic>
    </p:spTree>
    <p:extLst>
      <p:ext uri="{BB962C8B-B14F-4D97-AF65-F5344CB8AC3E}">
        <p14:creationId xmlns:p14="http://schemas.microsoft.com/office/powerpoint/2010/main" val="269710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68695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Mô </a:t>
            </a:r>
            <a:r>
              <a:rPr lang="vi-VN" b="1" dirty="0" err="1">
                <a:latin typeface="Calibri"/>
                <a:cs typeface="Calibri"/>
              </a:rPr>
              <a:t>hình</a:t>
            </a:r>
            <a:r>
              <a:rPr lang="vi-VN" b="1" dirty="0">
                <a:latin typeface="Calibri"/>
                <a:cs typeface="Calibri"/>
              </a:rPr>
              <a:t> AC, XT </a:t>
            </a:r>
            <a:r>
              <a:rPr lang="vi-VN" b="1" dirty="0" err="1">
                <a:latin typeface="Calibri"/>
                <a:cs typeface="Calibri"/>
              </a:rPr>
              <a:t>dự</a:t>
            </a:r>
            <a:r>
              <a:rPr lang="vi-VN" b="1" dirty="0">
                <a:latin typeface="Calibri"/>
                <a:cs typeface="Calibri"/>
              </a:rPr>
              <a:t> </a:t>
            </a:r>
            <a:r>
              <a:rPr lang="vi-VN" b="1" dirty="0" err="1">
                <a:latin typeface="Calibri"/>
                <a:cs typeface="Calibri"/>
              </a:rPr>
              <a:t>đoán</a:t>
            </a:r>
            <a:r>
              <a:rPr lang="vi-VN" b="1" dirty="0">
                <a:latin typeface="Calibri"/>
                <a:cs typeface="Calibri"/>
              </a:rPr>
              <a:t> TOTAL_AC; So </a:t>
            </a:r>
            <a:r>
              <a:rPr lang="vi-VN" b="1" dirty="0" err="1">
                <a:latin typeface="Calibri"/>
                <a:cs typeface="Calibri"/>
              </a:rPr>
              <a:t>sánh</a:t>
            </a:r>
            <a:r>
              <a:rPr lang="vi-VN" b="1" dirty="0">
                <a:latin typeface="Calibri"/>
                <a:cs typeface="Calibri"/>
              </a:rPr>
              <a:t> </a:t>
            </a:r>
            <a:r>
              <a:rPr lang="vi-VN" b="1" dirty="0" err="1">
                <a:latin typeface="Calibri"/>
                <a:cs typeface="Calibri"/>
              </a:rPr>
              <a:t>với</a:t>
            </a:r>
            <a:r>
              <a:rPr lang="vi-VN" b="1" dirty="0">
                <a:latin typeface="Calibri"/>
                <a:cs typeface="Calibri"/>
              </a:rPr>
              <a:t> </a:t>
            </a:r>
            <a:r>
              <a:rPr lang="vi-VN" b="1" dirty="0" err="1">
                <a:latin typeface="Calibri"/>
                <a:cs typeface="Calibri"/>
              </a:rPr>
              <a:t>các</a:t>
            </a:r>
            <a:r>
              <a:rPr lang="vi-VN" b="1" dirty="0">
                <a:latin typeface="Calibri"/>
                <a:cs typeface="Calibri"/>
              </a:rPr>
              <a:t> anh K59</a:t>
            </a:r>
            <a:endParaRPr lang="vi-VN" dirty="0">
              <a:cs typeface="Calibri" panose="020F0502020204030204" pitchFamily="34" charset="0"/>
            </a:endParaRPr>
          </a:p>
          <a:p>
            <a:pPr marL="1200150" indent="-285750" algn="just">
              <a:buFont typeface="Arial"/>
              <a:buChar char="•"/>
            </a:pPr>
            <a:r>
              <a:rPr lang="vi-VN" b="1" dirty="0">
                <a:latin typeface="Calibri"/>
                <a:cs typeface="Calibri"/>
              </a:rPr>
              <a:t>SO SÁNH MÔ HÌNH K59 VỚI K60:</a:t>
            </a:r>
            <a:endParaRPr lang="vi-VN" dirty="0">
              <a:latin typeface="Calibri"/>
              <a:cs typeface="Calibri"/>
            </a:endParaRPr>
          </a:p>
          <a:p>
            <a:pPr marL="742950" lvl="1" indent="-285750" algn="just">
              <a:buFont typeface="Arial"/>
              <a:buChar char="•"/>
            </a:pPr>
            <a:endParaRPr lang="vi-VN" b="1" i="1" dirty="0">
              <a:cs typeface="Calibri" panose="020F0502020204030204" pitchFamily="34" charset="0"/>
            </a:endParaRPr>
          </a:p>
          <a:p>
            <a:endParaRPr lang="vi-VN" b="1" dirty="0">
              <a:cs typeface="Calibri" panose="020F0502020204030204" pitchFamily="34" charset="0"/>
            </a:endParaRPr>
          </a:p>
          <a:p>
            <a:pPr algn="l"/>
            <a:endParaRPr lang="vi-VN" dirty="0">
              <a:cs typeface="Calibri"/>
            </a:endParaRPr>
          </a:p>
        </p:txBody>
      </p:sp>
      <p:pic>
        <p:nvPicPr>
          <p:cNvPr id="4" name="Hình ảnh 5">
            <a:extLst>
              <a:ext uri="{FF2B5EF4-FFF2-40B4-BE49-F238E27FC236}">
                <a16:creationId xmlns:a16="http://schemas.microsoft.com/office/drawing/2014/main" id="{B0E8F5C6-90C8-4110-8D36-6DDEAF3FB091}"/>
              </a:ext>
            </a:extLst>
          </p:cNvPr>
          <p:cNvPicPr>
            <a:picLocks noChangeAspect="1"/>
          </p:cNvPicPr>
          <p:nvPr/>
        </p:nvPicPr>
        <p:blipFill>
          <a:blip r:embed="rId2"/>
          <a:stretch>
            <a:fillRect/>
          </a:stretch>
        </p:blipFill>
        <p:spPr>
          <a:xfrm>
            <a:off x="670074" y="2120750"/>
            <a:ext cx="7099359" cy="3752310"/>
          </a:xfrm>
          <a:prstGeom prst="rect">
            <a:avLst/>
          </a:prstGeom>
        </p:spPr>
      </p:pic>
    </p:spTree>
    <p:extLst>
      <p:ext uri="{BB962C8B-B14F-4D97-AF65-F5344CB8AC3E}">
        <p14:creationId xmlns:p14="http://schemas.microsoft.com/office/powerpoint/2010/main" val="3404063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64381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Mô </a:t>
            </a:r>
            <a:r>
              <a:rPr lang="vi-VN" b="1" dirty="0" err="1">
                <a:latin typeface="Calibri"/>
                <a:cs typeface="Calibri"/>
              </a:rPr>
              <a:t>hình</a:t>
            </a:r>
            <a:r>
              <a:rPr lang="vi-VN" b="1" dirty="0">
                <a:latin typeface="Calibri"/>
                <a:cs typeface="Calibri"/>
              </a:rPr>
              <a:t> AT, XT </a:t>
            </a:r>
            <a:r>
              <a:rPr lang="vi-VN" b="1" dirty="0" err="1">
                <a:latin typeface="Calibri"/>
                <a:cs typeface="Calibri"/>
              </a:rPr>
              <a:t>dự</a:t>
            </a:r>
            <a:r>
              <a:rPr lang="vi-VN" b="1" dirty="0">
                <a:latin typeface="Calibri"/>
                <a:cs typeface="Calibri"/>
              </a:rPr>
              <a:t> </a:t>
            </a:r>
            <a:r>
              <a:rPr lang="vi-VN" b="1" dirty="0" err="1">
                <a:latin typeface="Calibri"/>
                <a:cs typeface="Calibri"/>
              </a:rPr>
              <a:t>đoán</a:t>
            </a:r>
            <a:r>
              <a:rPr lang="vi-VN" b="1" dirty="0">
                <a:latin typeface="Calibri"/>
                <a:cs typeface="Calibri"/>
              </a:rPr>
              <a:t> TOTAL_AT:</a:t>
            </a:r>
            <a:endParaRPr lang="vi-VN" dirty="0"/>
          </a:p>
          <a:p>
            <a:pPr marL="742950" lvl="1" indent="-285750" algn="just">
              <a:buFont typeface="Arial"/>
              <a:buChar char="•"/>
            </a:pPr>
            <a:endParaRPr lang="vi-VN" b="1" i="1" dirty="0">
              <a:cs typeface="Calibri" panose="020F0502020204030204" pitchFamily="34" charset="0"/>
            </a:endParaRPr>
          </a:p>
          <a:p>
            <a:endParaRPr lang="vi-VN" b="1" dirty="0">
              <a:cs typeface="Calibri" panose="020F0502020204030204" pitchFamily="34" charset="0"/>
            </a:endParaRPr>
          </a:p>
          <a:p>
            <a:pPr algn="l"/>
            <a:endParaRPr lang="vi-VN" dirty="0">
              <a:cs typeface="Calibri"/>
            </a:endParaRPr>
          </a:p>
        </p:txBody>
      </p:sp>
      <p:pic>
        <p:nvPicPr>
          <p:cNvPr id="5" name="Hình ảnh 5">
            <a:extLst>
              <a:ext uri="{FF2B5EF4-FFF2-40B4-BE49-F238E27FC236}">
                <a16:creationId xmlns:a16="http://schemas.microsoft.com/office/drawing/2014/main" id="{E2517BFC-0AB4-4DC3-8D56-5CA32EB456AF}"/>
              </a:ext>
            </a:extLst>
          </p:cNvPr>
          <p:cNvPicPr>
            <a:picLocks noChangeAspect="1"/>
          </p:cNvPicPr>
          <p:nvPr/>
        </p:nvPicPr>
        <p:blipFill>
          <a:blip r:embed="rId2"/>
          <a:stretch>
            <a:fillRect/>
          </a:stretch>
        </p:blipFill>
        <p:spPr>
          <a:xfrm>
            <a:off x="4776877" y="1985154"/>
            <a:ext cx="4191000" cy="2628900"/>
          </a:xfrm>
          <a:prstGeom prst="rect">
            <a:avLst/>
          </a:prstGeom>
        </p:spPr>
      </p:pic>
      <p:pic>
        <p:nvPicPr>
          <p:cNvPr id="7" name="Hình ảnh 7">
            <a:extLst>
              <a:ext uri="{FF2B5EF4-FFF2-40B4-BE49-F238E27FC236}">
                <a16:creationId xmlns:a16="http://schemas.microsoft.com/office/drawing/2014/main" id="{13A30DB9-8F28-457F-BD63-E3D15EDBFF15}"/>
              </a:ext>
            </a:extLst>
          </p:cNvPr>
          <p:cNvPicPr>
            <a:picLocks noChangeAspect="1"/>
          </p:cNvPicPr>
          <p:nvPr/>
        </p:nvPicPr>
        <p:blipFill>
          <a:blip r:embed="rId3"/>
          <a:stretch>
            <a:fillRect/>
          </a:stretch>
        </p:blipFill>
        <p:spPr>
          <a:xfrm>
            <a:off x="139281" y="1924230"/>
            <a:ext cx="4437212" cy="4332257"/>
          </a:xfrm>
          <a:prstGeom prst="rect">
            <a:avLst/>
          </a:prstGeom>
        </p:spPr>
      </p:pic>
    </p:spTree>
    <p:extLst>
      <p:ext uri="{BB962C8B-B14F-4D97-AF65-F5344CB8AC3E}">
        <p14:creationId xmlns:p14="http://schemas.microsoft.com/office/powerpoint/2010/main" val="214566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AC62-41CB-4C03-85D8-43DCD57ABDAE}"/>
              </a:ext>
            </a:extLst>
          </p:cNvPr>
          <p:cNvSpPr>
            <a:spLocks noGrp="1"/>
          </p:cNvSpPr>
          <p:nvPr>
            <p:ph type="title"/>
          </p:nvPr>
        </p:nvSpPr>
        <p:spPr/>
        <p:txBody>
          <a:bodyPr/>
          <a:lstStyle/>
          <a:p>
            <a:r>
              <a:rPr lang="en-US"/>
              <a:t>NỘI DUNG TRÌNH BÀY	</a:t>
            </a:r>
          </a:p>
        </p:txBody>
      </p:sp>
      <p:sp>
        <p:nvSpPr>
          <p:cNvPr id="3" name="Content Placeholder 2">
            <a:extLst>
              <a:ext uri="{FF2B5EF4-FFF2-40B4-BE49-F238E27FC236}">
                <a16:creationId xmlns:a16="http://schemas.microsoft.com/office/drawing/2014/main" id="{8C12A482-E919-4706-A941-D3B6F94201BD}"/>
              </a:ext>
            </a:extLst>
          </p:cNvPr>
          <p:cNvSpPr>
            <a:spLocks noGrp="1"/>
          </p:cNvSpPr>
          <p:nvPr>
            <p:ph idx="1"/>
          </p:nvPr>
        </p:nvSpPr>
        <p:spPr/>
        <p:txBody>
          <a:bodyPr/>
          <a:lstStyle/>
          <a:p>
            <a:pPr marL="457200" indent="-457200">
              <a:buAutoNum type="arabicPeriod"/>
            </a:pPr>
            <a:r>
              <a:rPr lang="en-US" sz="2500" dirty="0" err="1"/>
              <a:t>Vấn</a:t>
            </a:r>
            <a:r>
              <a:rPr lang="en-US" sz="2500" dirty="0"/>
              <a:t> </a:t>
            </a:r>
            <a:r>
              <a:rPr lang="en-US" sz="2500" dirty="0" err="1"/>
              <a:t>đề</a:t>
            </a:r>
            <a:r>
              <a:rPr lang="en-US" sz="2500" dirty="0"/>
              <a:t> </a:t>
            </a:r>
            <a:r>
              <a:rPr lang="en-US" sz="2500" dirty="0" err="1"/>
              <a:t>giải</a:t>
            </a:r>
            <a:r>
              <a:rPr lang="en-US" sz="2500" dirty="0"/>
              <a:t> </a:t>
            </a:r>
            <a:r>
              <a:rPr lang="en-US" sz="2500" dirty="0" err="1"/>
              <a:t>quyết</a:t>
            </a:r>
            <a:r>
              <a:rPr lang="en-US" sz="2500" dirty="0"/>
              <a:t> </a:t>
            </a:r>
            <a:endParaRPr lang="en-US" sz="2500"/>
          </a:p>
          <a:p>
            <a:pPr marL="457200" indent="-457200">
              <a:buAutoNum type="arabicPeriod"/>
            </a:pPr>
            <a:r>
              <a:rPr lang="en-US" sz="2500" dirty="0" err="1"/>
              <a:t>Kế</a:t>
            </a:r>
            <a:r>
              <a:rPr lang="en-US" sz="2500" dirty="0"/>
              <a:t> </a:t>
            </a:r>
            <a:r>
              <a:rPr lang="en-US" sz="2500" dirty="0" err="1"/>
              <a:t>thừa</a:t>
            </a:r>
            <a:r>
              <a:rPr lang="en-US" sz="2500" dirty="0"/>
              <a:t>, </a:t>
            </a:r>
            <a:r>
              <a:rPr lang="en-US" sz="2500" dirty="0" err="1"/>
              <a:t>phát</a:t>
            </a:r>
            <a:r>
              <a:rPr lang="en-US" sz="2500" dirty="0"/>
              <a:t> </a:t>
            </a:r>
            <a:r>
              <a:rPr lang="en-US" sz="2500" dirty="0" err="1"/>
              <a:t>triển</a:t>
            </a:r>
            <a:r>
              <a:rPr lang="en-US" sz="2500" dirty="0"/>
              <a:t> ý t</a:t>
            </a:r>
            <a:r>
              <a:rPr lang="vi-VN" sz="2500" dirty="0">
                <a:latin typeface="Arial"/>
                <a:cs typeface="Arial"/>
              </a:rPr>
              <a:t>ư</a:t>
            </a:r>
            <a:r>
              <a:rPr lang="en-US" sz="2500" dirty="0" err="1"/>
              <a:t>ởng</a:t>
            </a:r>
            <a:endParaRPr lang="en-US" sz="2500" dirty="0"/>
          </a:p>
          <a:p>
            <a:pPr marL="457200" indent="-457200">
              <a:buAutoNum type="arabicPeriod"/>
            </a:pPr>
            <a:r>
              <a:rPr lang="en-US" sz="2500" dirty="0" err="1"/>
              <a:t>Dữ</a:t>
            </a:r>
            <a:r>
              <a:rPr lang="en-US" sz="2500" dirty="0"/>
              <a:t> </a:t>
            </a:r>
            <a:r>
              <a:rPr lang="en-US" sz="2500" dirty="0" err="1"/>
              <a:t>liệu</a:t>
            </a:r>
            <a:r>
              <a:rPr lang="en-US" sz="2500" dirty="0"/>
              <a:t>, </a:t>
            </a:r>
            <a:r>
              <a:rPr lang="en-US" sz="2500" dirty="0" err="1"/>
              <a:t>cách</a:t>
            </a:r>
            <a:r>
              <a:rPr lang="en-US" sz="2500" dirty="0"/>
              <a:t> </a:t>
            </a:r>
            <a:r>
              <a:rPr lang="en-US" sz="2500" dirty="0" err="1"/>
              <a:t>lập</a:t>
            </a:r>
            <a:r>
              <a:rPr lang="en-US" sz="2500" dirty="0"/>
              <a:t> </a:t>
            </a:r>
            <a:r>
              <a:rPr lang="en-US" sz="2500" dirty="0" err="1"/>
              <a:t>trình</a:t>
            </a:r>
            <a:endParaRPr lang="en-US" sz="2500" dirty="0"/>
          </a:p>
          <a:p>
            <a:pPr marL="457200" indent="-457200">
              <a:buAutoNum type="arabicPeriod"/>
            </a:pPr>
            <a:r>
              <a:rPr lang="en-US" sz="2500" dirty="0" err="1"/>
              <a:t>Kết</a:t>
            </a:r>
            <a:r>
              <a:rPr lang="en-US" sz="2500" dirty="0"/>
              <a:t> </a:t>
            </a:r>
            <a:r>
              <a:rPr lang="en-US" sz="2500" dirty="0" err="1"/>
              <a:t>quả</a:t>
            </a:r>
            <a:r>
              <a:rPr lang="en-US" sz="2500" dirty="0"/>
              <a:t>, </a:t>
            </a:r>
            <a:r>
              <a:rPr lang="en-US" sz="2500" dirty="0" err="1"/>
              <a:t>đóng</a:t>
            </a:r>
            <a:r>
              <a:rPr lang="en-US" sz="2500" dirty="0"/>
              <a:t> </a:t>
            </a:r>
            <a:r>
              <a:rPr lang="en-US" sz="2500" dirty="0" err="1"/>
              <a:t>góp</a:t>
            </a:r>
            <a:endParaRPr lang="en-US" sz="2500" dirty="0" err="1">
              <a:cs typeface="Calibri"/>
            </a:endParaRPr>
          </a:p>
          <a:p>
            <a:pPr marL="457200" indent="-457200">
              <a:buAutoNum type="arabicPeriod"/>
            </a:pPr>
            <a:r>
              <a:rPr lang="en-US" sz="2500" dirty="0" err="1">
                <a:cs typeface="Calibri"/>
              </a:rPr>
              <a:t>Nhận</a:t>
            </a:r>
            <a:r>
              <a:rPr lang="en-US" sz="2500" dirty="0">
                <a:cs typeface="Calibri"/>
              </a:rPr>
              <a:t> </a:t>
            </a:r>
            <a:r>
              <a:rPr lang="en-US" sz="2500" dirty="0" err="1">
                <a:cs typeface="Calibri"/>
              </a:rPr>
              <a:t>xét</a:t>
            </a:r>
            <a:r>
              <a:rPr lang="en-US" sz="2500" dirty="0">
                <a:cs typeface="Calibri"/>
              </a:rPr>
              <a:t>, </a:t>
            </a:r>
            <a:r>
              <a:rPr lang="en-US" sz="2500" dirty="0" err="1">
                <a:cs typeface="Calibri"/>
              </a:rPr>
              <a:t>đánh</a:t>
            </a:r>
            <a:r>
              <a:rPr lang="en-US" sz="2500" dirty="0">
                <a:cs typeface="Calibri"/>
              </a:rPr>
              <a:t> </a:t>
            </a:r>
            <a:r>
              <a:rPr lang="en-US" sz="2500" dirty="0" err="1">
                <a:cs typeface="Calibri"/>
              </a:rPr>
              <a:t>giá</a:t>
            </a:r>
            <a:r>
              <a:rPr lang="en-US" sz="2500" dirty="0">
                <a:cs typeface="Calibri"/>
              </a:rPr>
              <a:t> </a:t>
            </a:r>
            <a:r>
              <a:rPr lang="en-US" sz="2500" dirty="0" err="1">
                <a:cs typeface="Calibri"/>
              </a:rPr>
              <a:t>kết</a:t>
            </a:r>
            <a:r>
              <a:rPr lang="en-US" sz="2500" dirty="0">
                <a:cs typeface="Calibri"/>
              </a:rPr>
              <a:t> </a:t>
            </a:r>
            <a:r>
              <a:rPr lang="en-US" sz="2500" dirty="0" err="1">
                <a:cs typeface="Calibri"/>
              </a:rPr>
              <a:t>quả</a:t>
            </a:r>
            <a:endParaRPr lang="en-US" sz="2500" dirty="0">
              <a:cs typeface="Calibri"/>
            </a:endParaRPr>
          </a:p>
          <a:p>
            <a:pPr marL="457200" indent="-457200">
              <a:buAutoNum type="arabicPeriod"/>
            </a:pPr>
            <a:r>
              <a:rPr lang="en-US" sz="2500" dirty="0" err="1">
                <a:cs typeface="Calibri"/>
              </a:rPr>
              <a:t>Tiến</a:t>
            </a:r>
            <a:r>
              <a:rPr lang="en-US" sz="2500" dirty="0">
                <a:cs typeface="Calibri"/>
              </a:rPr>
              <a:t> </a:t>
            </a:r>
            <a:r>
              <a:rPr lang="en-US" sz="2500" dirty="0" err="1">
                <a:cs typeface="Calibri"/>
              </a:rPr>
              <a:t>độ</a:t>
            </a:r>
            <a:endParaRPr lang="en-US" sz="2500" dirty="0">
              <a:cs typeface="Calibri"/>
            </a:endParaRPr>
          </a:p>
        </p:txBody>
      </p:sp>
    </p:spTree>
    <p:extLst>
      <p:ext uri="{BB962C8B-B14F-4D97-AF65-F5344CB8AC3E}">
        <p14:creationId xmlns:p14="http://schemas.microsoft.com/office/powerpoint/2010/main" val="149798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64381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Mô </a:t>
            </a:r>
            <a:r>
              <a:rPr lang="vi-VN" b="1" dirty="0" err="1">
                <a:latin typeface="Calibri"/>
                <a:cs typeface="Calibri"/>
              </a:rPr>
              <a:t>hình</a:t>
            </a:r>
            <a:r>
              <a:rPr lang="vi-VN" b="1" dirty="0">
                <a:latin typeface="Calibri"/>
                <a:cs typeface="Calibri"/>
              </a:rPr>
              <a:t> AT, XT, AC </a:t>
            </a:r>
            <a:r>
              <a:rPr lang="vi-VN" b="1" dirty="0" err="1">
                <a:latin typeface="Calibri"/>
                <a:cs typeface="Calibri"/>
              </a:rPr>
              <a:t>dự</a:t>
            </a:r>
            <a:r>
              <a:rPr lang="vi-VN" b="1" dirty="0">
                <a:latin typeface="Calibri"/>
                <a:cs typeface="Calibri"/>
              </a:rPr>
              <a:t> </a:t>
            </a:r>
            <a:r>
              <a:rPr lang="vi-VN" b="1" dirty="0" err="1">
                <a:latin typeface="Calibri"/>
                <a:cs typeface="Calibri"/>
              </a:rPr>
              <a:t>đoán</a:t>
            </a:r>
            <a:r>
              <a:rPr lang="vi-VN" b="1" dirty="0">
                <a:latin typeface="Calibri"/>
                <a:cs typeface="Calibri"/>
              </a:rPr>
              <a:t> TOTAL_AT, TOTAL_AC:</a:t>
            </a:r>
            <a:endParaRPr lang="vi-VN" dirty="0"/>
          </a:p>
          <a:p>
            <a:pPr marL="742950" lvl="1" indent="-285750" algn="just">
              <a:buFont typeface="Arial"/>
              <a:buChar char="•"/>
            </a:pPr>
            <a:endParaRPr lang="vi-VN" b="1" i="1" dirty="0">
              <a:cs typeface="Calibri" panose="020F0502020204030204" pitchFamily="34" charset="0"/>
            </a:endParaRPr>
          </a:p>
          <a:p>
            <a:endParaRPr lang="vi-VN" b="1" dirty="0">
              <a:cs typeface="Calibri" panose="020F0502020204030204" pitchFamily="34" charset="0"/>
            </a:endParaRPr>
          </a:p>
          <a:p>
            <a:pPr algn="l"/>
            <a:endParaRPr lang="vi-VN" dirty="0">
              <a:cs typeface="Calibri"/>
            </a:endParaRPr>
          </a:p>
        </p:txBody>
      </p:sp>
      <p:pic>
        <p:nvPicPr>
          <p:cNvPr id="8" name="Hình ảnh 8">
            <a:extLst>
              <a:ext uri="{FF2B5EF4-FFF2-40B4-BE49-F238E27FC236}">
                <a16:creationId xmlns:a16="http://schemas.microsoft.com/office/drawing/2014/main" id="{C3A21322-F485-4721-BC88-96849A28275E}"/>
              </a:ext>
            </a:extLst>
          </p:cNvPr>
          <p:cNvPicPr>
            <a:picLocks noChangeAspect="1"/>
          </p:cNvPicPr>
          <p:nvPr/>
        </p:nvPicPr>
        <p:blipFill>
          <a:blip r:embed="rId2"/>
          <a:stretch>
            <a:fillRect/>
          </a:stretch>
        </p:blipFill>
        <p:spPr>
          <a:xfrm>
            <a:off x="411282" y="1789981"/>
            <a:ext cx="8033887" cy="4198188"/>
          </a:xfrm>
          <a:prstGeom prst="rect">
            <a:avLst/>
          </a:prstGeom>
        </p:spPr>
      </p:pic>
    </p:spTree>
    <p:extLst>
      <p:ext uri="{BB962C8B-B14F-4D97-AF65-F5344CB8AC3E}">
        <p14:creationId xmlns:p14="http://schemas.microsoft.com/office/powerpoint/2010/main" val="2132225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64381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Mô </a:t>
            </a:r>
            <a:r>
              <a:rPr lang="vi-VN" b="1" dirty="0" err="1">
                <a:latin typeface="Calibri"/>
                <a:cs typeface="Calibri"/>
              </a:rPr>
              <a:t>hình</a:t>
            </a:r>
            <a:r>
              <a:rPr lang="vi-VN" b="1" dirty="0">
                <a:latin typeface="Calibri"/>
                <a:cs typeface="Calibri"/>
              </a:rPr>
              <a:t> AT, XT, AC </a:t>
            </a:r>
            <a:r>
              <a:rPr lang="vi-VN" b="1" dirty="0" err="1">
                <a:latin typeface="Calibri"/>
                <a:cs typeface="Calibri"/>
              </a:rPr>
              <a:t>dự</a:t>
            </a:r>
            <a:r>
              <a:rPr lang="vi-VN" b="1" dirty="0">
                <a:latin typeface="Calibri"/>
                <a:cs typeface="Calibri"/>
              </a:rPr>
              <a:t> </a:t>
            </a:r>
            <a:r>
              <a:rPr lang="vi-VN" b="1" dirty="0" err="1">
                <a:latin typeface="Calibri"/>
                <a:cs typeface="Calibri"/>
              </a:rPr>
              <a:t>đoán</a:t>
            </a:r>
            <a:r>
              <a:rPr lang="vi-VN" b="1" dirty="0">
                <a:latin typeface="Calibri"/>
                <a:cs typeface="Calibri"/>
              </a:rPr>
              <a:t> TOTAL_AT, TOTAL_AC:</a:t>
            </a:r>
            <a:endParaRPr lang="vi-VN" dirty="0"/>
          </a:p>
          <a:p>
            <a:pPr marL="742950" lvl="1" indent="-285750" algn="just">
              <a:buFont typeface="Arial"/>
              <a:buChar char="•"/>
            </a:pPr>
            <a:endParaRPr lang="vi-VN" b="1" i="1" dirty="0">
              <a:cs typeface="Calibri" panose="020F0502020204030204" pitchFamily="34" charset="0"/>
            </a:endParaRPr>
          </a:p>
          <a:p>
            <a:endParaRPr lang="vi-VN" b="1" dirty="0">
              <a:cs typeface="Calibri" panose="020F0502020204030204" pitchFamily="34" charset="0"/>
            </a:endParaRPr>
          </a:p>
          <a:p>
            <a:pPr algn="l"/>
            <a:endParaRPr lang="vi-VN" dirty="0">
              <a:cs typeface="Calibri"/>
            </a:endParaRPr>
          </a:p>
        </p:txBody>
      </p:sp>
      <p:pic>
        <p:nvPicPr>
          <p:cNvPr id="4" name="Hình ảnh 4" descr="Ảnh có chứa ảnh chụp màn hình&#10;&#10;Mô tả được tạo với mức tin cậy rất cao">
            <a:extLst>
              <a:ext uri="{FF2B5EF4-FFF2-40B4-BE49-F238E27FC236}">
                <a16:creationId xmlns:a16="http://schemas.microsoft.com/office/drawing/2014/main" id="{94314FEA-9FBA-4158-8E8B-D4237F61DE4D}"/>
              </a:ext>
            </a:extLst>
          </p:cNvPr>
          <p:cNvPicPr>
            <a:picLocks noChangeAspect="1"/>
          </p:cNvPicPr>
          <p:nvPr/>
        </p:nvPicPr>
        <p:blipFill>
          <a:blip r:embed="rId2"/>
          <a:stretch>
            <a:fillRect/>
          </a:stretch>
        </p:blipFill>
        <p:spPr>
          <a:xfrm>
            <a:off x="84377" y="2076180"/>
            <a:ext cx="4503887" cy="2950055"/>
          </a:xfrm>
          <a:prstGeom prst="rect">
            <a:avLst/>
          </a:prstGeom>
        </p:spPr>
      </p:pic>
      <p:pic>
        <p:nvPicPr>
          <p:cNvPr id="6" name="Hình ảnh 6" descr="Ảnh có chứa ảnh chụp màn hình&#10;&#10;Mô tả được tạo với mức tin cậy rất cao">
            <a:extLst>
              <a:ext uri="{FF2B5EF4-FFF2-40B4-BE49-F238E27FC236}">
                <a16:creationId xmlns:a16="http://schemas.microsoft.com/office/drawing/2014/main" id="{6F36DB7E-D473-4770-8B16-18752F1A1515}"/>
              </a:ext>
            </a:extLst>
          </p:cNvPr>
          <p:cNvPicPr>
            <a:picLocks noChangeAspect="1"/>
          </p:cNvPicPr>
          <p:nvPr/>
        </p:nvPicPr>
        <p:blipFill>
          <a:blip r:embed="rId3"/>
          <a:stretch>
            <a:fillRect/>
          </a:stretch>
        </p:blipFill>
        <p:spPr>
          <a:xfrm>
            <a:off x="4589792" y="2071599"/>
            <a:ext cx="4550793" cy="2959219"/>
          </a:xfrm>
          <a:prstGeom prst="rect">
            <a:avLst/>
          </a:prstGeom>
        </p:spPr>
      </p:pic>
    </p:spTree>
    <p:extLst>
      <p:ext uri="{BB962C8B-B14F-4D97-AF65-F5344CB8AC3E}">
        <p14:creationId xmlns:p14="http://schemas.microsoft.com/office/powerpoint/2010/main" val="423327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err="1">
                <a:latin typeface="Calibri"/>
                <a:cs typeface="Calibri"/>
              </a:rPr>
              <a:t>Thực</a:t>
            </a:r>
            <a:r>
              <a:rPr lang="vi-VN" b="1" dirty="0">
                <a:latin typeface="Calibri"/>
                <a:cs typeface="Calibri"/>
              </a:rPr>
              <a:t> </a:t>
            </a:r>
            <a:r>
              <a:rPr lang="vi-VN" b="1" dirty="0" err="1">
                <a:latin typeface="Calibri"/>
                <a:cs typeface="Calibri"/>
              </a:rPr>
              <a:t>hiện</a:t>
            </a:r>
            <a:r>
              <a:rPr lang="vi-VN" b="1" dirty="0">
                <a:latin typeface="Calibri"/>
                <a:cs typeface="Calibri"/>
              </a:rPr>
              <a:t> trên </a:t>
            </a:r>
            <a:r>
              <a:rPr lang="vi-VN" b="1" dirty="0" err="1">
                <a:latin typeface="Calibri"/>
                <a:cs typeface="Calibri"/>
              </a:rPr>
              <a:t>bộ</a:t>
            </a:r>
            <a:r>
              <a:rPr lang="vi-VN" b="1" dirty="0">
                <a:latin typeface="Calibri"/>
                <a:cs typeface="Calibri"/>
              </a:rPr>
              <a:t> </a:t>
            </a:r>
            <a:r>
              <a:rPr lang="vi-VN" b="1" dirty="0" err="1">
                <a:latin typeface="Calibri"/>
                <a:cs typeface="Calibri"/>
              </a:rPr>
              <a:t>dữ</a:t>
            </a:r>
            <a:r>
              <a:rPr lang="vi-VN" b="1" dirty="0">
                <a:latin typeface="Calibri"/>
                <a:cs typeface="Calibri"/>
              </a:rPr>
              <a:t> </a:t>
            </a:r>
            <a:r>
              <a:rPr lang="vi-VN" b="1" dirty="0" err="1">
                <a:latin typeface="Calibri"/>
                <a:cs typeface="Calibri"/>
              </a:rPr>
              <a:t>liệu</a:t>
            </a:r>
            <a:r>
              <a:rPr lang="vi-VN" b="1" dirty="0">
                <a:latin typeface="Calibri"/>
                <a:cs typeface="Calibri"/>
              </a:rPr>
              <a:t> K60:</a:t>
            </a:r>
            <a:endParaRPr lang="vi-VN" dirty="0">
              <a:cs typeface="Calibri" panose="020F0502020204030204" pitchFamily="34" charset="0"/>
            </a:endParaRPr>
          </a:p>
          <a:p>
            <a:pPr marL="285750" indent="-285750">
              <a:buFont typeface="Arial"/>
              <a:buChar char="•"/>
            </a:pPr>
            <a:r>
              <a:rPr lang="vi-VN" b="1" dirty="0" err="1">
                <a:latin typeface="Calibri"/>
                <a:cs typeface="Calibri"/>
              </a:rPr>
              <a:t>Data_Train</a:t>
            </a:r>
            <a:r>
              <a:rPr lang="vi-VN" b="1" dirty="0">
                <a:latin typeface="Calibri"/>
                <a:cs typeface="Calibri"/>
              </a:rPr>
              <a:t>: </a:t>
            </a:r>
            <a:r>
              <a:rPr lang="vi-VN" b="1" dirty="0" err="1">
                <a:latin typeface="Calibri"/>
                <a:cs typeface="Calibri"/>
              </a:rPr>
              <a:t>File</a:t>
            </a:r>
            <a:r>
              <a:rPr lang="vi-VN" b="1" dirty="0">
                <a:latin typeface="Calibri"/>
                <a:cs typeface="Calibri"/>
              </a:rPr>
              <a:t> data1-&gt;18 (</a:t>
            </a:r>
            <a:r>
              <a:rPr lang="vi-VN" b="1" dirty="0" err="1">
                <a:latin typeface="Calibri"/>
                <a:cs typeface="Calibri"/>
              </a:rPr>
              <a:t>trừ</a:t>
            </a:r>
            <a:r>
              <a:rPr lang="vi-VN" b="1" dirty="0">
                <a:latin typeface="Calibri"/>
                <a:cs typeface="Calibri"/>
              </a:rPr>
              <a:t> data6) trong thư </a:t>
            </a:r>
            <a:r>
              <a:rPr lang="vi-VN" b="1" dirty="0" err="1">
                <a:latin typeface="Calibri"/>
                <a:cs typeface="Calibri"/>
              </a:rPr>
              <a:t>mục</a:t>
            </a:r>
            <a:r>
              <a:rPr lang="vi-VN" b="1" dirty="0">
                <a:latin typeface="Calibri"/>
                <a:cs typeface="Calibri"/>
              </a:rPr>
              <a:t> </a:t>
            </a:r>
            <a:r>
              <a:rPr lang="vi-VN" b="1" dirty="0" err="1">
                <a:latin typeface="Calibri"/>
                <a:cs typeface="Calibri"/>
              </a:rPr>
              <a:t>data</a:t>
            </a:r>
            <a:r>
              <a:rPr lang="vi-VN" b="1" dirty="0">
                <a:latin typeface="Calibri"/>
                <a:cs typeface="Calibri"/>
              </a:rPr>
              <a:t>/k60/</a:t>
            </a:r>
            <a:r>
              <a:rPr lang="vi-VN" b="1" dirty="0" err="1">
                <a:latin typeface="Calibri"/>
                <a:cs typeface="Calibri"/>
              </a:rPr>
              <a:t>train</a:t>
            </a:r>
            <a:endParaRPr lang="vi-VN" b="1" dirty="0" err="1">
              <a:cs typeface="Calibri"/>
            </a:endParaRPr>
          </a:p>
          <a:p>
            <a:pPr marL="285750" indent="-285750">
              <a:buFont typeface="Arial"/>
              <a:buChar char="•"/>
            </a:pPr>
            <a:r>
              <a:rPr lang="vi-VN" b="1" dirty="0" err="1">
                <a:latin typeface="Calibri"/>
                <a:cs typeface="Calibri"/>
              </a:rPr>
              <a:t>Data_Test</a:t>
            </a:r>
            <a:r>
              <a:rPr lang="vi-VN" b="1" dirty="0">
                <a:latin typeface="Calibri"/>
                <a:cs typeface="Calibri"/>
              </a:rPr>
              <a:t>: </a:t>
            </a:r>
            <a:r>
              <a:rPr lang="vi-VN" b="1" dirty="0" err="1">
                <a:latin typeface="Calibri"/>
                <a:cs typeface="Calibri"/>
              </a:rPr>
              <a:t>File</a:t>
            </a:r>
            <a:r>
              <a:rPr lang="vi-VN" b="1" dirty="0">
                <a:latin typeface="Calibri"/>
                <a:cs typeface="Calibri"/>
              </a:rPr>
              <a:t> data6.csv trong thư </a:t>
            </a:r>
            <a:r>
              <a:rPr lang="vi-VN" b="1" dirty="0" err="1">
                <a:latin typeface="Calibri"/>
                <a:cs typeface="Calibri"/>
              </a:rPr>
              <a:t>mục</a:t>
            </a:r>
            <a:r>
              <a:rPr lang="vi-VN" b="1" dirty="0">
                <a:latin typeface="Calibri"/>
                <a:cs typeface="Calibri"/>
              </a:rPr>
              <a:t> </a:t>
            </a:r>
            <a:r>
              <a:rPr lang="vi-VN" b="1" dirty="0" err="1">
                <a:latin typeface="Calibri"/>
                <a:cs typeface="Calibri"/>
              </a:rPr>
              <a:t>data</a:t>
            </a:r>
            <a:r>
              <a:rPr lang="vi-VN" b="1" dirty="0">
                <a:latin typeface="Calibri"/>
                <a:cs typeface="Calibri"/>
              </a:rPr>
              <a:t>/k60/</a:t>
            </a:r>
            <a:r>
              <a:rPr lang="vi-VN" b="1" dirty="0" err="1">
                <a:latin typeface="Calibri"/>
                <a:cs typeface="Calibri"/>
              </a:rPr>
              <a:t>test</a:t>
            </a:r>
          </a:p>
          <a:p>
            <a:endParaRPr lang="vi-VN">
              <a:cs typeface="Calibri" panose="020F0502020204030204" pitchFamily="34" charset="0"/>
            </a:endParaRPr>
          </a:p>
          <a:p>
            <a:pPr marL="742950" lvl="1" indent="-285750" algn="just">
              <a:buFont typeface="Arial"/>
              <a:buChar char="•"/>
            </a:pPr>
            <a:endParaRPr lang="vi-VN" b="1" i="1" dirty="0">
              <a:cs typeface="Calibri" panose="020F0502020204030204" pitchFamily="34" charset="0"/>
            </a:endParaRPr>
          </a:p>
          <a:p>
            <a:pPr algn="l"/>
            <a:endParaRPr lang="vi-VN" b="1" dirty="0">
              <a:cs typeface="Calibri" panose="020F0502020204030204" pitchFamily="34" charset="0"/>
            </a:endParaRPr>
          </a:p>
          <a:p>
            <a:endParaRPr lang="vi-VN" dirty="0">
              <a:cs typeface="Calibri"/>
            </a:endParaRPr>
          </a:p>
        </p:txBody>
      </p:sp>
    </p:spTree>
    <p:extLst>
      <p:ext uri="{BB962C8B-B14F-4D97-AF65-F5344CB8AC3E}">
        <p14:creationId xmlns:p14="http://schemas.microsoft.com/office/powerpoint/2010/main" val="363881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err="1">
                <a:latin typeface="Calibri"/>
                <a:cs typeface="Calibri"/>
              </a:rPr>
              <a:t>Thực</a:t>
            </a:r>
            <a:r>
              <a:rPr lang="vi-VN" b="1" dirty="0">
                <a:latin typeface="Calibri"/>
                <a:cs typeface="Calibri"/>
              </a:rPr>
              <a:t> </a:t>
            </a:r>
            <a:r>
              <a:rPr lang="vi-VN" b="1" dirty="0" err="1">
                <a:latin typeface="Calibri"/>
                <a:cs typeface="Calibri"/>
              </a:rPr>
              <a:t>hiện</a:t>
            </a:r>
            <a:r>
              <a:rPr lang="vi-VN" b="1" dirty="0">
                <a:latin typeface="Calibri"/>
                <a:cs typeface="Calibri"/>
              </a:rPr>
              <a:t> mô </a:t>
            </a:r>
            <a:r>
              <a:rPr lang="vi-VN" b="1" dirty="0" err="1">
                <a:latin typeface="Calibri"/>
                <a:cs typeface="Calibri"/>
              </a:rPr>
              <a:t>hình</a:t>
            </a:r>
            <a:r>
              <a:rPr lang="vi-VN" b="1" dirty="0">
                <a:latin typeface="Calibri"/>
                <a:cs typeface="Calibri"/>
              </a:rPr>
              <a:t> XT, AC </a:t>
            </a:r>
            <a:r>
              <a:rPr lang="vi-VN" b="1" dirty="0" err="1">
                <a:latin typeface="Calibri"/>
                <a:cs typeface="Calibri"/>
              </a:rPr>
              <a:t>đoán</a:t>
            </a:r>
            <a:r>
              <a:rPr lang="vi-VN" b="1" dirty="0">
                <a:latin typeface="Calibri"/>
                <a:cs typeface="Calibri"/>
              </a:rPr>
              <a:t> TOTAL_AC (Mô </a:t>
            </a:r>
            <a:r>
              <a:rPr lang="vi-VN" b="1" dirty="0" err="1">
                <a:latin typeface="Calibri"/>
                <a:cs typeface="Calibri"/>
              </a:rPr>
              <a:t>hình</a:t>
            </a:r>
            <a:r>
              <a:rPr lang="vi-VN" b="1" dirty="0">
                <a:latin typeface="Calibri"/>
                <a:cs typeface="Calibri"/>
              </a:rPr>
              <a:t> K60)</a:t>
            </a:r>
            <a:endParaRPr lang="vi-VN" dirty="0"/>
          </a:p>
          <a:p>
            <a:br>
              <a:rPr lang="en-US" dirty="0"/>
            </a:br>
            <a:endParaRPr lang="en-US" dirty="0"/>
          </a:p>
          <a:p>
            <a:endParaRPr lang="vi-VN" b="1" dirty="0">
              <a:latin typeface="Calibri"/>
              <a:cs typeface="Calibri"/>
            </a:endParaRPr>
          </a:p>
          <a:p>
            <a:endParaRPr lang="vi-VN">
              <a:cs typeface="Calibri" panose="020F0502020204030204" pitchFamily="34" charset="0"/>
            </a:endParaRPr>
          </a:p>
          <a:p>
            <a:pPr marL="742950" lvl="1" indent="-285750" algn="just">
              <a:buFont typeface="Arial"/>
              <a:buChar char="•"/>
            </a:pPr>
            <a:endParaRPr lang="vi-VN" b="1" i="1" dirty="0">
              <a:cs typeface="Calibri" panose="020F0502020204030204" pitchFamily="34" charset="0"/>
            </a:endParaRPr>
          </a:p>
          <a:p>
            <a:pPr algn="l"/>
            <a:endParaRPr lang="vi-VN" b="1" dirty="0">
              <a:cs typeface="Calibri" panose="020F0502020204030204" pitchFamily="34" charset="0"/>
            </a:endParaRPr>
          </a:p>
          <a:p>
            <a:endParaRPr lang="vi-VN" dirty="0">
              <a:cs typeface="Calibri"/>
            </a:endParaRPr>
          </a:p>
        </p:txBody>
      </p:sp>
      <p:pic>
        <p:nvPicPr>
          <p:cNvPr id="4" name="Hình ảnh 4" descr="Ảnh có chứa ảnh chụp màn hình&#10;&#10;Mô tả được tạo với mức tin cậy rất cao">
            <a:extLst>
              <a:ext uri="{FF2B5EF4-FFF2-40B4-BE49-F238E27FC236}">
                <a16:creationId xmlns:a16="http://schemas.microsoft.com/office/drawing/2014/main" id="{1BF42CD5-6D9D-4832-A912-BCC23028285A}"/>
              </a:ext>
            </a:extLst>
          </p:cNvPr>
          <p:cNvPicPr>
            <a:picLocks noChangeAspect="1"/>
          </p:cNvPicPr>
          <p:nvPr/>
        </p:nvPicPr>
        <p:blipFill>
          <a:blip r:embed="rId2"/>
          <a:stretch>
            <a:fillRect/>
          </a:stretch>
        </p:blipFill>
        <p:spPr>
          <a:xfrm>
            <a:off x="244325" y="3192402"/>
            <a:ext cx="4543425" cy="962025"/>
          </a:xfrm>
          <a:prstGeom prst="rect">
            <a:avLst/>
          </a:prstGeom>
        </p:spPr>
      </p:pic>
      <p:pic>
        <p:nvPicPr>
          <p:cNvPr id="6" name="Hình ảnh 6" descr="Ảnh có chứa ảnh chụp màn hình&#10;&#10;Mô tả được tạo với mức tin cậy rất cao">
            <a:extLst>
              <a:ext uri="{FF2B5EF4-FFF2-40B4-BE49-F238E27FC236}">
                <a16:creationId xmlns:a16="http://schemas.microsoft.com/office/drawing/2014/main" id="{4BFAEF9C-F464-40F6-81C9-3F8BEFEF4955}"/>
              </a:ext>
            </a:extLst>
          </p:cNvPr>
          <p:cNvPicPr>
            <a:picLocks noChangeAspect="1"/>
          </p:cNvPicPr>
          <p:nvPr/>
        </p:nvPicPr>
        <p:blipFill>
          <a:blip r:embed="rId3"/>
          <a:stretch>
            <a:fillRect/>
          </a:stretch>
        </p:blipFill>
        <p:spPr>
          <a:xfrm>
            <a:off x="4887763" y="2301636"/>
            <a:ext cx="4084248" cy="2513522"/>
          </a:xfrm>
          <a:prstGeom prst="rect">
            <a:avLst/>
          </a:prstGeom>
        </p:spPr>
      </p:pic>
    </p:spTree>
    <p:extLst>
      <p:ext uri="{BB962C8B-B14F-4D97-AF65-F5344CB8AC3E}">
        <p14:creationId xmlns:p14="http://schemas.microsoft.com/office/powerpoint/2010/main" val="1219307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err="1">
                <a:latin typeface="Calibri"/>
                <a:cs typeface="Calibri"/>
              </a:rPr>
              <a:t>Thực</a:t>
            </a:r>
            <a:r>
              <a:rPr lang="vi-VN" b="1" dirty="0">
                <a:latin typeface="Calibri"/>
                <a:cs typeface="Calibri"/>
              </a:rPr>
              <a:t> </a:t>
            </a:r>
            <a:r>
              <a:rPr lang="vi-VN" b="1" dirty="0" err="1">
                <a:latin typeface="Calibri"/>
                <a:cs typeface="Calibri"/>
              </a:rPr>
              <a:t>hiện</a:t>
            </a:r>
            <a:r>
              <a:rPr lang="vi-VN" b="1" dirty="0">
                <a:latin typeface="Calibri"/>
                <a:cs typeface="Calibri"/>
              </a:rPr>
              <a:t> mô </a:t>
            </a:r>
            <a:r>
              <a:rPr lang="vi-VN" b="1" dirty="0" err="1">
                <a:latin typeface="Calibri"/>
                <a:cs typeface="Calibri"/>
              </a:rPr>
              <a:t>hình</a:t>
            </a:r>
            <a:r>
              <a:rPr lang="vi-VN" b="1" dirty="0">
                <a:latin typeface="Calibri"/>
                <a:cs typeface="Calibri"/>
              </a:rPr>
              <a:t> XT, AT </a:t>
            </a:r>
            <a:r>
              <a:rPr lang="vi-VN" b="1" dirty="0" err="1">
                <a:latin typeface="Calibri"/>
                <a:cs typeface="Calibri"/>
              </a:rPr>
              <a:t>đoán</a:t>
            </a:r>
            <a:r>
              <a:rPr lang="vi-VN" b="1" dirty="0">
                <a:latin typeface="Calibri"/>
                <a:cs typeface="Calibri"/>
              </a:rPr>
              <a:t> TOTAL_AT (Mô </a:t>
            </a:r>
            <a:r>
              <a:rPr lang="vi-VN" b="1" dirty="0" err="1">
                <a:latin typeface="Calibri"/>
                <a:cs typeface="Calibri"/>
              </a:rPr>
              <a:t>hình</a:t>
            </a:r>
            <a:r>
              <a:rPr lang="vi-VN" b="1" dirty="0">
                <a:latin typeface="Calibri"/>
                <a:cs typeface="Calibri"/>
              </a:rPr>
              <a:t> K60)</a:t>
            </a:r>
            <a:endParaRPr lang="vi-VN" dirty="0"/>
          </a:p>
        </p:txBody>
      </p:sp>
      <p:pic>
        <p:nvPicPr>
          <p:cNvPr id="5" name="Hình ảnh 6" descr="Ảnh có chứa ảnh chụp màn hình&#10;&#10;Mô tả được tạo với mức tin cậy rất cao">
            <a:extLst>
              <a:ext uri="{FF2B5EF4-FFF2-40B4-BE49-F238E27FC236}">
                <a16:creationId xmlns:a16="http://schemas.microsoft.com/office/drawing/2014/main" id="{4B781DCC-8704-4F3A-B21B-47B1F6B2B1E0}"/>
              </a:ext>
            </a:extLst>
          </p:cNvPr>
          <p:cNvPicPr>
            <a:picLocks noChangeAspect="1"/>
          </p:cNvPicPr>
          <p:nvPr/>
        </p:nvPicPr>
        <p:blipFill>
          <a:blip r:embed="rId2"/>
          <a:stretch>
            <a:fillRect/>
          </a:stretch>
        </p:blipFill>
        <p:spPr>
          <a:xfrm>
            <a:off x="81501" y="2933700"/>
            <a:ext cx="4581525" cy="990600"/>
          </a:xfrm>
          <a:prstGeom prst="rect">
            <a:avLst/>
          </a:prstGeom>
        </p:spPr>
      </p:pic>
      <p:pic>
        <p:nvPicPr>
          <p:cNvPr id="8" name="Hình ảnh 8" descr="Ảnh có chứa ảnh chụp màn hình, bản đồ&#10;&#10;Mô tả được tạo với mức tin cậy rất cao">
            <a:extLst>
              <a:ext uri="{FF2B5EF4-FFF2-40B4-BE49-F238E27FC236}">
                <a16:creationId xmlns:a16="http://schemas.microsoft.com/office/drawing/2014/main" id="{4FE1FE46-DD66-40DD-B6FA-B3B825962A9C}"/>
              </a:ext>
            </a:extLst>
          </p:cNvPr>
          <p:cNvPicPr>
            <a:picLocks noChangeAspect="1"/>
          </p:cNvPicPr>
          <p:nvPr/>
        </p:nvPicPr>
        <p:blipFill>
          <a:blip r:embed="rId3"/>
          <a:stretch>
            <a:fillRect/>
          </a:stretch>
        </p:blipFill>
        <p:spPr>
          <a:xfrm>
            <a:off x="4986427" y="2157412"/>
            <a:ext cx="3771900" cy="2543175"/>
          </a:xfrm>
          <a:prstGeom prst="rect">
            <a:avLst/>
          </a:prstGeom>
        </p:spPr>
      </p:pic>
    </p:spTree>
    <p:extLst>
      <p:ext uri="{BB962C8B-B14F-4D97-AF65-F5344CB8AC3E}">
        <p14:creationId xmlns:p14="http://schemas.microsoft.com/office/powerpoint/2010/main" val="555030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a:latin typeface="Calibri"/>
                <a:cs typeface="Calibri"/>
              </a:rPr>
              <a:t>MÔ HÌNH AT, XT, AC ĐOÁN TOTAL_AT, TOTAL_AC:</a:t>
            </a:r>
            <a:endParaRPr lang="vi-VN" dirty="0"/>
          </a:p>
          <a:p>
            <a:pPr algn="just"/>
            <a:br>
              <a:rPr lang="en-US" dirty="0"/>
            </a:br>
            <a:endParaRPr lang="en-US" dirty="0"/>
          </a:p>
          <a:p>
            <a:pPr algn="just"/>
            <a:endParaRPr lang="vi-VN" b="1" dirty="0">
              <a:cs typeface="Calibri"/>
            </a:endParaRPr>
          </a:p>
        </p:txBody>
      </p:sp>
      <p:pic>
        <p:nvPicPr>
          <p:cNvPr id="4" name="Hình ảnh 5" descr="Ảnh có chứa ảnh chụp màn hình&#10;&#10;Mô tả được tạo với mức tin cậy rất cao">
            <a:extLst>
              <a:ext uri="{FF2B5EF4-FFF2-40B4-BE49-F238E27FC236}">
                <a16:creationId xmlns:a16="http://schemas.microsoft.com/office/drawing/2014/main" id="{DFB3D8A3-6D59-46B7-9966-B8049F253D34}"/>
              </a:ext>
            </a:extLst>
          </p:cNvPr>
          <p:cNvPicPr>
            <a:picLocks noChangeAspect="1"/>
          </p:cNvPicPr>
          <p:nvPr/>
        </p:nvPicPr>
        <p:blipFill>
          <a:blip r:embed="rId2"/>
          <a:stretch>
            <a:fillRect/>
          </a:stretch>
        </p:blipFill>
        <p:spPr>
          <a:xfrm>
            <a:off x="680049" y="1864294"/>
            <a:ext cx="5943600" cy="771525"/>
          </a:xfrm>
          <a:prstGeom prst="rect">
            <a:avLst/>
          </a:prstGeom>
        </p:spPr>
      </p:pic>
      <p:pic>
        <p:nvPicPr>
          <p:cNvPr id="7" name="Hình ảnh 8" descr="Ảnh có chứa ảnh chụp màn hình&#10;&#10;Mô tả được tạo với mức tin cậy rất cao">
            <a:extLst>
              <a:ext uri="{FF2B5EF4-FFF2-40B4-BE49-F238E27FC236}">
                <a16:creationId xmlns:a16="http://schemas.microsoft.com/office/drawing/2014/main" id="{2574963E-FEC1-455D-BB39-7E01A6C4E340}"/>
              </a:ext>
            </a:extLst>
          </p:cNvPr>
          <p:cNvPicPr>
            <a:picLocks noChangeAspect="1"/>
          </p:cNvPicPr>
          <p:nvPr/>
        </p:nvPicPr>
        <p:blipFill>
          <a:blip r:embed="rId3"/>
          <a:stretch>
            <a:fillRect/>
          </a:stretch>
        </p:blipFill>
        <p:spPr>
          <a:xfrm>
            <a:off x="319806" y="2703842"/>
            <a:ext cx="4162425" cy="2571750"/>
          </a:xfrm>
          <a:prstGeom prst="rect">
            <a:avLst/>
          </a:prstGeom>
        </p:spPr>
      </p:pic>
      <p:pic>
        <p:nvPicPr>
          <p:cNvPr id="10" name="Hình ảnh 10" descr="Ảnh có chứa ảnh chụp màn hình&#10;&#10;Mô tả được tạo với mức tin cậy rất cao">
            <a:extLst>
              <a:ext uri="{FF2B5EF4-FFF2-40B4-BE49-F238E27FC236}">
                <a16:creationId xmlns:a16="http://schemas.microsoft.com/office/drawing/2014/main" id="{5E109E29-C5AA-4E18-A0C4-6E9C0271824F}"/>
              </a:ext>
            </a:extLst>
          </p:cNvPr>
          <p:cNvPicPr>
            <a:picLocks noChangeAspect="1"/>
          </p:cNvPicPr>
          <p:nvPr/>
        </p:nvPicPr>
        <p:blipFill>
          <a:blip r:embed="rId4"/>
          <a:stretch>
            <a:fillRect/>
          </a:stretch>
        </p:blipFill>
        <p:spPr>
          <a:xfrm>
            <a:off x="4234671" y="2709053"/>
            <a:ext cx="3952695" cy="2690723"/>
          </a:xfrm>
          <a:prstGeom prst="rect">
            <a:avLst/>
          </a:prstGeom>
        </p:spPr>
      </p:pic>
    </p:spTree>
    <p:extLst>
      <p:ext uri="{BB962C8B-B14F-4D97-AF65-F5344CB8AC3E}">
        <p14:creationId xmlns:p14="http://schemas.microsoft.com/office/powerpoint/2010/main" val="355044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a:latin typeface="Calibri"/>
                <a:cs typeface="Calibri"/>
              </a:rPr>
              <a:t>MÔ HÌNH XT, AC ĐOÁN TOTAL_AC: (K59)</a:t>
            </a:r>
            <a:endParaRPr lang="vi-VN" dirty="0"/>
          </a:p>
          <a:p>
            <a:pPr algn="just"/>
            <a:br>
              <a:rPr lang="en-US" dirty="0"/>
            </a:br>
            <a:endParaRPr lang="en-US" dirty="0"/>
          </a:p>
          <a:p>
            <a:pPr algn="just"/>
            <a:endParaRPr lang="vi-VN" b="1" dirty="0">
              <a:cs typeface="Calibri"/>
            </a:endParaRPr>
          </a:p>
        </p:txBody>
      </p:sp>
      <p:pic>
        <p:nvPicPr>
          <p:cNvPr id="5" name="Hình ảnh 5" descr="Ảnh có chứa ảnh chụp màn hình&#10;&#10;Mô tả được tạo với mức tin cậy rất cao">
            <a:extLst>
              <a:ext uri="{FF2B5EF4-FFF2-40B4-BE49-F238E27FC236}">
                <a16:creationId xmlns:a16="http://schemas.microsoft.com/office/drawing/2014/main" id="{4C32C215-F7E2-4C0F-BE63-02BAF523B682}"/>
              </a:ext>
            </a:extLst>
          </p:cNvPr>
          <p:cNvPicPr>
            <a:picLocks noChangeAspect="1"/>
          </p:cNvPicPr>
          <p:nvPr/>
        </p:nvPicPr>
        <p:blipFill>
          <a:blip r:embed="rId2"/>
          <a:stretch>
            <a:fillRect/>
          </a:stretch>
        </p:blipFill>
        <p:spPr>
          <a:xfrm>
            <a:off x="1345722" y="2343440"/>
            <a:ext cx="5618671" cy="733385"/>
          </a:xfrm>
          <a:prstGeom prst="rect">
            <a:avLst/>
          </a:prstGeom>
        </p:spPr>
      </p:pic>
    </p:spTree>
    <p:extLst>
      <p:ext uri="{BB962C8B-B14F-4D97-AF65-F5344CB8AC3E}">
        <p14:creationId xmlns:p14="http://schemas.microsoft.com/office/powerpoint/2010/main" val="437684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a:t>4. </a:t>
            </a:r>
            <a:r>
              <a:rPr lang="en-US" err="1"/>
              <a:t>Kết</a:t>
            </a:r>
            <a:r>
              <a:rPr lang="en-US"/>
              <a:t> </a:t>
            </a:r>
            <a:r>
              <a:rPr lang="en-US" err="1"/>
              <a:t>quả</a:t>
            </a:r>
            <a:r>
              <a:rPr lang="en-US"/>
              <a:t>, </a:t>
            </a:r>
            <a:r>
              <a:rPr lang="en-US" err="1"/>
              <a:t>đóng</a:t>
            </a:r>
            <a:r>
              <a:rPr lang="en-US"/>
              <a:t> </a:t>
            </a:r>
            <a:r>
              <a:rPr lang="en-US" err="1"/>
              <a:t>góp</a:t>
            </a:r>
            <a:endParaRPr lang="en-US"/>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a:latin typeface="Calibri"/>
                <a:cs typeface="Calibri"/>
              </a:rPr>
              <a:t>MÔ HÌNH XT, AC ĐOÁN TOTAL_AC: (K59)</a:t>
            </a:r>
            <a:endParaRPr lang="vi-VN" dirty="0"/>
          </a:p>
          <a:p>
            <a:pPr algn="just"/>
            <a:br>
              <a:rPr lang="en-US" dirty="0"/>
            </a:br>
            <a:endParaRPr lang="en-US" dirty="0"/>
          </a:p>
          <a:p>
            <a:pPr algn="just"/>
            <a:endParaRPr lang="vi-VN" b="1" dirty="0">
              <a:cs typeface="Calibri"/>
            </a:endParaRPr>
          </a:p>
        </p:txBody>
      </p:sp>
      <p:pic>
        <p:nvPicPr>
          <p:cNvPr id="5" name="Hình ảnh 5" descr="Ảnh có chứa ảnh chụp màn hình&#10;&#10;Mô tả được tạo với mức tin cậy rất cao">
            <a:extLst>
              <a:ext uri="{FF2B5EF4-FFF2-40B4-BE49-F238E27FC236}">
                <a16:creationId xmlns:a16="http://schemas.microsoft.com/office/drawing/2014/main" id="{4C32C215-F7E2-4C0F-BE63-02BAF523B682}"/>
              </a:ext>
            </a:extLst>
          </p:cNvPr>
          <p:cNvPicPr>
            <a:picLocks noChangeAspect="1"/>
          </p:cNvPicPr>
          <p:nvPr/>
        </p:nvPicPr>
        <p:blipFill>
          <a:blip r:embed="rId2"/>
          <a:stretch>
            <a:fillRect/>
          </a:stretch>
        </p:blipFill>
        <p:spPr>
          <a:xfrm>
            <a:off x="1345722" y="2343440"/>
            <a:ext cx="5618671" cy="733385"/>
          </a:xfrm>
          <a:prstGeom prst="rect">
            <a:avLst/>
          </a:prstGeom>
        </p:spPr>
      </p:pic>
    </p:spTree>
    <p:extLst>
      <p:ext uri="{BB962C8B-B14F-4D97-AF65-F5344CB8AC3E}">
        <p14:creationId xmlns:p14="http://schemas.microsoft.com/office/powerpoint/2010/main" val="370703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dirty="0"/>
              <a:t>5. </a:t>
            </a:r>
            <a:r>
              <a:rPr lang="en-US" dirty="0" err="1"/>
              <a:t>Nhận</a:t>
            </a:r>
            <a:r>
              <a:rPr lang="en-US" dirty="0"/>
              <a:t> </a:t>
            </a:r>
            <a:r>
              <a:rPr lang="en-US" dirty="0" err="1"/>
              <a:t>xét</a:t>
            </a:r>
            <a:r>
              <a:rPr lang="en-US" dirty="0"/>
              <a:t>, </a:t>
            </a:r>
            <a:r>
              <a:rPr lang="en-US" dirty="0" err="1"/>
              <a:t>đánh</a:t>
            </a:r>
            <a:r>
              <a:rPr lang="en-US" dirty="0"/>
              <a:t> </a:t>
            </a:r>
            <a:r>
              <a:rPr lang="en-US" dirty="0" err="1"/>
              <a:t>giá</a:t>
            </a:r>
            <a:r>
              <a:rPr lang="en-US" dirty="0"/>
              <a:t> </a:t>
            </a:r>
            <a:r>
              <a:rPr lang="en-US" dirty="0" err="1"/>
              <a:t>kết</a:t>
            </a:r>
            <a:r>
              <a:rPr lang="en-US" dirty="0"/>
              <a:t> </a:t>
            </a:r>
            <a:r>
              <a:rPr lang="en-US" dirty="0" err="1"/>
              <a:t>quả</a:t>
            </a:r>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584871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err="1">
                <a:latin typeface="Calibri"/>
                <a:cs typeface="Calibri"/>
              </a:rPr>
              <a:t>Tại</a:t>
            </a:r>
            <a:r>
              <a:rPr lang="vi-VN" b="1" dirty="0">
                <a:latin typeface="Calibri"/>
                <a:cs typeface="Calibri"/>
              </a:rPr>
              <a:t> sao </a:t>
            </a:r>
            <a:r>
              <a:rPr lang="vi-VN" b="1" dirty="0" err="1">
                <a:latin typeface="Calibri"/>
                <a:cs typeface="Calibri"/>
              </a:rPr>
              <a:t>với</a:t>
            </a:r>
            <a:r>
              <a:rPr lang="vi-VN" b="1" dirty="0">
                <a:latin typeface="Calibri"/>
                <a:cs typeface="Calibri"/>
              </a:rPr>
              <a:t> </a:t>
            </a:r>
            <a:r>
              <a:rPr lang="vi-VN" b="1" dirty="0" err="1">
                <a:latin typeface="Calibri"/>
                <a:cs typeface="Calibri"/>
              </a:rPr>
              <a:t>bộ</a:t>
            </a:r>
            <a:r>
              <a:rPr lang="vi-VN" b="1" dirty="0">
                <a:latin typeface="Calibri"/>
                <a:cs typeface="Calibri"/>
              </a:rPr>
              <a:t> </a:t>
            </a:r>
            <a:r>
              <a:rPr lang="vi-VN" b="1" dirty="0" err="1">
                <a:latin typeface="Calibri"/>
                <a:cs typeface="Calibri"/>
              </a:rPr>
              <a:t>dữ</a:t>
            </a:r>
            <a:r>
              <a:rPr lang="vi-VN" b="1" dirty="0">
                <a:latin typeface="Calibri"/>
                <a:cs typeface="Calibri"/>
              </a:rPr>
              <a:t> </a:t>
            </a:r>
            <a:r>
              <a:rPr lang="vi-VN" b="1" dirty="0" err="1">
                <a:latin typeface="Calibri"/>
                <a:cs typeface="Calibri"/>
              </a:rPr>
              <a:t>liệu</a:t>
            </a:r>
            <a:r>
              <a:rPr lang="vi-VN" b="1" dirty="0">
                <a:latin typeface="Calibri"/>
                <a:cs typeface="Calibri"/>
              </a:rPr>
              <a:t> K59 </a:t>
            </a:r>
            <a:r>
              <a:rPr lang="vi-VN" b="1" dirty="0" err="1">
                <a:latin typeface="Calibri"/>
                <a:cs typeface="Calibri"/>
              </a:rPr>
              <a:t>lại</a:t>
            </a:r>
            <a:r>
              <a:rPr lang="vi-VN" b="1" dirty="0">
                <a:latin typeface="Calibri"/>
                <a:cs typeface="Calibri"/>
              </a:rPr>
              <a:t> cho </a:t>
            </a:r>
            <a:r>
              <a:rPr lang="vi-VN" b="1" dirty="0" err="1">
                <a:latin typeface="Calibri"/>
                <a:cs typeface="Calibri"/>
              </a:rPr>
              <a:t>kết</a:t>
            </a:r>
            <a:r>
              <a:rPr lang="vi-VN" b="1" dirty="0">
                <a:latin typeface="Calibri"/>
                <a:cs typeface="Calibri"/>
              </a:rPr>
              <a:t> </a:t>
            </a:r>
            <a:r>
              <a:rPr lang="vi-VN" b="1" dirty="0" err="1">
                <a:latin typeface="Calibri"/>
                <a:cs typeface="Calibri"/>
              </a:rPr>
              <a:t>quả</a:t>
            </a:r>
            <a:r>
              <a:rPr lang="vi-VN" b="1" dirty="0">
                <a:latin typeface="Calibri"/>
                <a:cs typeface="Calibri"/>
              </a:rPr>
              <a:t> </a:t>
            </a:r>
            <a:r>
              <a:rPr lang="vi-VN" b="1" dirty="0" err="1">
                <a:latin typeface="Calibri"/>
                <a:cs typeface="Calibri"/>
              </a:rPr>
              <a:t>tốt</a:t>
            </a:r>
            <a:r>
              <a:rPr lang="vi-VN" b="1" dirty="0">
                <a:latin typeface="Calibri"/>
                <a:cs typeface="Calibri"/>
              </a:rPr>
              <a:t> ?</a:t>
            </a:r>
          </a:p>
          <a:p>
            <a:pPr marL="285750" indent="-285750">
              <a:buFont typeface="Arial"/>
              <a:buChar char="•"/>
            </a:pPr>
            <a:r>
              <a:rPr lang="vi-VN" dirty="0" err="1">
                <a:latin typeface="Calibri"/>
                <a:cs typeface="Calibri"/>
              </a:rPr>
              <a:t>Các</a:t>
            </a:r>
            <a:r>
              <a:rPr lang="vi-VN" dirty="0">
                <a:latin typeface="Calibri"/>
                <a:cs typeface="Calibri"/>
              </a:rPr>
              <a:t> </a:t>
            </a:r>
            <a:r>
              <a:rPr lang="vi-VN" dirty="0" err="1">
                <a:latin typeface="Calibri"/>
                <a:cs typeface="Calibri"/>
              </a:rPr>
              <a:t>dữ</a:t>
            </a:r>
            <a:r>
              <a:rPr lang="vi-VN" dirty="0">
                <a:latin typeface="Calibri"/>
                <a:cs typeface="Calibri"/>
              </a:rPr>
              <a:t> </a:t>
            </a:r>
            <a:r>
              <a:rPr lang="vi-VN" dirty="0" err="1">
                <a:latin typeface="Calibri"/>
                <a:cs typeface="Calibri"/>
              </a:rPr>
              <a:t>liệu</a:t>
            </a:r>
            <a:r>
              <a:rPr lang="vi-VN" dirty="0">
                <a:latin typeface="Calibri"/>
                <a:cs typeface="Calibri"/>
              </a:rPr>
              <a:t> </a:t>
            </a:r>
            <a:r>
              <a:rPr lang="vi-VN" dirty="0" err="1">
                <a:latin typeface="Calibri"/>
                <a:cs typeface="Calibri"/>
              </a:rPr>
              <a:t>về</a:t>
            </a:r>
            <a:r>
              <a:rPr lang="vi-VN" dirty="0">
                <a:latin typeface="Calibri"/>
                <a:cs typeface="Calibri"/>
              </a:rPr>
              <a:t> công </a:t>
            </a:r>
            <a:r>
              <a:rPr lang="vi-VN" dirty="0" err="1">
                <a:latin typeface="Calibri"/>
                <a:cs typeface="Calibri"/>
              </a:rPr>
              <a:t>việc</a:t>
            </a:r>
            <a:r>
              <a:rPr lang="vi-VN" dirty="0">
                <a:latin typeface="Calibri"/>
                <a:cs typeface="Calibri"/>
              </a:rPr>
              <a:t> </a:t>
            </a:r>
            <a:r>
              <a:rPr lang="vi-VN" dirty="0" err="1">
                <a:latin typeface="Calibri"/>
                <a:cs typeface="Calibri"/>
              </a:rPr>
              <a:t>có</a:t>
            </a:r>
            <a:r>
              <a:rPr lang="vi-VN" dirty="0">
                <a:latin typeface="Calibri"/>
                <a:cs typeface="Calibri"/>
              </a:rPr>
              <a:t> </a:t>
            </a:r>
            <a:r>
              <a:rPr lang="vi-VN" dirty="0" err="1">
                <a:latin typeface="Calibri"/>
                <a:cs typeface="Calibri"/>
              </a:rPr>
              <a:t>tính</a:t>
            </a:r>
            <a:r>
              <a:rPr lang="vi-VN" dirty="0">
                <a:latin typeface="Calibri"/>
                <a:cs typeface="Calibri"/>
              </a:rPr>
              <a:t> tương </a:t>
            </a:r>
            <a:r>
              <a:rPr lang="vi-VN" dirty="0" err="1">
                <a:latin typeface="Calibri"/>
                <a:cs typeface="Calibri"/>
              </a:rPr>
              <a:t>đồng</a:t>
            </a:r>
            <a:endParaRPr lang="vi-VN" dirty="0">
              <a:latin typeface="Calibri"/>
              <a:cs typeface="Calibri"/>
            </a:endParaRPr>
          </a:p>
          <a:p>
            <a:pPr marL="285750" indent="-285750">
              <a:buFont typeface="Arial"/>
              <a:buChar char="•"/>
            </a:pPr>
            <a:r>
              <a:rPr lang="vi-VN" dirty="0" err="1">
                <a:latin typeface="Calibri"/>
                <a:cs typeface="Calibri"/>
              </a:rPr>
              <a:t>Dữ</a:t>
            </a:r>
            <a:r>
              <a:rPr lang="vi-VN" dirty="0">
                <a:latin typeface="Calibri"/>
                <a:cs typeface="Calibri"/>
              </a:rPr>
              <a:t> </a:t>
            </a:r>
            <a:r>
              <a:rPr lang="vi-VN" dirty="0" err="1">
                <a:latin typeface="Calibri"/>
                <a:cs typeface="Calibri"/>
              </a:rPr>
              <a:t>liệu</a:t>
            </a:r>
            <a:r>
              <a:rPr lang="vi-VN" dirty="0">
                <a:latin typeface="Calibri"/>
                <a:cs typeface="Calibri"/>
              </a:rPr>
              <a:t> </a:t>
            </a:r>
            <a:r>
              <a:rPr lang="vi-VN" dirty="0" err="1">
                <a:latin typeface="Calibri"/>
                <a:cs typeface="Calibri"/>
              </a:rPr>
              <a:t>giữa</a:t>
            </a:r>
            <a:r>
              <a:rPr lang="vi-VN" dirty="0">
                <a:latin typeface="Calibri"/>
                <a:cs typeface="Calibri"/>
              </a:rPr>
              <a:t> </a:t>
            </a:r>
            <a:r>
              <a:rPr lang="vi-VN" dirty="0" err="1">
                <a:latin typeface="Calibri"/>
                <a:cs typeface="Calibri"/>
              </a:rPr>
              <a:t>các</a:t>
            </a:r>
            <a:r>
              <a:rPr lang="vi-VN" dirty="0">
                <a:latin typeface="Calibri"/>
                <a:cs typeface="Calibri"/>
              </a:rPr>
              <a:t>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a:t>
            </a:r>
            <a:r>
              <a:rPr lang="vi-VN" dirty="0" err="1">
                <a:latin typeface="Calibri"/>
                <a:cs typeface="Calibri"/>
              </a:rPr>
              <a:t>cũng</a:t>
            </a:r>
            <a:r>
              <a:rPr lang="vi-VN" dirty="0">
                <a:latin typeface="Calibri"/>
                <a:cs typeface="Calibri"/>
              </a:rPr>
              <a:t> </a:t>
            </a:r>
            <a:r>
              <a:rPr lang="vi-VN" dirty="0" err="1">
                <a:latin typeface="Calibri"/>
                <a:cs typeface="Calibri"/>
              </a:rPr>
              <a:t>có</a:t>
            </a:r>
            <a:r>
              <a:rPr lang="vi-VN" dirty="0">
                <a:latin typeface="Calibri"/>
                <a:cs typeface="Calibri"/>
              </a:rPr>
              <a:t> </a:t>
            </a:r>
            <a:r>
              <a:rPr lang="vi-VN" dirty="0" err="1">
                <a:latin typeface="Calibri"/>
                <a:cs typeface="Calibri"/>
              </a:rPr>
              <a:t>tính</a:t>
            </a:r>
            <a:r>
              <a:rPr lang="vi-VN" dirty="0">
                <a:latin typeface="Calibri"/>
                <a:cs typeface="Calibri"/>
              </a:rPr>
              <a:t> </a:t>
            </a:r>
            <a:endParaRPr lang="vi-VN">
              <a:cs typeface="Calibri"/>
            </a:endParaRPr>
          </a:p>
          <a:p>
            <a:r>
              <a:rPr lang="vi-VN" dirty="0">
                <a:latin typeface="Calibri"/>
                <a:cs typeface="Calibri"/>
              </a:rPr>
              <a:t>       tương </a:t>
            </a:r>
            <a:r>
              <a:rPr lang="vi-VN" dirty="0" err="1">
                <a:latin typeface="Calibri"/>
                <a:cs typeface="Calibri"/>
              </a:rPr>
              <a:t>đồng</a:t>
            </a:r>
            <a:r>
              <a:rPr lang="vi-VN" dirty="0">
                <a:latin typeface="Calibri"/>
                <a:cs typeface="Calibri"/>
              </a:rPr>
              <a:t>, </a:t>
            </a:r>
            <a:r>
              <a:rPr lang="vi-VN" dirty="0" err="1">
                <a:latin typeface="Calibri"/>
                <a:cs typeface="Calibri"/>
              </a:rPr>
              <a:t>và</a:t>
            </a:r>
            <a:r>
              <a:rPr lang="vi-VN" dirty="0">
                <a:latin typeface="Calibri"/>
                <a:cs typeface="Calibri"/>
              </a:rPr>
              <a:t> chung </a:t>
            </a:r>
            <a:r>
              <a:rPr lang="vi-VN" dirty="0" err="1">
                <a:latin typeface="Calibri"/>
                <a:cs typeface="Calibri"/>
              </a:rPr>
              <a:t>đặc</a:t>
            </a:r>
            <a:r>
              <a:rPr lang="vi-VN" dirty="0">
                <a:latin typeface="Calibri"/>
                <a:cs typeface="Calibri"/>
              </a:rPr>
              <a:t> </a:t>
            </a:r>
            <a:r>
              <a:rPr lang="vi-VN" dirty="0" err="1">
                <a:latin typeface="Calibri"/>
                <a:cs typeface="Calibri"/>
              </a:rPr>
              <a:t>điểm</a:t>
            </a:r>
            <a:r>
              <a:rPr lang="vi-VN" dirty="0">
                <a:latin typeface="Calibri"/>
                <a:cs typeface="Calibri"/>
              </a:rPr>
              <a:t> </a:t>
            </a:r>
            <a:r>
              <a:rPr lang="vi-VN" dirty="0" err="1">
                <a:latin typeface="Calibri"/>
                <a:cs typeface="Calibri"/>
              </a:rPr>
              <a:t>đều</a:t>
            </a:r>
            <a:r>
              <a:rPr lang="vi-VN" dirty="0">
                <a:latin typeface="Calibri"/>
                <a:cs typeface="Calibri"/>
              </a:rPr>
              <a:t> </a:t>
            </a:r>
            <a:r>
              <a:rPr lang="vi-VN" dirty="0" err="1">
                <a:latin typeface="Calibri"/>
                <a:cs typeface="Calibri"/>
              </a:rPr>
              <a:t>là</a:t>
            </a:r>
            <a:r>
              <a:rPr lang="vi-VN" dirty="0">
                <a:latin typeface="Calibri"/>
                <a:cs typeface="Calibri"/>
              </a:rPr>
              <a:t> </a:t>
            </a:r>
            <a:endParaRPr lang="vi-VN" dirty="0">
              <a:cs typeface="Calibri"/>
            </a:endParaRPr>
          </a:p>
          <a:p>
            <a:r>
              <a:rPr lang="vi-VN" dirty="0">
                <a:latin typeface="Calibri"/>
                <a:cs typeface="Calibri"/>
              </a:rPr>
              <a:t>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công </a:t>
            </a:r>
            <a:r>
              <a:rPr lang="vi-VN" dirty="0" err="1">
                <a:latin typeface="Calibri"/>
                <a:cs typeface="Calibri"/>
              </a:rPr>
              <a:t>nghệ</a:t>
            </a:r>
            <a:endParaRPr lang="vi-VN" dirty="0">
              <a:cs typeface="Calibri"/>
            </a:endParaRPr>
          </a:p>
          <a:p>
            <a:pPr marL="285750" indent="-285750">
              <a:buFont typeface="Arial"/>
              <a:buChar char="•"/>
            </a:pPr>
            <a:r>
              <a:rPr lang="vi-VN" dirty="0" err="1">
                <a:latin typeface="Calibri"/>
                <a:cs typeface="Calibri"/>
              </a:rPr>
              <a:t>Số</a:t>
            </a:r>
            <a:r>
              <a:rPr lang="vi-VN" dirty="0">
                <a:latin typeface="Calibri"/>
                <a:cs typeface="Calibri"/>
              </a:rPr>
              <a:t> </a:t>
            </a:r>
            <a:r>
              <a:rPr lang="vi-VN" dirty="0" err="1">
                <a:latin typeface="Calibri"/>
                <a:cs typeface="Calibri"/>
              </a:rPr>
              <a:t>lượng</a:t>
            </a:r>
            <a:r>
              <a:rPr lang="vi-VN" dirty="0">
                <a:latin typeface="Calibri"/>
                <a:cs typeface="Calibri"/>
              </a:rPr>
              <a:t> công </a:t>
            </a:r>
            <a:r>
              <a:rPr lang="vi-VN" dirty="0" err="1">
                <a:latin typeface="Calibri"/>
                <a:cs typeface="Calibri"/>
              </a:rPr>
              <a:t>việc</a:t>
            </a:r>
            <a:r>
              <a:rPr lang="vi-VN" dirty="0">
                <a:latin typeface="Calibri"/>
                <a:cs typeface="Calibri"/>
              </a:rPr>
              <a:t> </a:t>
            </a:r>
            <a:r>
              <a:rPr lang="vi-VN" dirty="0" err="1">
                <a:latin typeface="Calibri"/>
                <a:cs typeface="Calibri"/>
              </a:rPr>
              <a:t>để</a:t>
            </a:r>
            <a:r>
              <a:rPr lang="vi-VN" dirty="0">
                <a:latin typeface="Calibri"/>
                <a:cs typeface="Calibri"/>
              </a:rPr>
              <a:t> </a:t>
            </a:r>
            <a:r>
              <a:rPr lang="vi-VN" dirty="0" err="1">
                <a:latin typeface="Calibri"/>
                <a:cs typeface="Calibri"/>
              </a:rPr>
              <a:t>lstm</a:t>
            </a:r>
            <a:r>
              <a:rPr lang="vi-VN" dirty="0">
                <a:latin typeface="Calibri"/>
                <a:cs typeface="Calibri"/>
              </a:rPr>
              <a:t> </a:t>
            </a:r>
            <a:r>
              <a:rPr lang="vi-VN" dirty="0" err="1">
                <a:latin typeface="Calibri"/>
                <a:cs typeface="Calibri"/>
              </a:rPr>
              <a:t>học</a:t>
            </a:r>
            <a:r>
              <a:rPr lang="vi-VN" dirty="0">
                <a:latin typeface="Calibri"/>
                <a:cs typeface="Calibri"/>
              </a:rPr>
              <a:t> trong</a:t>
            </a:r>
            <a:endParaRPr lang="vi-VN" dirty="0">
              <a:cs typeface="Calibri"/>
            </a:endParaRPr>
          </a:p>
          <a:p>
            <a:r>
              <a:rPr lang="vi-VN" dirty="0">
                <a:latin typeface="Calibri"/>
                <a:cs typeface="Calibri"/>
              </a:rPr>
              <a:t>      </a:t>
            </a:r>
            <a:r>
              <a:rPr lang="vi-VN" dirty="0" err="1">
                <a:latin typeface="Calibri"/>
                <a:cs typeface="Calibri"/>
              </a:rPr>
              <a:t>một</a:t>
            </a:r>
            <a:r>
              <a:rPr lang="vi-VN" dirty="0">
                <a:latin typeface="Calibri"/>
                <a:cs typeface="Calibri"/>
              </a:rPr>
              <a:t>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a:t>
            </a:r>
            <a:r>
              <a:rPr lang="vi-VN" dirty="0" err="1">
                <a:latin typeface="Calibri"/>
                <a:cs typeface="Calibri"/>
              </a:rPr>
              <a:t>là</a:t>
            </a:r>
            <a:r>
              <a:rPr lang="vi-VN" dirty="0">
                <a:latin typeface="Calibri"/>
                <a:cs typeface="Calibri"/>
              </a:rPr>
              <a:t> </a:t>
            </a:r>
            <a:r>
              <a:rPr lang="vi-VN" dirty="0" err="1">
                <a:latin typeface="Calibri"/>
                <a:cs typeface="Calibri"/>
              </a:rPr>
              <a:t>khá</a:t>
            </a:r>
            <a:r>
              <a:rPr lang="vi-VN" dirty="0">
                <a:latin typeface="Calibri"/>
                <a:cs typeface="Calibri"/>
              </a:rPr>
              <a:t> </a:t>
            </a:r>
            <a:r>
              <a:rPr lang="vi-VN" dirty="0" err="1">
                <a:latin typeface="Calibri"/>
                <a:cs typeface="Calibri"/>
              </a:rPr>
              <a:t>nhiều</a:t>
            </a:r>
            <a:r>
              <a:rPr lang="vi-VN" dirty="0">
                <a:latin typeface="Calibri"/>
                <a:cs typeface="Calibri"/>
              </a:rPr>
              <a:t>.</a:t>
            </a:r>
          </a:p>
          <a:p>
            <a:pPr marL="285750" indent="-285750">
              <a:buFont typeface="Arial"/>
              <a:buChar char="•"/>
            </a:pPr>
            <a:r>
              <a:rPr lang="vi-VN" dirty="0" err="1">
                <a:latin typeface="Calibri"/>
                <a:cs typeface="Calibri"/>
              </a:rPr>
              <a:t>Dữ</a:t>
            </a:r>
            <a:r>
              <a:rPr lang="vi-VN" dirty="0">
                <a:latin typeface="Calibri"/>
                <a:cs typeface="Calibri"/>
              </a:rPr>
              <a:t> </a:t>
            </a:r>
            <a:r>
              <a:rPr lang="vi-VN" dirty="0" err="1">
                <a:latin typeface="Calibri"/>
                <a:cs typeface="Calibri"/>
              </a:rPr>
              <a:t>liệu</a:t>
            </a:r>
            <a:r>
              <a:rPr lang="vi-VN" dirty="0">
                <a:latin typeface="Calibri"/>
                <a:cs typeface="Calibri"/>
              </a:rPr>
              <a:t> tinh </a:t>
            </a:r>
            <a:r>
              <a:rPr lang="vi-VN" dirty="0" err="1">
                <a:latin typeface="Calibri"/>
                <a:cs typeface="Calibri"/>
              </a:rPr>
              <a:t>chỉnh</a:t>
            </a:r>
            <a:r>
              <a:rPr lang="vi-VN" dirty="0">
                <a:latin typeface="Calibri"/>
                <a:cs typeface="Calibri"/>
              </a:rPr>
              <a:t>, </a:t>
            </a:r>
            <a:r>
              <a:rPr lang="vi-VN" dirty="0" err="1">
                <a:latin typeface="Calibri"/>
                <a:cs typeface="Calibri"/>
              </a:rPr>
              <a:t>gọn</a:t>
            </a:r>
            <a:r>
              <a:rPr lang="vi-VN" dirty="0">
                <a:latin typeface="Calibri"/>
                <a:cs typeface="Calibri"/>
              </a:rPr>
              <a:t>. Không </a:t>
            </a:r>
            <a:r>
              <a:rPr lang="vi-VN" dirty="0" err="1">
                <a:latin typeface="Calibri"/>
                <a:cs typeface="Calibri"/>
              </a:rPr>
              <a:t>có</a:t>
            </a:r>
            <a:r>
              <a:rPr lang="vi-VN" dirty="0">
                <a:latin typeface="Calibri"/>
                <a:cs typeface="Calibri"/>
              </a:rPr>
              <a:t> </a:t>
            </a:r>
            <a:r>
              <a:rPr lang="vi-VN" dirty="0" err="1">
                <a:latin typeface="Calibri"/>
                <a:cs typeface="Calibri"/>
              </a:rPr>
              <a:t>sự</a:t>
            </a:r>
            <a:endParaRPr lang="vi-VN">
              <a:cs typeface="Calibri"/>
            </a:endParaRPr>
          </a:p>
          <a:p>
            <a:r>
              <a:rPr lang="vi-VN" dirty="0">
                <a:latin typeface="Calibri"/>
                <a:cs typeface="Calibri"/>
              </a:rPr>
              <a:t>     chênh </a:t>
            </a:r>
            <a:r>
              <a:rPr lang="vi-VN" dirty="0" err="1">
                <a:latin typeface="Calibri"/>
                <a:cs typeface="Calibri"/>
              </a:rPr>
              <a:t>lệch</a:t>
            </a:r>
            <a:r>
              <a:rPr lang="vi-VN" dirty="0">
                <a:latin typeface="Calibri"/>
                <a:cs typeface="Calibri"/>
              </a:rPr>
              <a:t> </a:t>
            </a:r>
            <a:r>
              <a:rPr lang="vi-VN" dirty="0" err="1">
                <a:latin typeface="Calibri"/>
                <a:cs typeface="Calibri"/>
              </a:rPr>
              <a:t>quá</a:t>
            </a:r>
            <a:r>
              <a:rPr lang="vi-VN" dirty="0">
                <a:latin typeface="Calibri"/>
                <a:cs typeface="Calibri"/>
              </a:rPr>
              <a:t> </a:t>
            </a:r>
            <a:r>
              <a:rPr lang="vi-VN" dirty="0" err="1">
                <a:latin typeface="Calibri"/>
                <a:cs typeface="Calibri"/>
              </a:rPr>
              <a:t>lớn</a:t>
            </a:r>
            <a:r>
              <a:rPr lang="vi-VN" dirty="0">
                <a:latin typeface="Calibri"/>
                <a:cs typeface="Calibri"/>
              </a:rPr>
              <a:t> </a:t>
            </a:r>
            <a:r>
              <a:rPr lang="vi-VN" dirty="0" err="1">
                <a:latin typeface="Calibri"/>
                <a:cs typeface="Calibri"/>
              </a:rPr>
              <a:t>giữa</a:t>
            </a:r>
            <a:r>
              <a:rPr lang="vi-VN" dirty="0">
                <a:latin typeface="Calibri"/>
                <a:cs typeface="Calibri"/>
              </a:rPr>
              <a:t> </a:t>
            </a:r>
            <a:r>
              <a:rPr lang="vi-VN" dirty="0" err="1">
                <a:latin typeface="Calibri"/>
                <a:cs typeface="Calibri"/>
              </a:rPr>
              <a:t>các</a:t>
            </a:r>
            <a:r>
              <a:rPr lang="vi-VN" dirty="0">
                <a:latin typeface="Calibri"/>
                <a:cs typeface="Calibri"/>
              </a:rPr>
              <a:t> </a:t>
            </a:r>
            <a:r>
              <a:rPr lang="vi-VN" dirty="0" err="1">
                <a:latin typeface="Calibri"/>
                <a:cs typeface="Calibri"/>
              </a:rPr>
              <a:t>cột</a:t>
            </a:r>
            <a:endParaRPr lang="vi-VN" dirty="0" err="1">
              <a:cs typeface="Calibri"/>
            </a:endParaRPr>
          </a:p>
          <a:p>
            <a:pPr algn="just"/>
            <a:endParaRPr lang="vi-VN" b="1" dirty="0">
              <a:cs typeface="Calibri"/>
            </a:endParaRPr>
          </a:p>
          <a:p>
            <a:pPr marL="342900" indent="-342900" algn="just">
              <a:buAutoNum type="arabicPeriod"/>
            </a:pPr>
            <a:endParaRPr lang="vi-VN" b="1" dirty="0">
              <a:cs typeface="Calibri"/>
            </a:endParaRPr>
          </a:p>
          <a:p>
            <a:pPr algn="just"/>
            <a:endParaRPr lang="vi-VN" b="1" dirty="0">
              <a:cs typeface="Calibri"/>
            </a:endParaRPr>
          </a:p>
        </p:txBody>
      </p:sp>
      <p:pic>
        <p:nvPicPr>
          <p:cNvPr id="4" name="Hình ảnh 5">
            <a:extLst>
              <a:ext uri="{FF2B5EF4-FFF2-40B4-BE49-F238E27FC236}">
                <a16:creationId xmlns:a16="http://schemas.microsoft.com/office/drawing/2014/main" id="{F2DF05EF-B249-4BA9-A18C-A01FE5A906E0}"/>
              </a:ext>
            </a:extLst>
          </p:cNvPr>
          <p:cNvPicPr>
            <a:picLocks noChangeAspect="1"/>
          </p:cNvPicPr>
          <p:nvPr/>
        </p:nvPicPr>
        <p:blipFill>
          <a:blip r:embed="rId2"/>
          <a:stretch>
            <a:fillRect/>
          </a:stretch>
        </p:blipFill>
        <p:spPr>
          <a:xfrm>
            <a:off x="4523116" y="1708600"/>
            <a:ext cx="4525992" cy="3297027"/>
          </a:xfrm>
          <a:prstGeom prst="rect">
            <a:avLst/>
          </a:prstGeom>
        </p:spPr>
      </p:pic>
    </p:spTree>
    <p:extLst>
      <p:ext uri="{BB962C8B-B14F-4D97-AF65-F5344CB8AC3E}">
        <p14:creationId xmlns:p14="http://schemas.microsoft.com/office/powerpoint/2010/main" val="293267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dirty="0"/>
              <a:t>5. </a:t>
            </a:r>
            <a:r>
              <a:rPr lang="en-US" dirty="0" err="1"/>
              <a:t>Nhận</a:t>
            </a:r>
            <a:r>
              <a:rPr lang="en-US" dirty="0"/>
              <a:t> </a:t>
            </a:r>
            <a:r>
              <a:rPr lang="en-US" dirty="0" err="1"/>
              <a:t>xét</a:t>
            </a:r>
            <a:r>
              <a:rPr lang="en-US" dirty="0"/>
              <a:t>, </a:t>
            </a:r>
            <a:r>
              <a:rPr lang="en-US" dirty="0" err="1"/>
              <a:t>đánh</a:t>
            </a:r>
            <a:r>
              <a:rPr lang="en-US" dirty="0"/>
              <a:t> </a:t>
            </a:r>
            <a:r>
              <a:rPr lang="en-US" dirty="0" err="1"/>
              <a:t>giá</a:t>
            </a:r>
            <a:r>
              <a:rPr lang="en-US" dirty="0"/>
              <a:t> </a:t>
            </a:r>
            <a:r>
              <a:rPr lang="en-US" dirty="0" err="1"/>
              <a:t>kết</a:t>
            </a:r>
            <a:r>
              <a:rPr lang="en-US" dirty="0"/>
              <a:t> </a:t>
            </a:r>
            <a:r>
              <a:rPr lang="en-US" dirty="0" err="1"/>
              <a:t>quả</a:t>
            </a:r>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836474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err="1">
                <a:latin typeface="Calibri"/>
                <a:cs typeface="Calibri"/>
              </a:rPr>
              <a:t>Tại</a:t>
            </a:r>
            <a:r>
              <a:rPr lang="vi-VN" b="1" dirty="0">
                <a:latin typeface="Calibri"/>
                <a:cs typeface="Calibri"/>
              </a:rPr>
              <a:t> sao </a:t>
            </a:r>
            <a:r>
              <a:rPr lang="vi-VN" b="1" dirty="0" err="1">
                <a:latin typeface="Calibri"/>
                <a:cs typeface="Calibri"/>
              </a:rPr>
              <a:t>với</a:t>
            </a:r>
            <a:r>
              <a:rPr lang="vi-VN" b="1" dirty="0">
                <a:latin typeface="Calibri"/>
                <a:cs typeface="Calibri"/>
              </a:rPr>
              <a:t> </a:t>
            </a:r>
            <a:r>
              <a:rPr lang="vi-VN" b="1" dirty="0" err="1">
                <a:latin typeface="Calibri"/>
                <a:cs typeface="Calibri"/>
              </a:rPr>
              <a:t>bộ</a:t>
            </a:r>
            <a:r>
              <a:rPr lang="vi-VN" b="1" dirty="0">
                <a:latin typeface="Calibri"/>
                <a:cs typeface="Calibri"/>
              </a:rPr>
              <a:t> </a:t>
            </a:r>
            <a:r>
              <a:rPr lang="vi-VN" b="1" dirty="0" err="1">
                <a:latin typeface="Calibri"/>
                <a:cs typeface="Calibri"/>
              </a:rPr>
              <a:t>dữ</a:t>
            </a:r>
            <a:r>
              <a:rPr lang="vi-VN" b="1" dirty="0">
                <a:latin typeface="Calibri"/>
                <a:cs typeface="Calibri"/>
              </a:rPr>
              <a:t> </a:t>
            </a:r>
            <a:r>
              <a:rPr lang="vi-VN" b="1" dirty="0" err="1">
                <a:latin typeface="Calibri"/>
                <a:cs typeface="Calibri"/>
              </a:rPr>
              <a:t>liệu</a:t>
            </a:r>
            <a:r>
              <a:rPr lang="vi-VN" b="1" dirty="0">
                <a:latin typeface="Calibri"/>
                <a:cs typeface="Calibri"/>
              </a:rPr>
              <a:t> K60 </a:t>
            </a:r>
            <a:r>
              <a:rPr lang="vi-VN" b="1" dirty="0" err="1">
                <a:latin typeface="Calibri"/>
                <a:cs typeface="Calibri"/>
              </a:rPr>
              <a:t>lại</a:t>
            </a:r>
            <a:r>
              <a:rPr lang="vi-VN" b="1" dirty="0">
                <a:latin typeface="Calibri"/>
                <a:cs typeface="Calibri"/>
              </a:rPr>
              <a:t> cho </a:t>
            </a:r>
            <a:r>
              <a:rPr lang="vi-VN" b="1" dirty="0" err="1">
                <a:latin typeface="Calibri"/>
                <a:cs typeface="Calibri"/>
              </a:rPr>
              <a:t>kết</a:t>
            </a:r>
            <a:r>
              <a:rPr lang="vi-VN" b="1" dirty="0">
                <a:latin typeface="Calibri"/>
                <a:cs typeface="Calibri"/>
              </a:rPr>
              <a:t> </a:t>
            </a:r>
            <a:r>
              <a:rPr lang="vi-VN" b="1" dirty="0" err="1">
                <a:latin typeface="Calibri"/>
                <a:cs typeface="Calibri"/>
              </a:rPr>
              <a:t>quả</a:t>
            </a:r>
            <a:r>
              <a:rPr lang="vi-VN" b="1" dirty="0">
                <a:latin typeface="Calibri"/>
                <a:cs typeface="Calibri"/>
              </a:rPr>
              <a:t> không </a:t>
            </a:r>
            <a:r>
              <a:rPr lang="vi-VN" b="1" dirty="0" err="1">
                <a:latin typeface="Calibri"/>
                <a:cs typeface="Calibri"/>
              </a:rPr>
              <a:t>tốt</a:t>
            </a:r>
            <a:r>
              <a:rPr lang="vi-VN" b="1" dirty="0">
                <a:latin typeface="Calibri"/>
                <a:cs typeface="Calibri"/>
              </a:rPr>
              <a:t> </a:t>
            </a:r>
            <a:r>
              <a:rPr lang="vi-VN" b="1" dirty="0" err="1">
                <a:latin typeface="Calibri"/>
                <a:cs typeface="Calibri"/>
              </a:rPr>
              <a:t>bằng</a:t>
            </a:r>
            <a:r>
              <a:rPr lang="vi-VN" b="1" dirty="0">
                <a:latin typeface="Calibri"/>
                <a:cs typeface="Calibri"/>
              </a:rPr>
              <a:t>?</a:t>
            </a:r>
          </a:p>
          <a:p>
            <a:pPr marL="285750" indent="-285750">
              <a:buFont typeface="Arial"/>
              <a:buChar char="•"/>
            </a:pPr>
            <a:r>
              <a:rPr lang="vi-VN" dirty="0" err="1">
                <a:latin typeface="Calibri"/>
                <a:cs typeface="Calibri"/>
              </a:rPr>
              <a:t>Số</a:t>
            </a:r>
            <a:r>
              <a:rPr lang="vi-VN" dirty="0">
                <a:latin typeface="Calibri"/>
                <a:cs typeface="Calibri"/>
              </a:rPr>
              <a:t> </a:t>
            </a:r>
            <a:r>
              <a:rPr lang="vi-VN" dirty="0" err="1">
                <a:latin typeface="Calibri"/>
                <a:cs typeface="Calibri"/>
              </a:rPr>
              <a:t>lượng</a:t>
            </a:r>
            <a:r>
              <a:rPr lang="vi-VN" dirty="0">
                <a:latin typeface="Calibri"/>
                <a:cs typeface="Calibri"/>
              </a:rPr>
              <a:t> </a:t>
            </a:r>
            <a:r>
              <a:rPr lang="vi-VN" dirty="0" err="1">
                <a:latin typeface="Calibri"/>
                <a:cs typeface="Calibri"/>
              </a:rPr>
              <a:t>việc</a:t>
            </a:r>
            <a:r>
              <a:rPr lang="vi-VN" dirty="0">
                <a:latin typeface="Calibri"/>
                <a:cs typeface="Calibri"/>
              </a:rPr>
              <a:t> trong 1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a:t>
            </a:r>
            <a:r>
              <a:rPr lang="vi-VN" dirty="0" err="1">
                <a:latin typeface="Calibri"/>
                <a:cs typeface="Calibri"/>
              </a:rPr>
              <a:t>khá</a:t>
            </a:r>
            <a:r>
              <a:rPr lang="vi-VN" dirty="0">
                <a:latin typeface="Calibri"/>
                <a:cs typeface="Calibri"/>
              </a:rPr>
              <a:t> </a:t>
            </a:r>
            <a:r>
              <a:rPr lang="vi-VN" dirty="0" err="1">
                <a:latin typeface="Calibri"/>
                <a:cs typeface="Calibri"/>
              </a:rPr>
              <a:t>ít</a:t>
            </a:r>
            <a:r>
              <a:rPr lang="vi-VN" dirty="0">
                <a:latin typeface="Calibri"/>
                <a:cs typeface="Calibri"/>
              </a:rPr>
              <a:t>.</a:t>
            </a:r>
            <a:endParaRPr lang="vi-VN" dirty="0" err="1">
              <a:cs typeface="Calibri"/>
            </a:endParaRPr>
          </a:p>
          <a:p>
            <a:pPr marL="285750" indent="-285750">
              <a:buFont typeface="Arial"/>
              <a:buChar char="•"/>
            </a:pPr>
            <a:r>
              <a:rPr lang="vi-VN" dirty="0" err="1">
                <a:latin typeface="Calibri"/>
                <a:cs typeface="Calibri"/>
              </a:rPr>
              <a:t>Dữ</a:t>
            </a:r>
            <a:r>
              <a:rPr lang="vi-VN" dirty="0">
                <a:latin typeface="Calibri"/>
                <a:cs typeface="Calibri"/>
              </a:rPr>
              <a:t> </a:t>
            </a:r>
            <a:r>
              <a:rPr lang="vi-VN" dirty="0" err="1">
                <a:latin typeface="Calibri"/>
                <a:cs typeface="Calibri"/>
              </a:rPr>
              <a:t>liệu</a:t>
            </a:r>
            <a:r>
              <a:rPr lang="vi-VN" dirty="0">
                <a:latin typeface="Calibri"/>
                <a:cs typeface="Calibri"/>
              </a:rPr>
              <a:t> thu </a:t>
            </a:r>
            <a:r>
              <a:rPr lang="vi-VN" dirty="0" err="1">
                <a:latin typeface="Calibri"/>
                <a:cs typeface="Calibri"/>
              </a:rPr>
              <a:t>được</a:t>
            </a:r>
            <a:r>
              <a:rPr lang="vi-VN" dirty="0">
                <a:latin typeface="Calibri"/>
                <a:cs typeface="Calibri"/>
              </a:rPr>
              <a:t> </a:t>
            </a:r>
            <a:r>
              <a:rPr lang="vi-VN" dirty="0" err="1">
                <a:latin typeface="Calibri"/>
                <a:cs typeface="Calibri"/>
              </a:rPr>
              <a:t>từ</a:t>
            </a:r>
            <a:r>
              <a:rPr lang="vi-VN" dirty="0">
                <a:latin typeface="Calibri"/>
                <a:cs typeface="Calibri"/>
              </a:rPr>
              <a:t> </a:t>
            </a:r>
            <a:r>
              <a:rPr lang="vi-VN" dirty="0" err="1">
                <a:latin typeface="Calibri"/>
                <a:cs typeface="Calibri"/>
              </a:rPr>
              <a:t>các</a:t>
            </a:r>
            <a:r>
              <a:rPr lang="vi-VN" dirty="0">
                <a:latin typeface="Calibri"/>
                <a:cs typeface="Calibri"/>
              </a:rPr>
              <a:t>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a:t>
            </a:r>
            <a:r>
              <a:rPr lang="vi-VN" dirty="0" err="1">
                <a:latin typeface="Calibri"/>
                <a:cs typeface="Calibri"/>
              </a:rPr>
              <a:t>khác</a:t>
            </a:r>
            <a:r>
              <a:rPr lang="vi-VN" dirty="0">
                <a:latin typeface="Calibri"/>
                <a:cs typeface="Calibri"/>
              </a:rPr>
              <a:t> nhau, </a:t>
            </a:r>
            <a:r>
              <a:rPr lang="vi-VN" dirty="0" err="1">
                <a:latin typeface="Calibri"/>
                <a:cs typeface="Calibri"/>
              </a:rPr>
              <a:t>mỗi</a:t>
            </a:r>
            <a:r>
              <a:rPr lang="vi-VN" dirty="0">
                <a:latin typeface="Calibri"/>
                <a:cs typeface="Calibri"/>
              </a:rPr>
              <a:t>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a:t>
            </a:r>
            <a:r>
              <a:rPr lang="vi-VN" dirty="0" err="1">
                <a:latin typeface="Calibri"/>
                <a:cs typeface="Calibri"/>
              </a:rPr>
              <a:t>lại</a:t>
            </a:r>
            <a:r>
              <a:rPr lang="vi-VN" dirty="0">
                <a:latin typeface="Calibri"/>
                <a:cs typeface="Calibri"/>
              </a:rPr>
              <a:t> </a:t>
            </a:r>
            <a:r>
              <a:rPr lang="vi-VN" dirty="0" err="1">
                <a:latin typeface="Calibri"/>
                <a:cs typeface="Calibri"/>
              </a:rPr>
              <a:t>có</a:t>
            </a:r>
            <a:r>
              <a:rPr lang="vi-VN" dirty="0">
                <a:latin typeface="Calibri"/>
                <a:cs typeface="Calibri"/>
              </a:rPr>
              <a:t> </a:t>
            </a:r>
            <a:r>
              <a:rPr lang="vi-VN" dirty="0" err="1">
                <a:latin typeface="Calibri"/>
                <a:cs typeface="Calibri"/>
              </a:rPr>
              <a:t>đặc</a:t>
            </a:r>
            <a:r>
              <a:rPr lang="vi-VN" dirty="0">
                <a:latin typeface="Calibri"/>
                <a:cs typeface="Calibri"/>
              </a:rPr>
              <a:t> </a:t>
            </a:r>
            <a:r>
              <a:rPr lang="vi-VN" dirty="0" err="1">
                <a:latin typeface="Calibri"/>
                <a:cs typeface="Calibri"/>
              </a:rPr>
              <a:t>điểm</a:t>
            </a:r>
            <a:r>
              <a:rPr lang="vi-VN" dirty="0">
                <a:latin typeface="Calibri"/>
                <a:cs typeface="Calibri"/>
              </a:rPr>
              <a:t> </a:t>
            </a:r>
            <a:r>
              <a:rPr lang="vi-VN" dirty="0" err="1">
                <a:latin typeface="Calibri"/>
                <a:cs typeface="Calibri"/>
              </a:rPr>
              <a:t>khác</a:t>
            </a:r>
            <a:r>
              <a:rPr lang="vi-VN" dirty="0">
                <a:latin typeface="Calibri"/>
                <a:cs typeface="Calibri"/>
              </a:rPr>
              <a:t> nhau </a:t>
            </a:r>
            <a:r>
              <a:rPr lang="vi-VN" dirty="0" err="1">
                <a:latin typeface="Calibri"/>
                <a:cs typeface="Calibri"/>
              </a:rPr>
              <a:t>về</a:t>
            </a:r>
            <a:r>
              <a:rPr lang="vi-VN" dirty="0">
                <a:latin typeface="Calibri"/>
                <a:cs typeface="Calibri"/>
              </a:rPr>
              <a:t> </a:t>
            </a:r>
            <a:r>
              <a:rPr lang="vi-VN" dirty="0" err="1">
                <a:latin typeface="Calibri"/>
                <a:cs typeface="Calibri"/>
              </a:rPr>
              <a:t>tính</a:t>
            </a:r>
            <a:r>
              <a:rPr lang="vi-VN" dirty="0">
                <a:latin typeface="Calibri"/>
                <a:cs typeface="Calibri"/>
              </a:rPr>
              <a:t> </a:t>
            </a:r>
            <a:r>
              <a:rPr lang="vi-VN" dirty="0" err="1">
                <a:latin typeface="Calibri"/>
                <a:cs typeface="Calibri"/>
              </a:rPr>
              <a:t>chất</a:t>
            </a:r>
            <a:r>
              <a:rPr lang="vi-VN" dirty="0">
                <a:latin typeface="Calibri"/>
                <a:cs typeface="Calibri"/>
              </a:rPr>
              <a:t> như quy mô, năng </a:t>
            </a:r>
            <a:r>
              <a:rPr lang="vi-VN" dirty="0" err="1">
                <a:latin typeface="Calibri"/>
                <a:cs typeface="Calibri"/>
              </a:rPr>
              <a:t>suất</a:t>
            </a:r>
            <a:r>
              <a:rPr lang="vi-VN" dirty="0">
                <a:latin typeface="Calibri"/>
                <a:cs typeface="Calibri"/>
              </a:rPr>
              <a:t> </a:t>
            </a:r>
            <a:r>
              <a:rPr lang="vi-VN" dirty="0" err="1">
                <a:latin typeface="Calibri"/>
                <a:cs typeface="Calibri"/>
              </a:rPr>
              <a:t>khác</a:t>
            </a:r>
            <a:r>
              <a:rPr lang="vi-VN" dirty="0">
                <a:latin typeface="Calibri"/>
                <a:cs typeface="Calibri"/>
              </a:rPr>
              <a:t> nhau</a:t>
            </a:r>
          </a:p>
          <a:p>
            <a:pPr lvl="1"/>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A: Trong 1 </a:t>
            </a:r>
            <a:r>
              <a:rPr lang="vi-VN" dirty="0" err="1">
                <a:latin typeface="Calibri"/>
                <a:cs typeface="Calibri"/>
              </a:rPr>
              <a:t>Tháng</a:t>
            </a:r>
            <a:r>
              <a:rPr lang="vi-VN" dirty="0">
                <a:latin typeface="Calibri"/>
                <a:cs typeface="Calibri"/>
              </a:rPr>
              <a:t> </a:t>
            </a:r>
            <a:r>
              <a:rPr lang="vi-VN" dirty="0" err="1">
                <a:latin typeface="Calibri"/>
                <a:cs typeface="Calibri"/>
              </a:rPr>
              <a:t>với</a:t>
            </a:r>
            <a:r>
              <a:rPr lang="vi-VN" dirty="0">
                <a:latin typeface="Calibri"/>
                <a:cs typeface="Calibri"/>
              </a:rPr>
              <a:t> </a:t>
            </a:r>
            <a:r>
              <a:rPr lang="vi-VN" dirty="0" err="1">
                <a:latin typeface="Calibri"/>
                <a:cs typeface="Calibri"/>
              </a:rPr>
              <a:t>tiến</a:t>
            </a:r>
            <a:r>
              <a:rPr lang="vi-VN" dirty="0">
                <a:latin typeface="Calibri"/>
                <a:cs typeface="Calibri"/>
              </a:rPr>
              <a:t> </a:t>
            </a:r>
            <a:r>
              <a:rPr lang="vi-VN" dirty="0" err="1">
                <a:latin typeface="Calibri"/>
                <a:cs typeface="Calibri"/>
              </a:rPr>
              <a:t>độ</a:t>
            </a:r>
            <a:r>
              <a:rPr lang="vi-VN" dirty="0">
                <a:latin typeface="Calibri"/>
                <a:cs typeface="Calibri"/>
              </a:rPr>
              <a:t> 50% </a:t>
            </a:r>
            <a:r>
              <a:rPr lang="vi-VN" dirty="0" err="1">
                <a:latin typeface="Calibri"/>
                <a:cs typeface="Calibri"/>
              </a:rPr>
              <a:t>thì</a:t>
            </a:r>
            <a:r>
              <a:rPr lang="vi-VN" dirty="0">
                <a:latin typeface="Calibri"/>
                <a:cs typeface="Calibri"/>
              </a:rPr>
              <a:t> </a:t>
            </a:r>
            <a:r>
              <a:rPr lang="vi-VN" dirty="0" err="1">
                <a:latin typeface="Calibri"/>
                <a:cs typeface="Calibri"/>
              </a:rPr>
              <a:t>Actual</a:t>
            </a:r>
            <a:r>
              <a:rPr lang="vi-VN" dirty="0">
                <a:latin typeface="Calibri"/>
                <a:cs typeface="Calibri"/>
              </a:rPr>
              <a:t> </a:t>
            </a:r>
            <a:r>
              <a:rPr lang="vi-VN" dirty="0" err="1">
                <a:latin typeface="Calibri"/>
                <a:cs typeface="Calibri"/>
              </a:rPr>
              <a:t>Cost</a:t>
            </a:r>
            <a:r>
              <a:rPr lang="vi-VN" dirty="0">
                <a:latin typeface="Calibri"/>
                <a:cs typeface="Calibri"/>
              </a:rPr>
              <a:t> </a:t>
            </a:r>
            <a:r>
              <a:rPr lang="vi-VN" dirty="0" err="1">
                <a:latin typeface="Calibri"/>
                <a:cs typeface="Calibri"/>
              </a:rPr>
              <a:t>là</a:t>
            </a:r>
            <a:r>
              <a:rPr lang="vi-VN" dirty="0">
                <a:latin typeface="Calibri"/>
                <a:cs typeface="Calibri"/>
              </a:rPr>
              <a:t> 8 </a:t>
            </a:r>
            <a:r>
              <a:rPr lang="vi-VN" dirty="0" err="1">
                <a:latin typeface="Calibri"/>
                <a:cs typeface="Calibri"/>
              </a:rPr>
              <a:t>triệu</a:t>
            </a:r>
            <a:r>
              <a:rPr lang="vi-VN" dirty="0">
                <a:latin typeface="Calibri"/>
                <a:cs typeface="Calibri"/>
              </a:rPr>
              <a:t>, nhưng </a:t>
            </a:r>
            <a:r>
              <a:rPr lang="vi-VN" dirty="0" err="1">
                <a:latin typeface="Calibri"/>
                <a:cs typeface="Calibri"/>
              </a:rPr>
              <a:t>có</a:t>
            </a:r>
            <a:r>
              <a:rPr lang="vi-VN" dirty="0">
                <a:latin typeface="Calibri"/>
                <a:cs typeface="Calibri"/>
              </a:rPr>
              <a:t> </a:t>
            </a:r>
            <a:r>
              <a:rPr lang="vi-VN" dirty="0" err="1">
                <a:latin typeface="Calibri"/>
                <a:cs typeface="Calibri"/>
              </a:rPr>
              <a:t>dự</a:t>
            </a:r>
            <a:r>
              <a:rPr lang="vi-VN" dirty="0">
                <a:latin typeface="Calibri"/>
                <a:cs typeface="Calibri"/>
              </a:rPr>
              <a:t> </a:t>
            </a:r>
            <a:r>
              <a:rPr lang="vi-VN" dirty="0" err="1">
                <a:latin typeface="Calibri"/>
                <a:cs typeface="Calibri"/>
              </a:rPr>
              <a:t>án</a:t>
            </a:r>
            <a:r>
              <a:rPr lang="vi-VN" dirty="0">
                <a:latin typeface="Calibri"/>
                <a:cs typeface="Calibri"/>
              </a:rPr>
              <a:t> trong 1 </a:t>
            </a:r>
            <a:r>
              <a:rPr lang="vi-VN" dirty="0" err="1">
                <a:latin typeface="Calibri"/>
                <a:cs typeface="Calibri"/>
              </a:rPr>
              <a:t>tháng</a:t>
            </a:r>
            <a:r>
              <a:rPr lang="vi-VN" dirty="0">
                <a:latin typeface="Calibri"/>
                <a:cs typeface="Calibri"/>
              </a:rPr>
              <a:t> </a:t>
            </a:r>
            <a:r>
              <a:rPr lang="vi-VN" dirty="0" err="1">
                <a:latin typeface="Calibri"/>
                <a:cs typeface="Calibri"/>
              </a:rPr>
              <a:t>với</a:t>
            </a:r>
            <a:r>
              <a:rPr lang="vi-VN" dirty="0">
                <a:latin typeface="Calibri"/>
                <a:cs typeface="Calibri"/>
              </a:rPr>
              <a:t> </a:t>
            </a:r>
            <a:r>
              <a:rPr lang="vi-VN" dirty="0" err="1">
                <a:latin typeface="Calibri"/>
                <a:cs typeface="Calibri"/>
              </a:rPr>
              <a:t>tiến</a:t>
            </a:r>
            <a:r>
              <a:rPr lang="vi-VN" dirty="0">
                <a:latin typeface="Calibri"/>
                <a:cs typeface="Calibri"/>
              </a:rPr>
              <a:t> </a:t>
            </a:r>
            <a:r>
              <a:rPr lang="vi-VN" dirty="0" err="1">
                <a:latin typeface="Calibri"/>
                <a:cs typeface="Calibri"/>
              </a:rPr>
              <a:t>độ</a:t>
            </a:r>
            <a:r>
              <a:rPr lang="vi-VN" dirty="0">
                <a:latin typeface="Calibri"/>
                <a:cs typeface="Calibri"/>
              </a:rPr>
              <a:t> 50% </a:t>
            </a:r>
            <a:r>
              <a:rPr lang="vi-VN" dirty="0" err="1">
                <a:latin typeface="Calibri"/>
                <a:cs typeface="Calibri"/>
              </a:rPr>
              <a:t>thì</a:t>
            </a:r>
            <a:r>
              <a:rPr lang="vi-VN" dirty="0">
                <a:latin typeface="Calibri"/>
                <a:cs typeface="Calibri"/>
              </a:rPr>
              <a:t> </a:t>
            </a:r>
            <a:r>
              <a:rPr lang="vi-VN" dirty="0" err="1">
                <a:latin typeface="Calibri"/>
                <a:cs typeface="Calibri"/>
              </a:rPr>
              <a:t>actual</a:t>
            </a:r>
            <a:r>
              <a:rPr lang="vi-VN" dirty="0">
                <a:latin typeface="Calibri"/>
                <a:cs typeface="Calibri"/>
              </a:rPr>
              <a:t> </a:t>
            </a:r>
            <a:r>
              <a:rPr lang="vi-VN" dirty="0" err="1">
                <a:latin typeface="Calibri"/>
                <a:cs typeface="Calibri"/>
              </a:rPr>
              <a:t>cost</a:t>
            </a:r>
            <a:r>
              <a:rPr lang="vi-VN" dirty="0">
                <a:latin typeface="Calibri"/>
                <a:cs typeface="Calibri"/>
              </a:rPr>
              <a:t> </a:t>
            </a:r>
            <a:r>
              <a:rPr lang="vi-VN" dirty="0" err="1">
                <a:latin typeface="Calibri"/>
                <a:cs typeface="Calibri"/>
              </a:rPr>
              <a:t>lại</a:t>
            </a:r>
            <a:r>
              <a:rPr lang="vi-VN" dirty="0">
                <a:latin typeface="Calibri"/>
                <a:cs typeface="Calibri"/>
              </a:rPr>
              <a:t> 100 </a:t>
            </a:r>
            <a:r>
              <a:rPr lang="vi-VN" dirty="0" err="1">
                <a:latin typeface="Calibri"/>
                <a:cs typeface="Calibri"/>
              </a:rPr>
              <a:t>triệu</a:t>
            </a:r>
            <a:r>
              <a:rPr lang="vi-VN" dirty="0">
                <a:latin typeface="Calibri"/>
                <a:cs typeface="Calibri"/>
              </a:rPr>
              <a:t>. </a:t>
            </a:r>
            <a:r>
              <a:rPr lang="vi-VN" dirty="0" err="1">
                <a:latin typeface="Calibri"/>
                <a:cs typeface="Calibri"/>
              </a:rPr>
              <a:t>Với</a:t>
            </a:r>
            <a:r>
              <a:rPr lang="vi-VN" dirty="0">
                <a:latin typeface="Calibri"/>
                <a:cs typeface="Calibri"/>
              </a:rPr>
              <a:t> </a:t>
            </a:r>
            <a:r>
              <a:rPr lang="vi-VN" dirty="0" err="1">
                <a:latin typeface="Calibri"/>
                <a:cs typeface="Calibri"/>
              </a:rPr>
              <a:t>số</a:t>
            </a:r>
            <a:r>
              <a:rPr lang="vi-VN" dirty="0">
                <a:latin typeface="Calibri"/>
                <a:cs typeface="Calibri"/>
              </a:rPr>
              <a:t> </a:t>
            </a:r>
            <a:r>
              <a:rPr lang="vi-VN" dirty="0" err="1">
                <a:latin typeface="Calibri"/>
                <a:cs typeface="Calibri"/>
              </a:rPr>
              <a:t>liệu</a:t>
            </a:r>
            <a:r>
              <a:rPr lang="vi-VN" dirty="0">
                <a:latin typeface="Calibri"/>
                <a:cs typeface="Calibri"/>
              </a:rPr>
              <a:t> như </a:t>
            </a:r>
            <a:r>
              <a:rPr lang="vi-VN" dirty="0" err="1">
                <a:latin typeface="Calibri"/>
                <a:cs typeface="Calibri"/>
              </a:rPr>
              <a:t>thế</a:t>
            </a:r>
            <a:r>
              <a:rPr lang="vi-VN" dirty="0">
                <a:latin typeface="Calibri"/>
                <a:cs typeface="Calibri"/>
              </a:rPr>
              <a:t> </a:t>
            </a:r>
            <a:r>
              <a:rPr lang="vi-VN" dirty="0" err="1">
                <a:latin typeface="Calibri"/>
                <a:cs typeface="Calibri"/>
              </a:rPr>
              <a:t>này</a:t>
            </a:r>
            <a:r>
              <a:rPr lang="vi-VN" dirty="0">
                <a:latin typeface="Calibri"/>
                <a:cs typeface="Calibri"/>
              </a:rPr>
              <a:t> </a:t>
            </a:r>
            <a:r>
              <a:rPr lang="vi-VN" dirty="0" err="1">
                <a:latin typeface="Calibri"/>
                <a:cs typeface="Calibri"/>
              </a:rPr>
              <a:t>thì</a:t>
            </a:r>
            <a:r>
              <a:rPr lang="vi-VN" dirty="0">
                <a:latin typeface="Calibri"/>
                <a:cs typeface="Calibri"/>
              </a:rPr>
              <a:t> LSTM </a:t>
            </a:r>
            <a:r>
              <a:rPr lang="vi-VN" dirty="0" err="1">
                <a:latin typeface="Calibri"/>
                <a:cs typeface="Calibri"/>
              </a:rPr>
              <a:t>khó</a:t>
            </a:r>
            <a:r>
              <a:rPr lang="vi-VN" dirty="0">
                <a:latin typeface="Calibri"/>
                <a:cs typeface="Calibri"/>
              </a:rPr>
              <a:t> </a:t>
            </a:r>
            <a:r>
              <a:rPr lang="vi-VN" dirty="0" err="1">
                <a:latin typeface="Calibri"/>
                <a:cs typeface="Calibri"/>
              </a:rPr>
              <a:t>có</a:t>
            </a:r>
            <a:r>
              <a:rPr lang="vi-VN" dirty="0">
                <a:latin typeface="Calibri"/>
                <a:cs typeface="Calibri"/>
              </a:rPr>
              <a:t> </a:t>
            </a:r>
            <a:r>
              <a:rPr lang="vi-VN" dirty="0" err="1">
                <a:latin typeface="Calibri"/>
                <a:cs typeface="Calibri"/>
              </a:rPr>
              <a:t>thể</a:t>
            </a:r>
            <a:r>
              <a:rPr lang="vi-VN" dirty="0">
                <a:latin typeface="Calibri"/>
                <a:cs typeface="Calibri"/>
              </a:rPr>
              <a:t> </a:t>
            </a:r>
            <a:r>
              <a:rPr lang="vi-VN" dirty="0" err="1">
                <a:latin typeface="Calibri"/>
                <a:cs typeface="Calibri"/>
              </a:rPr>
              <a:t>học</a:t>
            </a:r>
            <a:r>
              <a:rPr lang="vi-VN" dirty="0">
                <a:latin typeface="Calibri"/>
                <a:cs typeface="Calibri"/>
              </a:rPr>
              <a:t> </a:t>
            </a:r>
            <a:r>
              <a:rPr lang="vi-VN" dirty="0" err="1">
                <a:latin typeface="Calibri"/>
                <a:cs typeface="Calibri"/>
              </a:rPr>
              <a:t>được</a:t>
            </a:r>
            <a:r>
              <a:rPr lang="vi-VN" dirty="0">
                <a:latin typeface="Calibri"/>
                <a:cs typeface="Calibri"/>
              </a:rPr>
              <a:t>, </a:t>
            </a:r>
            <a:r>
              <a:rPr lang="vi-VN" dirty="0" err="1">
                <a:latin typeface="Calibri"/>
                <a:cs typeface="Calibri"/>
              </a:rPr>
              <a:t>chỉ</a:t>
            </a:r>
            <a:r>
              <a:rPr lang="vi-VN" dirty="0">
                <a:latin typeface="Calibri"/>
                <a:cs typeface="Calibri"/>
              </a:rPr>
              <a:t> </a:t>
            </a:r>
            <a:r>
              <a:rPr lang="vi-VN" dirty="0" err="1">
                <a:latin typeface="Calibri"/>
                <a:cs typeface="Calibri"/>
              </a:rPr>
              <a:t>giải</a:t>
            </a:r>
            <a:r>
              <a:rPr lang="vi-VN" dirty="0">
                <a:latin typeface="Calibri"/>
                <a:cs typeface="Calibri"/>
              </a:rPr>
              <a:t> </a:t>
            </a:r>
            <a:r>
              <a:rPr lang="vi-VN" dirty="0" err="1">
                <a:latin typeface="Calibri"/>
                <a:cs typeface="Calibri"/>
              </a:rPr>
              <a:t>quyết</a:t>
            </a:r>
            <a:r>
              <a:rPr lang="vi-VN" dirty="0">
                <a:latin typeface="Calibri"/>
                <a:cs typeface="Calibri"/>
              </a:rPr>
              <a:t> </a:t>
            </a:r>
            <a:r>
              <a:rPr lang="vi-VN" dirty="0" err="1">
                <a:latin typeface="Calibri"/>
                <a:cs typeface="Calibri"/>
              </a:rPr>
              <a:t>được</a:t>
            </a:r>
            <a:r>
              <a:rPr lang="vi-VN" dirty="0">
                <a:latin typeface="Calibri"/>
                <a:cs typeface="Calibri"/>
              </a:rPr>
              <a:t> </a:t>
            </a:r>
            <a:r>
              <a:rPr lang="vi-VN" dirty="0" err="1">
                <a:latin typeface="Calibri"/>
                <a:cs typeface="Calibri"/>
              </a:rPr>
              <a:t>những</a:t>
            </a:r>
            <a:r>
              <a:rPr lang="vi-VN" dirty="0">
                <a:latin typeface="Calibri"/>
                <a:cs typeface="Calibri"/>
              </a:rPr>
              <a:t> </a:t>
            </a:r>
            <a:r>
              <a:rPr lang="vi-VN" dirty="0" err="1">
                <a:latin typeface="Calibri"/>
                <a:cs typeface="Calibri"/>
              </a:rPr>
              <a:t>bài</a:t>
            </a:r>
            <a:r>
              <a:rPr lang="vi-VN" dirty="0">
                <a:latin typeface="Calibri"/>
                <a:cs typeface="Calibri"/>
              </a:rPr>
              <a:t> </a:t>
            </a:r>
            <a:r>
              <a:rPr lang="vi-VN" dirty="0" err="1">
                <a:latin typeface="Calibri"/>
                <a:cs typeface="Calibri"/>
              </a:rPr>
              <a:t>toán</a:t>
            </a:r>
            <a:r>
              <a:rPr lang="vi-VN" dirty="0">
                <a:latin typeface="Calibri"/>
                <a:cs typeface="Calibri"/>
              </a:rPr>
              <a:t> </a:t>
            </a:r>
            <a:r>
              <a:rPr lang="vi-VN" dirty="0" err="1">
                <a:latin typeface="Calibri"/>
                <a:cs typeface="Calibri"/>
              </a:rPr>
              <a:t>này</a:t>
            </a:r>
            <a:r>
              <a:rPr lang="vi-VN" dirty="0">
                <a:latin typeface="Calibri"/>
                <a:cs typeface="Calibri"/>
              </a:rPr>
              <a:t> khi </a:t>
            </a:r>
            <a:r>
              <a:rPr lang="vi-VN" dirty="0" err="1">
                <a:latin typeface="Calibri"/>
                <a:cs typeface="Calibri"/>
              </a:rPr>
              <a:t>dữ</a:t>
            </a:r>
            <a:r>
              <a:rPr lang="vi-VN" dirty="0">
                <a:latin typeface="Calibri"/>
                <a:cs typeface="Calibri"/>
              </a:rPr>
              <a:t> </a:t>
            </a:r>
            <a:r>
              <a:rPr lang="vi-VN" dirty="0" err="1">
                <a:latin typeface="Calibri"/>
                <a:cs typeface="Calibri"/>
              </a:rPr>
              <a:t>liệu</a:t>
            </a:r>
            <a:r>
              <a:rPr lang="vi-VN" dirty="0">
                <a:latin typeface="Calibri"/>
                <a:cs typeface="Calibri"/>
              </a:rPr>
              <a:t> </a:t>
            </a:r>
            <a:r>
              <a:rPr lang="vi-VN" dirty="0" err="1">
                <a:latin typeface="Calibri"/>
                <a:cs typeface="Calibri"/>
              </a:rPr>
              <a:t>rất</a:t>
            </a:r>
            <a:r>
              <a:rPr lang="vi-VN" dirty="0">
                <a:latin typeface="Calibri"/>
                <a:cs typeface="Calibri"/>
              </a:rPr>
              <a:t> </a:t>
            </a:r>
            <a:r>
              <a:rPr lang="vi-VN" dirty="0" err="1">
                <a:latin typeface="Calibri"/>
                <a:cs typeface="Calibri"/>
              </a:rPr>
              <a:t>nhiều</a:t>
            </a:r>
            <a:r>
              <a:rPr lang="vi-VN" dirty="0">
                <a:latin typeface="Calibri"/>
                <a:cs typeface="Calibri"/>
              </a:rPr>
              <a:t>.</a:t>
            </a:r>
          </a:p>
          <a:p>
            <a:pPr>
              <a:buFont typeface="Arial"/>
              <a:buChar char="•"/>
            </a:pPr>
            <a:endParaRPr lang="vi-VN" dirty="0">
              <a:cs typeface="Calibri"/>
            </a:endParaRPr>
          </a:p>
          <a:p>
            <a:pPr marL="285750" indent="-285750">
              <a:buFont typeface="Arial"/>
              <a:buChar char="•"/>
            </a:pPr>
            <a:endParaRPr lang="vi-VN" dirty="0">
              <a:cs typeface="Calibri"/>
            </a:endParaRPr>
          </a:p>
          <a:p>
            <a:endParaRPr lang="vi-VN" b="1" dirty="0">
              <a:cs typeface="Calibri"/>
            </a:endParaRPr>
          </a:p>
          <a:p>
            <a:pPr marL="342900" indent="-342900" algn="just">
              <a:buAutoNum type="arabicPeriod"/>
            </a:pPr>
            <a:endParaRPr lang="vi-VN" b="1" dirty="0">
              <a:cs typeface="Calibri"/>
            </a:endParaRPr>
          </a:p>
          <a:p>
            <a:pPr algn="just"/>
            <a:endParaRPr lang="vi-VN" b="1" dirty="0">
              <a:cs typeface="Calibri"/>
            </a:endParaRPr>
          </a:p>
        </p:txBody>
      </p:sp>
      <p:pic>
        <p:nvPicPr>
          <p:cNvPr id="5" name="Hình ảnh 5" descr="Ảnh có chứa buồng, treo, màn hình, phòng&#10;&#10;Mô tả được tạo với mức tin cậy rất cao">
            <a:extLst>
              <a:ext uri="{FF2B5EF4-FFF2-40B4-BE49-F238E27FC236}">
                <a16:creationId xmlns:a16="http://schemas.microsoft.com/office/drawing/2014/main" id="{86EBEB15-90FC-4DD9-860F-F028D9C05840}"/>
              </a:ext>
            </a:extLst>
          </p:cNvPr>
          <p:cNvPicPr>
            <a:picLocks noChangeAspect="1"/>
          </p:cNvPicPr>
          <p:nvPr/>
        </p:nvPicPr>
        <p:blipFill>
          <a:blip r:embed="rId2"/>
          <a:stretch>
            <a:fillRect/>
          </a:stretch>
        </p:blipFill>
        <p:spPr>
          <a:xfrm>
            <a:off x="1158635" y="3551926"/>
            <a:ext cx="5734050" cy="990600"/>
          </a:xfrm>
          <a:prstGeom prst="rect">
            <a:avLst/>
          </a:prstGeom>
        </p:spPr>
      </p:pic>
      <p:pic>
        <p:nvPicPr>
          <p:cNvPr id="7" name="Hình ảnh 7" descr="Ảnh có chứa ảnh chụp màn hình, trắng&#10;&#10;Mô tả được tạo với mức tin cậy rất cao">
            <a:extLst>
              <a:ext uri="{FF2B5EF4-FFF2-40B4-BE49-F238E27FC236}">
                <a16:creationId xmlns:a16="http://schemas.microsoft.com/office/drawing/2014/main" id="{B20BA715-8CDC-4639-BED6-D12C3C598F42}"/>
              </a:ext>
            </a:extLst>
          </p:cNvPr>
          <p:cNvPicPr>
            <a:picLocks noChangeAspect="1"/>
          </p:cNvPicPr>
          <p:nvPr/>
        </p:nvPicPr>
        <p:blipFill>
          <a:blip r:embed="rId3"/>
          <a:stretch>
            <a:fillRect/>
          </a:stretch>
        </p:blipFill>
        <p:spPr>
          <a:xfrm>
            <a:off x="1277697" y="4758726"/>
            <a:ext cx="5495925" cy="819868"/>
          </a:xfrm>
          <a:prstGeom prst="rect">
            <a:avLst/>
          </a:prstGeom>
        </p:spPr>
      </p:pic>
      <p:sp>
        <p:nvSpPr>
          <p:cNvPr id="9" name="Hộp Văn bản 8">
            <a:extLst>
              <a:ext uri="{FF2B5EF4-FFF2-40B4-BE49-F238E27FC236}">
                <a16:creationId xmlns:a16="http://schemas.microsoft.com/office/drawing/2014/main" id="{0490EDD8-3540-4CC7-858A-F4AC65220435}"/>
              </a:ext>
            </a:extLst>
          </p:cNvPr>
          <p:cNvSpPr txBox="1"/>
          <p:nvPr/>
        </p:nvSpPr>
        <p:spPr>
          <a:xfrm>
            <a:off x="655608" y="5975230"/>
            <a:ext cx="6625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Calibri"/>
                <a:cs typeface="Calibri"/>
              </a:rPr>
              <a:t>==&gt; </a:t>
            </a:r>
            <a:r>
              <a:rPr lang="vi-VN" b="1" dirty="0" err="1">
                <a:latin typeface="Calibri"/>
                <a:cs typeface="Calibri"/>
              </a:rPr>
              <a:t>Muốn</a:t>
            </a:r>
            <a:r>
              <a:rPr lang="vi-VN" b="1" dirty="0">
                <a:latin typeface="Calibri"/>
                <a:cs typeface="Calibri"/>
              </a:rPr>
              <a:t> </a:t>
            </a:r>
            <a:r>
              <a:rPr lang="vi-VN" b="1" dirty="0" err="1">
                <a:latin typeface="Calibri"/>
                <a:cs typeface="Calibri"/>
              </a:rPr>
              <a:t>học</a:t>
            </a:r>
            <a:r>
              <a:rPr lang="vi-VN" b="1" dirty="0">
                <a:latin typeface="Calibri"/>
                <a:cs typeface="Calibri"/>
              </a:rPr>
              <a:t> </a:t>
            </a:r>
            <a:r>
              <a:rPr lang="vi-VN" b="1" dirty="0" err="1">
                <a:latin typeface="Calibri"/>
                <a:cs typeface="Calibri"/>
              </a:rPr>
              <a:t>tốt</a:t>
            </a:r>
            <a:r>
              <a:rPr lang="vi-VN" b="1" dirty="0">
                <a:latin typeface="Calibri"/>
                <a:cs typeface="Calibri"/>
              </a:rPr>
              <a:t> </a:t>
            </a:r>
            <a:r>
              <a:rPr lang="vi-VN" b="1" dirty="0" err="1">
                <a:latin typeface="Calibri"/>
                <a:cs typeface="Calibri"/>
              </a:rPr>
              <a:t>thì</a:t>
            </a:r>
            <a:r>
              <a:rPr lang="vi-VN" b="1" dirty="0">
                <a:latin typeface="Calibri"/>
                <a:cs typeface="Calibri"/>
              </a:rPr>
              <a:t> </a:t>
            </a:r>
            <a:r>
              <a:rPr lang="vi-VN" b="1" dirty="0" err="1">
                <a:latin typeface="Calibri"/>
                <a:cs typeface="Calibri"/>
              </a:rPr>
              <a:t>phải</a:t>
            </a:r>
            <a:r>
              <a:rPr lang="vi-VN" b="1" dirty="0">
                <a:latin typeface="Calibri"/>
                <a:cs typeface="Calibri"/>
              </a:rPr>
              <a:t> </a:t>
            </a:r>
            <a:r>
              <a:rPr lang="vi-VN" b="1" dirty="0" err="1">
                <a:latin typeface="Calibri"/>
                <a:cs typeface="Calibri"/>
              </a:rPr>
              <a:t>rất</a:t>
            </a:r>
            <a:r>
              <a:rPr lang="vi-VN" b="1" dirty="0">
                <a:latin typeface="Calibri"/>
                <a:cs typeface="Calibri"/>
              </a:rPr>
              <a:t> </a:t>
            </a:r>
            <a:r>
              <a:rPr lang="vi-VN" b="1" dirty="0" err="1">
                <a:latin typeface="Calibri"/>
                <a:cs typeface="Calibri"/>
              </a:rPr>
              <a:t>nhiều</a:t>
            </a:r>
            <a:r>
              <a:rPr lang="vi-VN" b="1" dirty="0">
                <a:latin typeface="Calibri"/>
                <a:cs typeface="Calibri"/>
              </a:rPr>
              <a:t> </a:t>
            </a:r>
            <a:r>
              <a:rPr lang="vi-VN" b="1" dirty="0" err="1">
                <a:latin typeface="Calibri"/>
                <a:cs typeface="Calibri"/>
              </a:rPr>
              <a:t>dữ</a:t>
            </a:r>
            <a:r>
              <a:rPr lang="vi-VN" b="1" dirty="0">
                <a:latin typeface="Calibri"/>
                <a:cs typeface="Calibri"/>
              </a:rPr>
              <a:t> </a:t>
            </a:r>
            <a:r>
              <a:rPr lang="vi-VN" b="1" dirty="0" err="1">
                <a:latin typeface="Calibri"/>
                <a:cs typeface="Calibri"/>
              </a:rPr>
              <a:t>liệu</a:t>
            </a:r>
            <a:r>
              <a:rPr lang="vi-VN" b="1" dirty="0">
                <a:latin typeface="Calibri"/>
                <a:cs typeface="Calibri"/>
              </a:rPr>
              <a:t> </a:t>
            </a:r>
            <a:r>
              <a:rPr lang="vi-VN" b="1" dirty="0" err="1">
                <a:latin typeface="Calibri"/>
                <a:cs typeface="Calibri"/>
              </a:rPr>
              <a:t>cùng</a:t>
            </a:r>
            <a:r>
              <a:rPr lang="vi-VN" b="1" dirty="0">
                <a:latin typeface="Calibri"/>
                <a:cs typeface="Calibri"/>
              </a:rPr>
              <a:t> </a:t>
            </a:r>
            <a:r>
              <a:rPr lang="vi-VN" b="1" dirty="0" err="1">
                <a:latin typeface="Calibri"/>
                <a:cs typeface="Calibri"/>
              </a:rPr>
              <a:t>lĩnh</a:t>
            </a:r>
            <a:r>
              <a:rPr lang="vi-VN" b="1" dirty="0">
                <a:latin typeface="Calibri"/>
                <a:cs typeface="Calibri"/>
              </a:rPr>
              <a:t> </a:t>
            </a:r>
            <a:r>
              <a:rPr lang="vi-VN" b="1" dirty="0" err="1">
                <a:latin typeface="Calibri"/>
                <a:cs typeface="Calibri"/>
              </a:rPr>
              <a:t>vực</a:t>
            </a:r>
            <a:endParaRPr lang="vi-VN" b="1">
              <a:cs typeface="Calibri"/>
            </a:endParaRPr>
          </a:p>
        </p:txBody>
      </p:sp>
    </p:spTree>
    <p:extLst>
      <p:ext uri="{BB962C8B-B14F-4D97-AF65-F5344CB8AC3E}">
        <p14:creationId xmlns:p14="http://schemas.microsoft.com/office/powerpoint/2010/main" val="44691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AC62-41CB-4C03-85D8-43DCD57ABDAE}"/>
              </a:ext>
            </a:extLst>
          </p:cNvPr>
          <p:cNvSpPr>
            <a:spLocks noGrp="1"/>
          </p:cNvSpPr>
          <p:nvPr>
            <p:ph type="title"/>
          </p:nvPr>
        </p:nvSpPr>
        <p:spPr/>
        <p:txBody>
          <a:bodyPr/>
          <a:lstStyle/>
          <a:p>
            <a:r>
              <a:rPr lang="en-US"/>
              <a:t>1. </a:t>
            </a:r>
            <a:r>
              <a:rPr lang="en-US" err="1"/>
              <a:t>Vấn</a:t>
            </a:r>
            <a:r>
              <a:rPr lang="en-US"/>
              <a:t> </a:t>
            </a:r>
            <a:r>
              <a:rPr lang="en-US" err="1"/>
              <a:t>đề</a:t>
            </a:r>
            <a:r>
              <a:rPr lang="en-US"/>
              <a:t> </a:t>
            </a:r>
            <a:r>
              <a:rPr lang="en-US" err="1"/>
              <a:t>giải</a:t>
            </a:r>
            <a:r>
              <a:rPr lang="en-US"/>
              <a:t> </a:t>
            </a:r>
            <a:r>
              <a:rPr lang="en-US" err="1"/>
              <a:t>quyết</a:t>
            </a:r>
            <a:endParaRPr lang="en-US"/>
          </a:p>
        </p:txBody>
      </p:sp>
      <p:sp>
        <p:nvSpPr>
          <p:cNvPr id="3" name="Content Placeholder 2">
            <a:extLst>
              <a:ext uri="{FF2B5EF4-FFF2-40B4-BE49-F238E27FC236}">
                <a16:creationId xmlns:a16="http://schemas.microsoft.com/office/drawing/2014/main" id="{8C12A482-E919-4706-A941-D3B6F94201BD}"/>
              </a:ext>
            </a:extLst>
          </p:cNvPr>
          <p:cNvSpPr>
            <a:spLocks noGrp="1"/>
          </p:cNvSpPr>
          <p:nvPr>
            <p:ph idx="1"/>
          </p:nvPr>
        </p:nvSpPr>
        <p:spPr/>
        <p:txBody>
          <a:bodyPr/>
          <a:lstStyle/>
          <a:p>
            <a:pPr lvl="1"/>
            <a:r>
              <a:rPr lang="en-GB" sz="2000" err="1"/>
              <a:t>Tìm</a:t>
            </a:r>
            <a:r>
              <a:rPr lang="en-GB" sz="2000"/>
              <a:t> </a:t>
            </a:r>
            <a:r>
              <a:rPr lang="en-GB" sz="2000" err="1"/>
              <a:t>hiểu</a:t>
            </a:r>
            <a:r>
              <a:rPr lang="en-GB" sz="2000"/>
              <a:t> </a:t>
            </a:r>
            <a:r>
              <a:rPr lang="en-GB" sz="2000" err="1"/>
              <a:t>ph</a:t>
            </a:r>
            <a:r>
              <a:rPr lang="vi-VN" sz="2000"/>
              <a:t>ư</a:t>
            </a:r>
            <a:r>
              <a:rPr lang="en-US" sz="2000" err="1"/>
              <a:t>ơng</a:t>
            </a:r>
            <a:r>
              <a:rPr lang="en-US" sz="2000"/>
              <a:t> </a:t>
            </a:r>
            <a:r>
              <a:rPr lang="en-US" sz="2000" err="1"/>
              <a:t>pháp</a:t>
            </a:r>
            <a:r>
              <a:rPr lang="en-US" sz="2000"/>
              <a:t> LSTM </a:t>
            </a:r>
            <a:r>
              <a:rPr lang="en-US" sz="2000" err="1"/>
              <a:t>trong</a:t>
            </a:r>
            <a:r>
              <a:rPr lang="en-US" sz="2000"/>
              <a:t> </a:t>
            </a:r>
            <a:r>
              <a:rPr lang="en-US" sz="2000" err="1"/>
              <a:t>áp</a:t>
            </a:r>
            <a:r>
              <a:rPr lang="en-US" sz="2000"/>
              <a:t> </a:t>
            </a:r>
            <a:r>
              <a:rPr lang="en-US" sz="2000" err="1"/>
              <a:t>dụng</a:t>
            </a:r>
            <a:r>
              <a:rPr lang="en-US" sz="2000"/>
              <a:t> </a:t>
            </a:r>
            <a:r>
              <a:rPr lang="en-US" sz="2000" err="1"/>
              <a:t>kỹ</a:t>
            </a:r>
            <a:r>
              <a:rPr lang="en-US" sz="2000"/>
              <a:t> </a:t>
            </a:r>
            <a:r>
              <a:rPr lang="en-US" sz="2000" err="1"/>
              <a:t>thuật</a:t>
            </a:r>
            <a:r>
              <a:rPr lang="en-US" sz="2000"/>
              <a:t> EVM</a:t>
            </a:r>
          </a:p>
          <a:p>
            <a:pPr lvl="1"/>
            <a:r>
              <a:rPr lang="en-US" sz="2000" err="1"/>
              <a:t>Xây</a:t>
            </a:r>
            <a:r>
              <a:rPr lang="en-US" sz="2000"/>
              <a:t> </a:t>
            </a:r>
            <a:r>
              <a:rPr lang="en-US" sz="2000" err="1"/>
              <a:t>dựng</a:t>
            </a:r>
            <a:r>
              <a:rPr lang="en-US" sz="2000"/>
              <a:t>, </a:t>
            </a:r>
            <a:r>
              <a:rPr lang="en-US" sz="2000" err="1"/>
              <a:t>đề</a:t>
            </a:r>
            <a:r>
              <a:rPr lang="en-US" sz="2000"/>
              <a:t> </a:t>
            </a:r>
            <a:r>
              <a:rPr lang="en-US" sz="2000" err="1"/>
              <a:t>xuất</a:t>
            </a:r>
            <a:r>
              <a:rPr lang="en-US" sz="2000"/>
              <a:t> </a:t>
            </a:r>
            <a:r>
              <a:rPr lang="en-US" sz="2000" err="1"/>
              <a:t>mô</a:t>
            </a:r>
            <a:r>
              <a:rPr lang="en-US" sz="2000"/>
              <a:t> </a:t>
            </a:r>
            <a:r>
              <a:rPr lang="en-US" sz="2000" err="1"/>
              <a:t>hình</a:t>
            </a:r>
            <a:r>
              <a:rPr lang="en-US" sz="2000"/>
              <a:t> LSTM </a:t>
            </a:r>
            <a:r>
              <a:rPr lang="en-US" sz="2000" err="1"/>
              <a:t>để</a:t>
            </a:r>
            <a:r>
              <a:rPr lang="en-US" sz="2000"/>
              <a:t> </a:t>
            </a:r>
            <a:r>
              <a:rPr lang="en-US" sz="2000" err="1"/>
              <a:t>dự</a:t>
            </a:r>
            <a:r>
              <a:rPr lang="en-US" sz="2000"/>
              <a:t> </a:t>
            </a:r>
            <a:r>
              <a:rPr lang="en-US" sz="2000" err="1"/>
              <a:t>đoán</a:t>
            </a:r>
            <a:r>
              <a:rPr lang="en-US" sz="2000"/>
              <a:t> </a:t>
            </a:r>
            <a:r>
              <a:rPr lang="en-US" sz="2000" err="1"/>
              <a:t>thời</a:t>
            </a:r>
            <a:r>
              <a:rPr lang="en-US" sz="2000"/>
              <a:t> </a:t>
            </a:r>
            <a:r>
              <a:rPr lang="en-US" sz="2000" err="1"/>
              <a:t>gian</a:t>
            </a:r>
            <a:r>
              <a:rPr lang="en-US" sz="2000"/>
              <a:t> </a:t>
            </a:r>
            <a:r>
              <a:rPr lang="en-US" sz="2000" err="1"/>
              <a:t>và</a:t>
            </a:r>
            <a:r>
              <a:rPr lang="en-US" sz="2000"/>
              <a:t> chi </a:t>
            </a:r>
            <a:r>
              <a:rPr lang="en-US" sz="2000" err="1"/>
              <a:t>phí</a:t>
            </a:r>
            <a:r>
              <a:rPr lang="en-US" sz="2000"/>
              <a:t> </a:t>
            </a:r>
            <a:r>
              <a:rPr lang="en-US" sz="2000" err="1"/>
              <a:t>hoàn</a:t>
            </a:r>
            <a:r>
              <a:rPr lang="en-US" sz="2000"/>
              <a:t> </a:t>
            </a:r>
            <a:r>
              <a:rPr lang="en-US" sz="2000" err="1"/>
              <a:t>thành</a:t>
            </a:r>
            <a:r>
              <a:rPr lang="en-US" sz="2000"/>
              <a:t> </a:t>
            </a:r>
            <a:r>
              <a:rPr lang="en-US" sz="2000" err="1"/>
              <a:t>dự</a:t>
            </a:r>
            <a:r>
              <a:rPr lang="en-US" sz="2000"/>
              <a:t> án phần mềm</a:t>
            </a:r>
          </a:p>
          <a:p>
            <a:pPr lvl="1"/>
            <a:r>
              <a:rPr lang="en-US" sz="2000" err="1"/>
              <a:t>Chuẩn</a:t>
            </a:r>
            <a:r>
              <a:rPr lang="en-US" sz="2000"/>
              <a:t> </a:t>
            </a:r>
            <a:r>
              <a:rPr lang="en-US" sz="2000" err="1"/>
              <a:t>bị</a:t>
            </a:r>
            <a:r>
              <a:rPr lang="en-US" sz="2000"/>
              <a:t> 22 </a:t>
            </a:r>
            <a:r>
              <a:rPr lang="en-US" sz="2000" err="1"/>
              <a:t>bộ</a:t>
            </a:r>
            <a:r>
              <a:rPr lang="en-US" sz="2000"/>
              <a:t> </a:t>
            </a:r>
            <a:r>
              <a:rPr lang="en-US" sz="2000" err="1"/>
              <a:t>dữ</a:t>
            </a:r>
            <a:r>
              <a:rPr lang="en-US" sz="2000"/>
              <a:t> </a:t>
            </a:r>
            <a:r>
              <a:rPr lang="en-US" sz="2000" err="1"/>
              <a:t>liệu</a:t>
            </a:r>
            <a:r>
              <a:rPr lang="en-US" sz="2000"/>
              <a:t> </a:t>
            </a:r>
            <a:r>
              <a:rPr lang="en-US" sz="2000" err="1"/>
              <a:t>về</a:t>
            </a:r>
            <a:r>
              <a:rPr lang="en-US" sz="2000"/>
              <a:t> </a:t>
            </a:r>
            <a:r>
              <a:rPr lang="en-US" sz="2000" err="1"/>
              <a:t>các</a:t>
            </a:r>
            <a:r>
              <a:rPr lang="en-US" sz="2000"/>
              <a:t> </a:t>
            </a:r>
            <a:r>
              <a:rPr lang="en-US" sz="2000" err="1"/>
              <a:t>dự</a:t>
            </a:r>
            <a:r>
              <a:rPr lang="en-US" sz="2000"/>
              <a:t> </a:t>
            </a:r>
            <a:r>
              <a:rPr lang="en-US" sz="2000" err="1"/>
              <a:t>án</a:t>
            </a:r>
            <a:r>
              <a:rPr lang="en-US" sz="2000"/>
              <a:t> </a:t>
            </a:r>
            <a:r>
              <a:rPr lang="en-US" sz="2000" err="1"/>
              <a:t>công</a:t>
            </a:r>
            <a:r>
              <a:rPr lang="en-US" sz="2000"/>
              <a:t> </a:t>
            </a:r>
            <a:r>
              <a:rPr lang="en-US" sz="2000" err="1"/>
              <a:t>nghệ</a:t>
            </a:r>
            <a:r>
              <a:rPr lang="en-US" sz="2000"/>
              <a:t> </a:t>
            </a:r>
            <a:r>
              <a:rPr lang="en-US" sz="2000" err="1"/>
              <a:t>phần</a:t>
            </a:r>
            <a:r>
              <a:rPr lang="en-US" sz="2000"/>
              <a:t> </a:t>
            </a:r>
            <a:r>
              <a:rPr lang="en-US" sz="2000" err="1"/>
              <a:t>mềm</a:t>
            </a:r>
            <a:r>
              <a:rPr lang="en-US" sz="2000"/>
              <a:t> </a:t>
            </a:r>
            <a:r>
              <a:rPr lang="en-US" sz="2000" err="1"/>
              <a:t>trên</a:t>
            </a:r>
            <a:r>
              <a:rPr lang="en-US" sz="2000"/>
              <a:t> </a:t>
            </a:r>
            <a:r>
              <a:rPr lang="en-US" sz="2000" err="1"/>
              <a:t>thế</a:t>
            </a:r>
            <a:r>
              <a:rPr lang="en-US" sz="2000"/>
              <a:t> </a:t>
            </a:r>
            <a:r>
              <a:rPr lang="en-US" sz="2000" err="1"/>
              <a:t>giới</a:t>
            </a:r>
            <a:endParaRPr lang="en-GB" sz="2000"/>
          </a:p>
          <a:p>
            <a:pPr lvl="1"/>
            <a:r>
              <a:rPr lang="en-GB" sz="2000" err="1"/>
              <a:t>Cải</a:t>
            </a:r>
            <a:r>
              <a:rPr lang="en-GB" sz="2000"/>
              <a:t> </a:t>
            </a:r>
            <a:r>
              <a:rPr lang="en-GB" sz="2000" err="1"/>
              <a:t>tiến</a:t>
            </a:r>
            <a:r>
              <a:rPr lang="en-GB" sz="2000"/>
              <a:t> </a:t>
            </a:r>
            <a:r>
              <a:rPr lang="en-GB" sz="2000" err="1"/>
              <a:t>mô</a:t>
            </a:r>
            <a:r>
              <a:rPr lang="en-GB" sz="2000"/>
              <a:t> </a:t>
            </a:r>
            <a:r>
              <a:rPr lang="en-GB" sz="2000" err="1"/>
              <a:t>hình</a:t>
            </a:r>
            <a:r>
              <a:rPr lang="en-GB" sz="2000"/>
              <a:t> LSTM </a:t>
            </a:r>
            <a:r>
              <a:rPr lang="en-GB" sz="2000" err="1"/>
              <a:t>và</a:t>
            </a:r>
            <a:r>
              <a:rPr lang="en-GB" sz="2000"/>
              <a:t> </a:t>
            </a:r>
            <a:r>
              <a:rPr lang="en-GB" sz="2000" err="1"/>
              <a:t>th</a:t>
            </a:r>
            <a:r>
              <a:rPr lang="en-US" sz="2000" err="1"/>
              <a:t>ực</a:t>
            </a:r>
            <a:r>
              <a:rPr lang="en-US" sz="2000"/>
              <a:t> </a:t>
            </a:r>
            <a:r>
              <a:rPr lang="en-US" sz="2000" err="1"/>
              <a:t>nghiệm</a:t>
            </a:r>
            <a:r>
              <a:rPr lang="en-US" sz="2000"/>
              <a:t> </a:t>
            </a:r>
            <a:r>
              <a:rPr lang="en-US" sz="2000" err="1"/>
              <a:t>dựa</a:t>
            </a:r>
            <a:r>
              <a:rPr lang="en-US" sz="2000"/>
              <a:t> </a:t>
            </a:r>
            <a:r>
              <a:rPr lang="en-US" sz="2000" err="1"/>
              <a:t>trên</a:t>
            </a:r>
            <a:r>
              <a:rPr lang="en-US" sz="2000"/>
              <a:t> </a:t>
            </a:r>
            <a:r>
              <a:rPr lang="en-US" sz="2000" err="1"/>
              <a:t>dữ</a:t>
            </a:r>
            <a:r>
              <a:rPr lang="en-US" sz="2000"/>
              <a:t> </a:t>
            </a:r>
            <a:r>
              <a:rPr lang="en-US" sz="2000" err="1"/>
              <a:t>liệu</a:t>
            </a:r>
            <a:r>
              <a:rPr lang="en-US" sz="2000"/>
              <a:t> </a:t>
            </a:r>
            <a:r>
              <a:rPr lang="en-US" sz="2000" err="1"/>
              <a:t>thu</a:t>
            </a:r>
            <a:r>
              <a:rPr lang="en-US" sz="2000"/>
              <a:t> </a:t>
            </a:r>
            <a:r>
              <a:rPr lang="en-US" sz="2000" err="1"/>
              <a:t>thập</a:t>
            </a:r>
            <a:r>
              <a:rPr lang="en-US" sz="2000"/>
              <a:t> đ</a:t>
            </a:r>
            <a:r>
              <a:rPr lang="vi-VN" sz="2000"/>
              <a:t>ư</a:t>
            </a:r>
            <a:r>
              <a:rPr lang="en-US" sz="2000"/>
              <a:t>ợc và bộ dữ liệu các anh K59</a:t>
            </a:r>
          </a:p>
          <a:p>
            <a:pPr lvl="1"/>
            <a:r>
              <a:rPr lang="en-US" sz="2000" err="1"/>
              <a:t>Đánh</a:t>
            </a:r>
            <a:r>
              <a:rPr lang="en-US" sz="2000"/>
              <a:t> </a:t>
            </a:r>
            <a:r>
              <a:rPr lang="en-US" sz="2000" err="1"/>
              <a:t>giá</a:t>
            </a:r>
            <a:r>
              <a:rPr lang="en-US" sz="2000"/>
              <a:t> </a:t>
            </a:r>
            <a:r>
              <a:rPr lang="en-US" sz="2000" err="1"/>
              <a:t>chất</a:t>
            </a:r>
            <a:r>
              <a:rPr lang="en-US" sz="2000"/>
              <a:t> l</a:t>
            </a:r>
            <a:r>
              <a:rPr lang="vi-VN" sz="2000"/>
              <a:t>ư</a:t>
            </a:r>
            <a:r>
              <a:rPr lang="en-US" sz="2000" err="1"/>
              <a:t>ợng</a:t>
            </a:r>
            <a:r>
              <a:rPr lang="en-US" sz="2000"/>
              <a:t> </a:t>
            </a:r>
            <a:r>
              <a:rPr lang="en-US" sz="2000" err="1"/>
              <a:t>các</a:t>
            </a:r>
            <a:r>
              <a:rPr lang="en-US" sz="2000"/>
              <a:t> </a:t>
            </a:r>
            <a:r>
              <a:rPr lang="en-US" sz="2000" err="1"/>
              <a:t>mô</a:t>
            </a:r>
            <a:r>
              <a:rPr lang="en-US" sz="2000"/>
              <a:t> </a:t>
            </a:r>
            <a:r>
              <a:rPr lang="en-US" sz="2000" err="1"/>
              <a:t>hình</a:t>
            </a:r>
            <a:r>
              <a:rPr lang="en-US" sz="2000"/>
              <a:t> </a:t>
            </a:r>
            <a:r>
              <a:rPr lang="en-US" sz="2000" err="1"/>
              <a:t>dự</a:t>
            </a:r>
            <a:r>
              <a:rPr lang="en-US" sz="2000"/>
              <a:t> </a:t>
            </a:r>
            <a:r>
              <a:rPr lang="en-US" sz="2000" err="1"/>
              <a:t>đoán</a:t>
            </a:r>
            <a:r>
              <a:rPr lang="en-US" sz="2000"/>
              <a:t>, </a:t>
            </a:r>
            <a:r>
              <a:rPr lang="en-US" sz="2000" err="1"/>
              <a:t>tìm</a:t>
            </a:r>
            <a:r>
              <a:rPr lang="en-US" sz="2000"/>
              <a:t> </a:t>
            </a:r>
            <a:r>
              <a:rPr lang="en-US" sz="2000" err="1"/>
              <a:t>mô</a:t>
            </a:r>
            <a:r>
              <a:rPr lang="en-US" sz="2000"/>
              <a:t> </a:t>
            </a:r>
            <a:r>
              <a:rPr lang="en-US" sz="2000" err="1"/>
              <a:t>hình</a:t>
            </a:r>
            <a:r>
              <a:rPr lang="en-US" sz="2000"/>
              <a:t> </a:t>
            </a:r>
            <a:r>
              <a:rPr lang="en-US" sz="2000" err="1"/>
              <a:t>tối</a:t>
            </a:r>
            <a:r>
              <a:rPr lang="en-US" sz="2000"/>
              <a:t> </a:t>
            </a:r>
            <a:r>
              <a:rPr lang="vi-VN" sz="2000"/>
              <a:t>ư</a:t>
            </a:r>
            <a:r>
              <a:rPr lang="en-US" sz="2000"/>
              <a:t>u</a:t>
            </a:r>
          </a:p>
          <a:p>
            <a:pPr lvl="1"/>
            <a:r>
              <a:rPr lang="en-US" sz="2000" err="1"/>
              <a:t>Hoàn</a:t>
            </a:r>
            <a:r>
              <a:rPr lang="en-US" sz="2000"/>
              <a:t> </a:t>
            </a:r>
            <a:r>
              <a:rPr lang="en-US" sz="2000" err="1"/>
              <a:t>thành</a:t>
            </a:r>
            <a:r>
              <a:rPr lang="en-US" sz="2000"/>
              <a:t> </a:t>
            </a:r>
            <a:r>
              <a:rPr lang="en-US" sz="2000" err="1"/>
              <a:t>báo</a:t>
            </a:r>
            <a:r>
              <a:rPr lang="en-US" sz="2000"/>
              <a:t> </a:t>
            </a:r>
            <a:r>
              <a:rPr lang="en-US" sz="2000" err="1"/>
              <a:t>cáo</a:t>
            </a:r>
            <a:r>
              <a:rPr lang="en-US" sz="2000"/>
              <a:t> </a:t>
            </a:r>
            <a:r>
              <a:rPr lang="en-US" sz="2000" err="1"/>
              <a:t>môn</a:t>
            </a:r>
            <a:r>
              <a:rPr lang="en-US" sz="2000"/>
              <a:t> </a:t>
            </a:r>
            <a:r>
              <a:rPr lang="en-US" sz="2000" err="1"/>
              <a:t>học</a:t>
            </a:r>
            <a:endParaRPr lang="en-GB" sz="2000"/>
          </a:p>
        </p:txBody>
      </p:sp>
    </p:spTree>
    <p:extLst>
      <p:ext uri="{BB962C8B-B14F-4D97-AF65-F5344CB8AC3E}">
        <p14:creationId xmlns:p14="http://schemas.microsoft.com/office/powerpoint/2010/main" val="497083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dirty="0"/>
              <a:t>6. </a:t>
            </a:r>
            <a:r>
              <a:rPr lang="en-US" dirty="0" err="1"/>
              <a:t>Tiến</a:t>
            </a:r>
            <a:r>
              <a:rPr lang="en-US" dirty="0"/>
              <a:t> </a:t>
            </a:r>
            <a:r>
              <a:rPr lang="en-US" dirty="0" err="1"/>
              <a:t>độ</a:t>
            </a:r>
            <a:endParaRPr lang="en-US" dirty="0" err="1">
              <a:cs typeface="Calibri Light"/>
            </a:endParaRPr>
          </a:p>
        </p:txBody>
      </p:sp>
      <p:sp>
        <p:nvSpPr>
          <p:cNvPr id="3" name="Hộp Văn bản 2">
            <a:extLst>
              <a:ext uri="{FF2B5EF4-FFF2-40B4-BE49-F238E27FC236}">
                <a16:creationId xmlns:a16="http://schemas.microsoft.com/office/drawing/2014/main" id="{9102F58A-BC54-4D63-B7A4-E7689CBCD473}"/>
              </a:ext>
            </a:extLst>
          </p:cNvPr>
          <p:cNvSpPr txBox="1"/>
          <p:nvPr/>
        </p:nvSpPr>
        <p:spPr>
          <a:xfrm>
            <a:off x="324929" y="1144438"/>
            <a:ext cx="836474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b="1" dirty="0" err="1">
                <a:latin typeface="Calibri"/>
                <a:cs typeface="Calibri"/>
              </a:rPr>
              <a:t>Báo</a:t>
            </a:r>
            <a:r>
              <a:rPr lang="vi-VN" b="1" dirty="0">
                <a:latin typeface="Calibri"/>
                <a:cs typeface="Calibri"/>
              </a:rPr>
              <a:t> </a:t>
            </a:r>
            <a:r>
              <a:rPr lang="vi-VN" b="1" dirty="0" err="1">
                <a:latin typeface="Calibri"/>
                <a:cs typeface="Calibri"/>
              </a:rPr>
              <a:t>cáo</a:t>
            </a:r>
            <a:r>
              <a:rPr lang="vi-VN" b="1" dirty="0">
                <a:latin typeface="Calibri"/>
                <a:cs typeface="Calibri"/>
              </a:rPr>
              <a:t> :  </a:t>
            </a:r>
            <a:r>
              <a:rPr lang="vi-VN" b="1" dirty="0" err="1">
                <a:latin typeface="Calibri"/>
                <a:cs typeface="Calibri"/>
              </a:rPr>
              <a:t>Báo</a:t>
            </a:r>
            <a:r>
              <a:rPr lang="vi-VN" b="1" dirty="0">
                <a:latin typeface="Calibri"/>
                <a:cs typeface="Calibri"/>
              </a:rPr>
              <a:t> </a:t>
            </a:r>
            <a:r>
              <a:rPr lang="vi-VN" b="1" dirty="0" err="1">
                <a:latin typeface="Calibri"/>
                <a:cs typeface="Calibri"/>
              </a:rPr>
              <a:t>cáo</a:t>
            </a:r>
            <a:r>
              <a:rPr lang="vi-VN" b="1" dirty="0">
                <a:latin typeface="Calibri"/>
                <a:cs typeface="Calibri"/>
              </a:rPr>
              <a:t> </a:t>
            </a:r>
            <a:r>
              <a:rPr lang="vi-VN" b="1" dirty="0" err="1">
                <a:latin typeface="Calibri"/>
                <a:cs typeface="Calibri"/>
              </a:rPr>
              <a:t>đầy</a:t>
            </a:r>
            <a:r>
              <a:rPr lang="vi-VN" b="1" dirty="0">
                <a:latin typeface="Calibri"/>
                <a:cs typeface="Calibri"/>
              </a:rPr>
              <a:t> </a:t>
            </a:r>
            <a:r>
              <a:rPr lang="vi-VN" b="1" dirty="0" err="1">
                <a:latin typeface="Calibri"/>
                <a:cs typeface="Calibri"/>
              </a:rPr>
              <a:t>đủ</a:t>
            </a:r>
            <a:r>
              <a:rPr lang="vi-VN" b="1" dirty="0">
                <a:latin typeface="Calibri"/>
                <a:cs typeface="Calibri"/>
              </a:rPr>
              <a:t> (48 trang), </a:t>
            </a:r>
            <a:r>
              <a:rPr lang="vi-VN" b="1" dirty="0" err="1">
                <a:latin typeface="Calibri"/>
                <a:cs typeface="Calibri"/>
              </a:rPr>
              <a:t>Báo</a:t>
            </a:r>
            <a:r>
              <a:rPr lang="vi-VN" b="1" dirty="0">
                <a:latin typeface="Calibri"/>
                <a:cs typeface="Calibri"/>
              </a:rPr>
              <a:t> </a:t>
            </a:r>
            <a:r>
              <a:rPr lang="vi-VN" b="1" dirty="0" err="1">
                <a:latin typeface="Calibri"/>
                <a:cs typeface="Calibri"/>
              </a:rPr>
              <a:t>cáo</a:t>
            </a:r>
            <a:r>
              <a:rPr lang="vi-VN" b="1" dirty="0">
                <a:latin typeface="Calibri"/>
                <a:cs typeface="Calibri"/>
              </a:rPr>
              <a:t> </a:t>
            </a:r>
            <a:r>
              <a:rPr lang="vi-VN" b="1" dirty="0" err="1">
                <a:latin typeface="Calibri"/>
                <a:cs typeface="Calibri"/>
              </a:rPr>
              <a:t>tóm</a:t>
            </a:r>
            <a:r>
              <a:rPr lang="vi-VN" b="1" dirty="0">
                <a:latin typeface="Calibri"/>
                <a:cs typeface="Calibri"/>
              </a:rPr>
              <a:t> </a:t>
            </a:r>
            <a:r>
              <a:rPr lang="vi-VN" b="1" dirty="0" err="1">
                <a:latin typeface="Calibri"/>
                <a:cs typeface="Calibri"/>
              </a:rPr>
              <a:t>tắt</a:t>
            </a:r>
            <a:endParaRPr lang="vi-VN" b="1" dirty="0">
              <a:latin typeface="Calibri"/>
              <a:cs typeface="Calibri"/>
            </a:endParaRPr>
          </a:p>
          <a:p>
            <a:pPr algn="just"/>
            <a:r>
              <a:rPr lang="vi-VN" b="1" dirty="0" err="1">
                <a:latin typeface="Calibri"/>
                <a:cs typeface="Calibri"/>
              </a:rPr>
              <a:t>Code</a:t>
            </a:r>
            <a:r>
              <a:rPr lang="vi-VN" b="1" dirty="0">
                <a:latin typeface="Calibri"/>
                <a:cs typeface="Calibri"/>
              </a:rPr>
              <a:t>: </a:t>
            </a:r>
            <a:r>
              <a:rPr lang="vi-VN" b="1" dirty="0" err="1">
                <a:latin typeface="Calibri"/>
                <a:cs typeface="Calibri"/>
              </a:rPr>
              <a:t>gồm</a:t>
            </a:r>
            <a:r>
              <a:rPr lang="vi-VN" b="1" dirty="0">
                <a:latin typeface="Calibri"/>
                <a:cs typeface="Calibri"/>
              </a:rPr>
              <a:t> </a:t>
            </a:r>
            <a:r>
              <a:rPr lang="vi-VN" b="1" dirty="0" err="1">
                <a:latin typeface="Calibri"/>
                <a:cs typeface="Calibri"/>
              </a:rPr>
              <a:t>có</a:t>
            </a:r>
            <a:r>
              <a:rPr lang="vi-VN" b="1" dirty="0">
                <a:latin typeface="Calibri"/>
                <a:cs typeface="Calibri"/>
              </a:rPr>
              <a:t> 6 thư </a:t>
            </a:r>
            <a:r>
              <a:rPr lang="vi-VN" b="1" dirty="0" err="1">
                <a:latin typeface="Calibri"/>
                <a:cs typeface="Calibri"/>
              </a:rPr>
              <a:t>mục</a:t>
            </a:r>
            <a:r>
              <a:rPr lang="vi-VN" b="1" dirty="0">
                <a:latin typeface="Calibri"/>
                <a:cs typeface="Calibri"/>
              </a:rPr>
              <a:t> </a:t>
            </a:r>
            <a:r>
              <a:rPr lang="vi-VN" b="1" dirty="0" err="1">
                <a:latin typeface="Calibri"/>
                <a:cs typeface="Calibri"/>
              </a:rPr>
              <a:t>code</a:t>
            </a:r>
            <a:r>
              <a:rPr lang="vi-VN" b="1" dirty="0">
                <a:latin typeface="Calibri"/>
                <a:cs typeface="Calibri"/>
              </a:rPr>
              <a:t>, </a:t>
            </a:r>
            <a:r>
              <a:rPr lang="vi-VN" b="1" dirty="0" err="1">
                <a:latin typeface="Calibri"/>
                <a:cs typeface="Calibri"/>
              </a:rPr>
              <a:t>được</a:t>
            </a:r>
            <a:r>
              <a:rPr lang="vi-VN" b="1" dirty="0">
                <a:latin typeface="Calibri"/>
                <a:cs typeface="Calibri"/>
              </a:rPr>
              <a:t> lưu trong LSTM_SOFTWARE</a:t>
            </a:r>
          </a:p>
          <a:p>
            <a:pPr algn="just"/>
            <a:r>
              <a:rPr lang="vi-VN" b="1" dirty="0" err="1">
                <a:latin typeface="Calibri"/>
                <a:cs typeface="Calibri"/>
              </a:rPr>
              <a:t>Slide</a:t>
            </a:r>
            <a:r>
              <a:rPr lang="vi-VN" b="1" dirty="0">
                <a:latin typeface="Calibri"/>
                <a:cs typeface="Calibri"/>
              </a:rPr>
              <a:t>: </a:t>
            </a:r>
            <a:r>
              <a:rPr lang="vi-VN" b="1" dirty="0" err="1">
                <a:latin typeface="Calibri"/>
                <a:cs typeface="Calibri"/>
              </a:rPr>
              <a:t>Gồm</a:t>
            </a:r>
            <a:r>
              <a:rPr lang="vi-VN" b="1" dirty="0">
                <a:latin typeface="Calibri"/>
                <a:cs typeface="Calibri"/>
              </a:rPr>
              <a:t> </a:t>
            </a:r>
            <a:r>
              <a:rPr lang="vi-VN" b="1" dirty="0" err="1">
                <a:latin typeface="Calibri"/>
                <a:cs typeface="Calibri"/>
              </a:rPr>
              <a:t>đầy</a:t>
            </a:r>
            <a:r>
              <a:rPr lang="vi-VN" b="1" dirty="0">
                <a:latin typeface="Calibri"/>
                <a:cs typeface="Calibri"/>
              </a:rPr>
              <a:t> </a:t>
            </a:r>
            <a:r>
              <a:rPr lang="vi-VN" b="1" dirty="0" err="1">
                <a:latin typeface="Calibri"/>
                <a:cs typeface="Calibri"/>
              </a:rPr>
              <a:t>đủ</a:t>
            </a:r>
            <a:r>
              <a:rPr lang="vi-VN" b="1" dirty="0">
                <a:latin typeface="Calibri"/>
                <a:cs typeface="Calibri"/>
              </a:rPr>
              <a:t> </a:t>
            </a:r>
            <a:r>
              <a:rPr lang="vi-VN" b="1" dirty="0" err="1">
                <a:latin typeface="Calibri"/>
                <a:cs typeface="Calibri"/>
              </a:rPr>
              <a:t>slide</a:t>
            </a:r>
            <a:r>
              <a:rPr lang="vi-VN" b="1" dirty="0">
                <a:latin typeface="Calibri"/>
                <a:cs typeface="Calibri"/>
              </a:rPr>
              <a:t> theo </a:t>
            </a:r>
            <a:r>
              <a:rPr lang="vi-VN" b="1" dirty="0" err="1">
                <a:latin typeface="Calibri"/>
                <a:cs typeface="Calibri"/>
              </a:rPr>
              <a:t>các</a:t>
            </a:r>
            <a:r>
              <a:rPr lang="vi-VN" b="1" dirty="0">
                <a:latin typeface="Calibri"/>
                <a:cs typeface="Calibri"/>
              </a:rPr>
              <a:t> </a:t>
            </a:r>
            <a:r>
              <a:rPr lang="vi-VN" b="1" dirty="0" err="1">
                <a:latin typeface="Calibri"/>
                <a:cs typeface="Calibri"/>
              </a:rPr>
              <a:t>tuần</a:t>
            </a:r>
            <a:r>
              <a:rPr lang="vi-VN" b="1" dirty="0">
                <a:latin typeface="Calibri"/>
                <a:cs typeface="Calibri"/>
              </a:rPr>
              <a:t> </a:t>
            </a:r>
            <a:r>
              <a:rPr lang="vi-VN" b="1" dirty="0" err="1">
                <a:latin typeface="Calibri"/>
                <a:cs typeface="Calibri"/>
              </a:rPr>
              <a:t>báo</a:t>
            </a:r>
            <a:r>
              <a:rPr lang="vi-VN" b="1" dirty="0">
                <a:latin typeface="Calibri"/>
                <a:cs typeface="Calibri"/>
              </a:rPr>
              <a:t> </a:t>
            </a:r>
            <a:r>
              <a:rPr lang="vi-VN" b="1" dirty="0" err="1">
                <a:latin typeface="Calibri"/>
                <a:cs typeface="Calibri"/>
              </a:rPr>
              <a:t>cáo</a:t>
            </a:r>
            <a:r>
              <a:rPr lang="vi-VN" b="1" dirty="0">
                <a:latin typeface="Calibri"/>
                <a:cs typeface="Calibri"/>
              </a:rPr>
              <a:t> </a:t>
            </a:r>
            <a:r>
              <a:rPr lang="vi-VN" b="1" dirty="0" err="1">
                <a:latin typeface="Calibri"/>
                <a:cs typeface="Calibri"/>
              </a:rPr>
              <a:t>với</a:t>
            </a:r>
            <a:r>
              <a:rPr lang="vi-VN" b="1" dirty="0">
                <a:latin typeface="Calibri"/>
                <a:cs typeface="Calibri"/>
              </a:rPr>
              <a:t> </a:t>
            </a:r>
            <a:r>
              <a:rPr lang="vi-VN" b="1" dirty="0" err="1">
                <a:latin typeface="Calibri"/>
                <a:cs typeface="Calibri"/>
              </a:rPr>
              <a:t>thầy</a:t>
            </a:r>
            <a:r>
              <a:rPr lang="vi-VN" b="1" dirty="0">
                <a:latin typeface="Calibri"/>
                <a:cs typeface="Calibri"/>
              </a:rPr>
              <a:t>.</a:t>
            </a:r>
          </a:p>
          <a:p>
            <a:pPr algn="just"/>
            <a:r>
              <a:rPr lang="vi-VN" b="1" dirty="0" err="1">
                <a:latin typeface="Calibri"/>
                <a:cs typeface="Calibri"/>
              </a:rPr>
              <a:t>Data</a:t>
            </a:r>
            <a:r>
              <a:rPr lang="vi-VN" b="1" dirty="0">
                <a:latin typeface="Calibri"/>
                <a:cs typeface="Calibri"/>
              </a:rPr>
              <a:t>: 2 </a:t>
            </a:r>
            <a:r>
              <a:rPr lang="vi-VN" b="1" dirty="0" err="1">
                <a:latin typeface="Calibri"/>
                <a:cs typeface="Calibri"/>
              </a:rPr>
              <a:t>bộ</a:t>
            </a:r>
            <a:r>
              <a:rPr lang="vi-VN" b="1" dirty="0">
                <a:latin typeface="Calibri"/>
                <a:cs typeface="Calibri"/>
              </a:rPr>
              <a:t> </a:t>
            </a:r>
            <a:r>
              <a:rPr lang="vi-VN" b="1" dirty="0" err="1">
                <a:latin typeface="Calibri"/>
                <a:cs typeface="Calibri"/>
              </a:rPr>
              <a:t>dữ</a:t>
            </a:r>
            <a:r>
              <a:rPr lang="vi-VN" b="1" dirty="0">
                <a:latin typeface="Calibri"/>
                <a:cs typeface="Calibri"/>
              </a:rPr>
              <a:t> </a:t>
            </a:r>
            <a:r>
              <a:rPr lang="vi-VN" b="1" dirty="0" err="1">
                <a:latin typeface="Calibri"/>
                <a:cs typeface="Calibri"/>
              </a:rPr>
              <a:t>liệu</a:t>
            </a:r>
            <a:r>
              <a:rPr lang="vi-VN" b="1" dirty="0">
                <a:latin typeface="Calibri"/>
                <a:cs typeface="Calibri"/>
              </a:rPr>
              <a:t>, </a:t>
            </a:r>
            <a:r>
              <a:rPr lang="vi-VN" b="1" dirty="0" err="1">
                <a:latin typeface="Calibri"/>
                <a:cs typeface="Calibri"/>
              </a:rPr>
              <a:t>được</a:t>
            </a:r>
            <a:r>
              <a:rPr lang="vi-VN" b="1" dirty="0">
                <a:latin typeface="Calibri"/>
                <a:cs typeface="Calibri"/>
              </a:rPr>
              <a:t> lưu trong </a:t>
            </a:r>
            <a:r>
              <a:rPr lang="vi-VN" b="1" dirty="0" err="1">
                <a:latin typeface="Calibri"/>
                <a:cs typeface="Calibri"/>
              </a:rPr>
              <a:t>data</a:t>
            </a:r>
            <a:r>
              <a:rPr lang="vi-VN" b="1" dirty="0">
                <a:latin typeface="Calibri"/>
                <a:cs typeface="Calibri"/>
              </a:rPr>
              <a:t>, </a:t>
            </a:r>
            <a:r>
              <a:rPr lang="vi-VN" b="1" dirty="0" err="1">
                <a:latin typeface="Calibri"/>
                <a:cs typeface="Calibri"/>
              </a:rPr>
              <a:t>có</a:t>
            </a:r>
            <a:r>
              <a:rPr lang="vi-VN" b="1" dirty="0">
                <a:latin typeface="Calibri"/>
                <a:cs typeface="Calibri"/>
              </a:rPr>
              <a:t> K59 </a:t>
            </a:r>
            <a:r>
              <a:rPr lang="vi-VN" b="1" dirty="0" err="1">
                <a:latin typeface="Calibri"/>
                <a:cs typeface="Calibri"/>
              </a:rPr>
              <a:t>với</a:t>
            </a:r>
            <a:r>
              <a:rPr lang="vi-VN" b="1" dirty="0">
                <a:latin typeface="Calibri"/>
                <a:cs typeface="Calibri"/>
              </a:rPr>
              <a:t> K60</a:t>
            </a:r>
          </a:p>
          <a:p>
            <a:pPr algn="just"/>
            <a:r>
              <a:rPr lang="vi-VN" b="1" dirty="0" err="1">
                <a:latin typeface="Calibri"/>
                <a:cs typeface="Calibri"/>
              </a:rPr>
              <a:t>Document</a:t>
            </a:r>
            <a:r>
              <a:rPr lang="vi-VN" b="1" dirty="0">
                <a:latin typeface="Calibri"/>
                <a:cs typeface="Calibri"/>
              </a:rPr>
              <a:t>: </a:t>
            </a:r>
            <a:r>
              <a:rPr lang="vi-VN" b="1" dirty="0" err="1">
                <a:latin typeface="Calibri"/>
                <a:cs typeface="Calibri"/>
              </a:rPr>
              <a:t>Hướng</a:t>
            </a:r>
            <a:r>
              <a:rPr lang="vi-VN" b="1" dirty="0">
                <a:latin typeface="Calibri"/>
                <a:cs typeface="Calibri"/>
              </a:rPr>
              <a:t> </a:t>
            </a:r>
            <a:r>
              <a:rPr lang="vi-VN" b="1" dirty="0" err="1">
                <a:latin typeface="Calibri"/>
                <a:cs typeface="Calibri"/>
              </a:rPr>
              <a:t>dẫn</a:t>
            </a:r>
            <a:r>
              <a:rPr lang="vi-VN" b="1" dirty="0">
                <a:latin typeface="Calibri"/>
                <a:cs typeface="Calibri"/>
              </a:rPr>
              <a:t> </a:t>
            </a:r>
            <a:r>
              <a:rPr lang="vi-VN" b="1" dirty="0" err="1">
                <a:latin typeface="Calibri"/>
                <a:cs typeface="Calibri"/>
              </a:rPr>
              <a:t>sử</a:t>
            </a:r>
            <a:r>
              <a:rPr lang="vi-VN" b="1" dirty="0">
                <a:latin typeface="Calibri"/>
                <a:cs typeface="Calibri"/>
              </a:rPr>
              <a:t> </a:t>
            </a:r>
            <a:r>
              <a:rPr lang="vi-VN" b="1" dirty="0" err="1">
                <a:latin typeface="Calibri"/>
                <a:cs typeface="Calibri"/>
              </a:rPr>
              <a:t>dụng</a:t>
            </a:r>
            <a:r>
              <a:rPr lang="vi-VN" b="1" dirty="0">
                <a:latin typeface="Calibri"/>
                <a:cs typeface="Calibri"/>
              </a:rPr>
              <a:t> </a:t>
            </a:r>
            <a:r>
              <a:rPr lang="vi-VN" b="1" dirty="0" err="1">
                <a:latin typeface="Calibri"/>
                <a:cs typeface="Calibri"/>
              </a:rPr>
              <a:t>và</a:t>
            </a:r>
            <a:r>
              <a:rPr lang="vi-VN" b="1" dirty="0">
                <a:latin typeface="Calibri"/>
                <a:cs typeface="Calibri"/>
              </a:rPr>
              <a:t> </a:t>
            </a:r>
            <a:r>
              <a:rPr lang="vi-VN" b="1" dirty="0" err="1">
                <a:latin typeface="Calibri"/>
                <a:cs typeface="Calibri"/>
              </a:rPr>
              <a:t>chạy</a:t>
            </a:r>
            <a:r>
              <a:rPr lang="vi-VN" b="1" dirty="0">
                <a:latin typeface="Calibri"/>
                <a:cs typeface="Calibri"/>
              </a:rPr>
              <a:t> </a:t>
            </a:r>
            <a:r>
              <a:rPr lang="vi-VN" b="1" dirty="0" err="1">
                <a:latin typeface="Calibri"/>
                <a:cs typeface="Calibri"/>
              </a:rPr>
              <a:t>code</a:t>
            </a:r>
            <a:r>
              <a:rPr lang="vi-VN" b="1" dirty="0">
                <a:latin typeface="Calibri"/>
                <a:cs typeface="Calibri"/>
              </a:rPr>
              <a:t>. </a:t>
            </a:r>
          </a:p>
          <a:p>
            <a:pPr algn="just"/>
            <a:endParaRPr lang="vi-VN" b="1">
              <a:cs typeface="Calibri"/>
            </a:endParaRPr>
          </a:p>
          <a:p>
            <a:pPr algn="just"/>
            <a:endParaRPr lang="vi-VN" b="1" dirty="0">
              <a:cs typeface="Calibri"/>
            </a:endParaRPr>
          </a:p>
        </p:txBody>
      </p:sp>
      <p:graphicFrame>
        <p:nvGraphicFramePr>
          <p:cNvPr id="4" name="Bảng 5">
            <a:extLst>
              <a:ext uri="{FF2B5EF4-FFF2-40B4-BE49-F238E27FC236}">
                <a16:creationId xmlns:a16="http://schemas.microsoft.com/office/drawing/2014/main" id="{F941CB5E-69B2-488F-A415-B531AB88AD71}"/>
              </a:ext>
            </a:extLst>
          </p:cNvPr>
          <p:cNvGraphicFramePr>
            <a:graphicFrameLocks noGrp="1"/>
          </p:cNvGraphicFramePr>
          <p:nvPr>
            <p:extLst>
              <p:ext uri="{D42A27DB-BD31-4B8C-83A1-F6EECF244321}">
                <p14:modId xmlns:p14="http://schemas.microsoft.com/office/powerpoint/2010/main" val="284607171"/>
              </p:ext>
            </p:extLst>
          </p:nvPr>
        </p:nvGraphicFramePr>
        <p:xfrm>
          <a:off x="1265207" y="2889848"/>
          <a:ext cx="4839827" cy="3015792"/>
        </p:xfrm>
        <a:graphic>
          <a:graphicData uri="http://schemas.openxmlformats.org/drawingml/2006/table">
            <a:tbl>
              <a:tblPr firstRow="1" bandRow="1">
                <a:tableStyleId>{5C22544A-7EE6-4342-B048-85BDC9FD1C3A}</a:tableStyleId>
              </a:tblPr>
              <a:tblGrid>
                <a:gridCol w="805856">
                  <a:extLst>
                    <a:ext uri="{9D8B030D-6E8A-4147-A177-3AD203B41FA5}">
                      <a16:colId xmlns:a16="http://schemas.microsoft.com/office/drawing/2014/main" val="2649807467"/>
                    </a:ext>
                  </a:extLst>
                </a:gridCol>
                <a:gridCol w="4033971">
                  <a:extLst>
                    <a:ext uri="{9D8B030D-6E8A-4147-A177-3AD203B41FA5}">
                      <a16:colId xmlns:a16="http://schemas.microsoft.com/office/drawing/2014/main" val="4254995212"/>
                    </a:ext>
                  </a:extLst>
                </a:gridCol>
              </a:tblGrid>
              <a:tr h="335088">
                <a:tc>
                  <a:txBody>
                    <a:bodyPr/>
                    <a:lstStyle/>
                    <a:p>
                      <a:r>
                        <a:rPr lang="vi-VN" dirty="0"/>
                        <a:t>TUẦN</a:t>
                      </a:r>
                    </a:p>
                  </a:txBody>
                  <a:tcPr/>
                </a:tc>
                <a:tc>
                  <a:txBody>
                    <a:bodyPr/>
                    <a:lstStyle/>
                    <a:p>
                      <a:r>
                        <a:rPr lang="vi-VN" dirty="0"/>
                        <a:t>CÔNG VIỆC</a:t>
                      </a:r>
                    </a:p>
                  </a:txBody>
                  <a:tcPr/>
                </a:tc>
                <a:extLst>
                  <a:ext uri="{0D108BD9-81ED-4DB2-BD59-A6C34878D82A}">
                    <a16:rowId xmlns:a16="http://schemas.microsoft.com/office/drawing/2014/main" val="541262922"/>
                  </a:ext>
                </a:extLst>
              </a:tr>
              <a:tr h="335088">
                <a:tc>
                  <a:txBody>
                    <a:bodyPr/>
                    <a:lstStyle/>
                    <a:p>
                      <a:r>
                        <a:rPr lang="vi-VN" dirty="0"/>
                        <a:t>1</a:t>
                      </a:r>
                    </a:p>
                  </a:txBody>
                  <a:tcPr/>
                </a:tc>
                <a:tc>
                  <a:txBody>
                    <a:bodyPr/>
                    <a:lstStyle/>
                    <a:p>
                      <a:r>
                        <a:rPr lang="vi-VN" dirty="0"/>
                        <a:t>TÌM HIỂU ĐỀ TÀI, ĐỌC BÁO, LSTM</a:t>
                      </a:r>
                    </a:p>
                  </a:txBody>
                  <a:tcPr/>
                </a:tc>
                <a:extLst>
                  <a:ext uri="{0D108BD9-81ED-4DB2-BD59-A6C34878D82A}">
                    <a16:rowId xmlns:a16="http://schemas.microsoft.com/office/drawing/2014/main" val="3348776515"/>
                  </a:ext>
                </a:extLst>
              </a:tr>
              <a:tr h="335088">
                <a:tc>
                  <a:txBody>
                    <a:bodyPr/>
                    <a:lstStyle/>
                    <a:p>
                      <a:r>
                        <a:rPr lang="vi-VN" dirty="0"/>
                        <a:t>2</a:t>
                      </a:r>
                    </a:p>
                  </a:txBody>
                  <a:tcPr/>
                </a:tc>
                <a:tc>
                  <a:txBody>
                    <a:bodyPr/>
                    <a:lstStyle/>
                    <a:p>
                      <a:r>
                        <a:rPr lang="vi-VN" dirty="0"/>
                        <a:t>MÔ TẢ LSTM DƯỚI DẠNG THUẬT TOÁN</a:t>
                      </a:r>
                    </a:p>
                  </a:txBody>
                  <a:tcPr/>
                </a:tc>
                <a:extLst>
                  <a:ext uri="{0D108BD9-81ED-4DB2-BD59-A6C34878D82A}">
                    <a16:rowId xmlns:a16="http://schemas.microsoft.com/office/drawing/2014/main" val="2119235222"/>
                  </a:ext>
                </a:extLst>
              </a:tr>
              <a:tr h="335088">
                <a:tc>
                  <a:txBody>
                    <a:bodyPr/>
                    <a:lstStyle/>
                    <a:p>
                      <a:r>
                        <a:rPr lang="vi-VN" dirty="0"/>
                        <a:t>3</a:t>
                      </a:r>
                    </a:p>
                  </a:txBody>
                  <a:tcPr/>
                </a:tc>
                <a:tc>
                  <a:txBody>
                    <a:bodyPr/>
                    <a:lstStyle/>
                    <a:p>
                      <a:r>
                        <a:rPr lang="vi-VN" dirty="0"/>
                        <a:t>CHUẨN BỊ 30 DỮ LIỆU</a:t>
                      </a:r>
                    </a:p>
                  </a:txBody>
                  <a:tcPr/>
                </a:tc>
                <a:extLst>
                  <a:ext uri="{0D108BD9-81ED-4DB2-BD59-A6C34878D82A}">
                    <a16:rowId xmlns:a16="http://schemas.microsoft.com/office/drawing/2014/main" val="3799806144"/>
                  </a:ext>
                </a:extLst>
              </a:tr>
              <a:tr h="335088">
                <a:tc>
                  <a:txBody>
                    <a:bodyPr/>
                    <a:lstStyle/>
                    <a:p>
                      <a:r>
                        <a:rPr lang="vi-VN" dirty="0"/>
                        <a:t>4</a:t>
                      </a:r>
                    </a:p>
                  </a:txBody>
                  <a:tcPr/>
                </a:tc>
                <a:tc>
                  <a:txBody>
                    <a:bodyPr/>
                    <a:lstStyle/>
                    <a:p>
                      <a:r>
                        <a:rPr lang="vi-VN" dirty="0"/>
                        <a:t>SỬA LẠI, CÒN 20 DỮ LIỆU, LẬP TRÌNH</a:t>
                      </a:r>
                    </a:p>
                  </a:txBody>
                  <a:tcPr/>
                </a:tc>
                <a:extLst>
                  <a:ext uri="{0D108BD9-81ED-4DB2-BD59-A6C34878D82A}">
                    <a16:rowId xmlns:a16="http://schemas.microsoft.com/office/drawing/2014/main" val="2858095942"/>
                  </a:ext>
                </a:extLst>
              </a:tr>
              <a:tr h="335088">
                <a:tc>
                  <a:txBody>
                    <a:bodyPr/>
                    <a:lstStyle/>
                    <a:p>
                      <a:r>
                        <a:rPr lang="vi-VN" dirty="0"/>
                        <a:t>5</a:t>
                      </a:r>
                    </a:p>
                  </a:txBody>
                  <a:tcPr/>
                </a:tc>
                <a:tc>
                  <a:txBody>
                    <a:bodyPr/>
                    <a:lstStyle/>
                    <a:p>
                      <a:r>
                        <a:rPr lang="vi-VN" dirty="0"/>
                        <a:t>THỰC NGHIỆM 2 BỘ DỮ LIỆU</a:t>
                      </a:r>
                    </a:p>
                  </a:txBody>
                  <a:tcPr/>
                </a:tc>
                <a:extLst>
                  <a:ext uri="{0D108BD9-81ED-4DB2-BD59-A6C34878D82A}">
                    <a16:rowId xmlns:a16="http://schemas.microsoft.com/office/drawing/2014/main" val="2714616113"/>
                  </a:ext>
                </a:extLst>
              </a:tr>
              <a:tr h="335088">
                <a:tc>
                  <a:txBody>
                    <a:bodyPr/>
                    <a:lstStyle/>
                    <a:p>
                      <a:r>
                        <a:rPr lang="vi-VN" dirty="0"/>
                        <a:t>6</a:t>
                      </a:r>
                    </a:p>
                  </a:txBody>
                  <a:tcPr/>
                </a:tc>
                <a:tc>
                  <a:txBody>
                    <a:bodyPr/>
                    <a:lstStyle/>
                    <a:p>
                      <a:r>
                        <a:rPr lang="vi-VN" dirty="0"/>
                        <a:t>CẢI THIỆN MÔ HÌNH</a:t>
                      </a:r>
                    </a:p>
                  </a:txBody>
                  <a:tcPr/>
                </a:tc>
                <a:extLst>
                  <a:ext uri="{0D108BD9-81ED-4DB2-BD59-A6C34878D82A}">
                    <a16:rowId xmlns:a16="http://schemas.microsoft.com/office/drawing/2014/main" val="2774479962"/>
                  </a:ext>
                </a:extLst>
              </a:tr>
              <a:tr h="335088">
                <a:tc>
                  <a:txBody>
                    <a:bodyPr/>
                    <a:lstStyle/>
                    <a:p>
                      <a:r>
                        <a:rPr lang="vi-VN" dirty="0"/>
                        <a:t>7</a:t>
                      </a:r>
                    </a:p>
                  </a:txBody>
                  <a:tcPr/>
                </a:tc>
                <a:tc>
                  <a:txBody>
                    <a:bodyPr/>
                    <a:lstStyle/>
                    <a:p>
                      <a:r>
                        <a:rPr lang="vi-VN" dirty="0"/>
                        <a:t>CẢI THIỆN MÔ HÌNH</a:t>
                      </a:r>
                    </a:p>
                  </a:txBody>
                  <a:tcPr/>
                </a:tc>
                <a:extLst>
                  <a:ext uri="{0D108BD9-81ED-4DB2-BD59-A6C34878D82A}">
                    <a16:rowId xmlns:a16="http://schemas.microsoft.com/office/drawing/2014/main" val="4231869687"/>
                  </a:ext>
                </a:extLst>
              </a:tr>
              <a:tr h="335088">
                <a:tc>
                  <a:txBody>
                    <a:bodyPr/>
                    <a:lstStyle/>
                    <a:p>
                      <a:pPr lvl="0">
                        <a:buNone/>
                      </a:pPr>
                      <a:r>
                        <a:rPr lang="vi-VN" dirty="0"/>
                        <a:t>8</a:t>
                      </a:r>
                    </a:p>
                  </a:txBody>
                  <a:tcPr/>
                </a:tc>
                <a:tc>
                  <a:txBody>
                    <a:bodyPr/>
                    <a:lstStyle/>
                    <a:p>
                      <a:pPr lvl="0">
                        <a:buNone/>
                      </a:pPr>
                      <a:r>
                        <a:rPr lang="vi-VN" dirty="0"/>
                        <a:t>VIẾT BÁO CÁO</a:t>
                      </a:r>
                    </a:p>
                  </a:txBody>
                  <a:tcPr/>
                </a:tc>
                <a:extLst>
                  <a:ext uri="{0D108BD9-81ED-4DB2-BD59-A6C34878D82A}">
                    <a16:rowId xmlns:a16="http://schemas.microsoft.com/office/drawing/2014/main" val="3743367364"/>
                  </a:ext>
                </a:extLst>
              </a:tr>
            </a:tbl>
          </a:graphicData>
        </a:graphic>
      </p:graphicFrame>
    </p:spTree>
    <p:extLst>
      <p:ext uri="{BB962C8B-B14F-4D97-AF65-F5344CB8AC3E}">
        <p14:creationId xmlns:p14="http://schemas.microsoft.com/office/powerpoint/2010/main" val="350000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txBox="1">
            <a:spLocks noChangeArrowheads="1"/>
          </p:cNvSpPr>
          <p:nvPr/>
        </p:nvSpPr>
        <p:spPr bwMode="auto">
          <a:xfrm>
            <a:off x="1143000" y="1538288"/>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3600" b="1">
              <a:solidFill>
                <a:schemeClr val="bg1"/>
              </a:solidFill>
              <a:latin typeface="Calibri Light" panose="020F0302020204030204" pitchFamily="34" charset="0"/>
            </a:endParaRPr>
          </a:p>
        </p:txBody>
      </p:sp>
      <p:sp>
        <p:nvSpPr>
          <p:cNvPr id="36867" name="Rectangle 5"/>
          <p:cNvSpPr txBox="1">
            <a:spLocks noChangeArrowheads="1"/>
          </p:cNvSpPr>
          <p:nvPr/>
        </p:nvSpPr>
        <p:spPr bwMode="auto">
          <a:xfrm>
            <a:off x="1757219" y="2226397"/>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vi-VN" altLang="en-US" sz="3000" i="1">
                <a:solidFill>
                  <a:srgbClr val="CC6600"/>
                </a:solidFill>
                <a:latin typeface="Calibri (Body)"/>
                <a:cs typeface="Times New Roman" panose="02020603050405020304" pitchFamily="18" charset="0"/>
              </a:rPr>
              <a:t>Em xin chân thành cảm Thầy cô và các bạn đã lắng nghe</a:t>
            </a:r>
            <a:endParaRPr lang="en-US" altLang="en-US" sz="3000" i="1">
              <a:solidFill>
                <a:srgbClr val="CC6600"/>
              </a:solidFill>
              <a:latin typeface="Calibri (Body)"/>
              <a:cs typeface="Times New Roman" panose="02020603050405020304" pitchFamily="18" charset="0"/>
            </a:endParaRPr>
          </a:p>
          <a:p>
            <a:pPr algn="ctr" eaLnBrk="1" hangingPunct="1">
              <a:lnSpc>
                <a:spcPct val="90000"/>
              </a:lnSpc>
            </a:pPr>
            <a:endParaRPr lang="vi-VN" altLang="en-US" sz="5400" b="1" i="1">
              <a:solidFill>
                <a:srgbClr val="CC66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5400" b="1" i="1">
                <a:solidFill>
                  <a:srgbClr val="CC6600"/>
                </a:solidFill>
                <a:latin typeface="Times New Roman" panose="02020603050405020304" pitchFamily="18" charset="0"/>
                <a:cs typeface="Times New Roman" panose="02020603050405020304" pitchFamily="18" charset="0"/>
              </a:rPr>
              <a:t>Q&amp;A</a:t>
            </a:r>
          </a:p>
        </p:txBody>
      </p:sp>
      <p:pic>
        <p:nvPicPr>
          <p:cNvPr id="4" name="Picture 2" descr="Kết quả hình ảnh cho win-win sit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963" y="5497175"/>
            <a:ext cx="2041237" cy="136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AC62-41CB-4C03-85D8-43DCD57ABDAE}"/>
              </a:ext>
            </a:extLst>
          </p:cNvPr>
          <p:cNvSpPr>
            <a:spLocks noGrp="1"/>
          </p:cNvSpPr>
          <p:nvPr>
            <p:ph type="title"/>
          </p:nvPr>
        </p:nvSpPr>
        <p:spPr/>
        <p:txBody>
          <a:bodyPr/>
          <a:lstStyle/>
          <a:p>
            <a:r>
              <a:rPr lang="en-US"/>
              <a:t>2. </a:t>
            </a:r>
            <a:r>
              <a:rPr lang="en-US" err="1"/>
              <a:t>Kế</a:t>
            </a:r>
            <a:r>
              <a:rPr lang="en-US"/>
              <a:t> </a:t>
            </a:r>
            <a:r>
              <a:rPr lang="en-US" err="1"/>
              <a:t>thừa</a:t>
            </a:r>
            <a:r>
              <a:rPr lang="en-US"/>
              <a:t>, </a:t>
            </a:r>
            <a:r>
              <a:rPr lang="en-US" err="1"/>
              <a:t>phát</a:t>
            </a:r>
            <a:r>
              <a:rPr lang="en-US"/>
              <a:t> </a:t>
            </a:r>
            <a:r>
              <a:rPr lang="en-US" err="1"/>
              <a:t>triển</a:t>
            </a:r>
            <a:r>
              <a:rPr lang="en-US"/>
              <a:t> ý t</a:t>
            </a:r>
            <a:r>
              <a:rPr lang="vi-VN"/>
              <a:t>ư</a:t>
            </a:r>
            <a:r>
              <a:rPr lang="en-US" err="1"/>
              <a:t>ởng</a:t>
            </a:r>
            <a:endParaRPr lang="en-US"/>
          </a:p>
        </p:txBody>
      </p:sp>
      <p:sp>
        <p:nvSpPr>
          <p:cNvPr id="3" name="Content Placeholder 2">
            <a:extLst>
              <a:ext uri="{FF2B5EF4-FFF2-40B4-BE49-F238E27FC236}">
                <a16:creationId xmlns:a16="http://schemas.microsoft.com/office/drawing/2014/main" id="{8C12A482-E919-4706-A941-D3B6F94201BD}"/>
              </a:ext>
            </a:extLst>
          </p:cNvPr>
          <p:cNvSpPr>
            <a:spLocks noGrp="1"/>
          </p:cNvSpPr>
          <p:nvPr>
            <p:ph idx="1"/>
          </p:nvPr>
        </p:nvSpPr>
        <p:spPr/>
        <p:txBody>
          <a:bodyPr/>
          <a:lstStyle/>
          <a:p>
            <a:r>
              <a:rPr lang="en-US"/>
              <a:t>Kế thừa:</a:t>
            </a:r>
          </a:p>
          <a:p>
            <a:pPr lvl="1"/>
            <a:r>
              <a:rPr lang="en-US"/>
              <a:t>Dựa vào đề tài “Ứng dụng mạng nơ ron nhân tạo để khai phá dữ liệu EVM nhằm nâng cao chất lượng dự đoán mức độ hoàn thành dự án phần mềm” của sinh viên lớp KSTN CNTT K59. </a:t>
            </a:r>
          </a:p>
          <a:p>
            <a:pPr lvl="1"/>
            <a:r>
              <a:rPr lang="en-US"/>
              <a:t>Bộ dữ liệu của các anh K59</a:t>
            </a:r>
          </a:p>
          <a:p>
            <a:r>
              <a:rPr lang="en-US"/>
              <a:t>Phát triển:</a:t>
            </a:r>
          </a:p>
          <a:p>
            <a:pPr lvl="1"/>
            <a:r>
              <a:rPr lang="en-US"/>
              <a:t>Xây dựng mô hình mạng dự đoán mới bao gồm: Tổng giá trị và thời gian hoàn thành dự án phần mềm.</a:t>
            </a:r>
          </a:p>
          <a:p>
            <a:pPr lvl="1"/>
            <a:r>
              <a:rPr lang="en-US"/>
              <a:t>Xây dựng 22 bộ dữ liệu mới từ trang web: </a:t>
            </a:r>
            <a:r>
              <a:rPr lang="en-US" i="1">
                <a:hlinkClick r:id="rId2"/>
              </a:rPr>
              <a:t>http://www.projectmanagement.ugent.be/research/data/realdata</a:t>
            </a:r>
            <a:endParaRPr lang="en-US" i="1"/>
          </a:p>
          <a:p>
            <a:pPr lvl="1"/>
            <a:r>
              <a:rPr lang="en-US"/>
              <a:t>Triển khai mô hình trên bộ dữ liệu mới.</a:t>
            </a:r>
          </a:p>
        </p:txBody>
      </p:sp>
    </p:spTree>
    <p:extLst>
      <p:ext uri="{BB962C8B-B14F-4D97-AF65-F5344CB8AC3E}">
        <p14:creationId xmlns:p14="http://schemas.microsoft.com/office/powerpoint/2010/main" val="64463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a:t>3. </a:t>
            </a:r>
            <a:r>
              <a:rPr lang="en-US" err="1"/>
              <a:t>Dữ</a:t>
            </a:r>
            <a:r>
              <a:rPr lang="en-US"/>
              <a:t> </a:t>
            </a:r>
            <a:r>
              <a:rPr lang="en-US" err="1"/>
              <a:t>liệu</a:t>
            </a:r>
            <a:r>
              <a:rPr lang="en-US"/>
              <a:t>, </a:t>
            </a:r>
            <a:r>
              <a:rPr lang="en-US" err="1"/>
              <a:t>cách</a:t>
            </a:r>
            <a:r>
              <a:rPr lang="en-US"/>
              <a:t> </a:t>
            </a:r>
            <a:r>
              <a:rPr lang="en-US" err="1"/>
              <a:t>lập</a:t>
            </a:r>
            <a:r>
              <a:rPr lang="en-US"/>
              <a:t> </a:t>
            </a:r>
            <a:r>
              <a:rPr lang="en-US" err="1"/>
              <a:t>trình</a:t>
            </a:r>
            <a:r>
              <a:rPr lang="en-US"/>
              <a:t> </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191069" y="1515290"/>
            <a:ext cx="8775510" cy="4733109"/>
          </a:xfrm>
        </p:spPr>
        <p:txBody>
          <a:bodyPr/>
          <a:lstStyle/>
          <a:p>
            <a:pPr marL="0" indent="0">
              <a:buNone/>
            </a:pPr>
            <a:r>
              <a:rPr lang="en-US" b="1" dirty="0" err="1"/>
              <a:t>Dữ</a:t>
            </a:r>
            <a:r>
              <a:rPr lang="en-US" b="1" dirty="0"/>
              <a:t> </a:t>
            </a:r>
            <a:r>
              <a:rPr lang="en-US" b="1" dirty="0" err="1"/>
              <a:t>Liệu</a:t>
            </a:r>
            <a:r>
              <a:rPr lang="en-US" b="1" dirty="0"/>
              <a:t> K60</a:t>
            </a:r>
          </a:p>
          <a:p>
            <a:r>
              <a:rPr lang="en-US" dirty="0" err="1"/>
              <a:t>Để</a:t>
            </a:r>
            <a:r>
              <a:rPr lang="en-US" dirty="0"/>
              <a:t> </a:t>
            </a:r>
            <a:r>
              <a:rPr lang="en-US" dirty="0" err="1"/>
              <a:t>tiến</a:t>
            </a:r>
            <a:r>
              <a:rPr lang="en-US" dirty="0"/>
              <a:t> </a:t>
            </a:r>
            <a:r>
              <a:rPr lang="en-US" dirty="0" err="1"/>
              <a:t>hành</a:t>
            </a:r>
            <a:r>
              <a:rPr lang="en-US" dirty="0"/>
              <a:t> </a:t>
            </a:r>
            <a:r>
              <a:rPr lang="en-US" dirty="0" err="1"/>
              <a:t>huấn</a:t>
            </a:r>
            <a:r>
              <a:rPr lang="en-US" dirty="0"/>
              <a:t> </a:t>
            </a:r>
            <a:r>
              <a:rPr lang="en-US" dirty="0" err="1"/>
              <a:t>luyện</a:t>
            </a:r>
            <a:r>
              <a:rPr lang="en-US" dirty="0"/>
              <a:t>, </a:t>
            </a:r>
            <a:r>
              <a:rPr lang="en-US" dirty="0" err="1"/>
              <a:t>dữ</a:t>
            </a:r>
            <a:r>
              <a:rPr lang="en-US" dirty="0"/>
              <a:t> </a:t>
            </a:r>
            <a:r>
              <a:rPr lang="en-US" dirty="0" err="1"/>
              <a:t>liệu</a:t>
            </a:r>
            <a:r>
              <a:rPr lang="en-US" dirty="0"/>
              <a:t> </a:t>
            </a:r>
            <a:r>
              <a:rPr lang="en-US" dirty="0" err="1"/>
              <a:t>gồm</a:t>
            </a:r>
            <a:r>
              <a:rPr lang="en-US" dirty="0"/>
              <a:t> 22 </a:t>
            </a:r>
            <a:r>
              <a:rPr lang="en-US" dirty="0" err="1"/>
              <a:t>bộ</a:t>
            </a:r>
            <a:r>
              <a:rPr lang="en-US" dirty="0"/>
              <a:t> </a:t>
            </a:r>
            <a:r>
              <a:rPr lang="en-US" dirty="0" err="1"/>
              <a:t>dự</a:t>
            </a:r>
            <a:r>
              <a:rPr lang="en-US" dirty="0"/>
              <a:t> </a:t>
            </a:r>
            <a:r>
              <a:rPr lang="en-US" dirty="0" err="1"/>
              <a:t>án</a:t>
            </a:r>
            <a:r>
              <a:rPr lang="en-US" dirty="0"/>
              <a:t> </a:t>
            </a:r>
            <a:r>
              <a:rPr lang="en-US" dirty="0" err="1"/>
              <a:t>công</a:t>
            </a:r>
            <a:r>
              <a:rPr lang="en-US" dirty="0"/>
              <a:t> </a:t>
            </a:r>
            <a:r>
              <a:rPr lang="en-US" dirty="0" err="1"/>
              <a:t>nghệ</a:t>
            </a:r>
            <a:r>
              <a:rPr lang="en-US" dirty="0"/>
              <a:t> </a:t>
            </a:r>
            <a:r>
              <a:rPr lang="en-US" dirty="0" err="1"/>
              <a:t>phần</a:t>
            </a:r>
            <a:r>
              <a:rPr lang="en-US" dirty="0"/>
              <a:t> </a:t>
            </a:r>
            <a:r>
              <a:rPr lang="en-US" dirty="0" err="1"/>
              <a:t>mềm</a:t>
            </a:r>
            <a:r>
              <a:rPr lang="en-US" dirty="0"/>
              <a:t> </a:t>
            </a:r>
            <a:r>
              <a:rPr lang="en-US" dirty="0" err="1"/>
              <a:t>từ</a:t>
            </a:r>
            <a:r>
              <a:rPr lang="en-US" dirty="0"/>
              <a:t> </a:t>
            </a:r>
            <a:r>
              <a:rPr lang="en-US" dirty="0" err="1"/>
              <a:t>nước</a:t>
            </a:r>
            <a:r>
              <a:rPr lang="en-US" dirty="0"/>
              <a:t> </a:t>
            </a:r>
            <a:r>
              <a:rPr lang="en-US" dirty="0" err="1"/>
              <a:t>ngoài</a:t>
            </a:r>
            <a:r>
              <a:rPr lang="en-US" dirty="0"/>
              <a:t> (</a:t>
            </a:r>
            <a:r>
              <a:rPr lang="en-US" dirty="0" err="1"/>
              <a:t>được</a:t>
            </a:r>
            <a:r>
              <a:rPr lang="en-US" dirty="0"/>
              <a:t> </a:t>
            </a:r>
            <a:r>
              <a:rPr lang="en-US" dirty="0" err="1"/>
              <a:t>gửi</a:t>
            </a:r>
            <a:r>
              <a:rPr lang="en-US" dirty="0"/>
              <a:t> </a:t>
            </a:r>
            <a:r>
              <a:rPr lang="en-US" dirty="0" err="1"/>
              <a:t>theo</a:t>
            </a:r>
            <a:r>
              <a:rPr lang="en-US" dirty="0"/>
              <a:t> </a:t>
            </a:r>
            <a:r>
              <a:rPr lang="en-US" dirty="0" err="1"/>
              <a:t>tệp</a:t>
            </a:r>
            <a:r>
              <a:rPr lang="en-US" dirty="0"/>
              <a:t> </a:t>
            </a:r>
            <a:r>
              <a:rPr lang="en-US" dirty="0" err="1"/>
              <a:t>đính</a:t>
            </a:r>
            <a:r>
              <a:rPr lang="en-US" dirty="0"/>
              <a:t> </a:t>
            </a:r>
            <a:r>
              <a:rPr lang="en-US" dirty="0" err="1"/>
              <a:t>kèm</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trang</a:t>
            </a:r>
            <a:r>
              <a:rPr lang="en-US" dirty="0"/>
              <a:t> web</a:t>
            </a:r>
            <a:endParaRPr lang="en-US" dirty="0">
              <a:cs typeface="Calibri"/>
            </a:endParaRPr>
          </a:p>
          <a:p>
            <a:r>
              <a:rPr lang="en-US" dirty="0" err="1"/>
              <a:t>Nguồn</a:t>
            </a:r>
            <a:r>
              <a:rPr lang="en-US" dirty="0"/>
              <a:t>: </a:t>
            </a:r>
            <a:r>
              <a:rPr lang="en-US" u="sng" dirty="0">
                <a:hlinkClick r:id="rId2"/>
              </a:rPr>
              <a:t>http://www.projectmanagement.ugent.be/research/data/realdata</a:t>
            </a:r>
            <a:endParaRPr lang="en-US" u="sng" dirty="0"/>
          </a:p>
          <a:p>
            <a:r>
              <a:rPr lang="en-US" dirty="0" err="1"/>
              <a:t>Dữ</a:t>
            </a:r>
            <a:r>
              <a:rPr lang="en-US" dirty="0"/>
              <a:t> </a:t>
            </a:r>
            <a:r>
              <a:rPr lang="en-US" dirty="0" err="1"/>
              <a:t>liệu</a:t>
            </a:r>
            <a:r>
              <a:rPr lang="en-US" dirty="0"/>
              <a:t> </a:t>
            </a:r>
            <a:r>
              <a:rPr lang="en-US" dirty="0" err="1"/>
              <a:t>thô</a:t>
            </a:r>
            <a:r>
              <a:rPr lang="en-US" dirty="0"/>
              <a:t>:</a:t>
            </a:r>
            <a:endParaRPr lang="en-US" dirty="0">
              <a:cs typeface="Calibri"/>
            </a:endParaRPr>
          </a:p>
          <a:p>
            <a:endParaRPr lang="en-US"/>
          </a:p>
          <a:p>
            <a:endParaRPr lang="en-US"/>
          </a:p>
          <a:p>
            <a:endParaRPr lang="en-US"/>
          </a:p>
          <a:p>
            <a:endParaRPr lang="en-US"/>
          </a:p>
        </p:txBody>
      </p:sp>
      <p:pic>
        <p:nvPicPr>
          <p:cNvPr id="4" name="Picture 3">
            <a:extLst>
              <a:ext uri="{FF2B5EF4-FFF2-40B4-BE49-F238E27FC236}">
                <a16:creationId xmlns:a16="http://schemas.microsoft.com/office/drawing/2014/main" id="{99AD9BAE-67DB-4FA7-B76A-13C61CE41597}"/>
              </a:ext>
            </a:extLst>
          </p:cNvPr>
          <p:cNvPicPr/>
          <p:nvPr/>
        </p:nvPicPr>
        <p:blipFill>
          <a:blip r:embed="rId3">
            <a:extLst>
              <a:ext uri="{28A0092B-C50C-407E-A947-70E740481C1C}">
                <a14:useLocalDpi xmlns:a14="http://schemas.microsoft.com/office/drawing/2010/main" val="0"/>
              </a:ext>
            </a:extLst>
          </a:blip>
          <a:stretch>
            <a:fillRect/>
          </a:stretch>
        </p:blipFill>
        <p:spPr>
          <a:xfrm>
            <a:off x="1338470" y="3801893"/>
            <a:ext cx="6334539" cy="1846373"/>
          </a:xfrm>
          <a:prstGeom prst="rect">
            <a:avLst/>
          </a:prstGeom>
        </p:spPr>
      </p:pic>
    </p:spTree>
    <p:extLst>
      <p:ext uri="{BB962C8B-B14F-4D97-AF65-F5344CB8AC3E}">
        <p14:creationId xmlns:p14="http://schemas.microsoft.com/office/powerpoint/2010/main" val="422233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1865-24DE-4EC4-BCA8-CF6C22C20570}"/>
              </a:ext>
            </a:extLst>
          </p:cNvPr>
          <p:cNvSpPr>
            <a:spLocks noGrp="1"/>
          </p:cNvSpPr>
          <p:nvPr>
            <p:ph type="title"/>
          </p:nvPr>
        </p:nvSpPr>
        <p:spPr/>
        <p:txBody>
          <a:bodyPr/>
          <a:lstStyle/>
          <a:p>
            <a:r>
              <a:rPr lang="en-US"/>
              <a:t>3. </a:t>
            </a:r>
            <a:r>
              <a:rPr lang="en-US" err="1"/>
              <a:t>Dữ</a:t>
            </a:r>
            <a:r>
              <a:rPr lang="en-US"/>
              <a:t> </a:t>
            </a:r>
            <a:r>
              <a:rPr lang="en-US" err="1"/>
              <a:t>liệu</a:t>
            </a:r>
            <a:r>
              <a:rPr lang="en-US"/>
              <a:t>, </a:t>
            </a:r>
            <a:r>
              <a:rPr lang="en-US" err="1"/>
              <a:t>cách</a:t>
            </a:r>
            <a:r>
              <a:rPr lang="en-US"/>
              <a:t> </a:t>
            </a:r>
            <a:r>
              <a:rPr lang="en-US" err="1"/>
              <a:t>lập</a:t>
            </a:r>
            <a:r>
              <a:rPr lang="en-US"/>
              <a:t> </a:t>
            </a:r>
            <a:r>
              <a:rPr lang="en-US" err="1"/>
              <a:t>trình</a:t>
            </a:r>
            <a:r>
              <a:rPr lang="en-US"/>
              <a:t> </a:t>
            </a:r>
          </a:p>
        </p:txBody>
      </p:sp>
      <p:sp>
        <p:nvSpPr>
          <p:cNvPr id="3" name="Content Placeholder 2">
            <a:extLst>
              <a:ext uri="{FF2B5EF4-FFF2-40B4-BE49-F238E27FC236}">
                <a16:creationId xmlns:a16="http://schemas.microsoft.com/office/drawing/2014/main" id="{BD65AC18-C691-422D-9E68-FAC6B3767256}"/>
              </a:ext>
            </a:extLst>
          </p:cNvPr>
          <p:cNvSpPr>
            <a:spLocks noGrp="1"/>
          </p:cNvSpPr>
          <p:nvPr>
            <p:ph idx="1"/>
          </p:nvPr>
        </p:nvSpPr>
        <p:spPr>
          <a:xfrm>
            <a:off x="191069" y="1346200"/>
            <a:ext cx="8775510" cy="5041348"/>
          </a:xfrm>
        </p:spPr>
        <p:txBody>
          <a:bodyPr/>
          <a:lstStyle/>
          <a:p>
            <a:r>
              <a:rPr lang="en-US" err="1"/>
              <a:t>Dữ</a:t>
            </a:r>
            <a:r>
              <a:rPr lang="en-US"/>
              <a:t> </a:t>
            </a:r>
            <a:r>
              <a:rPr lang="en-US" err="1"/>
              <a:t>liệu</a:t>
            </a:r>
            <a:r>
              <a:rPr lang="en-US"/>
              <a:t> </a:t>
            </a:r>
            <a:r>
              <a:rPr lang="en-US" err="1"/>
              <a:t>sau</a:t>
            </a:r>
            <a:r>
              <a:rPr lang="en-US"/>
              <a:t> </a:t>
            </a:r>
            <a:r>
              <a:rPr lang="en-US" err="1"/>
              <a:t>xử</a:t>
            </a:r>
            <a:r>
              <a:rPr lang="en-US"/>
              <a:t> </a:t>
            </a:r>
            <a:r>
              <a:rPr lang="en-US" err="1"/>
              <a:t>lý</a:t>
            </a:r>
            <a:r>
              <a:rPr lang="en-US"/>
              <a:t>:</a:t>
            </a:r>
          </a:p>
          <a:p>
            <a:endParaRPr lang="en-US"/>
          </a:p>
          <a:p>
            <a:endParaRPr lang="en-US"/>
          </a:p>
          <a:p>
            <a:endParaRPr lang="en-US"/>
          </a:p>
          <a:p>
            <a:endParaRPr lang="en-US"/>
          </a:p>
          <a:p>
            <a:endParaRPr lang="en-US"/>
          </a:p>
          <a:p>
            <a:r>
              <a:rPr lang="en-US" err="1"/>
              <a:t>Trong</a:t>
            </a:r>
            <a:r>
              <a:rPr lang="en-US"/>
              <a:t> </a:t>
            </a:r>
            <a:r>
              <a:rPr lang="en-US" err="1"/>
              <a:t>đó</a:t>
            </a:r>
            <a:r>
              <a:rPr lang="en-US"/>
              <a:t>:</a:t>
            </a:r>
          </a:p>
          <a:p>
            <a:pPr lvl="1"/>
            <a:r>
              <a:rPr lang="en-US" sz="1500"/>
              <a:t>AT: </a:t>
            </a:r>
            <a:r>
              <a:rPr lang="en-US" sz="1500" err="1"/>
              <a:t>thời</a:t>
            </a:r>
            <a:r>
              <a:rPr lang="en-US" sz="1500"/>
              <a:t> </a:t>
            </a:r>
            <a:r>
              <a:rPr lang="en-US" sz="1500" err="1"/>
              <a:t>gian</a:t>
            </a:r>
            <a:r>
              <a:rPr lang="en-US" sz="1500"/>
              <a:t> </a:t>
            </a:r>
            <a:r>
              <a:rPr lang="en-US" sz="1500" err="1"/>
              <a:t>thực</a:t>
            </a:r>
            <a:r>
              <a:rPr lang="en-US" sz="1500"/>
              <a:t> </a:t>
            </a:r>
            <a:r>
              <a:rPr lang="en-US" sz="1500" err="1"/>
              <a:t>hiện</a:t>
            </a:r>
            <a:r>
              <a:rPr lang="en-US" sz="1500"/>
              <a:t> </a:t>
            </a:r>
            <a:r>
              <a:rPr lang="en-US" sz="1500" err="1"/>
              <a:t>dự</a:t>
            </a:r>
            <a:r>
              <a:rPr lang="en-US" sz="1500"/>
              <a:t> </a:t>
            </a:r>
            <a:r>
              <a:rPr lang="en-US" sz="1500" err="1"/>
              <a:t>án</a:t>
            </a:r>
            <a:r>
              <a:rPr lang="en-US" sz="1500"/>
              <a:t> (</a:t>
            </a:r>
            <a:r>
              <a:rPr lang="en-US" sz="1500" err="1"/>
              <a:t>đo</a:t>
            </a:r>
            <a:r>
              <a:rPr lang="en-US" sz="1500"/>
              <a:t> </a:t>
            </a:r>
            <a:r>
              <a:rPr lang="en-US" sz="1500" err="1"/>
              <a:t>bằng</a:t>
            </a:r>
            <a:r>
              <a:rPr lang="en-US" sz="1500"/>
              <a:t> </a:t>
            </a:r>
            <a:r>
              <a:rPr lang="en-US" sz="1500" err="1"/>
              <a:t>tháng</a:t>
            </a:r>
            <a:r>
              <a:rPr lang="en-US" sz="1500"/>
              <a:t>)</a:t>
            </a:r>
          </a:p>
          <a:p>
            <a:pPr lvl="1"/>
            <a:r>
              <a:rPr lang="en-US" sz="1500"/>
              <a:t>PV: chi </a:t>
            </a:r>
            <a:r>
              <a:rPr lang="en-US" sz="1500" err="1"/>
              <a:t>phí</a:t>
            </a:r>
            <a:r>
              <a:rPr lang="en-US" sz="1500"/>
              <a:t> </a:t>
            </a:r>
            <a:r>
              <a:rPr lang="en-US" sz="1500" err="1"/>
              <a:t>được</a:t>
            </a:r>
            <a:r>
              <a:rPr lang="en-US" sz="1500"/>
              <a:t> </a:t>
            </a:r>
            <a:r>
              <a:rPr lang="en-US" sz="1500" err="1"/>
              <a:t>lên</a:t>
            </a:r>
            <a:r>
              <a:rPr lang="en-US" sz="1500"/>
              <a:t> </a:t>
            </a:r>
            <a:r>
              <a:rPr lang="en-US" sz="1500" err="1"/>
              <a:t>kế</a:t>
            </a:r>
            <a:r>
              <a:rPr lang="en-US" sz="1500"/>
              <a:t> </a:t>
            </a:r>
            <a:r>
              <a:rPr lang="en-US" sz="1500" err="1"/>
              <a:t>hoạch</a:t>
            </a:r>
            <a:r>
              <a:rPr lang="en-US" sz="1500"/>
              <a:t> (</a:t>
            </a:r>
            <a:r>
              <a:rPr lang="en-US" sz="1500" err="1"/>
              <a:t>đo</a:t>
            </a:r>
            <a:r>
              <a:rPr lang="en-US" sz="1500"/>
              <a:t> </a:t>
            </a:r>
            <a:r>
              <a:rPr lang="en-US" sz="1500" err="1"/>
              <a:t>bằng</a:t>
            </a:r>
            <a:r>
              <a:rPr lang="en-US" sz="1500"/>
              <a:t> </a:t>
            </a:r>
            <a:r>
              <a:rPr lang="en-US" sz="1500" err="1"/>
              <a:t>tiền</a:t>
            </a:r>
            <a:r>
              <a:rPr lang="en-US" sz="1500"/>
              <a:t>)</a:t>
            </a:r>
          </a:p>
          <a:p>
            <a:pPr lvl="1"/>
            <a:r>
              <a:rPr lang="en-US" sz="1500"/>
              <a:t>XT: </a:t>
            </a:r>
            <a:r>
              <a:rPr lang="en-US" sz="1500" err="1"/>
              <a:t>tiến</a:t>
            </a:r>
            <a:r>
              <a:rPr lang="en-US" sz="1500"/>
              <a:t> </a:t>
            </a:r>
            <a:r>
              <a:rPr lang="en-US" sz="1500" err="1"/>
              <a:t>độ</a:t>
            </a:r>
            <a:r>
              <a:rPr lang="en-US" sz="1500"/>
              <a:t> </a:t>
            </a:r>
            <a:r>
              <a:rPr lang="en-US" sz="1500" err="1"/>
              <a:t>thực</a:t>
            </a:r>
            <a:r>
              <a:rPr lang="en-US" sz="1500"/>
              <a:t> </a:t>
            </a:r>
            <a:r>
              <a:rPr lang="en-US" sz="1500" err="1"/>
              <a:t>hiện</a:t>
            </a:r>
            <a:r>
              <a:rPr lang="en-US" sz="1500"/>
              <a:t> </a:t>
            </a:r>
            <a:r>
              <a:rPr lang="en-US" sz="1500" err="1"/>
              <a:t>dự</a:t>
            </a:r>
            <a:r>
              <a:rPr lang="en-US" sz="1500"/>
              <a:t> </a:t>
            </a:r>
            <a:r>
              <a:rPr lang="en-US" sz="1500" err="1"/>
              <a:t>án</a:t>
            </a:r>
            <a:r>
              <a:rPr lang="en-US" sz="1500"/>
              <a:t> (XT= </a:t>
            </a:r>
            <a:r>
              <a:rPr lang="en-US" sz="1500" err="1"/>
              <a:t>EV</a:t>
            </a:r>
            <a:r>
              <a:rPr lang="en-US" sz="1500" baseline="-25000" err="1"/>
              <a:t>current</a:t>
            </a:r>
            <a:r>
              <a:rPr lang="en-US" sz="1500"/>
              <a:t>/TOTAL_EV)</a:t>
            </a:r>
          </a:p>
          <a:p>
            <a:pPr lvl="1"/>
            <a:r>
              <a:rPr lang="en-US" sz="1500"/>
              <a:t>AC: chi phi </a:t>
            </a:r>
            <a:r>
              <a:rPr lang="en-US" sz="1500" err="1"/>
              <a:t>bỏ</a:t>
            </a:r>
            <a:r>
              <a:rPr lang="en-US" sz="1500"/>
              <a:t> ra </a:t>
            </a:r>
            <a:r>
              <a:rPr lang="en-US" sz="1500" err="1"/>
              <a:t>tính</a:t>
            </a:r>
            <a:r>
              <a:rPr lang="en-US" sz="1500"/>
              <a:t> </a:t>
            </a:r>
            <a:r>
              <a:rPr lang="en-US" sz="1500" err="1"/>
              <a:t>đến</a:t>
            </a:r>
            <a:r>
              <a:rPr lang="en-US" sz="1500"/>
              <a:t> </a:t>
            </a:r>
            <a:r>
              <a:rPr lang="en-US" sz="1500" err="1"/>
              <a:t>hiện</a:t>
            </a:r>
            <a:r>
              <a:rPr lang="en-US" sz="1500"/>
              <a:t> </a:t>
            </a:r>
            <a:r>
              <a:rPr lang="en-US" sz="1500" err="1"/>
              <a:t>tại</a:t>
            </a:r>
            <a:r>
              <a:rPr lang="en-US" sz="1500"/>
              <a:t> (</a:t>
            </a:r>
            <a:r>
              <a:rPr lang="en-US" sz="1500" err="1"/>
              <a:t>đo</a:t>
            </a:r>
            <a:r>
              <a:rPr lang="en-US" sz="1500"/>
              <a:t> </a:t>
            </a:r>
            <a:r>
              <a:rPr lang="en-US" sz="1500" err="1"/>
              <a:t>bằng</a:t>
            </a:r>
            <a:r>
              <a:rPr lang="en-US" sz="1500"/>
              <a:t> </a:t>
            </a:r>
            <a:r>
              <a:rPr lang="en-US" sz="1500" err="1"/>
              <a:t>tiền</a:t>
            </a:r>
            <a:r>
              <a:rPr lang="en-US" sz="1500"/>
              <a:t>)</a:t>
            </a:r>
          </a:p>
          <a:p>
            <a:pPr lvl="1"/>
            <a:r>
              <a:rPr lang="en-US" sz="1500"/>
              <a:t>TOTAL_AT: </a:t>
            </a:r>
            <a:r>
              <a:rPr lang="en-US" sz="1500" err="1"/>
              <a:t>tổng</a:t>
            </a:r>
            <a:r>
              <a:rPr lang="en-US" sz="1500"/>
              <a:t> </a:t>
            </a:r>
            <a:r>
              <a:rPr lang="en-US" sz="1500" err="1"/>
              <a:t>số</a:t>
            </a:r>
            <a:r>
              <a:rPr lang="en-US" sz="1500"/>
              <a:t> </a:t>
            </a:r>
            <a:r>
              <a:rPr lang="en-US" sz="1500" err="1"/>
              <a:t>thời</a:t>
            </a:r>
            <a:r>
              <a:rPr lang="en-US" sz="1500"/>
              <a:t> </a:t>
            </a:r>
            <a:r>
              <a:rPr lang="en-US" sz="1500" err="1"/>
              <a:t>gian</a:t>
            </a:r>
            <a:r>
              <a:rPr lang="en-US" sz="1500"/>
              <a:t> </a:t>
            </a:r>
            <a:r>
              <a:rPr lang="en-US" sz="1500" err="1"/>
              <a:t>thực</a:t>
            </a:r>
            <a:r>
              <a:rPr lang="en-US" sz="1500"/>
              <a:t> </a:t>
            </a:r>
            <a:r>
              <a:rPr lang="en-US" sz="1500" err="1"/>
              <a:t>hiện</a:t>
            </a:r>
            <a:r>
              <a:rPr lang="en-US" sz="1500"/>
              <a:t> </a:t>
            </a:r>
            <a:r>
              <a:rPr lang="en-US" sz="1500" err="1"/>
              <a:t>dự</a:t>
            </a:r>
            <a:r>
              <a:rPr lang="en-US" sz="1500"/>
              <a:t> </a:t>
            </a:r>
            <a:r>
              <a:rPr lang="en-US" sz="1500" err="1"/>
              <a:t>án</a:t>
            </a:r>
            <a:endParaRPr lang="en-US" sz="1500"/>
          </a:p>
          <a:p>
            <a:pPr lvl="1"/>
            <a:r>
              <a:rPr lang="en-US" sz="1500"/>
              <a:t>TOTAL_PV: </a:t>
            </a:r>
            <a:r>
              <a:rPr lang="en-US" sz="1500" err="1"/>
              <a:t>tổng</a:t>
            </a:r>
            <a:r>
              <a:rPr lang="en-US" sz="1500"/>
              <a:t> chi </a:t>
            </a:r>
            <a:r>
              <a:rPr lang="en-US" sz="1500" err="1"/>
              <a:t>phí</a:t>
            </a:r>
            <a:r>
              <a:rPr lang="en-US" sz="1500"/>
              <a:t> </a:t>
            </a:r>
            <a:r>
              <a:rPr lang="en-US" sz="1500" err="1"/>
              <a:t>hoàn</a:t>
            </a:r>
            <a:r>
              <a:rPr lang="en-US" sz="1500"/>
              <a:t> </a:t>
            </a:r>
            <a:r>
              <a:rPr lang="en-US" sz="1500" err="1"/>
              <a:t>thành</a:t>
            </a:r>
            <a:r>
              <a:rPr lang="en-US" sz="1500"/>
              <a:t> </a:t>
            </a:r>
            <a:r>
              <a:rPr lang="en-US" sz="1500" err="1"/>
              <a:t>dự</a:t>
            </a:r>
            <a:r>
              <a:rPr lang="en-US" sz="1500"/>
              <a:t> </a:t>
            </a:r>
            <a:r>
              <a:rPr lang="en-US" sz="1500" err="1"/>
              <a:t>án</a:t>
            </a:r>
            <a:r>
              <a:rPr lang="en-US" sz="1500"/>
              <a:t> </a:t>
            </a:r>
            <a:r>
              <a:rPr lang="en-US" sz="1500" err="1"/>
              <a:t>được</a:t>
            </a:r>
            <a:r>
              <a:rPr lang="en-US" sz="1500"/>
              <a:t> </a:t>
            </a:r>
            <a:r>
              <a:rPr lang="en-US" sz="1500" err="1"/>
              <a:t>lên</a:t>
            </a:r>
            <a:r>
              <a:rPr lang="en-US" sz="1500"/>
              <a:t> </a:t>
            </a:r>
            <a:r>
              <a:rPr lang="en-US" sz="1500" err="1"/>
              <a:t>kế</a:t>
            </a:r>
            <a:r>
              <a:rPr lang="en-US" sz="1500"/>
              <a:t> </a:t>
            </a:r>
            <a:r>
              <a:rPr lang="en-US" sz="1500" err="1"/>
              <a:t>hoạch</a:t>
            </a:r>
            <a:endParaRPr lang="en-US" sz="1500"/>
          </a:p>
          <a:p>
            <a:pPr lvl="1"/>
            <a:r>
              <a:rPr lang="en-US" sz="1500"/>
              <a:t>TOTAL_EV: </a:t>
            </a:r>
            <a:r>
              <a:rPr lang="en-US" sz="1500" err="1"/>
              <a:t>tổng</a:t>
            </a:r>
            <a:r>
              <a:rPr lang="en-US" sz="1500"/>
              <a:t> chi </a:t>
            </a:r>
            <a:r>
              <a:rPr lang="en-US" sz="1500" err="1"/>
              <a:t>phí</a:t>
            </a:r>
            <a:r>
              <a:rPr lang="en-US" sz="1500"/>
              <a:t> </a:t>
            </a:r>
            <a:r>
              <a:rPr lang="en-US" sz="1500" err="1"/>
              <a:t>ước</a:t>
            </a:r>
            <a:r>
              <a:rPr lang="en-US" sz="1500"/>
              <a:t> </a:t>
            </a:r>
            <a:r>
              <a:rPr lang="en-US" sz="1500" err="1"/>
              <a:t>lượng</a:t>
            </a:r>
            <a:r>
              <a:rPr lang="en-US" sz="1500"/>
              <a:t> </a:t>
            </a:r>
            <a:r>
              <a:rPr lang="en-US" sz="1500" err="1"/>
              <a:t>đạt</a:t>
            </a:r>
            <a:r>
              <a:rPr lang="en-US" sz="1500"/>
              <a:t> </a:t>
            </a:r>
            <a:r>
              <a:rPr lang="en-US" sz="1500" err="1"/>
              <a:t>được</a:t>
            </a:r>
            <a:r>
              <a:rPr lang="en-US" sz="1500"/>
              <a:t> </a:t>
            </a:r>
            <a:r>
              <a:rPr lang="en-US" sz="1500" err="1"/>
              <a:t>của</a:t>
            </a:r>
            <a:r>
              <a:rPr lang="en-US" sz="1500"/>
              <a:t> </a:t>
            </a:r>
            <a:r>
              <a:rPr lang="en-US" sz="1500" err="1"/>
              <a:t>dự</a:t>
            </a:r>
            <a:r>
              <a:rPr lang="en-US" sz="1500"/>
              <a:t> </a:t>
            </a:r>
            <a:r>
              <a:rPr lang="en-US" sz="1500" err="1"/>
              <a:t>án</a:t>
            </a:r>
            <a:endParaRPr lang="en-US" sz="1500"/>
          </a:p>
          <a:p>
            <a:pPr lvl="1"/>
            <a:r>
              <a:rPr lang="en-US" sz="1500"/>
              <a:t>TOTAL_AC: </a:t>
            </a:r>
            <a:r>
              <a:rPr lang="en-US" sz="1500" err="1"/>
              <a:t>tổng</a:t>
            </a:r>
            <a:r>
              <a:rPr lang="en-US" sz="1500"/>
              <a:t> chi </a:t>
            </a:r>
            <a:r>
              <a:rPr lang="en-US" sz="1500" err="1"/>
              <a:t>phí</a:t>
            </a:r>
            <a:r>
              <a:rPr lang="en-US" sz="1500"/>
              <a:t> </a:t>
            </a:r>
            <a:r>
              <a:rPr lang="en-US" sz="1500" err="1"/>
              <a:t>bỏ</a:t>
            </a:r>
            <a:r>
              <a:rPr lang="en-US" sz="1500"/>
              <a:t> ra </a:t>
            </a:r>
            <a:r>
              <a:rPr lang="en-US" sz="1500" err="1"/>
              <a:t>để</a:t>
            </a:r>
            <a:r>
              <a:rPr lang="en-US" sz="1500"/>
              <a:t> </a:t>
            </a:r>
            <a:r>
              <a:rPr lang="en-US" sz="1500" err="1"/>
              <a:t>hoàn</a:t>
            </a:r>
            <a:r>
              <a:rPr lang="en-US" sz="1500"/>
              <a:t> </a:t>
            </a:r>
            <a:r>
              <a:rPr lang="en-US" sz="1500" err="1"/>
              <a:t>thành</a:t>
            </a:r>
            <a:r>
              <a:rPr lang="en-US" sz="1500"/>
              <a:t> </a:t>
            </a:r>
            <a:r>
              <a:rPr lang="en-US" sz="1500" err="1"/>
              <a:t>dự</a:t>
            </a:r>
            <a:r>
              <a:rPr lang="en-US" sz="1500"/>
              <a:t> </a:t>
            </a:r>
            <a:r>
              <a:rPr lang="en-US" sz="1500" err="1"/>
              <a:t>án</a:t>
            </a:r>
            <a:endParaRPr lang="en-US" sz="1500"/>
          </a:p>
          <a:p>
            <a:endParaRPr lang="en-US"/>
          </a:p>
          <a:p>
            <a:endParaRPr lang="en-US"/>
          </a:p>
        </p:txBody>
      </p:sp>
      <p:pic>
        <p:nvPicPr>
          <p:cNvPr id="4" name="Picture 3">
            <a:extLst>
              <a:ext uri="{FF2B5EF4-FFF2-40B4-BE49-F238E27FC236}">
                <a16:creationId xmlns:a16="http://schemas.microsoft.com/office/drawing/2014/main" id="{D9FD7B05-5FA1-40ED-A419-6EBB0D22BE1C}"/>
              </a:ext>
            </a:extLst>
          </p:cNvPr>
          <p:cNvPicPr/>
          <p:nvPr/>
        </p:nvPicPr>
        <p:blipFill>
          <a:blip r:embed="rId2"/>
          <a:stretch>
            <a:fillRect/>
          </a:stretch>
        </p:blipFill>
        <p:spPr>
          <a:xfrm>
            <a:off x="1232452" y="1842052"/>
            <a:ext cx="6082747" cy="1758893"/>
          </a:xfrm>
          <a:prstGeom prst="rect">
            <a:avLst/>
          </a:prstGeom>
        </p:spPr>
      </p:pic>
    </p:spTree>
    <p:extLst>
      <p:ext uri="{BB962C8B-B14F-4D97-AF65-F5344CB8AC3E}">
        <p14:creationId xmlns:p14="http://schemas.microsoft.com/office/powerpoint/2010/main" val="236142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1865-24DE-4EC4-BCA8-CF6C22C20570}"/>
              </a:ext>
            </a:extLst>
          </p:cNvPr>
          <p:cNvSpPr>
            <a:spLocks noGrp="1"/>
          </p:cNvSpPr>
          <p:nvPr>
            <p:ph type="title"/>
          </p:nvPr>
        </p:nvSpPr>
        <p:spPr/>
        <p:txBody>
          <a:bodyPr/>
          <a:lstStyle/>
          <a:p>
            <a:r>
              <a:rPr lang="en-US"/>
              <a:t>3. </a:t>
            </a:r>
            <a:r>
              <a:rPr lang="en-US" err="1"/>
              <a:t>Dữ</a:t>
            </a:r>
            <a:r>
              <a:rPr lang="en-US"/>
              <a:t> </a:t>
            </a:r>
            <a:r>
              <a:rPr lang="en-US" err="1"/>
              <a:t>liệu</a:t>
            </a:r>
            <a:r>
              <a:rPr lang="en-US"/>
              <a:t>, </a:t>
            </a:r>
            <a:r>
              <a:rPr lang="en-US" err="1"/>
              <a:t>cách</a:t>
            </a:r>
            <a:r>
              <a:rPr lang="en-US"/>
              <a:t> </a:t>
            </a:r>
            <a:r>
              <a:rPr lang="en-US" err="1"/>
              <a:t>lập</a:t>
            </a:r>
            <a:r>
              <a:rPr lang="en-US"/>
              <a:t> </a:t>
            </a:r>
            <a:r>
              <a:rPr lang="en-US" err="1"/>
              <a:t>trình</a:t>
            </a:r>
            <a:r>
              <a:rPr lang="en-US"/>
              <a:t> </a:t>
            </a:r>
          </a:p>
        </p:txBody>
      </p:sp>
      <p:sp>
        <p:nvSpPr>
          <p:cNvPr id="3" name="Content Placeholder 2">
            <a:extLst>
              <a:ext uri="{FF2B5EF4-FFF2-40B4-BE49-F238E27FC236}">
                <a16:creationId xmlns:a16="http://schemas.microsoft.com/office/drawing/2014/main" id="{BD65AC18-C691-422D-9E68-FAC6B3767256}"/>
              </a:ext>
            </a:extLst>
          </p:cNvPr>
          <p:cNvSpPr>
            <a:spLocks noGrp="1"/>
          </p:cNvSpPr>
          <p:nvPr>
            <p:ph idx="1"/>
          </p:nvPr>
        </p:nvSpPr>
        <p:spPr>
          <a:xfrm>
            <a:off x="191069" y="1346200"/>
            <a:ext cx="8775510" cy="5041348"/>
          </a:xfrm>
        </p:spPr>
        <p:txBody>
          <a:bodyPr/>
          <a:lstStyle/>
          <a:p>
            <a:pPr marL="0" indent="0">
              <a:buNone/>
            </a:pPr>
            <a:r>
              <a:rPr lang="en-US" b="1" dirty="0" err="1"/>
              <a:t>Dữ</a:t>
            </a:r>
            <a:r>
              <a:rPr lang="en-US" b="1" dirty="0"/>
              <a:t> </a:t>
            </a:r>
            <a:r>
              <a:rPr lang="en-US" b="1" dirty="0" err="1"/>
              <a:t>Liệu</a:t>
            </a:r>
            <a:r>
              <a:rPr lang="en-US" b="1" dirty="0"/>
              <a:t> K59</a:t>
            </a:r>
            <a:endParaRPr lang="en-US" b="1" dirty="0">
              <a:cs typeface="Calibri"/>
            </a:endParaRPr>
          </a:p>
          <a:p>
            <a:pPr marL="0" indent="0">
              <a:buNone/>
            </a:pPr>
            <a:r>
              <a:rPr lang="en-US" dirty="0" err="1"/>
              <a:t>Kế</a:t>
            </a:r>
            <a:r>
              <a:rPr lang="en-US" dirty="0"/>
              <a:t> </a:t>
            </a:r>
            <a:r>
              <a:rPr lang="en-US" dirty="0" err="1"/>
              <a:t>thừa</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anh</a:t>
            </a:r>
            <a:r>
              <a:rPr lang="en-US" dirty="0"/>
              <a:t> K59.</a:t>
            </a:r>
            <a:endParaRPr lang="en-US" dirty="0">
              <a:cs typeface="Calibri"/>
            </a:endParaRP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p:txBody>
      </p:sp>
      <p:pic>
        <p:nvPicPr>
          <p:cNvPr id="5" name="Picture 4">
            <a:extLst>
              <a:ext uri="{FF2B5EF4-FFF2-40B4-BE49-F238E27FC236}">
                <a16:creationId xmlns:a16="http://schemas.microsoft.com/office/drawing/2014/main" id="{BBF13DCF-F2F9-468F-B9CD-9DE66B6687BC}"/>
              </a:ext>
            </a:extLst>
          </p:cNvPr>
          <p:cNvPicPr>
            <a:picLocks noChangeAspect="1"/>
          </p:cNvPicPr>
          <p:nvPr/>
        </p:nvPicPr>
        <p:blipFill>
          <a:blip r:embed="rId2"/>
          <a:stretch>
            <a:fillRect/>
          </a:stretch>
        </p:blipFill>
        <p:spPr>
          <a:xfrm>
            <a:off x="1018904" y="2544022"/>
            <a:ext cx="6706916" cy="2967778"/>
          </a:xfrm>
          <a:prstGeom prst="rect">
            <a:avLst/>
          </a:prstGeom>
        </p:spPr>
      </p:pic>
    </p:spTree>
    <p:extLst>
      <p:ext uri="{BB962C8B-B14F-4D97-AF65-F5344CB8AC3E}">
        <p14:creationId xmlns:p14="http://schemas.microsoft.com/office/powerpoint/2010/main" val="302873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B9A6-3430-4499-87E0-2BB969803051}"/>
              </a:ext>
            </a:extLst>
          </p:cNvPr>
          <p:cNvSpPr>
            <a:spLocks noGrp="1"/>
          </p:cNvSpPr>
          <p:nvPr>
            <p:ph type="title"/>
          </p:nvPr>
        </p:nvSpPr>
        <p:spPr/>
        <p:txBody>
          <a:bodyPr/>
          <a:lstStyle/>
          <a:p>
            <a:r>
              <a:rPr lang="en-US"/>
              <a:t>3. Dữ liệu, cách lập trình</a:t>
            </a:r>
          </a:p>
        </p:txBody>
      </p:sp>
      <p:sp>
        <p:nvSpPr>
          <p:cNvPr id="3" name="Content Placeholder 2">
            <a:extLst>
              <a:ext uri="{FF2B5EF4-FFF2-40B4-BE49-F238E27FC236}">
                <a16:creationId xmlns:a16="http://schemas.microsoft.com/office/drawing/2014/main" id="{26803972-BF89-4508-A5CC-56E80EC2DB45}"/>
              </a:ext>
            </a:extLst>
          </p:cNvPr>
          <p:cNvSpPr>
            <a:spLocks noGrp="1"/>
          </p:cNvSpPr>
          <p:nvPr>
            <p:ph idx="1"/>
          </p:nvPr>
        </p:nvSpPr>
        <p:spPr/>
        <p:txBody>
          <a:bodyPr/>
          <a:lstStyle/>
          <a:p>
            <a:pPr marL="0" indent="0">
              <a:buNone/>
            </a:pPr>
            <a:r>
              <a:rPr lang="en-US" b="1"/>
              <a:t>THUẬT TOÁN LSTM</a:t>
            </a:r>
          </a:p>
        </p:txBody>
      </p:sp>
      <p:pic>
        <p:nvPicPr>
          <p:cNvPr id="4" name="Hình ảnh 4">
            <a:extLst>
              <a:ext uri="{FF2B5EF4-FFF2-40B4-BE49-F238E27FC236}">
                <a16:creationId xmlns:a16="http://schemas.microsoft.com/office/drawing/2014/main" id="{3B2DB671-D9B2-4F02-AED2-24DD6823301F}"/>
              </a:ext>
            </a:extLst>
          </p:cNvPr>
          <p:cNvPicPr>
            <a:picLocks noChangeAspect="1"/>
          </p:cNvPicPr>
          <p:nvPr/>
        </p:nvPicPr>
        <p:blipFill>
          <a:blip r:embed="rId2"/>
          <a:stretch>
            <a:fillRect/>
          </a:stretch>
        </p:blipFill>
        <p:spPr>
          <a:xfrm>
            <a:off x="1748287" y="1834757"/>
            <a:ext cx="4324709" cy="1808259"/>
          </a:xfrm>
          <a:prstGeom prst="rect">
            <a:avLst/>
          </a:prstGeom>
        </p:spPr>
      </p:pic>
      <p:pic>
        <p:nvPicPr>
          <p:cNvPr id="6" name="Hình ảnh 6" descr="Ảnh có chứa đồng hồ&#10;&#10;Mô tả được tạo với mức tin cậy rất cao">
            <a:extLst>
              <a:ext uri="{FF2B5EF4-FFF2-40B4-BE49-F238E27FC236}">
                <a16:creationId xmlns:a16="http://schemas.microsoft.com/office/drawing/2014/main" id="{53DDDFC6-2F2A-466F-9A0F-DE5F74F2BF2F}"/>
              </a:ext>
            </a:extLst>
          </p:cNvPr>
          <p:cNvPicPr>
            <a:picLocks noChangeAspect="1"/>
          </p:cNvPicPr>
          <p:nvPr/>
        </p:nvPicPr>
        <p:blipFill>
          <a:blip r:embed="rId3"/>
          <a:stretch>
            <a:fillRect/>
          </a:stretch>
        </p:blipFill>
        <p:spPr>
          <a:xfrm>
            <a:off x="1690777" y="3627340"/>
            <a:ext cx="4597879" cy="2967621"/>
          </a:xfrm>
          <a:prstGeom prst="rect">
            <a:avLst/>
          </a:prstGeom>
        </p:spPr>
      </p:pic>
    </p:spTree>
    <p:extLst>
      <p:ext uri="{BB962C8B-B14F-4D97-AF65-F5344CB8AC3E}">
        <p14:creationId xmlns:p14="http://schemas.microsoft.com/office/powerpoint/2010/main" val="128638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E6E967-09CF-4949-AC6D-19820D680527}"/>
              </a:ext>
            </a:extLst>
          </p:cNvPr>
          <p:cNvSpPr>
            <a:spLocks noGrp="1"/>
          </p:cNvSpPr>
          <p:nvPr>
            <p:ph type="title"/>
          </p:nvPr>
        </p:nvSpPr>
        <p:spPr/>
        <p:txBody>
          <a:bodyPr/>
          <a:lstStyle/>
          <a:p>
            <a:r>
              <a:rPr lang="en-US">
                <a:ea typeface="+mj-lt"/>
                <a:cs typeface="+mj-lt"/>
              </a:rPr>
              <a:t>3. Dữ liệu, cách lập trình</a:t>
            </a:r>
            <a:endParaRPr lang="vi-VN" b="0">
              <a:ea typeface="+mj-lt"/>
              <a:cs typeface="+mj-lt"/>
            </a:endParaRPr>
          </a:p>
        </p:txBody>
      </p:sp>
      <p:pic>
        <p:nvPicPr>
          <p:cNvPr id="4" name="Hình ảnh 4" descr="Ảnh có chứa đồng hồ&#10;&#10;Mô tả được tạo với mức tin cậy rất cao">
            <a:extLst>
              <a:ext uri="{FF2B5EF4-FFF2-40B4-BE49-F238E27FC236}">
                <a16:creationId xmlns:a16="http://schemas.microsoft.com/office/drawing/2014/main" id="{3840B7D8-C9BD-491C-B0B9-4601B89E3835}"/>
              </a:ext>
            </a:extLst>
          </p:cNvPr>
          <p:cNvPicPr>
            <a:picLocks noGrp="1" noChangeAspect="1"/>
          </p:cNvPicPr>
          <p:nvPr>
            <p:ph idx="1"/>
          </p:nvPr>
        </p:nvPicPr>
        <p:blipFill>
          <a:blip r:embed="rId2"/>
          <a:stretch>
            <a:fillRect/>
          </a:stretch>
        </p:blipFill>
        <p:spPr>
          <a:xfrm>
            <a:off x="1025999" y="1205601"/>
            <a:ext cx="5581650" cy="1847850"/>
          </a:xfrm>
        </p:spPr>
      </p:pic>
      <p:sp>
        <p:nvSpPr>
          <p:cNvPr id="6" name="Hộp Văn bản 5">
            <a:extLst>
              <a:ext uri="{FF2B5EF4-FFF2-40B4-BE49-F238E27FC236}">
                <a16:creationId xmlns:a16="http://schemas.microsoft.com/office/drawing/2014/main" id="{3D2EE70D-D68F-4502-9FBF-484E7492588A}"/>
              </a:ext>
            </a:extLst>
          </p:cNvPr>
          <p:cNvSpPr txBox="1"/>
          <p:nvPr/>
        </p:nvSpPr>
        <p:spPr>
          <a:xfrm>
            <a:off x="698740" y="3056626"/>
            <a:ext cx="652444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a:latin typeface="Times New Roman"/>
                <a:cs typeface="Times New Roman"/>
              </a:rPr>
              <a:t>Quyết định xem thông tin nào cần bỏ đi từ trạng thái tế bào. Quyết định này đưa ra bởi tầng sigmoid - gọi là “tầng cổng quên” (forget gate layer). Nó sẽ lấy đầu vào là h</a:t>
            </a:r>
            <a:r>
              <a:rPr lang="vi-VN" baseline="-25000">
                <a:latin typeface="Times New Roman"/>
                <a:cs typeface="Times New Roman"/>
              </a:rPr>
              <a:t>t-1</a:t>
            </a:r>
            <a:r>
              <a:rPr lang="vi-VN">
                <a:latin typeface="Times New Roman"/>
                <a:cs typeface="Times New Roman"/>
              </a:rPr>
              <a:t> và x</a:t>
            </a:r>
            <a:r>
              <a:rPr lang="vi-VN" baseline="-25000" dirty="0">
                <a:latin typeface="Times New Roman"/>
                <a:cs typeface="Times New Roman"/>
              </a:rPr>
              <a:t>t</a:t>
            </a:r>
            <a:r>
              <a:rPr lang="vi-VN">
                <a:latin typeface="Times New Roman"/>
                <a:cs typeface="Times New Roman"/>
              </a:rPr>
              <a:t> rồi đưa ra kết quả là một số trong khoảng [0,1] cho mỗi số trong trạng thái tế bào C</a:t>
            </a:r>
            <a:r>
              <a:rPr lang="vi-VN" baseline="-25000">
                <a:latin typeface="Times New Roman"/>
                <a:cs typeface="Times New Roman"/>
              </a:rPr>
              <a:t>t-1</a:t>
            </a:r>
            <a:r>
              <a:rPr lang="vi-VN">
                <a:latin typeface="Times New Roman"/>
                <a:cs typeface="Times New Roman"/>
              </a:rPr>
              <a:t>. Đầu ra là một thể hiện rằng nó giữ toàn bộ thông tin lại, còn 0 chỉ rằng toàn bộ thông tin sẽ bị bỏ đi.</a:t>
            </a:r>
            <a:endParaRPr lang="vi-VN"/>
          </a:p>
          <a:p>
            <a:pPr algn="l"/>
            <a:endParaRPr lang="vi-VN" dirty="0">
              <a:cs typeface="Calibri"/>
            </a:endParaRPr>
          </a:p>
        </p:txBody>
      </p:sp>
    </p:spTree>
    <p:extLst>
      <p:ext uri="{BB962C8B-B14F-4D97-AF65-F5344CB8AC3E}">
        <p14:creationId xmlns:p14="http://schemas.microsoft.com/office/powerpoint/2010/main" val="1375588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3495</TotalTime>
  <Words>619</Words>
  <Application>Microsoft Office PowerPoint</Application>
  <PresentationFormat>Trình chiếu Trên màn hình (4:3)</PresentationFormat>
  <Paragraphs>86</Paragraphs>
  <Slides>31</Slides>
  <Notes>0</Notes>
  <HiddenSlides>0</HiddenSlides>
  <MMClips>0</MMClips>
  <ScaleCrop>false</ScaleCrop>
  <HeadingPairs>
    <vt:vector size="4" baseType="variant">
      <vt:variant>
        <vt:lpstr>Chủ đề</vt:lpstr>
      </vt:variant>
      <vt:variant>
        <vt:i4>1</vt:i4>
      </vt:variant>
      <vt:variant>
        <vt:lpstr>Tiêu đề Bản chiếu</vt:lpstr>
      </vt:variant>
      <vt:variant>
        <vt:i4>31</vt:i4>
      </vt:variant>
    </vt:vector>
  </HeadingPairs>
  <TitlesOfParts>
    <vt:vector size="32" baseType="lpstr">
      <vt:lpstr>Office Theme</vt:lpstr>
      <vt:lpstr>BÁO CÁO BÀI TẬP LỚN</vt:lpstr>
      <vt:lpstr>NỘI DUNG TRÌNH BÀY </vt:lpstr>
      <vt:lpstr>1. Vấn đề giải quyết</vt:lpstr>
      <vt:lpstr>2. Kế thừa, phát triển ý tưởng</vt:lpstr>
      <vt:lpstr>3. Dữ liệu, cách lập trình </vt:lpstr>
      <vt:lpstr>3. Dữ liệu, cách lập trình </vt:lpstr>
      <vt:lpstr>3. Dữ liệu, cách lập trình </vt:lpstr>
      <vt:lpstr>3. Dữ liệu, cách lập trình</vt:lpstr>
      <vt:lpstr>3. Dữ liệu, cách lập trình</vt:lpstr>
      <vt:lpstr>3. Dữ liệu, cách lập trình</vt:lpstr>
      <vt:lpstr>3. Dữ liệu, cách lập trình</vt:lpstr>
      <vt:lpstr>3. Dữ liệu, cách lập trình</vt:lpstr>
      <vt:lpstr>3. Dữ liệu, cách lập trình</vt:lpstr>
      <vt:lpstr>3. Dữ liệu, cách lập trình </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4. Kết quả, đóng góp</vt:lpstr>
      <vt:lpstr>5. Nhận xét, đánh giá kết quả</vt:lpstr>
      <vt:lpstr>5. Nhận xét, đánh giá kết quả</vt:lpstr>
      <vt:lpstr>6. Tiến độ</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Sun Shine</cp:lastModifiedBy>
  <cp:revision>638</cp:revision>
  <dcterms:created xsi:type="dcterms:W3CDTF">2016-07-25T07:53:11Z</dcterms:created>
  <dcterms:modified xsi:type="dcterms:W3CDTF">2020-01-09T23:38:26Z</dcterms:modified>
</cp:coreProperties>
</file>