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3" r:id="rId16"/>
    <p:sldId id="275" r:id="rId17"/>
    <p:sldId id="277" r:id="rId18"/>
    <p:sldId id="279" r:id="rId19"/>
    <p:sldId id="282" r:id="rId20"/>
    <p:sldId id="283" r:id="rId21"/>
    <p:sldId id="284" r:id="rId22"/>
    <p:sldId id="285" r:id="rId23"/>
    <p:sldId id="278" r:id="rId24"/>
    <p:sldId id="286" r:id="rId25"/>
    <p:sldId id="287"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0C1C-53D8-4419-AD58-4ED5ED3E6A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B8A29B-4D23-4592-BD82-3470231010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A858B9-2197-425D-B831-CA458DC07A0F}"/>
              </a:ext>
            </a:extLst>
          </p:cNvPr>
          <p:cNvSpPr>
            <a:spLocks noGrp="1"/>
          </p:cNvSpPr>
          <p:nvPr>
            <p:ph type="dt" sz="half" idx="10"/>
          </p:nvPr>
        </p:nvSpPr>
        <p:spPr/>
        <p:txBody>
          <a:bodyPr/>
          <a:lstStyle/>
          <a:p>
            <a:fld id="{E4A1AED9-CECE-421A-99CC-C398BA5B572E}" type="datetimeFigureOut">
              <a:rPr lang="en-US" smtClean="0"/>
              <a:t>1/28/2024</a:t>
            </a:fld>
            <a:endParaRPr lang="en-US"/>
          </a:p>
        </p:txBody>
      </p:sp>
      <p:sp>
        <p:nvSpPr>
          <p:cNvPr id="5" name="Footer Placeholder 4">
            <a:extLst>
              <a:ext uri="{FF2B5EF4-FFF2-40B4-BE49-F238E27FC236}">
                <a16:creationId xmlns:a16="http://schemas.microsoft.com/office/drawing/2014/main" id="{DB40AF7D-19F5-4D21-B9E9-BF775E761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6DF3B-E149-463C-A6C6-908B74090056}"/>
              </a:ext>
            </a:extLst>
          </p:cNvPr>
          <p:cNvSpPr>
            <a:spLocks noGrp="1"/>
          </p:cNvSpPr>
          <p:nvPr>
            <p:ph type="sldNum" sz="quarter" idx="12"/>
          </p:nvPr>
        </p:nvSpPr>
        <p:spPr/>
        <p:txBody>
          <a:bodyPr/>
          <a:lstStyle/>
          <a:p>
            <a:fld id="{4DFFF74C-0C09-400F-B589-3676F15C4B5A}" type="slidenum">
              <a:rPr lang="en-US" smtClean="0"/>
              <a:t>‹#›</a:t>
            </a:fld>
            <a:endParaRPr lang="en-US"/>
          </a:p>
        </p:txBody>
      </p:sp>
    </p:spTree>
    <p:extLst>
      <p:ext uri="{BB962C8B-B14F-4D97-AF65-F5344CB8AC3E}">
        <p14:creationId xmlns:p14="http://schemas.microsoft.com/office/powerpoint/2010/main" val="643630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0E8E-2C9B-433A-97B6-4BE497D8B1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B0E75A-D2BA-4B42-8741-1637F4C2DD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13C269-1B4F-40DC-8214-CEAE6E086896}"/>
              </a:ext>
            </a:extLst>
          </p:cNvPr>
          <p:cNvSpPr>
            <a:spLocks noGrp="1"/>
          </p:cNvSpPr>
          <p:nvPr>
            <p:ph type="dt" sz="half" idx="10"/>
          </p:nvPr>
        </p:nvSpPr>
        <p:spPr/>
        <p:txBody>
          <a:bodyPr/>
          <a:lstStyle/>
          <a:p>
            <a:fld id="{E4A1AED9-CECE-421A-99CC-C398BA5B572E}" type="datetimeFigureOut">
              <a:rPr lang="en-US" smtClean="0"/>
              <a:t>1/28/2024</a:t>
            </a:fld>
            <a:endParaRPr lang="en-US"/>
          </a:p>
        </p:txBody>
      </p:sp>
      <p:sp>
        <p:nvSpPr>
          <p:cNvPr id="5" name="Footer Placeholder 4">
            <a:extLst>
              <a:ext uri="{FF2B5EF4-FFF2-40B4-BE49-F238E27FC236}">
                <a16:creationId xmlns:a16="http://schemas.microsoft.com/office/drawing/2014/main" id="{88788F85-FD61-4912-AEBF-D3584DDBD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9AB2F-7E18-4FBA-8410-82BC66C8CCE3}"/>
              </a:ext>
            </a:extLst>
          </p:cNvPr>
          <p:cNvSpPr>
            <a:spLocks noGrp="1"/>
          </p:cNvSpPr>
          <p:nvPr>
            <p:ph type="sldNum" sz="quarter" idx="12"/>
          </p:nvPr>
        </p:nvSpPr>
        <p:spPr/>
        <p:txBody>
          <a:bodyPr/>
          <a:lstStyle/>
          <a:p>
            <a:fld id="{4DFFF74C-0C09-400F-B589-3676F15C4B5A}" type="slidenum">
              <a:rPr lang="en-US" smtClean="0"/>
              <a:t>‹#›</a:t>
            </a:fld>
            <a:endParaRPr lang="en-US"/>
          </a:p>
        </p:txBody>
      </p:sp>
    </p:spTree>
    <p:extLst>
      <p:ext uri="{BB962C8B-B14F-4D97-AF65-F5344CB8AC3E}">
        <p14:creationId xmlns:p14="http://schemas.microsoft.com/office/powerpoint/2010/main" val="305742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4BDB88-626D-4839-A545-D407DDAC05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60BC27-BCF3-499F-9DB6-A8AC15B7C9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8C5BD-45BD-4877-A612-3EB11A0B6AEF}"/>
              </a:ext>
            </a:extLst>
          </p:cNvPr>
          <p:cNvSpPr>
            <a:spLocks noGrp="1"/>
          </p:cNvSpPr>
          <p:nvPr>
            <p:ph type="dt" sz="half" idx="10"/>
          </p:nvPr>
        </p:nvSpPr>
        <p:spPr/>
        <p:txBody>
          <a:bodyPr/>
          <a:lstStyle/>
          <a:p>
            <a:fld id="{E4A1AED9-CECE-421A-99CC-C398BA5B572E}" type="datetimeFigureOut">
              <a:rPr lang="en-US" smtClean="0"/>
              <a:t>1/28/2024</a:t>
            </a:fld>
            <a:endParaRPr lang="en-US"/>
          </a:p>
        </p:txBody>
      </p:sp>
      <p:sp>
        <p:nvSpPr>
          <p:cNvPr id="5" name="Footer Placeholder 4">
            <a:extLst>
              <a:ext uri="{FF2B5EF4-FFF2-40B4-BE49-F238E27FC236}">
                <a16:creationId xmlns:a16="http://schemas.microsoft.com/office/drawing/2014/main" id="{EFEA94AA-8B6B-4076-AC49-25AD21EC4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3EAC7-DF6E-4643-8422-E447EF6980A1}"/>
              </a:ext>
            </a:extLst>
          </p:cNvPr>
          <p:cNvSpPr>
            <a:spLocks noGrp="1"/>
          </p:cNvSpPr>
          <p:nvPr>
            <p:ph type="sldNum" sz="quarter" idx="12"/>
          </p:nvPr>
        </p:nvSpPr>
        <p:spPr/>
        <p:txBody>
          <a:bodyPr/>
          <a:lstStyle/>
          <a:p>
            <a:fld id="{4DFFF74C-0C09-400F-B589-3676F15C4B5A}" type="slidenum">
              <a:rPr lang="en-US" smtClean="0"/>
              <a:t>‹#›</a:t>
            </a:fld>
            <a:endParaRPr lang="en-US"/>
          </a:p>
        </p:txBody>
      </p:sp>
    </p:spTree>
    <p:extLst>
      <p:ext uri="{BB962C8B-B14F-4D97-AF65-F5344CB8AC3E}">
        <p14:creationId xmlns:p14="http://schemas.microsoft.com/office/powerpoint/2010/main" val="4089115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77DD-5AEC-486D-A0EC-8C2B708E8F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A543E2-3B64-4AAD-8207-7DFD747C76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420CF-603C-4403-AA18-EBEDF7FBB062}"/>
              </a:ext>
            </a:extLst>
          </p:cNvPr>
          <p:cNvSpPr>
            <a:spLocks noGrp="1"/>
          </p:cNvSpPr>
          <p:nvPr>
            <p:ph type="dt" sz="half" idx="10"/>
          </p:nvPr>
        </p:nvSpPr>
        <p:spPr/>
        <p:txBody>
          <a:bodyPr/>
          <a:lstStyle/>
          <a:p>
            <a:fld id="{E4A1AED9-CECE-421A-99CC-C398BA5B572E}" type="datetimeFigureOut">
              <a:rPr lang="en-US" smtClean="0"/>
              <a:t>1/28/2024</a:t>
            </a:fld>
            <a:endParaRPr lang="en-US"/>
          </a:p>
        </p:txBody>
      </p:sp>
      <p:sp>
        <p:nvSpPr>
          <p:cNvPr id="5" name="Footer Placeholder 4">
            <a:extLst>
              <a:ext uri="{FF2B5EF4-FFF2-40B4-BE49-F238E27FC236}">
                <a16:creationId xmlns:a16="http://schemas.microsoft.com/office/drawing/2014/main" id="{B7BCD6B5-EB00-436A-A0B0-64606C0CC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E4052-F386-454B-A691-1A50053AC9FA}"/>
              </a:ext>
            </a:extLst>
          </p:cNvPr>
          <p:cNvSpPr>
            <a:spLocks noGrp="1"/>
          </p:cNvSpPr>
          <p:nvPr>
            <p:ph type="sldNum" sz="quarter" idx="12"/>
          </p:nvPr>
        </p:nvSpPr>
        <p:spPr/>
        <p:txBody>
          <a:bodyPr/>
          <a:lstStyle/>
          <a:p>
            <a:fld id="{4DFFF74C-0C09-400F-B589-3676F15C4B5A}" type="slidenum">
              <a:rPr lang="en-US" smtClean="0"/>
              <a:t>‹#›</a:t>
            </a:fld>
            <a:endParaRPr lang="en-US"/>
          </a:p>
        </p:txBody>
      </p:sp>
    </p:spTree>
    <p:extLst>
      <p:ext uri="{BB962C8B-B14F-4D97-AF65-F5344CB8AC3E}">
        <p14:creationId xmlns:p14="http://schemas.microsoft.com/office/powerpoint/2010/main" val="348224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60AD-2BC4-4353-9570-33476037F6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E02323-EA9D-41D3-8D29-3DEE5163C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44F64B-9085-44D7-A9A3-0D32421380CB}"/>
              </a:ext>
            </a:extLst>
          </p:cNvPr>
          <p:cNvSpPr>
            <a:spLocks noGrp="1"/>
          </p:cNvSpPr>
          <p:nvPr>
            <p:ph type="dt" sz="half" idx="10"/>
          </p:nvPr>
        </p:nvSpPr>
        <p:spPr/>
        <p:txBody>
          <a:bodyPr/>
          <a:lstStyle/>
          <a:p>
            <a:fld id="{E4A1AED9-CECE-421A-99CC-C398BA5B572E}" type="datetimeFigureOut">
              <a:rPr lang="en-US" smtClean="0"/>
              <a:t>1/28/2024</a:t>
            </a:fld>
            <a:endParaRPr lang="en-US"/>
          </a:p>
        </p:txBody>
      </p:sp>
      <p:sp>
        <p:nvSpPr>
          <p:cNvPr id="5" name="Footer Placeholder 4">
            <a:extLst>
              <a:ext uri="{FF2B5EF4-FFF2-40B4-BE49-F238E27FC236}">
                <a16:creationId xmlns:a16="http://schemas.microsoft.com/office/drawing/2014/main" id="{343519DB-B37A-4A6B-BB82-22E87FA5A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7574C-C235-4062-B5D0-E50151B8D903}"/>
              </a:ext>
            </a:extLst>
          </p:cNvPr>
          <p:cNvSpPr>
            <a:spLocks noGrp="1"/>
          </p:cNvSpPr>
          <p:nvPr>
            <p:ph type="sldNum" sz="quarter" idx="12"/>
          </p:nvPr>
        </p:nvSpPr>
        <p:spPr/>
        <p:txBody>
          <a:bodyPr/>
          <a:lstStyle/>
          <a:p>
            <a:fld id="{4DFFF74C-0C09-400F-B589-3676F15C4B5A}" type="slidenum">
              <a:rPr lang="en-US" smtClean="0"/>
              <a:t>‹#›</a:t>
            </a:fld>
            <a:endParaRPr lang="en-US"/>
          </a:p>
        </p:txBody>
      </p:sp>
    </p:spTree>
    <p:extLst>
      <p:ext uri="{BB962C8B-B14F-4D97-AF65-F5344CB8AC3E}">
        <p14:creationId xmlns:p14="http://schemas.microsoft.com/office/powerpoint/2010/main" val="161136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8DB0-BFCF-448A-B6C9-D220E7B586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9CA105-0C7C-4BE7-AEEC-338279F890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93473-B9F4-41BC-8F86-9B4B8A3A32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CF2F5C-4858-4058-BA74-41E543EDA5F3}"/>
              </a:ext>
            </a:extLst>
          </p:cNvPr>
          <p:cNvSpPr>
            <a:spLocks noGrp="1"/>
          </p:cNvSpPr>
          <p:nvPr>
            <p:ph type="dt" sz="half" idx="10"/>
          </p:nvPr>
        </p:nvSpPr>
        <p:spPr/>
        <p:txBody>
          <a:bodyPr/>
          <a:lstStyle/>
          <a:p>
            <a:fld id="{E4A1AED9-CECE-421A-99CC-C398BA5B572E}" type="datetimeFigureOut">
              <a:rPr lang="en-US" smtClean="0"/>
              <a:t>1/28/2024</a:t>
            </a:fld>
            <a:endParaRPr lang="en-US"/>
          </a:p>
        </p:txBody>
      </p:sp>
      <p:sp>
        <p:nvSpPr>
          <p:cNvPr id="6" name="Footer Placeholder 5">
            <a:extLst>
              <a:ext uri="{FF2B5EF4-FFF2-40B4-BE49-F238E27FC236}">
                <a16:creationId xmlns:a16="http://schemas.microsoft.com/office/drawing/2014/main" id="{1D09D36E-0F7F-497D-B370-12B28A94E8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41465-F4C5-4162-BBBC-55FAB91F89BF}"/>
              </a:ext>
            </a:extLst>
          </p:cNvPr>
          <p:cNvSpPr>
            <a:spLocks noGrp="1"/>
          </p:cNvSpPr>
          <p:nvPr>
            <p:ph type="sldNum" sz="quarter" idx="12"/>
          </p:nvPr>
        </p:nvSpPr>
        <p:spPr/>
        <p:txBody>
          <a:bodyPr/>
          <a:lstStyle/>
          <a:p>
            <a:fld id="{4DFFF74C-0C09-400F-B589-3676F15C4B5A}" type="slidenum">
              <a:rPr lang="en-US" smtClean="0"/>
              <a:t>‹#›</a:t>
            </a:fld>
            <a:endParaRPr lang="en-US"/>
          </a:p>
        </p:txBody>
      </p:sp>
    </p:spTree>
    <p:extLst>
      <p:ext uri="{BB962C8B-B14F-4D97-AF65-F5344CB8AC3E}">
        <p14:creationId xmlns:p14="http://schemas.microsoft.com/office/powerpoint/2010/main" val="4180212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84C4-5B98-4F96-9326-CD10C3C38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233E7A-33CD-48D7-957F-DBC3021BE5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2479BE-7FC0-43F8-A636-770AB642B3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268516-1E29-4F27-B950-9F5E6B239C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B1D0D1-903F-4C4F-8C7F-C019ED9198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E25A0D-AF19-463E-87F2-1B8B37C8A644}"/>
              </a:ext>
            </a:extLst>
          </p:cNvPr>
          <p:cNvSpPr>
            <a:spLocks noGrp="1"/>
          </p:cNvSpPr>
          <p:nvPr>
            <p:ph type="dt" sz="half" idx="10"/>
          </p:nvPr>
        </p:nvSpPr>
        <p:spPr/>
        <p:txBody>
          <a:bodyPr/>
          <a:lstStyle/>
          <a:p>
            <a:fld id="{E4A1AED9-CECE-421A-99CC-C398BA5B572E}" type="datetimeFigureOut">
              <a:rPr lang="en-US" smtClean="0"/>
              <a:t>1/28/2024</a:t>
            </a:fld>
            <a:endParaRPr lang="en-US"/>
          </a:p>
        </p:txBody>
      </p:sp>
      <p:sp>
        <p:nvSpPr>
          <p:cNvPr id="8" name="Footer Placeholder 7">
            <a:extLst>
              <a:ext uri="{FF2B5EF4-FFF2-40B4-BE49-F238E27FC236}">
                <a16:creationId xmlns:a16="http://schemas.microsoft.com/office/drawing/2014/main" id="{C068DC34-332D-4AE4-9919-D7DEDFFB98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414F32-C295-4676-9EC8-63A6B5B014F2}"/>
              </a:ext>
            </a:extLst>
          </p:cNvPr>
          <p:cNvSpPr>
            <a:spLocks noGrp="1"/>
          </p:cNvSpPr>
          <p:nvPr>
            <p:ph type="sldNum" sz="quarter" idx="12"/>
          </p:nvPr>
        </p:nvSpPr>
        <p:spPr/>
        <p:txBody>
          <a:bodyPr/>
          <a:lstStyle/>
          <a:p>
            <a:fld id="{4DFFF74C-0C09-400F-B589-3676F15C4B5A}" type="slidenum">
              <a:rPr lang="en-US" smtClean="0"/>
              <a:t>‹#›</a:t>
            </a:fld>
            <a:endParaRPr lang="en-US"/>
          </a:p>
        </p:txBody>
      </p:sp>
    </p:spTree>
    <p:extLst>
      <p:ext uri="{BB962C8B-B14F-4D97-AF65-F5344CB8AC3E}">
        <p14:creationId xmlns:p14="http://schemas.microsoft.com/office/powerpoint/2010/main" val="4273372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A58A-FD31-434A-BA64-B754E332C0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33BCD4-F7FC-4156-8F00-31562E45C61C}"/>
              </a:ext>
            </a:extLst>
          </p:cNvPr>
          <p:cNvSpPr>
            <a:spLocks noGrp="1"/>
          </p:cNvSpPr>
          <p:nvPr>
            <p:ph type="dt" sz="half" idx="10"/>
          </p:nvPr>
        </p:nvSpPr>
        <p:spPr/>
        <p:txBody>
          <a:bodyPr/>
          <a:lstStyle/>
          <a:p>
            <a:fld id="{E4A1AED9-CECE-421A-99CC-C398BA5B572E}" type="datetimeFigureOut">
              <a:rPr lang="en-US" smtClean="0"/>
              <a:t>1/28/2024</a:t>
            </a:fld>
            <a:endParaRPr lang="en-US"/>
          </a:p>
        </p:txBody>
      </p:sp>
      <p:sp>
        <p:nvSpPr>
          <p:cNvPr id="4" name="Footer Placeholder 3">
            <a:extLst>
              <a:ext uri="{FF2B5EF4-FFF2-40B4-BE49-F238E27FC236}">
                <a16:creationId xmlns:a16="http://schemas.microsoft.com/office/drawing/2014/main" id="{478705C4-9C6F-422D-B981-54803357FD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F338E4-5603-4FE8-B018-F8B735922A04}"/>
              </a:ext>
            </a:extLst>
          </p:cNvPr>
          <p:cNvSpPr>
            <a:spLocks noGrp="1"/>
          </p:cNvSpPr>
          <p:nvPr>
            <p:ph type="sldNum" sz="quarter" idx="12"/>
          </p:nvPr>
        </p:nvSpPr>
        <p:spPr/>
        <p:txBody>
          <a:bodyPr/>
          <a:lstStyle/>
          <a:p>
            <a:fld id="{4DFFF74C-0C09-400F-B589-3676F15C4B5A}" type="slidenum">
              <a:rPr lang="en-US" smtClean="0"/>
              <a:t>‹#›</a:t>
            </a:fld>
            <a:endParaRPr lang="en-US"/>
          </a:p>
        </p:txBody>
      </p:sp>
    </p:spTree>
    <p:extLst>
      <p:ext uri="{BB962C8B-B14F-4D97-AF65-F5344CB8AC3E}">
        <p14:creationId xmlns:p14="http://schemas.microsoft.com/office/powerpoint/2010/main" val="2087605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B237DF-6DCD-4035-BA94-FFC70B23A54B}"/>
              </a:ext>
            </a:extLst>
          </p:cNvPr>
          <p:cNvSpPr>
            <a:spLocks noGrp="1"/>
          </p:cNvSpPr>
          <p:nvPr>
            <p:ph type="dt" sz="half" idx="10"/>
          </p:nvPr>
        </p:nvSpPr>
        <p:spPr/>
        <p:txBody>
          <a:bodyPr/>
          <a:lstStyle/>
          <a:p>
            <a:fld id="{E4A1AED9-CECE-421A-99CC-C398BA5B572E}" type="datetimeFigureOut">
              <a:rPr lang="en-US" smtClean="0"/>
              <a:t>1/28/2024</a:t>
            </a:fld>
            <a:endParaRPr lang="en-US"/>
          </a:p>
        </p:txBody>
      </p:sp>
      <p:sp>
        <p:nvSpPr>
          <p:cNvPr id="3" name="Footer Placeholder 2">
            <a:extLst>
              <a:ext uri="{FF2B5EF4-FFF2-40B4-BE49-F238E27FC236}">
                <a16:creationId xmlns:a16="http://schemas.microsoft.com/office/drawing/2014/main" id="{E163A37F-0B5C-4515-A374-443BE1153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F4913D-D3D2-4C79-B8C0-06A3C84781EF}"/>
              </a:ext>
            </a:extLst>
          </p:cNvPr>
          <p:cNvSpPr>
            <a:spLocks noGrp="1"/>
          </p:cNvSpPr>
          <p:nvPr>
            <p:ph type="sldNum" sz="quarter" idx="12"/>
          </p:nvPr>
        </p:nvSpPr>
        <p:spPr/>
        <p:txBody>
          <a:bodyPr/>
          <a:lstStyle/>
          <a:p>
            <a:fld id="{4DFFF74C-0C09-400F-B589-3676F15C4B5A}" type="slidenum">
              <a:rPr lang="en-US" smtClean="0"/>
              <a:t>‹#›</a:t>
            </a:fld>
            <a:endParaRPr lang="en-US"/>
          </a:p>
        </p:txBody>
      </p:sp>
    </p:spTree>
    <p:extLst>
      <p:ext uri="{BB962C8B-B14F-4D97-AF65-F5344CB8AC3E}">
        <p14:creationId xmlns:p14="http://schemas.microsoft.com/office/powerpoint/2010/main" val="3803490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F5AF0-1093-497D-B007-1A0C00FA5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63B11F-3E5C-4E45-A636-2105525B29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405A9B-A35D-4C7C-BF0E-85380E2B3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89293-5F78-4DEC-9E3F-636FD9486DF1}"/>
              </a:ext>
            </a:extLst>
          </p:cNvPr>
          <p:cNvSpPr>
            <a:spLocks noGrp="1"/>
          </p:cNvSpPr>
          <p:nvPr>
            <p:ph type="dt" sz="half" idx="10"/>
          </p:nvPr>
        </p:nvSpPr>
        <p:spPr/>
        <p:txBody>
          <a:bodyPr/>
          <a:lstStyle/>
          <a:p>
            <a:fld id="{E4A1AED9-CECE-421A-99CC-C398BA5B572E}" type="datetimeFigureOut">
              <a:rPr lang="en-US" smtClean="0"/>
              <a:t>1/28/2024</a:t>
            </a:fld>
            <a:endParaRPr lang="en-US"/>
          </a:p>
        </p:txBody>
      </p:sp>
      <p:sp>
        <p:nvSpPr>
          <p:cNvPr id="6" name="Footer Placeholder 5">
            <a:extLst>
              <a:ext uri="{FF2B5EF4-FFF2-40B4-BE49-F238E27FC236}">
                <a16:creationId xmlns:a16="http://schemas.microsoft.com/office/drawing/2014/main" id="{57709580-EF1E-443C-B948-B23EF3714C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92268-6772-4CA9-930F-0EBD5377937A}"/>
              </a:ext>
            </a:extLst>
          </p:cNvPr>
          <p:cNvSpPr>
            <a:spLocks noGrp="1"/>
          </p:cNvSpPr>
          <p:nvPr>
            <p:ph type="sldNum" sz="quarter" idx="12"/>
          </p:nvPr>
        </p:nvSpPr>
        <p:spPr/>
        <p:txBody>
          <a:bodyPr/>
          <a:lstStyle/>
          <a:p>
            <a:fld id="{4DFFF74C-0C09-400F-B589-3676F15C4B5A}" type="slidenum">
              <a:rPr lang="en-US" smtClean="0"/>
              <a:t>‹#›</a:t>
            </a:fld>
            <a:endParaRPr lang="en-US"/>
          </a:p>
        </p:txBody>
      </p:sp>
    </p:spTree>
    <p:extLst>
      <p:ext uri="{BB962C8B-B14F-4D97-AF65-F5344CB8AC3E}">
        <p14:creationId xmlns:p14="http://schemas.microsoft.com/office/powerpoint/2010/main" val="1474414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72222-8BF2-40A6-B0A6-D5951E67E9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32762-B45D-41FB-8912-91283792A2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DD54E0-7C49-4F40-92CA-8BA1E195B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6DC9A5-3D07-40A6-A3FF-7408699A8D8F}"/>
              </a:ext>
            </a:extLst>
          </p:cNvPr>
          <p:cNvSpPr>
            <a:spLocks noGrp="1"/>
          </p:cNvSpPr>
          <p:nvPr>
            <p:ph type="dt" sz="half" idx="10"/>
          </p:nvPr>
        </p:nvSpPr>
        <p:spPr/>
        <p:txBody>
          <a:bodyPr/>
          <a:lstStyle/>
          <a:p>
            <a:fld id="{E4A1AED9-CECE-421A-99CC-C398BA5B572E}" type="datetimeFigureOut">
              <a:rPr lang="en-US" smtClean="0"/>
              <a:t>1/28/2024</a:t>
            </a:fld>
            <a:endParaRPr lang="en-US"/>
          </a:p>
        </p:txBody>
      </p:sp>
      <p:sp>
        <p:nvSpPr>
          <p:cNvPr id="6" name="Footer Placeholder 5">
            <a:extLst>
              <a:ext uri="{FF2B5EF4-FFF2-40B4-BE49-F238E27FC236}">
                <a16:creationId xmlns:a16="http://schemas.microsoft.com/office/drawing/2014/main" id="{19581745-47B1-40B8-9609-E2761E32A0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6A64E-040A-4B10-81E5-4C873158C3FF}"/>
              </a:ext>
            </a:extLst>
          </p:cNvPr>
          <p:cNvSpPr>
            <a:spLocks noGrp="1"/>
          </p:cNvSpPr>
          <p:nvPr>
            <p:ph type="sldNum" sz="quarter" idx="12"/>
          </p:nvPr>
        </p:nvSpPr>
        <p:spPr/>
        <p:txBody>
          <a:bodyPr/>
          <a:lstStyle/>
          <a:p>
            <a:fld id="{4DFFF74C-0C09-400F-B589-3676F15C4B5A}" type="slidenum">
              <a:rPr lang="en-US" smtClean="0"/>
              <a:t>‹#›</a:t>
            </a:fld>
            <a:endParaRPr lang="en-US"/>
          </a:p>
        </p:txBody>
      </p:sp>
    </p:spTree>
    <p:extLst>
      <p:ext uri="{BB962C8B-B14F-4D97-AF65-F5344CB8AC3E}">
        <p14:creationId xmlns:p14="http://schemas.microsoft.com/office/powerpoint/2010/main" val="124860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E7498F-7BCB-4B2F-B4BA-00374CD5ED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515EE5-9238-47D5-858C-4E538798C8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FB146-C54D-40AF-8F56-8EFE57A2D2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1AED9-CECE-421A-99CC-C398BA5B572E}" type="datetimeFigureOut">
              <a:rPr lang="en-US" smtClean="0"/>
              <a:t>1/28/2024</a:t>
            </a:fld>
            <a:endParaRPr lang="en-US"/>
          </a:p>
        </p:txBody>
      </p:sp>
      <p:sp>
        <p:nvSpPr>
          <p:cNvPr id="5" name="Footer Placeholder 4">
            <a:extLst>
              <a:ext uri="{FF2B5EF4-FFF2-40B4-BE49-F238E27FC236}">
                <a16:creationId xmlns:a16="http://schemas.microsoft.com/office/drawing/2014/main" id="{347A72F3-A49A-437B-98FE-4A22E034D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2DDE72-22E9-42AE-964C-161050A108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FFF74C-0C09-400F-B589-3676F15C4B5A}" type="slidenum">
              <a:rPr lang="en-US" smtClean="0"/>
              <a:t>‹#›</a:t>
            </a:fld>
            <a:endParaRPr lang="en-US"/>
          </a:p>
        </p:txBody>
      </p:sp>
    </p:spTree>
    <p:extLst>
      <p:ext uri="{BB962C8B-B14F-4D97-AF65-F5344CB8AC3E}">
        <p14:creationId xmlns:p14="http://schemas.microsoft.com/office/powerpoint/2010/main" val="1258901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0BEF43-F5EE-456C-BE9E-DC207D521CCE}"/>
              </a:ext>
            </a:extLst>
          </p:cNvPr>
          <p:cNvSpPr txBox="1"/>
          <p:nvPr/>
        </p:nvSpPr>
        <p:spPr>
          <a:xfrm>
            <a:off x="0" y="116811"/>
            <a:ext cx="12192000" cy="6624378"/>
          </a:xfrm>
          <a:prstGeom prst="rect">
            <a:avLst/>
          </a:prstGeom>
          <a:noFill/>
        </p:spPr>
        <p:txBody>
          <a:bodyPr wrap="square" rtlCol="0">
            <a:spAutoFit/>
          </a:bodyPr>
          <a:lstStyle/>
          <a:p>
            <a:pPr marL="0" marR="0" algn="ctr">
              <a:lnSpc>
                <a:spcPct val="115000"/>
              </a:lnSpc>
              <a:spcBef>
                <a:spcPts val="0"/>
              </a:spcBef>
              <a:spcAft>
                <a:spcPts val="1000"/>
              </a:spcAft>
            </a:pPr>
            <a:r>
              <a:rPr lang="ka-GE" sz="1800">
                <a:effectLst/>
                <a:latin typeface="Sylfaen" panose="010A0502050306030303" pitchFamily="18" charset="0"/>
                <a:ea typeface="Calibri" panose="020F0502020204030204" pitchFamily="34" charset="0"/>
                <a:cs typeface="Times New Roman" panose="02020603050405020304" pitchFamily="18" charset="0"/>
              </a:rPr>
              <a:t>საქართველოს ტექნიკური უნივერსიტეტი</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ka-GE" sz="1800">
                <a:effectLst/>
                <a:latin typeface="Sylfaen" panose="010A0502050306030303" pitchFamily="18" charset="0"/>
                <a:ea typeface="Calibri" panose="020F0502020204030204" pitchFamily="34" charset="0"/>
                <a:cs typeface="Times New Roman" panose="02020603050405020304" pitchFamily="18" charset="0"/>
              </a:rPr>
              <a:t>საწარმოო პრაქტიკა</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a:effectLst/>
                <a:latin typeface="Sylfaen" panose="010A0502050306030303" pitchFamily="18"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ka-GE" sz="1800">
                <a:effectLst/>
                <a:latin typeface="Sylfaen" panose="010A0502050306030303" pitchFamily="18" charset="0"/>
                <a:ea typeface="Calibri" panose="020F0502020204030204" pitchFamily="34" charset="0"/>
                <a:cs typeface="Times New Roman" panose="02020603050405020304" pitchFamily="18" charset="0"/>
              </a:rPr>
              <a:t>საკურსო პროექტი თემაზე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ka-GE" sz="1800">
                <a:effectLst/>
                <a:latin typeface="Sylfaen" panose="010A0502050306030303" pitchFamily="18" charset="0"/>
                <a:ea typeface="Calibri" panose="020F0502020204030204" pitchFamily="34" charset="0"/>
                <a:cs typeface="Times New Roman" panose="02020603050405020304" pitchFamily="18" charset="0"/>
              </a:rPr>
              <a:t>„დაპროექტების ანგარიში თემაზე - მაღაზიათა ქსელის ინფორმაციული სისტემების დაპროექტება“</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1800">
                <a:effectLst/>
                <a:latin typeface="Sylfaen" panose="010A0502050306030303" pitchFamily="18"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1800">
                <a:effectLst/>
                <a:latin typeface="Sylfaen" panose="010A0502050306030303" pitchFamily="18"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1800">
                <a:effectLst/>
                <a:latin typeface="Sylfaen" panose="010A0502050306030303" pitchFamily="18"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1800">
                <a:effectLst/>
                <a:latin typeface="Sylfaen" panose="010A0502050306030303" pitchFamily="18" charset="0"/>
                <a:ea typeface="Calibri" panose="020F0502020204030204" pitchFamily="34" charset="0"/>
                <a:cs typeface="Times New Roman" panose="02020603050405020304" pitchFamily="18" charset="0"/>
              </a:rPr>
              <a:t>ავტორი: დავით დეკანოიძე, გიგა ხოსიტაშვილი</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1800">
                <a:effectLst/>
                <a:latin typeface="Sylfaen" panose="010A0502050306030303" pitchFamily="18" charset="0"/>
                <a:ea typeface="Calibri" panose="020F0502020204030204" pitchFamily="34" charset="0"/>
                <a:cs typeface="Times New Roman" panose="02020603050405020304" pitchFamily="18" charset="0"/>
              </a:rPr>
              <a:t>108040   ჯგუფის სტუდენტი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1800">
                <a:effectLst/>
                <a:latin typeface="Sylfaen" panose="010A0502050306030303" pitchFamily="18" charset="0"/>
                <a:ea typeface="Calibri" panose="020F0502020204030204" pitchFamily="34" charset="0"/>
                <a:cs typeface="Times New Roman" panose="02020603050405020304" pitchFamily="18" charset="0"/>
              </a:rPr>
              <a:t>ხელმძღვანელი: მედეა თევდორაძე</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1800">
                <a:effectLst/>
                <a:latin typeface="Sylfaen" panose="010A0502050306030303" pitchFamily="18"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ka-GE" sz="1800">
                <a:effectLst/>
                <a:latin typeface="Sylfaen" panose="010A0502050306030303" pitchFamily="18" charset="0"/>
                <a:ea typeface="Calibri" panose="020F0502020204030204" pitchFamily="34" charset="0"/>
                <a:cs typeface="Times New Roman" panose="02020603050405020304" pitchFamily="18" charset="0"/>
              </a:rPr>
              <a:t>თბილისი</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ka-GE" sz="1800">
                <a:effectLst/>
                <a:latin typeface="Sylfaen" panose="010A0502050306030303" pitchFamily="18" charset="0"/>
                <a:ea typeface="Calibri" panose="020F0502020204030204" pitchFamily="34" charset="0"/>
                <a:cs typeface="Times New Roman" panose="02020603050405020304" pitchFamily="18" charset="0"/>
              </a:rPr>
              <a:t>2024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88402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97C5A7-5466-44E0-A16A-C74D1653C33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14680" y="0"/>
            <a:ext cx="6677321" cy="6858000"/>
          </a:xfrm>
          <a:prstGeom prst="rect">
            <a:avLst/>
          </a:prstGeom>
          <a:noFill/>
          <a:ln>
            <a:noFill/>
          </a:ln>
        </p:spPr>
      </p:pic>
      <p:sp>
        <p:nvSpPr>
          <p:cNvPr id="3" name="TextBox 2">
            <a:extLst>
              <a:ext uri="{FF2B5EF4-FFF2-40B4-BE49-F238E27FC236}">
                <a16:creationId xmlns:a16="http://schemas.microsoft.com/office/drawing/2014/main" id="{3EF1F16A-9E30-4405-B9B0-CB1F3083DF84}"/>
              </a:ext>
            </a:extLst>
          </p:cNvPr>
          <p:cNvSpPr txBox="1"/>
          <p:nvPr/>
        </p:nvSpPr>
        <p:spPr>
          <a:xfrm>
            <a:off x="1" y="0"/>
            <a:ext cx="5514679" cy="6740307"/>
          </a:xfrm>
          <a:prstGeom prst="rect">
            <a:avLst/>
          </a:prstGeom>
          <a:noFill/>
        </p:spPr>
        <p:txBody>
          <a:bodyPr wrap="square" rtlCol="0">
            <a:spAutoFit/>
          </a:bodyPr>
          <a:lstStyle/>
          <a:p>
            <a:r>
              <a:rPr lang="de-DE" sz="3600">
                <a:effectLst/>
                <a:latin typeface="Sylfaen" panose="010A0502050306030303" pitchFamily="18" charset="0"/>
                <a:ea typeface="Calibri" panose="020F0502020204030204" pitchFamily="34" charset="0"/>
                <a:cs typeface="Times New Roman" panose="02020603050405020304" pitchFamily="18" charset="0"/>
              </a:rPr>
              <a:t>მაღაზიის ყველა სექციაში განთავსებულია კომპიუტერი სპეციალური აპარატურით, როგორიც არის შტრიხ-კოდების სკანერი და სალაროს აპარატი. გამყიდველი  საქონლის გაცემასთან ერთად ამოარტყავს სალაროს ქვითარს</a:t>
            </a:r>
            <a:r>
              <a:rPr lang="ka-GE" sz="3600">
                <a:effectLst/>
                <a:latin typeface="Sylfaen" panose="010A0502050306030303" pitchFamily="18" charset="0"/>
                <a:ea typeface="Calibri" panose="020F0502020204030204" pitchFamily="34" charset="0"/>
                <a:cs typeface="Times New Roman" panose="02020603050405020304" pitchFamily="18" charset="0"/>
              </a:rPr>
              <a:t>.</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p>
            <a:endParaRPr lang="en-US" sz="3600"/>
          </a:p>
        </p:txBody>
      </p:sp>
    </p:spTree>
    <p:extLst>
      <p:ext uri="{BB962C8B-B14F-4D97-AF65-F5344CB8AC3E}">
        <p14:creationId xmlns:p14="http://schemas.microsoft.com/office/powerpoint/2010/main" val="4934811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D8A53C-3933-4F00-A74F-16436B73B79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6096000" cy="6858000"/>
          </a:xfrm>
          <a:prstGeom prst="rect">
            <a:avLst/>
          </a:prstGeom>
          <a:noFill/>
          <a:ln>
            <a:noFill/>
          </a:ln>
        </p:spPr>
      </p:pic>
      <p:sp>
        <p:nvSpPr>
          <p:cNvPr id="3" name="TextBox 2">
            <a:extLst>
              <a:ext uri="{FF2B5EF4-FFF2-40B4-BE49-F238E27FC236}">
                <a16:creationId xmlns:a16="http://schemas.microsoft.com/office/drawing/2014/main" id="{561B835C-E5C1-4BFB-8E4B-888A12516883}"/>
              </a:ext>
            </a:extLst>
          </p:cNvPr>
          <p:cNvSpPr txBox="1"/>
          <p:nvPr/>
        </p:nvSpPr>
        <p:spPr>
          <a:xfrm>
            <a:off x="0" y="0"/>
            <a:ext cx="6096000" cy="7478970"/>
          </a:xfrm>
          <a:prstGeom prst="rect">
            <a:avLst/>
          </a:prstGeom>
          <a:noFill/>
        </p:spPr>
        <p:txBody>
          <a:bodyPr wrap="square" rtlCol="0">
            <a:spAutoFit/>
          </a:bodyPr>
          <a:lstStyle/>
          <a:p>
            <a:r>
              <a:rPr lang="de-DE" sz="4000">
                <a:effectLst/>
                <a:latin typeface="Sylfaen" panose="010A0502050306030303" pitchFamily="18" charset="0"/>
                <a:ea typeface="Calibri" panose="020F0502020204030204" pitchFamily="34" charset="0"/>
                <a:cs typeface="Times New Roman" panose="02020603050405020304" pitchFamily="18" charset="0"/>
              </a:rPr>
              <a:t>სავაჭრო დარბაზის გასასვლელში დგას კომპიუტერები სათანადო აპარატურით, სადაც მუშაობენ მოლარეები, მყიდველები დააგროვებენ საქონელს და გასვლის დროს  მოლარეები ატარებენ ამ საქონელს კომპიუტერში და გასცემენ ქვითრებს</a:t>
            </a:r>
            <a:r>
              <a:rPr lang="ka-GE" sz="4000">
                <a:effectLst/>
                <a:latin typeface="Sylfaen" panose="010A0502050306030303" pitchFamily="18" charset="0"/>
                <a:ea typeface="Calibri" panose="020F0502020204030204" pitchFamily="34" charset="0"/>
                <a:cs typeface="Times New Roman" panose="02020603050405020304" pitchFamily="18" charset="0"/>
              </a:rPr>
              <a:t>.</a:t>
            </a:r>
            <a:endParaRPr lang="en-US" sz="4000">
              <a:effectLst/>
              <a:latin typeface="Calibri" panose="020F0502020204030204" pitchFamily="34" charset="0"/>
              <a:ea typeface="Calibri" panose="020F0502020204030204" pitchFamily="34" charset="0"/>
              <a:cs typeface="Times New Roman" panose="02020603050405020304" pitchFamily="18" charset="0"/>
            </a:endParaRPr>
          </a:p>
          <a:p>
            <a:endParaRPr lang="en-US" sz="4000"/>
          </a:p>
        </p:txBody>
      </p:sp>
    </p:spTree>
    <p:extLst>
      <p:ext uri="{BB962C8B-B14F-4D97-AF65-F5344CB8AC3E}">
        <p14:creationId xmlns:p14="http://schemas.microsoft.com/office/powerpoint/2010/main" val="13734962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4A9D36-D582-491E-9F8F-EFB532D37013}"/>
              </a:ext>
            </a:extLst>
          </p:cNvPr>
          <p:cNvSpPr txBox="1"/>
          <p:nvPr/>
        </p:nvSpPr>
        <p:spPr>
          <a:xfrm>
            <a:off x="-1" y="2750755"/>
            <a:ext cx="7692273" cy="3597844"/>
          </a:xfrm>
          <a:prstGeom prst="rect">
            <a:avLst/>
          </a:prstGeom>
          <a:noFill/>
        </p:spPr>
        <p:txBody>
          <a:bodyPr wrap="square" rtlCol="0">
            <a:spAutoFit/>
          </a:bodyPr>
          <a:lstStyle/>
          <a:p>
            <a:pPr marL="0" marR="0">
              <a:lnSpc>
                <a:spcPct val="115000"/>
              </a:lnSpc>
              <a:spcBef>
                <a:spcPts val="0"/>
              </a:spcBef>
              <a:spcAft>
                <a:spcPts val="1000"/>
              </a:spcAft>
            </a:pPr>
            <a:r>
              <a:rPr lang="ka-GE" sz="240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პროცესების რუკა:</a:t>
            </a:r>
            <a:r>
              <a:rPr lang="ka-GE" sz="2400">
                <a:effectLst/>
                <a:latin typeface="Sylfaen" panose="010A0502050306030303" pitchFamily="18" charset="0"/>
                <a:ea typeface="Calibri" panose="020F0502020204030204" pitchFamily="34" charset="0"/>
                <a:cs typeface="Times New Roman" panose="02020603050405020304" pitchFamily="18" charset="0"/>
              </a:rPr>
              <a:t> უნდა შეიქმნას თითოეული პროცესის ვიზუალური წარმოდგენები ნაკადების ან პროცესის რუკების გამოყენებით. ამისათვის შეიძლება გამოგვადგეს ინსტრუმენტი Microsoft Visio.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2400">
                <a:effectLst/>
                <a:latin typeface="Sylfaen" panose="010A0502050306030303" pitchFamily="18" charset="0"/>
                <a:ea typeface="Calibri" panose="020F0502020204030204" pitchFamily="34" charset="0"/>
                <a:cs typeface="Times New Roman" panose="02020603050405020304" pitchFamily="18" charset="0"/>
              </a:rPr>
              <a:t>მკაფიოდ უნდა განისაზღვროს თთეული პროცესის საწყისი და დასასრული წერტილები, გადაწყვეტილების მიღების პუნქტებთან და უკუკავშირის მარყუჟებთან ერთად.</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FE9E6B2-0CF8-4FA4-89D6-306FE6CE2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273" y="1036948"/>
            <a:ext cx="4499727" cy="4784103"/>
          </a:xfrm>
          <a:prstGeom prst="rect">
            <a:avLst/>
          </a:prstGeom>
        </p:spPr>
      </p:pic>
      <p:sp>
        <p:nvSpPr>
          <p:cNvPr id="5" name="TextBox 4">
            <a:extLst>
              <a:ext uri="{FF2B5EF4-FFF2-40B4-BE49-F238E27FC236}">
                <a16:creationId xmlns:a16="http://schemas.microsoft.com/office/drawing/2014/main" id="{2E3C909B-FC5C-4B32-99B2-2A16641CAA5B}"/>
              </a:ext>
            </a:extLst>
          </p:cNvPr>
          <p:cNvSpPr txBox="1"/>
          <p:nvPr/>
        </p:nvSpPr>
        <p:spPr>
          <a:xfrm>
            <a:off x="0" y="0"/>
            <a:ext cx="7692272" cy="2308324"/>
          </a:xfrm>
          <a:prstGeom prst="rect">
            <a:avLst/>
          </a:prstGeom>
          <a:noFill/>
        </p:spPr>
        <p:txBody>
          <a:bodyPr wrap="square">
            <a:spAutoFit/>
          </a:bodyPr>
          <a:lstStyle/>
          <a:p>
            <a:r>
              <a:rPr lang="ka-GE" sz="240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ძირითადი პროცესების იდენტიფიცირება:</a:t>
            </a:r>
            <a:r>
              <a:rPr lang="ka-GE" sz="2400">
                <a:effectLst/>
                <a:latin typeface="Sylfaen" panose="010A0502050306030303" pitchFamily="18" charset="0"/>
                <a:ea typeface="Calibri" panose="020F0502020204030204" pitchFamily="34" charset="0"/>
                <a:cs typeface="Times New Roman" panose="02020603050405020304" pitchFamily="18" charset="0"/>
              </a:rPr>
              <a:t> თითოეული დეპარტამენტის ოპერაციები უნდა დაიყოს კონკრეტულ პროცესებად. მაგალითად, გაყიდვების განყოფილებაში, პროცესები შეიძლება მოიცავლდეს მომხმარებელთან ურთიერთობას, პროდუქტის რეკომენდაციას და ტრანზაქციის დამუშავებას.</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6809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3183F3-857F-4249-BDBA-A5B7286C4011}"/>
              </a:ext>
            </a:extLst>
          </p:cNvPr>
          <p:cNvSpPr txBox="1"/>
          <p:nvPr/>
        </p:nvSpPr>
        <p:spPr>
          <a:xfrm>
            <a:off x="0" y="0"/>
            <a:ext cx="6400800" cy="6142835"/>
          </a:xfrm>
          <a:prstGeom prst="rect">
            <a:avLst/>
          </a:prstGeom>
          <a:noFill/>
        </p:spPr>
        <p:txBody>
          <a:bodyPr wrap="square">
            <a:spAutoFit/>
          </a:bodyPr>
          <a:lstStyle/>
          <a:p>
            <a:pPr marL="0" marR="0">
              <a:lnSpc>
                <a:spcPct val="115000"/>
              </a:lnSpc>
              <a:spcBef>
                <a:spcPts val="0"/>
              </a:spcBef>
              <a:spcAft>
                <a:spcPts val="1000"/>
              </a:spcAft>
            </a:pPr>
            <a:r>
              <a:rPr lang="ka-GE" sz="280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დოკუმენტაციის პროცედურები</a:t>
            </a:r>
            <a:r>
              <a:rPr lang="ka-GE" sz="280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      </a:t>
            </a:r>
            <a:r>
              <a:rPr lang="ka-GE" sz="2800">
                <a:effectLst/>
                <a:latin typeface="Sylfaen" panose="010A0502050306030303" pitchFamily="18" charset="0"/>
                <a:ea typeface="Calibri" panose="020F0502020204030204" pitchFamily="34" charset="0"/>
                <a:cs typeface="Times New Roman" panose="02020603050405020304" pitchFamily="18" charset="0"/>
              </a:rPr>
              <a:t>უნდა შევიმუშაოთ დეტალური დოკუმენტაცია თითოეული პროცესისთვის. შემდგომ ჩავრთოთ ნაბიჯ-ნაბიჯ პროცედურები, პასუხისმგებლობები თითოეული ნაბიჯისთვის და შესაბამისი დოკუმენტაციის შაბლონები.</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2800">
                <a:effectLst/>
                <a:latin typeface="Sylfaen" panose="010A0502050306030303" pitchFamily="18" charset="0"/>
                <a:ea typeface="Calibri" panose="020F0502020204030204" pitchFamily="34" charset="0"/>
                <a:cs typeface="Times New Roman" panose="02020603050405020304" pitchFamily="18" charset="0"/>
              </a:rPr>
              <a:t>უზრუნველყოფილი უნდა იყოს პროცესების თანმიმდევრობა სხვადასხვა ადგილას ერთგვაროვნების შესანარჩუნებლად.</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9053E8D8-A6D0-4F04-9FC8-8F5639D99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0"/>
            <a:ext cx="5791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6594704"/>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F1E29D-ACAF-473A-B825-CDA2BC3BC521}"/>
              </a:ext>
            </a:extLst>
          </p:cNvPr>
          <p:cNvSpPr txBox="1"/>
          <p:nvPr/>
        </p:nvSpPr>
        <p:spPr>
          <a:xfrm>
            <a:off x="0" y="490535"/>
            <a:ext cx="7381188" cy="5876930"/>
          </a:xfrm>
          <a:prstGeom prst="rect">
            <a:avLst/>
          </a:prstGeom>
          <a:noFill/>
        </p:spPr>
        <p:txBody>
          <a:bodyPr wrap="square">
            <a:spAutoFit/>
          </a:bodyPr>
          <a:lstStyle/>
          <a:p>
            <a:pPr marL="0" marR="0">
              <a:lnSpc>
                <a:spcPct val="115000"/>
              </a:lnSpc>
              <a:spcBef>
                <a:spcPts val="0"/>
              </a:spcBef>
              <a:spcAft>
                <a:spcPts val="1000"/>
              </a:spcAft>
            </a:pPr>
            <a:r>
              <a:rPr lang="ka-GE">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ტექნოლოგიების და სისტემების გაგება:</a:t>
            </a:r>
            <a:r>
              <a:rPr lang="ka-GE">
                <a:effectLst/>
                <a:latin typeface="Sylfaen" panose="010A0502050306030303" pitchFamily="18" charset="0"/>
                <a:ea typeface="Calibri" panose="020F0502020204030204" pitchFamily="34" charset="0"/>
                <a:cs typeface="Times New Roman" panose="02020603050405020304" pitchFamily="18" charset="0"/>
              </a:rPr>
              <a:t> დეტალურად უნდა დადგინდეს ქსელში გამოყენებული სხვადასხვა ტექნოლოგიები და სისტემები, როგორიცაა გაყიდვების წერტილების სისტემები, ინვენტარის მართვის პროგრამული უზრუნველყოფა და სხვა.</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ქსელის მაშტაბური პროცესების განხილვა:</a:t>
            </a:r>
            <a:r>
              <a:rPr lang="ka-GE">
                <a:effectLst/>
                <a:latin typeface="Sylfaen" panose="010A0502050306030303" pitchFamily="18" charset="0"/>
                <a:ea typeface="Calibri" panose="020F0502020204030204" pitchFamily="34" charset="0"/>
                <a:cs typeface="Times New Roman" panose="02020603050405020304" pitchFamily="18" charset="0"/>
              </a:rPr>
              <a:t> ეს მოიაზრებს ისეთი პროცესების განხილვას, რომლებიც მოქმედებენ ქსელის მასშტაბით, როგორიცაა ცენტრალიზებული შესყიდვები ან მარკეტინგული კამპანიები</a:t>
            </a:r>
            <a:r>
              <a:rPr lang="en-US">
                <a:latin typeface="Sylfaen" panose="010A0502050306030303" pitchFamily="18" charset="0"/>
                <a:ea typeface="Calibri" panose="020F0502020204030204" pitchFamily="34" charset="0"/>
                <a:cs typeface="Times New Roman" panose="02020603050405020304" pitchFamily="18" charset="0"/>
              </a:rPr>
              <a:t>.</a:t>
            </a:r>
          </a:p>
          <a:p>
            <a:pPr marL="0" marR="0">
              <a:lnSpc>
                <a:spcPct val="115000"/>
              </a:lnSpc>
              <a:spcBef>
                <a:spcPts val="0"/>
              </a:spcBef>
              <a:spcAft>
                <a:spcPts val="1000"/>
              </a:spcAft>
            </a:pPr>
            <a:r>
              <a:rPr lang="ka-GE">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შესრულების მეტრიკის გაანალიზება:</a:t>
            </a:r>
            <a:r>
              <a:rPr lang="ka-GE">
                <a:effectLst/>
                <a:latin typeface="Sylfaen" panose="010A0502050306030303" pitchFamily="18" charset="0"/>
                <a:ea typeface="Calibri" panose="020F0502020204030204" pitchFamily="34" charset="0"/>
                <a:cs typeface="Times New Roman" panose="02020603050405020304" pitchFamily="18" charset="0"/>
              </a:rPr>
              <a:t> თითოეული პროცესისთვის კონკრეტული KPI-ების იდენტიფიცირებაა საჭირო. გაყიდვებისთვის, ეს შეიძლება მოიცავდეს მეტრიკას, როგორიცაა კონვერტაციის განაკვეთები და საშუალო ტრანზაქციის ღირებულება. ინვენტარის მართვა შეიძლება მოიცავდეს მეტრიკას, როგორიცაა ბრუნვა და მარაგის განაკვეთები.</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ურთიერთქმედება დაინტერესებულ მხარეებთან:</a:t>
            </a:r>
            <a:r>
              <a:rPr lang="ka-GE">
                <a:effectLst/>
                <a:latin typeface="Sylfaen" panose="010A0502050306030303" pitchFamily="18" charset="0"/>
                <a:ea typeface="Calibri" panose="020F0502020204030204" pitchFamily="34" charset="0"/>
                <a:cs typeface="Times New Roman" panose="02020603050405020304" pitchFamily="18" charset="0"/>
              </a:rPr>
              <a:t> აუცილებელია ჩატარდეს ინტერვიუები და სემინარები სხვადასხვა დონისა და დეპარტამენტის თანამშრომლებთან, რათა შეაგროვოთ ინფორმაცია.</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F66A457-2541-4237-A0A8-B9593C2FE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1188" y="806116"/>
            <a:ext cx="4810812" cy="5245768"/>
          </a:xfrm>
          <a:prstGeom prst="rect">
            <a:avLst/>
          </a:prstGeom>
        </p:spPr>
      </p:pic>
    </p:spTree>
    <p:extLst>
      <p:ext uri="{BB962C8B-B14F-4D97-AF65-F5344CB8AC3E}">
        <p14:creationId xmlns:p14="http://schemas.microsoft.com/office/powerpoint/2010/main" val="709424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B5BA1F-BF43-4D18-89BF-4E5F6DC2A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414" y="0"/>
            <a:ext cx="6237171" cy="3898232"/>
          </a:xfrm>
          <a:prstGeom prst="rect">
            <a:avLst/>
          </a:prstGeom>
        </p:spPr>
      </p:pic>
      <p:sp>
        <p:nvSpPr>
          <p:cNvPr id="5" name="TextBox 4">
            <a:extLst>
              <a:ext uri="{FF2B5EF4-FFF2-40B4-BE49-F238E27FC236}">
                <a16:creationId xmlns:a16="http://schemas.microsoft.com/office/drawing/2014/main" id="{45C815CD-FB02-4E31-AD82-1097E1733B40}"/>
              </a:ext>
            </a:extLst>
          </p:cNvPr>
          <p:cNvSpPr txBox="1"/>
          <p:nvPr/>
        </p:nvSpPr>
        <p:spPr>
          <a:xfrm>
            <a:off x="0" y="3898232"/>
            <a:ext cx="12192000" cy="2674194"/>
          </a:xfrm>
          <a:prstGeom prst="rect">
            <a:avLst/>
          </a:prstGeom>
          <a:noFill/>
        </p:spPr>
        <p:txBody>
          <a:bodyPr wrap="square">
            <a:spAutoFit/>
          </a:bodyPr>
          <a:lstStyle/>
          <a:p>
            <a:pPr marL="0" marR="0">
              <a:lnSpc>
                <a:spcPct val="115000"/>
              </a:lnSpc>
              <a:spcBef>
                <a:spcPts val="0"/>
              </a:spcBef>
              <a:spcAft>
                <a:spcPts val="1000"/>
              </a:spcAft>
            </a:pPr>
            <a:r>
              <a:rPr lang="ka-GE" sz="280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ტრენინგები და განვითარება:</a:t>
            </a:r>
            <a:r>
              <a:rPr lang="ka-GE" sz="2800">
                <a:effectLst/>
                <a:latin typeface="Sylfaen" panose="010A0502050306030303" pitchFamily="18" charset="0"/>
                <a:ea typeface="Calibri" panose="020F0502020204030204" pitchFamily="34" charset="0"/>
                <a:cs typeface="Times New Roman" panose="02020603050405020304" pitchFamily="18" charset="0"/>
              </a:rPr>
              <a:t> უნდა მოხდეს თანამშრომლებისთვის ყოვლისმომცველი სასწავლო პროგრამების შემუშავება, რათა მათ გააცნობიერონ თავიანთი როლები და პასუხისმგებლობები.</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2800">
                <a:effectLst/>
                <a:latin typeface="Sylfaen" panose="010A0502050306030303" pitchFamily="18" charset="0"/>
                <a:ea typeface="Calibri" panose="020F0502020204030204" pitchFamily="34" charset="0"/>
                <a:cs typeface="Times New Roman" panose="02020603050405020304" pitchFamily="18" charset="0"/>
              </a:rPr>
              <a:t>ჩატარდეს ტრენინგები, რათა თანამშრომლებმა განაახლონ პროცესების, ტექნოლოგიების და ინდუსტრიის ტენდენციების ცვლილებები.</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86290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D2DD8-FFC3-46AB-99A2-088AF7DEDBBF}"/>
              </a:ext>
            </a:extLst>
          </p:cNvPr>
          <p:cNvSpPr txBox="1"/>
          <p:nvPr/>
        </p:nvSpPr>
        <p:spPr>
          <a:xfrm>
            <a:off x="0" y="45701"/>
            <a:ext cx="8201320" cy="6766596"/>
          </a:xfrm>
          <a:prstGeom prst="rect">
            <a:avLst/>
          </a:prstGeom>
          <a:noFill/>
        </p:spPr>
        <p:txBody>
          <a:bodyPr wrap="square">
            <a:spAutoFit/>
          </a:bodyPr>
          <a:lstStyle/>
          <a:p>
            <a:pPr marL="0" marR="0">
              <a:lnSpc>
                <a:spcPct val="115000"/>
              </a:lnSpc>
              <a:spcBef>
                <a:spcPts val="0"/>
              </a:spcBef>
              <a:spcAft>
                <a:spcPts val="1000"/>
              </a:spcAft>
            </a:pPr>
            <a:r>
              <a:rPr lang="ka-GE" sz="280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ინვენტარის თვალყურის დევნება:</a:t>
            </a:r>
            <a:r>
              <a:rPr lang="ka-GE" sz="2800">
                <a:effectLst/>
                <a:latin typeface="Sylfaen" panose="010A0502050306030303" pitchFamily="18" charset="0"/>
                <a:ea typeface="Calibri" panose="020F0502020204030204" pitchFamily="34" charset="0"/>
                <a:cs typeface="Times New Roman" panose="02020603050405020304" pitchFamily="18" charset="0"/>
              </a:rPr>
              <a:t> ეს მოიცავს, ყოველი ტრანზაქციის შემდგომ, რეალურ დროში ინვენტარზე ასახვას. ასევე შტრიხკოდების სკანირების ტექნოლოგიის მხარდაჭერას ინვენტარის მართვის დასაჩქარებლად.</a:t>
            </a:r>
          </a:p>
          <a:p>
            <a:pPr marL="0" marR="0">
              <a:lnSpc>
                <a:spcPct val="115000"/>
              </a:lnSpc>
              <a:spcBef>
                <a:spcPts val="0"/>
              </a:spcBef>
              <a:spcAft>
                <a:spcPts val="1000"/>
              </a:spcAft>
            </a:pPr>
            <a:r>
              <a:rPr lang="ka-GE" sz="280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ინვოისები:</a:t>
            </a:r>
            <a:r>
              <a:rPr lang="ka-GE" sz="2800">
                <a:effectLst/>
                <a:latin typeface="Sylfaen" panose="010A0502050306030303" pitchFamily="18" charset="0"/>
                <a:ea typeface="Calibri" panose="020F0502020204030204" pitchFamily="34" charset="0"/>
                <a:cs typeface="Times New Roman" panose="02020603050405020304" pitchFamily="18" charset="0"/>
              </a:rPr>
              <a:t> დასრულებული შეკვეთებისთვის ინვოისების ავტომატური წარმოქმნა და განაწილება. ინვოისის შაბლონების დაკონფიგურირება, ისე რომ შეიცავდეს საჭირო დეტალებს.</a:t>
            </a:r>
          </a:p>
          <a:p>
            <a:pPr marL="0" marR="0">
              <a:lnSpc>
                <a:spcPct val="115000"/>
              </a:lnSpc>
              <a:spcBef>
                <a:spcPts val="0"/>
              </a:spcBef>
              <a:spcAft>
                <a:spcPts val="1000"/>
              </a:spcAft>
            </a:pPr>
            <a:r>
              <a:rPr lang="ka-GE" sz="2800">
                <a:effectLst/>
                <a:latin typeface="Sylfaen" panose="010A0502050306030303" pitchFamily="18" charset="0"/>
                <a:ea typeface="Calibri" panose="020F0502020204030204" pitchFamily="34" charset="0"/>
                <a:cs typeface="Times New Roman" panose="02020603050405020304" pitchFamily="18" charset="0"/>
              </a:rPr>
              <a:t> </a:t>
            </a:r>
            <a:r>
              <a:rPr lang="ka-GE" sz="280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მოხსენება და ანალიტიკა:</a:t>
            </a:r>
            <a:r>
              <a:rPr lang="ka-GE" sz="2800">
                <a:effectLst/>
                <a:latin typeface="Sylfaen" panose="010A0502050306030303" pitchFamily="18" charset="0"/>
                <a:ea typeface="Calibri" panose="020F0502020204030204" pitchFamily="34" charset="0"/>
                <a:cs typeface="Times New Roman" panose="02020603050405020304" pitchFamily="18" charset="0"/>
              </a:rPr>
              <a:t> კონკრეტული ბიზნეს მოთხოვნის საფუძველზე მოხსენებების გენერირების შესაძლებლობა.</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9D396DE-4DB0-42BA-A157-5C266D443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1320" y="1003953"/>
            <a:ext cx="3990680" cy="4850091"/>
          </a:xfrm>
          <a:prstGeom prst="rect">
            <a:avLst/>
          </a:prstGeom>
        </p:spPr>
      </p:pic>
    </p:spTree>
    <p:extLst>
      <p:ext uri="{BB962C8B-B14F-4D97-AF65-F5344CB8AC3E}">
        <p14:creationId xmlns:p14="http://schemas.microsoft.com/office/powerpoint/2010/main" val="1917605163"/>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3F5DEC-3899-496C-9617-F14146A56B8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80669" y="0"/>
            <a:ext cx="6611332" cy="6857999"/>
          </a:xfrm>
          <a:prstGeom prst="rect">
            <a:avLst/>
          </a:prstGeom>
          <a:noFill/>
          <a:ln>
            <a:noFill/>
          </a:ln>
        </p:spPr>
      </p:pic>
      <p:sp>
        <p:nvSpPr>
          <p:cNvPr id="4" name="TextBox 3">
            <a:extLst>
              <a:ext uri="{FF2B5EF4-FFF2-40B4-BE49-F238E27FC236}">
                <a16:creationId xmlns:a16="http://schemas.microsoft.com/office/drawing/2014/main" id="{9702EC13-41CC-43A3-90DD-EC81706F955B}"/>
              </a:ext>
            </a:extLst>
          </p:cNvPr>
          <p:cNvSpPr txBox="1"/>
          <p:nvPr/>
        </p:nvSpPr>
        <p:spPr>
          <a:xfrm>
            <a:off x="-1" y="1168412"/>
            <a:ext cx="5580670" cy="4521174"/>
          </a:xfrm>
          <a:prstGeom prst="rect">
            <a:avLst/>
          </a:prstGeom>
          <a:noFill/>
        </p:spPr>
        <p:txBody>
          <a:bodyPr wrap="square">
            <a:spAutoFit/>
          </a:bodyPr>
          <a:lstStyle/>
          <a:p>
            <a:pPr marL="0" marR="0" algn="ctr">
              <a:lnSpc>
                <a:spcPct val="115000"/>
              </a:lnSpc>
              <a:spcBef>
                <a:spcPts val="0"/>
              </a:spcBef>
              <a:spcAft>
                <a:spcPts val="1000"/>
              </a:spcAft>
            </a:pPr>
            <a:r>
              <a:rPr lang="ka-GE" sz="3600">
                <a:effectLst/>
                <a:latin typeface="Sylfaen" panose="010A0502050306030303" pitchFamily="18" charset="0"/>
                <a:ea typeface="Calibri" panose="020F0502020204030204" pitchFamily="34" charset="0"/>
                <a:cs typeface="Times New Roman" panose="02020603050405020304" pitchFamily="18" charset="0"/>
              </a:rPr>
              <a:t>დღეისათვის ცნობილი საინფორმაციო სისტემის არქიტექტურებიდან მაღაზიათა ქსელისთვის გამოვიყენებდი განაწილებულ არქიტექტურას.</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6631882"/>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A8E1D9-E1E8-417E-9141-93F72D0D4BAF}"/>
              </a:ext>
            </a:extLst>
          </p:cNvPr>
          <p:cNvSpPr txBox="1"/>
          <p:nvPr/>
        </p:nvSpPr>
        <p:spPr>
          <a:xfrm>
            <a:off x="0" y="500858"/>
            <a:ext cx="12192000" cy="5856283"/>
          </a:xfrm>
          <a:prstGeom prst="rect">
            <a:avLst/>
          </a:prstGeom>
          <a:noFill/>
        </p:spPr>
        <p:txBody>
          <a:bodyPr wrap="square">
            <a:spAutoFit/>
          </a:bodyPr>
          <a:lstStyle/>
          <a:p>
            <a:pPr marL="0" marR="0" algn="ctr">
              <a:lnSpc>
                <a:spcPct val="115000"/>
              </a:lnSpc>
              <a:spcBef>
                <a:spcPts val="0"/>
              </a:spcBef>
              <a:spcAft>
                <a:spcPts val="1000"/>
              </a:spcAft>
            </a:pPr>
            <a:r>
              <a:rPr lang="ka-GE" sz="3200">
                <a:effectLst/>
                <a:latin typeface="Sylfaen" panose="010A0502050306030303" pitchFamily="18" charset="0"/>
                <a:ea typeface="Calibri" panose="020F0502020204030204" pitchFamily="34" charset="0"/>
                <a:cs typeface="Times New Roman" panose="02020603050405020304" pitchFamily="18" charset="0"/>
              </a:rPr>
              <a:t>CASE ინსტრუმენტები ხელს უწყობს მაღაზიების ქსელის დაინტერესებულ მხარეებს შორის თანამშრომლობას, რათა განისაზღვროს და დაიხვეწოს ისეთი სისტემების მოთხოვნები, როგორიცაა POS, ინვენტარის მართვა და მომხმარებელთან ურთიერთობის მართვა.</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ka-GE" sz="3200">
                <a:effectLst/>
                <a:latin typeface="Sylfaen" panose="010A0502050306030303" pitchFamily="18" charset="0"/>
                <a:ea typeface="Calibri" panose="020F0502020204030204" pitchFamily="34" charset="0"/>
                <a:cs typeface="Times New Roman" panose="02020603050405020304" pitchFamily="18" charset="0"/>
              </a:rPr>
              <a:t>დიზაინერები იყენებენ CASE ინსტრუმენტებს მონაცემთა ბაზების მოდელირებისთვის, რომლებიც ინახავს პროდუქტის დეტალებს, გაყიდვების ტრანზაქციებს და მომხმარებლის ინფორმაციას, რაც უზრუნველყოფს მონაცემთა მთლიანობას და ეფექტურ მოძიებას.</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568150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246B50-3084-44F9-ACB7-677589BA5478}"/>
              </a:ext>
            </a:extLst>
          </p:cNvPr>
          <p:cNvSpPr txBox="1"/>
          <p:nvPr/>
        </p:nvSpPr>
        <p:spPr>
          <a:xfrm>
            <a:off x="0" y="4037461"/>
            <a:ext cx="12192000" cy="2327112"/>
          </a:xfrm>
          <a:prstGeom prst="rect">
            <a:avLst/>
          </a:prstGeom>
          <a:noFill/>
        </p:spPr>
        <p:txBody>
          <a:bodyPr wrap="square">
            <a:spAutoFit/>
          </a:bodyPr>
          <a:lstStyle/>
          <a:p>
            <a:pPr marL="0" marR="0" algn="ctr">
              <a:lnSpc>
                <a:spcPct val="115000"/>
              </a:lnSpc>
              <a:spcBef>
                <a:spcPts val="200"/>
              </a:spcBef>
              <a:spcAft>
                <a:spcPts val="0"/>
              </a:spcAft>
            </a:pPr>
            <a:r>
              <a:rPr lang="ka-GE" sz="20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რელაციური მონაცემთა ბაზები:</a:t>
            </a:r>
            <a:endParaRPr lang="en-US" sz="20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lnSpc>
                <a:spcPct val="115000"/>
              </a:lnSpc>
              <a:spcBef>
                <a:spcPts val="0"/>
              </a:spcBef>
              <a:spcAft>
                <a:spcPts val="1000"/>
              </a:spcAft>
            </a:pPr>
            <a:r>
              <a:rPr lang="ka-GE" sz="2000">
                <a:effectLst/>
                <a:latin typeface="Sylfaen" panose="010A0502050306030303" pitchFamily="18" charset="0"/>
                <a:ea typeface="Calibri" panose="020F0502020204030204" pitchFamily="34" charset="0"/>
                <a:cs typeface="Times New Roman" panose="02020603050405020304" pitchFamily="18" charset="0"/>
              </a:rPr>
              <a:t>რელაციური მონაცემთა ბაზები (RDBMS), როგორიცაა MySQL, PostgreSQL, Microsoft SQL Server და Oracle, ჩვეულებრივ გამოიყენება ტრანზაქციებში სტრუქტურირებული მონაცემების სამართავად. ისინი შესაფერისია ისეთი აპლიკაციებისთვის, როგორიცაა გაყიდვების წერტილების სისტემები, ინვენტარის მართვა და ფინანსური ტრანზაქციები.</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ka-GE" sz="2000">
                <a:effectLst/>
                <a:latin typeface="Sylfaen" panose="010A0502050306030303" pitchFamily="18" charset="0"/>
                <a:ea typeface="Calibri" panose="020F0502020204030204" pitchFamily="34" charset="0"/>
                <a:cs typeface="Times New Roman" panose="02020603050405020304" pitchFamily="18" charset="0"/>
              </a:rPr>
              <a:t>მის უპირატესობას წარმოადგენს მონაცემთა თანმიმდევრულობა და კარგად განსაზღვრული სქემა.</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A1DC314-1E12-4126-A7E9-07659B284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626" y="0"/>
            <a:ext cx="6822748" cy="4037461"/>
          </a:xfrm>
          <a:prstGeom prst="rect">
            <a:avLst/>
          </a:prstGeom>
        </p:spPr>
      </p:pic>
    </p:spTree>
    <p:extLst>
      <p:ext uri="{BB962C8B-B14F-4D97-AF65-F5344CB8AC3E}">
        <p14:creationId xmlns:p14="http://schemas.microsoft.com/office/powerpoint/2010/main" val="20242586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D8C73E-4D49-44E5-ABD1-66C24796C3E3}"/>
              </a:ext>
            </a:extLst>
          </p:cNvPr>
          <p:cNvSpPr txBox="1"/>
          <p:nvPr/>
        </p:nvSpPr>
        <p:spPr>
          <a:xfrm>
            <a:off x="1" y="0"/>
            <a:ext cx="12191999" cy="1569660"/>
          </a:xfrm>
          <a:prstGeom prst="rect">
            <a:avLst/>
          </a:prstGeom>
          <a:noFill/>
        </p:spPr>
        <p:txBody>
          <a:bodyPr wrap="square" rtlCol="0">
            <a:spAutoFit/>
          </a:bodyPr>
          <a:lstStyle/>
          <a:p>
            <a:r>
              <a:rPr lang="ka-GE" sz="2400">
                <a:effectLst/>
                <a:latin typeface="Sylfaen" panose="010A0502050306030303" pitchFamily="18" charset="0"/>
                <a:ea typeface="Calibri" panose="020F0502020204030204" pitchFamily="34" charset="0"/>
                <a:cs typeface="Times New Roman" panose="02020603050405020304" pitchFamily="18" charset="0"/>
              </a:rPr>
              <a:t>სავაჭრო ტიპის ორგანიზაციისთვის საინფორმაციო სისტემის შემუშავება გულისხმობს ყოვლისმომცველი ჩარჩოს შექმნას, რომელიც მხარს უჭერს სხვადასხვა ბიზნეს პროცესებს, ზრდის ეფექტურობას და ხელს უწყობს გადაწყვეტილების მიღებას.</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F032D2C-FAC0-453E-AC3D-60FDA6DB8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69660"/>
            <a:ext cx="12191998" cy="5288340"/>
          </a:xfrm>
          <a:prstGeom prst="rect">
            <a:avLst/>
          </a:prstGeom>
        </p:spPr>
      </p:pic>
    </p:spTree>
    <p:extLst>
      <p:ext uri="{BB962C8B-B14F-4D97-AF65-F5344CB8AC3E}">
        <p14:creationId xmlns:p14="http://schemas.microsoft.com/office/powerpoint/2010/main" val="419243756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AE2278-95C3-4B28-8980-F7D2D1B60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0681" y="0"/>
            <a:ext cx="6910638" cy="3657600"/>
          </a:xfrm>
          <a:prstGeom prst="rect">
            <a:avLst/>
          </a:prstGeom>
        </p:spPr>
      </p:pic>
      <p:sp>
        <p:nvSpPr>
          <p:cNvPr id="5" name="TextBox 4">
            <a:extLst>
              <a:ext uri="{FF2B5EF4-FFF2-40B4-BE49-F238E27FC236}">
                <a16:creationId xmlns:a16="http://schemas.microsoft.com/office/drawing/2014/main" id="{34945350-436B-4F4D-8D15-E04B1FF32EA1}"/>
              </a:ext>
            </a:extLst>
          </p:cNvPr>
          <p:cNvSpPr txBox="1"/>
          <p:nvPr/>
        </p:nvSpPr>
        <p:spPr>
          <a:xfrm>
            <a:off x="0" y="3657600"/>
            <a:ext cx="12192000" cy="3034998"/>
          </a:xfrm>
          <a:prstGeom prst="rect">
            <a:avLst/>
          </a:prstGeom>
          <a:noFill/>
        </p:spPr>
        <p:txBody>
          <a:bodyPr wrap="square">
            <a:spAutoFit/>
          </a:bodyPr>
          <a:lstStyle/>
          <a:p>
            <a:pPr marL="0" marR="0" algn="ctr">
              <a:lnSpc>
                <a:spcPct val="115000"/>
              </a:lnSpc>
              <a:spcBef>
                <a:spcPts val="200"/>
              </a:spcBef>
              <a:spcAft>
                <a:spcPts val="0"/>
              </a:spcAft>
            </a:pPr>
            <a:r>
              <a:rPr lang="ka-GE" sz="20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NoSQL მონაცემთა ბაზები:</a:t>
            </a:r>
            <a:endParaRPr lang="en-US" sz="20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lnSpc>
                <a:spcPct val="115000"/>
              </a:lnSpc>
              <a:spcBef>
                <a:spcPts val="0"/>
              </a:spcBef>
              <a:spcAft>
                <a:spcPts val="1000"/>
              </a:spcAft>
            </a:pPr>
            <a:r>
              <a:rPr lang="ka-GE" sz="2000">
                <a:effectLst/>
                <a:latin typeface="Sylfaen" panose="010A0502050306030303" pitchFamily="18" charset="0"/>
                <a:ea typeface="Calibri" panose="020F0502020204030204" pitchFamily="34" charset="0"/>
                <a:cs typeface="Times New Roman" panose="02020603050405020304" pitchFamily="18" charset="0"/>
              </a:rPr>
              <a:t>NoSQL მონაცემთა ბაზები, როგორიცაა MongoDB, Cassandra და Couchbase, არჩეულია არასტრუქტურირებული ან ნახევრად სტრუქტურირებული მონაცემების დიდი მოცულობის დასამუშავებლად. ისინი შესაფერისია სცენარებისთვის, სადაც მოქნილობა და მასშტაბურობა გადამწყვეტია, როგორიცაა პროდუქტების კატალოგების მართვა, მომხმარებლის პროფილები და ჟურნალის მონაცემები.</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ka-GE" sz="2000">
                <a:effectLst/>
                <a:latin typeface="Sylfaen" panose="010A0502050306030303" pitchFamily="18" charset="0"/>
                <a:ea typeface="Calibri" panose="020F0502020204030204" pitchFamily="34" charset="0"/>
                <a:cs typeface="Times New Roman" panose="02020603050405020304" pitchFamily="18" charset="0"/>
              </a:rPr>
              <a:t>მის უპირეტესობას წარმოადგენს მასშტაბურობა, მოქნილობა და სხვადასხვა ტიპის მონაცემთა დამუშავების უნარი.</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889536"/>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6E9EC5-22FB-403E-B938-5282F695F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338" y="0"/>
            <a:ext cx="7047324" cy="3545305"/>
          </a:xfrm>
          <a:prstGeom prst="rect">
            <a:avLst/>
          </a:prstGeom>
        </p:spPr>
      </p:pic>
      <p:sp>
        <p:nvSpPr>
          <p:cNvPr id="5" name="TextBox 4">
            <a:extLst>
              <a:ext uri="{FF2B5EF4-FFF2-40B4-BE49-F238E27FC236}">
                <a16:creationId xmlns:a16="http://schemas.microsoft.com/office/drawing/2014/main" id="{F83DCC8C-220B-4811-8FD4-883C4335ABBB}"/>
              </a:ext>
            </a:extLst>
          </p:cNvPr>
          <p:cNvSpPr txBox="1"/>
          <p:nvPr/>
        </p:nvSpPr>
        <p:spPr>
          <a:xfrm>
            <a:off x="0" y="3545305"/>
            <a:ext cx="12192000" cy="3246979"/>
          </a:xfrm>
          <a:prstGeom prst="rect">
            <a:avLst/>
          </a:prstGeom>
          <a:noFill/>
        </p:spPr>
        <p:txBody>
          <a:bodyPr wrap="square">
            <a:spAutoFit/>
          </a:bodyPr>
          <a:lstStyle/>
          <a:p>
            <a:pPr marL="0" marR="0" algn="ctr">
              <a:lnSpc>
                <a:spcPct val="115000"/>
              </a:lnSpc>
              <a:spcBef>
                <a:spcPts val="0"/>
              </a:spcBef>
              <a:spcAft>
                <a:spcPts val="1000"/>
              </a:spcAft>
            </a:pPr>
            <a:r>
              <a:rPr lang="ka-GE" sz="3600">
                <a:effectLst/>
                <a:latin typeface="Sylfaen" panose="010A0502050306030303" pitchFamily="18" charset="0"/>
                <a:ea typeface="Calibri" panose="020F0502020204030204" pitchFamily="34" charset="0"/>
                <a:cs typeface="Times New Roman" panose="02020603050405020304" pitchFamily="18" charset="0"/>
              </a:rPr>
              <a:t>ბევრი (POS) სისტემა ქსელურ მაღაზიებში მუშაობს Windows ოპერაციულ სისტემებზე. Windows უზრუნველყოფს ნაცნობ ინტერფეისს, მხარს უჭერს ტექნიკის ფართო სპექტრს და გვთავაზობს თავსებადობას სხვადასხვა პროგრამებთან.</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6804230"/>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E2517B-2950-4C87-AAF9-DC5B72F14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1280" y="0"/>
            <a:ext cx="8049440" cy="4527810"/>
          </a:xfrm>
          <a:prstGeom prst="rect">
            <a:avLst/>
          </a:prstGeom>
        </p:spPr>
      </p:pic>
      <p:sp>
        <p:nvSpPr>
          <p:cNvPr id="5" name="TextBox 4">
            <a:extLst>
              <a:ext uri="{FF2B5EF4-FFF2-40B4-BE49-F238E27FC236}">
                <a16:creationId xmlns:a16="http://schemas.microsoft.com/office/drawing/2014/main" id="{A3369F1B-A7BC-4589-80AD-469775326D8B}"/>
              </a:ext>
            </a:extLst>
          </p:cNvPr>
          <p:cNvSpPr txBox="1"/>
          <p:nvPr/>
        </p:nvSpPr>
        <p:spPr>
          <a:xfrm>
            <a:off x="0" y="4527810"/>
            <a:ext cx="12192000" cy="2330190"/>
          </a:xfrm>
          <a:prstGeom prst="rect">
            <a:avLst/>
          </a:prstGeom>
          <a:noFill/>
        </p:spPr>
        <p:txBody>
          <a:bodyPr wrap="square">
            <a:spAutoFit/>
          </a:bodyPr>
          <a:lstStyle/>
          <a:p>
            <a:pPr marL="0" marR="0" algn="ctr">
              <a:lnSpc>
                <a:spcPct val="115000"/>
              </a:lnSpc>
              <a:spcBef>
                <a:spcPts val="0"/>
              </a:spcBef>
              <a:spcAft>
                <a:spcPts val="1000"/>
              </a:spcAft>
            </a:pPr>
            <a:r>
              <a:rPr lang="ka-GE" sz="3200">
                <a:effectLst/>
                <a:latin typeface="Sylfaen" panose="010A0502050306030303" pitchFamily="18" charset="0"/>
                <a:ea typeface="Calibri" panose="020F0502020204030204" pitchFamily="34" charset="0"/>
                <a:cs typeface="Times New Roman" panose="02020603050405020304" pitchFamily="18" charset="0"/>
              </a:rPr>
              <a:t>Linux არის კიდევ ერთი ოპერაციული სისტემა, რომელიც გამოიყენება ჩაშენებული სისტემებისთვის და მორგებული გადაწყვეტილებებისთვის. იგი ცნობილია თავისი სტაბილურობით, უსაფრთხოებით და ეკონომიურობით.</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441316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EDB8E6-DF02-4B79-9DD2-051A484CD1E1}"/>
              </a:ext>
            </a:extLst>
          </p:cNvPr>
          <p:cNvSpPr txBox="1"/>
          <p:nvPr/>
        </p:nvSpPr>
        <p:spPr>
          <a:xfrm>
            <a:off x="-2019" y="0"/>
            <a:ext cx="9290398" cy="6766596"/>
          </a:xfrm>
          <a:prstGeom prst="rect">
            <a:avLst/>
          </a:prstGeom>
          <a:noFill/>
        </p:spPr>
        <p:txBody>
          <a:bodyPr wrap="square">
            <a:spAutoFit/>
          </a:bodyPr>
          <a:lstStyle/>
          <a:p>
            <a:pPr marL="0" marR="0">
              <a:lnSpc>
                <a:spcPct val="115000"/>
              </a:lnSpc>
              <a:spcBef>
                <a:spcPts val="0"/>
              </a:spcBef>
              <a:spcAft>
                <a:spcPts val="1000"/>
              </a:spcAft>
            </a:pPr>
            <a:r>
              <a:rPr lang="ka-GE" sz="2800">
                <a:effectLst/>
                <a:latin typeface="Sylfaen" panose="010A0502050306030303" pitchFamily="18" charset="0"/>
                <a:ea typeface="Calibri" panose="020F0502020204030204" pitchFamily="34" charset="0"/>
                <a:cs typeface="Times New Roman" panose="02020603050405020304" pitchFamily="18" charset="0"/>
              </a:rPr>
              <a:t>Android სისტემა სულ უფრო ხშირად გამოიყენება მაღაზიათა ქსელის მობილურ მოწყობილობებსა და პლანშეტებში. უამრავი მაღაზიათა ქსელი იყენებს Android-ზე დაფუძნებულ POS სისტემებსა და მოწყობილობებს მათი მოქნილობის, გამოყენების სიმარტივისა და სხვადასხვა აპლიკაციებთან თავსებადობისთვის.</a:t>
            </a:r>
            <a:endParaRPr lang="en-US" sz="2800">
              <a:effectLst/>
              <a:latin typeface="Sylfaen" panose="010A0502050306030303"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2800">
                <a:effectLst/>
                <a:latin typeface="Sylfaen" panose="010A0502050306030303" pitchFamily="18" charset="0"/>
                <a:ea typeface="Calibri" panose="020F0502020204030204" pitchFamily="34" charset="0"/>
                <a:cs typeface="Times New Roman" panose="02020603050405020304" pitchFamily="18" charset="0"/>
              </a:rPr>
              <a:t>ზოგიერთ შემთხვევაში, განსაკუთრებით ისეთ გარემოში, სადაც გამოიყენება Apple-ის აპარატურა, iOS შეიძლება იყოს გამოყენებული. ეს უფრო ხშირია პატარა ბუტიკ მაღაზიებში ან იმ მაღაზიებში, რომლებსაც დიდი უპირატესობა აქვთ Apple-ის პროდუქტებზე.</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998FB08-279F-4630-86CB-4C711D03B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20299">
            <a:off x="8492213" y="229542"/>
            <a:ext cx="3333155" cy="3911921"/>
          </a:xfrm>
          <a:prstGeom prst="rect">
            <a:avLst/>
          </a:prstGeom>
        </p:spPr>
      </p:pic>
      <p:pic>
        <p:nvPicPr>
          <p:cNvPr id="6" name="Picture 5">
            <a:extLst>
              <a:ext uri="{FF2B5EF4-FFF2-40B4-BE49-F238E27FC236}">
                <a16:creationId xmlns:a16="http://schemas.microsoft.com/office/drawing/2014/main" id="{47B4B105-E5F6-4082-8220-0CA8C777BE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119620">
            <a:off x="9548310" y="4543346"/>
            <a:ext cx="2143125" cy="2143125"/>
          </a:xfrm>
          <a:prstGeom prst="rect">
            <a:avLst/>
          </a:prstGeom>
        </p:spPr>
      </p:pic>
    </p:spTree>
    <p:extLst>
      <p:ext uri="{BB962C8B-B14F-4D97-AF65-F5344CB8AC3E}">
        <p14:creationId xmlns:p14="http://schemas.microsoft.com/office/powerpoint/2010/main" val="8933652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AE97BC-B212-4E97-83F4-49016B65738A}"/>
              </a:ext>
            </a:extLst>
          </p:cNvPr>
          <p:cNvSpPr txBox="1"/>
          <p:nvPr/>
        </p:nvSpPr>
        <p:spPr>
          <a:xfrm>
            <a:off x="0" y="-2661"/>
            <a:ext cx="7537358" cy="6860661"/>
          </a:xfrm>
          <a:prstGeom prst="rect">
            <a:avLst/>
          </a:prstGeom>
          <a:noFill/>
        </p:spPr>
        <p:txBody>
          <a:bodyPr wrap="square">
            <a:spAutoFit/>
          </a:bodyPr>
          <a:lstStyle/>
          <a:p>
            <a:pPr marL="0" marR="0" algn="ctr">
              <a:lnSpc>
                <a:spcPct val="115000"/>
              </a:lnSpc>
              <a:spcBef>
                <a:spcPts val="0"/>
              </a:spcBef>
              <a:spcAft>
                <a:spcPts val="1000"/>
              </a:spcAft>
            </a:pPr>
            <a:r>
              <a:rPr lang="ka-GE" sz="3200">
                <a:effectLst/>
                <a:latin typeface="Sylfaen" panose="010A0502050306030303" pitchFamily="18" charset="0"/>
                <a:ea typeface="Calibri" panose="020F0502020204030204" pitchFamily="34" charset="0"/>
                <a:cs typeface="Times New Roman" panose="02020603050405020304" pitchFamily="18" charset="0"/>
              </a:rPr>
              <a:t>Ethernet არის ქსელის პროტოკოლი, რომელიც ფართოდ გამოიყენება ქსელურ მაღაზიებში, რათა დაამყაროს კომუნიკაცია და კავშირი სხვადასხვა მოწყობილობებს შორის, როგორიცაა გაყიდვის წერტილების სისტემები, ინვენტარის მართვის სისტემები, უსაფრთხოების კამერები და სხვა. Ethernet არის პროტოკოლებისა და ტექნოლოგიების ერთობლიობა, რომელიც ხელს უწყობს მონაცემთა გადაცემას ლოკალურ ქსელში.</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ACE7B89-408D-4751-B5E6-28A6E4FE5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7358" y="1061541"/>
            <a:ext cx="4654642" cy="4732256"/>
          </a:xfrm>
          <a:prstGeom prst="rect">
            <a:avLst/>
          </a:prstGeom>
        </p:spPr>
      </p:pic>
    </p:spTree>
    <p:extLst>
      <p:ext uri="{BB962C8B-B14F-4D97-AF65-F5344CB8AC3E}">
        <p14:creationId xmlns:p14="http://schemas.microsoft.com/office/powerpoint/2010/main" val="314007589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B7ABD6-11D8-47BA-A04E-B318034083B6}"/>
              </a:ext>
            </a:extLst>
          </p:cNvPr>
          <p:cNvSpPr txBox="1"/>
          <p:nvPr/>
        </p:nvSpPr>
        <p:spPr>
          <a:xfrm>
            <a:off x="0" y="495729"/>
            <a:ext cx="5624604" cy="5866542"/>
          </a:xfrm>
          <a:prstGeom prst="rect">
            <a:avLst/>
          </a:prstGeom>
          <a:noFill/>
        </p:spPr>
        <p:txBody>
          <a:bodyPr wrap="square">
            <a:spAutoFit/>
          </a:bodyPr>
          <a:lstStyle/>
          <a:p>
            <a:pPr marL="0" marR="0">
              <a:lnSpc>
                <a:spcPct val="115000"/>
              </a:lnSpc>
              <a:spcBef>
                <a:spcPts val="0"/>
              </a:spcBef>
              <a:spcAft>
                <a:spcPts val="1000"/>
              </a:spcAft>
            </a:pPr>
            <a:r>
              <a:rPr lang="ka-GE" sz="200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ფიზიკური კავშირი:</a:t>
            </a:r>
            <a:r>
              <a:rPr lang="ka-GE" sz="2000">
                <a:effectLst/>
                <a:latin typeface="Sylfaen" panose="010A0502050306030303" pitchFamily="18" charset="0"/>
                <a:ea typeface="Calibri" panose="020F0502020204030204" pitchFamily="34" charset="0"/>
                <a:cs typeface="Times New Roman" panose="02020603050405020304" pitchFamily="18" charset="0"/>
              </a:rPr>
              <a:t> Ethernet, როგორც წესი, იყენებს გრეხილი წყვილის კაბელებს და RJ45 კონექტორებს მოწყობილობების ფიზიკურად დასაკავშირებლად. ქსელურ მაღაზიებს ხშირად აქვთ სტრუქტურირებული საკაბელო სისტემები, რათა უზრუნველყონ საიმედო და ორგანიზებული ქსელის ინფრასტრუქტურა.</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200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უსაფრთხოება:</a:t>
            </a:r>
            <a:r>
              <a:rPr lang="ka-GE" sz="2000">
                <a:effectLst/>
                <a:latin typeface="Sylfaen" panose="010A0502050306030303" pitchFamily="18" charset="0"/>
                <a:ea typeface="Calibri" panose="020F0502020204030204" pitchFamily="34" charset="0"/>
                <a:cs typeface="Times New Roman" panose="02020603050405020304" pitchFamily="18" charset="0"/>
              </a:rPr>
              <a:t> უმთავრესია ქსელური მაღაზიების ქსელებში, განსაკუთრებით მაშინ, როდესაც საქმე ეხება მომხმარებელთა და ტრანზაქციის მგრძნობიარე მონაცემებს. Ethernet ქსელები შეიძლება შეიცავდეს უსაფრთხოების ზომებს, როგორიცაა ვირტუალური LAN (VLAN), ტრაფიკის სეგმენტირებისთვის და ქსელის უსაფრთხოების გასაძლიერებლად.</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5C5D000C-FF80-409E-8D67-139FB2C75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4604" y="0"/>
            <a:ext cx="6567396" cy="2358189"/>
          </a:xfrm>
          <a:prstGeom prst="rect">
            <a:avLst/>
          </a:prstGeom>
        </p:spPr>
      </p:pic>
      <p:pic>
        <p:nvPicPr>
          <p:cNvPr id="7" name="Picture 6">
            <a:extLst>
              <a:ext uri="{FF2B5EF4-FFF2-40B4-BE49-F238E27FC236}">
                <a16:creationId xmlns:a16="http://schemas.microsoft.com/office/drawing/2014/main" id="{1F07AEF3-8E9A-4D91-B26B-3FEF9FE73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604" y="2358189"/>
            <a:ext cx="6567396" cy="4499811"/>
          </a:xfrm>
          <a:prstGeom prst="rect">
            <a:avLst/>
          </a:prstGeom>
        </p:spPr>
      </p:pic>
    </p:spTree>
    <p:extLst>
      <p:ext uri="{BB962C8B-B14F-4D97-AF65-F5344CB8AC3E}">
        <p14:creationId xmlns:p14="http://schemas.microsoft.com/office/powerpoint/2010/main" val="20311153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C88724-5ECB-4396-97BC-250CC2472E47}"/>
              </a:ext>
            </a:extLst>
          </p:cNvPr>
          <p:cNvSpPr txBox="1"/>
          <p:nvPr/>
        </p:nvSpPr>
        <p:spPr>
          <a:xfrm>
            <a:off x="1986541" y="3044279"/>
            <a:ext cx="8218917" cy="769441"/>
          </a:xfrm>
          <a:prstGeom prst="rect">
            <a:avLst/>
          </a:prstGeom>
          <a:noFill/>
        </p:spPr>
        <p:txBody>
          <a:bodyPr wrap="none" rtlCol="0">
            <a:spAutoFit/>
          </a:bodyPr>
          <a:lstStyle/>
          <a:p>
            <a:r>
              <a:rPr lang="ka-GE" sz="4400"/>
              <a:t>გმადლობთ ყურადღებისათვის</a:t>
            </a:r>
            <a:endParaRPr lang="en-US" sz="4400"/>
          </a:p>
        </p:txBody>
      </p:sp>
    </p:spTree>
    <p:extLst>
      <p:ext uri="{BB962C8B-B14F-4D97-AF65-F5344CB8AC3E}">
        <p14:creationId xmlns:p14="http://schemas.microsoft.com/office/powerpoint/2010/main" val="4230584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484509-B60F-40F4-97CD-C35E33AF44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15075" y="0"/>
            <a:ext cx="5876925" cy="6858000"/>
          </a:xfrm>
          <a:prstGeom prst="rect">
            <a:avLst/>
          </a:prstGeom>
          <a:noFill/>
          <a:ln>
            <a:noFill/>
          </a:ln>
        </p:spPr>
      </p:pic>
      <p:sp>
        <p:nvSpPr>
          <p:cNvPr id="5" name="Arrow: Right 4">
            <a:extLst>
              <a:ext uri="{FF2B5EF4-FFF2-40B4-BE49-F238E27FC236}">
                <a16:creationId xmlns:a16="http://schemas.microsoft.com/office/drawing/2014/main" id="{6C322DB6-F3E5-4C82-8669-6E789363833A}"/>
              </a:ext>
            </a:extLst>
          </p:cNvPr>
          <p:cNvSpPr/>
          <p:nvPr/>
        </p:nvSpPr>
        <p:spPr>
          <a:xfrm>
            <a:off x="6561221" y="385011"/>
            <a:ext cx="737937" cy="54543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0EF44E8-A1B5-4A4B-A0B0-84B99FEEEB5A}"/>
              </a:ext>
            </a:extLst>
          </p:cNvPr>
          <p:cNvSpPr txBox="1"/>
          <p:nvPr/>
        </p:nvSpPr>
        <p:spPr>
          <a:xfrm>
            <a:off x="0" y="0"/>
            <a:ext cx="6315075" cy="6399316"/>
          </a:xfrm>
          <a:prstGeom prst="rect">
            <a:avLst/>
          </a:prstGeom>
          <a:noFill/>
        </p:spPr>
        <p:txBody>
          <a:bodyPr wrap="square" rtlCol="0">
            <a:spAutoFit/>
          </a:bodyPr>
          <a:lstStyle/>
          <a:p>
            <a:pPr marL="0" marR="0">
              <a:lnSpc>
                <a:spcPct val="115000"/>
              </a:lnSpc>
              <a:spcBef>
                <a:spcPts val="0"/>
              </a:spcBef>
              <a:spcAft>
                <a:spcPts val="1000"/>
              </a:spcAft>
            </a:pPr>
            <a:r>
              <a:rPr lang="ka-GE" sz="2800">
                <a:effectLst/>
                <a:latin typeface="Sylfaen" panose="010A0502050306030303" pitchFamily="18" charset="0"/>
                <a:ea typeface="Calibri" panose="020F0502020204030204" pitchFamily="34" charset="0"/>
                <a:cs typeface="Times New Roman" panose="02020603050405020304" pitchFamily="18" charset="0"/>
              </a:rPr>
              <a:t>კორპორატიული დონე:</a:t>
            </a:r>
          </a:p>
          <a:p>
            <a:pPr marL="0" marR="0">
              <a:lnSpc>
                <a:spcPct val="115000"/>
              </a:lnSpc>
              <a:spcBef>
                <a:spcPts val="0"/>
              </a:spcBef>
              <a:spcAft>
                <a:spcPts val="1000"/>
              </a:spcAft>
            </a:pP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2800">
                <a:effectLst/>
                <a:latin typeface="Sylfaen" panose="010A0502050306030303" pitchFamily="18" charset="0"/>
                <a:ea typeface="Calibri" panose="020F0502020204030204" pitchFamily="34" charset="0"/>
                <a:cs typeface="Times New Roman" panose="02020603050405020304" pitchFamily="18" charset="0"/>
              </a:rPr>
              <a:t>დირექტორთა საბჭო: პასუხისმგებელია ძირითადი გადაწყვეტილებების მიღებაზე და ზედამხედველობის უზრუნველყოფაზე.</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2800">
                <a:effectLst/>
                <a:latin typeface="Sylfaen" panose="010A0502050306030303" pitchFamily="18" charset="0"/>
                <a:ea typeface="Calibri" panose="020F0502020204030204" pitchFamily="34" charset="0"/>
                <a:cs typeface="Times New Roman" panose="02020603050405020304" pitchFamily="18" charset="0"/>
              </a:rPr>
              <a:t>აღმასრულებელი დირექტორი: უმაღლესი აღმასრულებელი, პასუხისმგებელი ჯაჭვის საერთო სტრატეგიულ მიმართულებასა და შესრულებაზე.</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283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51EEF8-92E6-4293-BEDC-30BFD12813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15075" y="0"/>
            <a:ext cx="5876925" cy="6858000"/>
          </a:xfrm>
          <a:prstGeom prst="rect">
            <a:avLst/>
          </a:prstGeom>
          <a:noFill/>
          <a:ln>
            <a:noFill/>
          </a:ln>
        </p:spPr>
      </p:pic>
      <p:sp>
        <p:nvSpPr>
          <p:cNvPr id="3" name="TextBox 2">
            <a:extLst>
              <a:ext uri="{FF2B5EF4-FFF2-40B4-BE49-F238E27FC236}">
                <a16:creationId xmlns:a16="http://schemas.microsoft.com/office/drawing/2014/main" id="{61B645BC-2E51-414F-BEA3-465A37812973}"/>
              </a:ext>
            </a:extLst>
          </p:cNvPr>
          <p:cNvSpPr txBox="1"/>
          <p:nvPr/>
        </p:nvSpPr>
        <p:spPr>
          <a:xfrm>
            <a:off x="0" y="607715"/>
            <a:ext cx="6315075" cy="5642570"/>
          </a:xfrm>
          <a:prstGeom prst="rect">
            <a:avLst/>
          </a:prstGeom>
          <a:noFill/>
        </p:spPr>
        <p:txBody>
          <a:bodyPr wrap="square" rtlCol="0">
            <a:spAutoFit/>
          </a:bodyPr>
          <a:lstStyle/>
          <a:p>
            <a:pPr marL="0" marR="0">
              <a:lnSpc>
                <a:spcPct val="115000"/>
              </a:lnSpc>
              <a:spcBef>
                <a:spcPts val="0"/>
              </a:spcBef>
              <a:spcAft>
                <a:spcPts val="1000"/>
              </a:spcAft>
            </a:pPr>
            <a:r>
              <a:rPr lang="ka-GE" sz="2000">
                <a:effectLst/>
                <a:latin typeface="Sylfaen" panose="010A0502050306030303" pitchFamily="18" charset="0"/>
                <a:ea typeface="Calibri" panose="020F0502020204030204" pitchFamily="34" charset="0"/>
                <a:cs typeface="Times New Roman" panose="02020603050405020304" pitchFamily="18" charset="0"/>
              </a:rPr>
              <a:t>აღმასრულებელი მენეჯმენტის გუნდი:</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2000">
                <a:effectLst/>
                <a:latin typeface="Sylfaen" panose="010A0502050306030303" pitchFamily="18" charset="0"/>
                <a:ea typeface="Calibri" panose="020F0502020204030204" pitchFamily="34" charset="0"/>
                <a:cs typeface="Times New Roman" panose="02020603050405020304" pitchFamily="18" charset="0"/>
              </a:rPr>
              <a:t>COO (Chief Operating Officer): მართავს ყოველდღიურ ოპერაციებს და უზრუნველყოფს ბიზნეს პროცესების ეფექტურობას.</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2000">
                <a:effectLst/>
                <a:latin typeface="Sylfaen" panose="010A0502050306030303" pitchFamily="18" charset="0"/>
                <a:ea typeface="Calibri" panose="020F0502020204030204" pitchFamily="34" charset="0"/>
                <a:cs typeface="Times New Roman" panose="02020603050405020304" pitchFamily="18" charset="0"/>
              </a:rPr>
              <a:t>CFO (მთავარი ფინანსური დირექტორი): აკონტროლებს ფინანსურ საქმიანობას, ბიუჯეტირებას და ფინანსურ ანგარიშგებას.</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2000">
                <a:effectLst/>
                <a:latin typeface="Sylfaen" panose="010A0502050306030303" pitchFamily="18" charset="0"/>
                <a:ea typeface="Calibri" panose="020F0502020204030204" pitchFamily="34" charset="0"/>
                <a:cs typeface="Times New Roman" panose="02020603050405020304" pitchFamily="18" charset="0"/>
              </a:rPr>
              <a:t>CMO (Chief Marketing Officer): შეიმუშავებს და ახორციელებს მარკეტინგულ სტრატეგიებს ჯაჭვის პოპულარიზაციისთვის.</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2000">
                <a:effectLst/>
                <a:latin typeface="Sylfaen" panose="010A0502050306030303" pitchFamily="18" charset="0"/>
                <a:ea typeface="Calibri" panose="020F0502020204030204" pitchFamily="34" charset="0"/>
                <a:cs typeface="Times New Roman" panose="02020603050405020304" pitchFamily="18" charset="0"/>
              </a:rPr>
              <a:t>CHRO (Chief Human Resources Officer): მართავს ადამიანურ რესურსებს, მათ შორის დაქირავებას, ტრენინგს და თანამშრომლებთან ურთიერთობას.</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a:p>
        </p:txBody>
      </p:sp>
      <p:sp>
        <p:nvSpPr>
          <p:cNvPr id="4" name="Arrow: Right 3">
            <a:extLst>
              <a:ext uri="{FF2B5EF4-FFF2-40B4-BE49-F238E27FC236}">
                <a16:creationId xmlns:a16="http://schemas.microsoft.com/office/drawing/2014/main" id="{21EFA72B-CC44-4928-8BE3-B49E6B3E43CF}"/>
              </a:ext>
            </a:extLst>
          </p:cNvPr>
          <p:cNvSpPr/>
          <p:nvPr/>
        </p:nvSpPr>
        <p:spPr>
          <a:xfrm>
            <a:off x="6096000" y="1764632"/>
            <a:ext cx="352926" cy="22458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3518935"/>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9E61FB-5F57-43EB-AABD-3728751E46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15075" y="0"/>
            <a:ext cx="5876925" cy="6858000"/>
          </a:xfrm>
          <a:prstGeom prst="rect">
            <a:avLst/>
          </a:prstGeom>
          <a:noFill/>
          <a:ln>
            <a:noFill/>
          </a:ln>
        </p:spPr>
      </p:pic>
      <p:sp>
        <p:nvSpPr>
          <p:cNvPr id="3" name="TextBox 2">
            <a:extLst>
              <a:ext uri="{FF2B5EF4-FFF2-40B4-BE49-F238E27FC236}">
                <a16:creationId xmlns:a16="http://schemas.microsoft.com/office/drawing/2014/main" id="{28DCC470-A46C-4DFA-B46D-2709E1CA45F3}"/>
              </a:ext>
            </a:extLst>
          </p:cNvPr>
          <p:cNvSpPr txBox="1"/>
          <p:nvPr/>
        </p:nvSpPr>
        <p:spPr>
          <a:xfrm>
            <a:off x="0" y="457417"/>
            <a:ext cx="6315075" cy="5943165"/>
          </a:xfrm>
          <a:prstGeom prst="rect">
            <a:avLst/>
          </a:prstGeom>
          <a:noFill/>
        </p:spPr>
        <p:txBody>
          <a:bodyPr wrap="square" rtlCol="0">
            <a:spAutoFit/>
          </a:bodyPr>
          <a:lstStyle/>
          <a:p>
            <a:pPr marL="0" marR="0">
              <a:lnSpc>
                <a:spcPct val="115000"/>
              </a:lnSpc>
              <a:spcBef>
                <a:spcPts val="0"/>
              </a:spcBef>
              <a:spcAft>
                <a:spcPts val="1000"/>
              </a:spcAft>
            </a:pPr>
            <a:r>
              <a:rPr lang="ka-GE" sz="2400">
                <a:effectLst/>
                <a:latin typeface="Sylfaen" panose="010A0502050306030303" pitchFamily="18" charset="0"/>
                <a:ea typeface="Calibri" panose="020F0502020204030204" pitchFamily="34" charset="0"/>
                <a:cs typeface="Times New Roman" panose="02020603050405020304" pitchFamily="18" charset="0"/>
              </a:rPr>
              <a:t>რეგიონული ან განყოფილების მენეჯერები:</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2400">
                <a:effectLst/>
                <a:latin typeface="Sylfaen" panose="010A0502050306030303" pitchFamily="18" charset="0"/>
                <a:ea typeface="Calibri" panose="020F0502020204030204" pitchFamily="34" charset="0"/>
                <a:cs typeface="Times New Roman" panose="02020603050405020304" pitchFamily="18" charset="0"/>
              </a:rPr>
              <a:t>რეგიონალური მენეჯერები: აკონტროლებენ კონკრეტული გეოგრაფიული რეგიონის ოპერაციებს, უზრუნველყოფენ თანმიმდევრულობას და შესაბამისობას კომპანიის საერთო მიზნებთან.</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2400">
                <a:effectLst/>
                <a:latin typeface="Sylfaen" panose="010A0502050306030303" pitchFamily="18" charset="0"/>
                <a:ea typeface="Calibri" panose="020F0502020204030204" pitchFamily="34" charset="0"/>
                <a:cs typeface="Times New Roman" panose="02020603050405020304" pitchFamily="18" charset="0"/>
              </a:rPr>
              <a:t>განყოფილების მენეჯერები: იმ შემთხვევებში, როდესაც ჯაჭვს აქვს სხვადასხვა განყოფილება ან პროდუქტის კატეგორია, მენეჯერები ზედამხედველობენ თითოეულ განყოფილებას.</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a:p>
        </p:txBody>
      </p:sp>
      <p:sp>
        <p:nvSpPr>
          <p:cNvPr id="4" name="Arrow: Right 3">
            <a:extLst>
              <a:ext uri="{FF2B5EF4-FFF2-40B4-BE49-F238E27FC236}">
                <a16:creationId xmlns:a16="http://schemas.microsoft.com/office/drawing/2014/main" id="{6662AFA3-5C4C-4D47-A8CF-37AC0421D83F}"/>
              </a:ext>
            </a:extLst>
          </p:cNvPr>
          <p:cNvSpPr/>
          <p:nvPr/>
        </p:nvSpPr>
        <p:spPr>
          <a:xfrm>
            <a:off x="6096000" y="2534653"/>
            <a:ext cx="1042737" cy="28875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272148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694B28-D2D7-443F-89EF-20A16D12E34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15075" y="0"/>
            <a:ext cx="5876925" cy="6858000"/>
          </a:xfrm>
          <a:prstGeom prst="rect">
            <a:avLst/>
          </a:prstGeom>
          <a:noFill/>
          <a:ln>
            <a:noFill/>
          </a:ln>
        </p:spPr>
      </p:pic>
      <p:sp>
        <p:nvSpPr>
          <p:cNvPr id="3" name="TextBox 2">
            <a:extLst>
              <a:ext uri="{FF2B5EF4-FFF2-40B4-BE49-F238E27FC236}">
                <a16:creationId xmlns:a16="http://schemas.microsoft.com/office/drawing/2014/main" id="{01A74113-69CD-4947-A397-5505B9F6E178}"/>
              </a:ext>
            </a:extLst>
          </p:cNvPr>
          <p:cNvSpPr txBox="1"/>
          <p:nvPr/>
        </p:nvSpPr>
        <p:spPr>
          <a:xfrm>
            <a:off x="0" y="180931"/>
            <a:ext cx="6315075" cy="6496137"/>
          </a:xfrm>
          <a:prstGeom prst="rect">
            <a:avLst/>
          </a:prstGeom>
          <a:noFill/>
        </p:spPr>
        <p:txBody>
          <a:bodyPr wrap="square" rtlCol="0">
            <a:spAutoFit/>
          </a:bodyPr>
          <a:lstStyle/>
          <a:p>
            <a:pPr marL="0" marR="0">
              <a:lnSpc>
                <a:spcPct val="115000"/>
              </a:lnSpc>
              <a:spcBef>
                <a:spcPts val="0"/>
              </a:spcBef>
              <a:spcAft>
                <a:spcPts val="1000"/>
              </a:spcAft>
            </a:pPr>
            <a:r>
              <a:rPr lang="ka-GE" sz="2400">
                <a:effectLst/>
                <a:latin typeface="Sylfaen" panose="010A0502050306030303" pitchFamily="18" charset="0"/>
                <a:ea typeface="Calibri" panose="020F0502020204030204" pitchFamily="34" charset="0"/>
                <a:cs typeface="Times New Roman" panose="02020603050405020304" pitchFamily="18" charset="0"/>
              </a:rPr>
              <a:t>მაღაზიის დონე:</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2400">
                <a:effectLst/>
                <a:latin typeface="Sylfaen" panose="010A0502050306030303" pitchFamily="18" charset="0"/>
                <a:ea typeface="Calibri" panose="020F0502020204030204" pitchFamily="34" charset="0"/>
                <a:cs typeface="Times New Roman" panose="02020603050405020304" pitchFamily="18" charset="0"/>
              </a:rPr>
              <a:t>რაიონის მენეჯერები: პასუხისმგებელნი არიან მაღაზიების ჯგუფზე კონკრეტულ გეოგრაფიულ არეალში.</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2400">
                <a:effectLst/>
                <a:latin typeface="Sylfaen" panose="010A0502050306030303" pitchFamily="18" charset="0"/>
                <a:ea typeface="Calibri" panose="020F0502020204030204" pitchFamily="34" charset="0"/>
                <a:cs typeface="Times New Roman" panose="02020603050405020304" pitchFamily="18" charset="0"/>
              </a:rPr>
              <a:t>მაღაზიის მენეჯერები: აკონტროლებენ ინდივიდუალური მაღაზიების ყოველდღიურ ოპერაციებს, მათ შორის პერსონალის, ინვენტარის მენეჯმენტსა და მომხმარებელთა მომსახურებას.</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2400">
                <a:effectLst/>
                <a:latin typeface="Sylfaen" panose="010A0502050306030303" pitchFamily="18" charset="0"/>
                <a:ea typeface="Calibri" panose="020F0502020204030204" pitchFamily="34" charset="0"/>
                <a:cs typeface="Times New Roman" panose="02020603050405020304" pitchFamily="18" charset="0"/>
              </a:rPr>
              <a:t>დეპარტამენტის მენეჯერები: უფრო დიდ მაღაზიებში შეიძლება იყოს მენეჯერები კონკრეტული განყოფილებებისთვის (მაგ., გაყიდვები, მარკეტინგი, ოპერაციები).</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a:p>
        </p:txBody>
      </p:sp>
      <p:sp>
        <p:nvSpPr>
          <p:cNvPr id="4" name="Arrow: Right 3">
            <a:extLst>
              <a:ext uri="{FF2B5EF4-FFF2-40B4-BE49-F238E27FC236}">
                <a16:creationId xmlns:a16="http://schemas.microsoft.com/office/drawing/2014/main" id="{BC660FC4-0A0A-4B18-B2EF-E507EB0E68A6}"/>
              </a:ext>
            </a:extLst>
          </p:cNvPr>
          <p:cNvSpPr/>
          <p:nvPr/>
        </p:nvSpPr>
        <p:spPr>
          <a:xfrm>
            <a:off x="5967663" y="3429000"/>
            <a:ext cx="497305" cy="26068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751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94D576-4E6C-4C51-801E-11FE11FEFA5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15075" y="0"/>
            <a:ext cx="5876925" cy="6858000"/>
          </a:xfrm>
          <a:prstGeom prst="rect">
            <a:avLst/>
          </a:prstGeom>
          <a:noFill/>
          <a:ln>
            <a:noFill/>
          </a:ln>
        </p:spPr>
      </p:pic>
      <p:sp>
        <p:nvSpPr>
          <p:cNvPr id="3" name="TextBox 2">
            <a:extLst>
              <a:ext uri="{FF2B5EF4-FFF2-40B4-BE49-F238E27FC236}">
                <a16:creationId xmlns:a16="http://schemas.microsoft.com/office/drawing/2014/main" id="{E3F25878-76DE-4201-A605-0FC8FCD96BB2}"/>
              </a:ext>
            </a:extLst>
          </p:cNvPr>
          <p:cNvSpPr txBox="1"/>
          <p:nvPr/>
        </p:nvSpPr>
        <p:spPr>
          <a:xfrm>
            <a:off x="0" y="0"/>
            <a:ext cx="6315075" cy="7186583"/>
          </a:xfrm>
          <a:prstGeom prst="rect">
            <a:avLst/>
          </a:prstGeom>
          <a:noFill/>
        </p:spPr>
        <p:txBody>
          <a:bodyPr wrap="square" rtlCol="0">
            <a:spAutoFit/>
          </a:bodyPr>
          <a:lstStyle/>
          <a:p>
            <a:pPr marL="0" marR="0">
              <a:lnSpc>
                <a:spcPct val="115000"/>
              </a:lnSpc>
              <a:spcBef>
                <a:spcPts val="0"/>
              </a:spcBef>
              <a:spcAft>
                <a:spcPts val="1000"/>
              </a:spcAft>
            </a:pPr>
            <a:r>
              <a:rPr lang="ka-GE" sz="2000">
                <a:effectLst/>
                <a:latin typeface="Sylfaen" panose="010A0502050306030303" pitchFamily="18" charset="0"/>
                <a:ea typeface="Calibri" panose="020F0502020204030204" pitchFamily="34" charset="0"/>
                <a:cs typeface="Times New Roman" panose="02020603050405020304" pitchFamily="18" charset="0"/>
              </a:rPr>
              <a:t>მხარდაჭერის ფუნქციები:</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2000">
                <a:effectLst/>
                <a:latin typeface="Sylfaen" panose="010A0502050306030303" pitchFamily="18" charset="0"/>
                <a:ea typeface="Calibri" panose="020F0502020204030204" pitchFamily="34" charset="0"/>
                <a:cs typeface="Times New Roman" panose="02020603050405020304" pitchFamily="18" charset="0"/>
              </a:rPr>
              <a:t>ადამიანური რესურსები (HR): ახორციელებს რეკრუტირებას, თანამშრომლებთან ურთიერთობას და სხვა HR ფუნქციებს.</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2000">
                <a:effectLst/>
                <a:latin typeface="Sylfaen" panose="010A0502050306030303" pitchFamily="18" charset="0"/>
                <a:ea typeface="Calibri" panose="020F0502020204030204" pitchFamily="34" charset="0"/>
                <a:cs typeface="Times New Roman" panose="02020603050405020304" pitchFamily="18" charset="0"/>
              </a:rPr>
              <a:t>ფინანსები და ბუღალტერია: მართავს ფინანსურ ოპერაციებს, ბიუჯეტირებას და ანგარიშგებას.</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2000">
                <a:effectLst/>
                <a:latin typeface="Sylfaen" panose="010A0502050306030303" pitchFamily="18" charset="0"/>
                <a:ea typeface="Calibri" panose="020F0502020204030204" pitchFamily="34" charset="0"/>
                <a:cs typeface="Times New Roman" panose="02020603050405020304" pitchFamily="18" charset="0"/>
              </a:rPr>
              <a:t>საინფორმაციო ტექნოლოგიები (IT): მხარს უჭერს და ინარჩუნებს ტექნოლოგიურ ინფრასტრუქტურას, გაყიდვების წერტილების სისტემების და ინვენტარის მენეჯმენტის ჩათვლით.</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2000">
                <a:effectLst/>
                <a:latin typeface="Sylfaen" panose="010A0502050306030303" pitchFamily="18" charset="0"/>
                <a:ea typeface="Calibri" panose="020F0502020204030204" pitchFamily="34" charset="0"/>
                <a:cs typeface="Times New Roman" panose="02020603050405020304" pitchFamily="18" charset="0"/>
              </a:rPr>
              <a:t>მარკეტინგი და გაყიდვები: შეიმუშავებს და ახორციელებს მარკეტინგულ სტრატეგიებს და აქციებს.</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2000">
                <a:effectLst/>
                <a:latin typeface="Sylfaen" panose="010A0502050306030303" pitchFamily="18" charset="0"/>
                <a:ea typeface="Calibri" panose="020F0502020204030204" pitchFamily="34" charset="0"/>
                <a:cs typeface="Times New Roman" panose="02020603050405020304" pitchFamily="18" charset="0"/>
              </a:rPr>
              <a:t>მიწოდების ჯაჭვი და ლოჯისტიკა: მართავს საქონლის გადაადგილებას მომწოდებლებიდან სადისტრიბუციო ცენტრებამდე და შემდეგ ცალკეულ მაღაზიებში.</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a:p>
        </p:txBody>
      </p:sp>
      <p:sp>
        <p:nvSpPr>
          <p:cNvPr id="4" name="Arrow: Right 3">
            <a:extLst>
              <a:ext uri="{FF2B5EF4-FFF2-40B4-BE49-F238E27FC236}">
                <a16:creationId xmlns:a16="http://schemas.microsoft.com/office/drawing/2014/main" id="{B0122B63-7CEC-40EB-9EDA-20898D20F913}"/>
              </a:ext>
            </a:extLst>
          </p:cNvPr>
          <p:cNvSpPr/>
          <p:nvPr/>
        </p:nvSpPr>
        <p:spPr>
          <a:xfrm>
            <a:off x="6096000" y="4876800"/>
            <a:ext cx="770021" cy="65772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41067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D4F3C8-E49F-48FB-9C4E-4BCC8E60DE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15075" y="0"/>
            <a:ext cx="5876925" cy="6858000"/>
          </a:xfrm>
          <a:prstGeom prst="rect">
            <a:avLst/>
          </a:prstGeom>
          <a:noFill/>
          <a:ln>
            <a:noFill/>
          </a:ln>
        </p:spPr>
      </p:pic>
      <p:sp>
        <p:nvSpPr>
          <p:cNvPr id="3" name="TextBox 2">
            <a:extLst>
              <a:ext uri="{FF2B5EF4-FFF2-40B4-BE49-F238E27FC236}">
                <a16:creationId xmlns:a16="http://schemas.microsoft.com/office/drawing/2014/main" id="{8B37FA33-CD86-407E-B82C-A320CE74CD9C}"/>
              </a:ext>
            </a:extLst>
          </p:cNvPr>
          <p:cNvSpPr txBox="1"/>
          <p:nvPr/>
        </p:nvSpPr>
        <p:spPr>
          <a:xfrm>
            <a:off x="0" y="46535"/>
            <a:ext cx="6315075" cy="6764929"/>
          </a:xfrm>
          <a:prstGeom prst="rect">
            <a:avLst/>
          </a:prstGeom>
          <a:noFill/>
        </p:spPr>
        <p:txBody>
          <a:bodyPr wrap="square" rtlCol="0">
            <a:spAutoFit/>
          </a:bodyPr>
          <a:lstStyle/>
          <a:p>
            <a:pPr marL="0" marR="0">
              <a:lnSpc>
                <a:spcPct val="115000"/>
              </a:lnSpc>
              <a:spcBef>
                <a:spcPts val="0"/>
              </a:spcBef>
              <a:spcAft>
                <a:spcPts val="1000"/>
              </a:spcAft>
            </a:pPr>
            <a:r>
              <a:rPr lang="ka-GE" sz="3600">
                <a:effectLst/>
                <a:latin typeface="Sylfaen" panose="010A0502050306030303" pitchFamily="18" charset="0"/>
                <a:ea typeface="Calibri" panose="020F0502020204030204" pitchFamily="34" charset="0"/>
                <a:cs typeface="Times New Roman" panose="02020603050405020304" pitchFamily="18" charset="0"/>
              </a:rPr>
              <a:t>კონსულტანტები:</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3600">
                <a:effectLst/>
                <a:latin typeface="Sylfaen" panose="010A0502050306030303" pitchFamily="18" charset="0"/>
                <a:ea typeface="Calibri" panose="020F0502020204030204" pitchFamily="34" charset="0"/>
                <a:cs typeface="Times New Roman" panose="02020603050405020304" pitchFamily="18" charset="0"/>
              </a:rPr>
              <a:t>გაყიდვების თანამოაზრეები: პასუხისმგებელნი არიან მომხმარებელთა მომსახურებაზე, გაყიდვებზე და პროდუქტის ცოდნაზე.</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ka-GE" sz="3600">
                <a:effectLst/>
                <a:latin typeface="Sylfaen" panose="010A0502050306030303" pitchFamily="18" charset="0"/>
                <a:ea typeface="Calibri" panose="020F0502020204030204" pitchFamily="34" charset="0"/>
                <a:cs typeface="Times New Roman" panose="02020603050405020304" pitchFamily="18" charset="0"/>
              </a:rPr>
              <a:t>მოლარეები: ახორციელებენ ტრანზაქციებს გაყიდვის პუნქტში.</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a:p>
            <a:endParaRPr lang="en-US" sz="3600"/>
          </a:p>
        </p:txBody>
      </p:sp>
      <p:sp>
        <p:nvSpPr>
          <p:cNvPr id="4" name="Arrow: Right 3">
            <a:extLst>
              <a:ext uri="{FF2B5EF4-FFF2-40B4-BE49-F238E27FC236}">
                <a16:creationId xmlns:a16="http://schemas.microsoft.com/office/drawing/2014/main" id="{8CB489C1-BD63-4E6A-AF0B-66C5B7134000}"/>
              </a:ext>
            </a:extLst>
          </p:cNvPr>
          <p:cNvSpPr/>
          <p:nvPr/>
        </p:nvSpPr>
        <p:spPr>
          <a:xfrm>
            <a:off x="6096000" y="6256421"/>
            <a:ext cx="721895" cy="3048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045296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06260D-2B0A-4EE9-8E87-98DA0826659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62713" y="0"/>
            <a:ext cx="5329287" cy="6858000"/>
          </a:xfrm>
          <a:prstGeom prst="rect">
            <a:avLst/>
          </a:prstGeom>
          <a:noFill/>
          <a:ln>
            <a:noFill/>
          </a:ln>
        </p:spPr>
      </p:pic>
      <p:sp>
        <p:nvSpPr>
          <p:cNvPr id="6" name="TextBox 5">
            <a:extLst>
              <a:ext uri="{FF2B5EF4-FFF2-40B4-BE49-F238E27FC236}">
                <a16:creationId xmlns:a16="http://schemas.microsoft.com/office/drawing/2014/main" id="{2E4F81AC-1021-4273-826D-2872BBEEF5E0}"/>
              </a:ext>
            </a:extLst>
          </p:cNvPr>
          <p:cNvSpPr txBox="1"/>
          <p:nvPr/>
        </p:nvSpPr>
        <p:spPr>
          <a:xfrm>
            <a:off x="0" y="227642"/>
            <a:ext cx="6862713" cy="6402715"/>
          </a:xfrm>
          <a:prstGeom prst="rect">
            <a:avLst/>
          </a:prstGeom>
          <a:noFill/>
        </p:spPr>
        <p:txBody>
          <a:bodyPr wrap="square" rtlCol="0">
            <a:spAutoFit/>
          </a:bodyPr>
          <a:lstStyle/>
          <a:p>
            <a:pPr marL="0" marR="0">
              <a:lnSpc>
                <a:spcPct val="115000"/>
              </a:lnSpc>
              <a:spcBef>
                <a:spcPts val="0"/>
              </a:spcBef>
              <a:spcAft>
                <a:spcPts val="1000"/>
              </a:spcAft>
            </a:pPr>
            <a:r>
              <a:rPr lang="de-DE" sz="2400" err="1">
                <a:effectLst/>
                <a:latin typeface="Sylfaen" panose="010A0502050306030303" pitchFamily="18" charset="0"/>
                <a:ea typeface="Calibri" panose="020F0502020204030204" pitchFamily="34" charset="0"/>
                <a:cs typeface="Times New Roman" panose="02020603050405020304" pitchFamily="18" charset="0"/>
              </a:rPr>
              <a:t>ის</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უნდა</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იძლეოდეს</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სავაჭრო</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შესყიდვითი</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ოპერაციების</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ანალიზის</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შესაძლებლობას</a:t>
            </a:r>
            <a:r>
              <a:rPr lang="de-DE" sz="2400">
                <a:effectLst/>
                <a:latin typeface="Sylfaen" panose="010A0502050306030303" pitchFamily="18" charset="0"/>
                <a:ea typeface="Calibri" panose="020F0502020204030204" pitchFamily="34" charset="0"/>
                <a:cs typeface="Times New Roman" panose="02020603050405020304" pitchFamily="18" charset="0"/>
              </a:rPr>
              <a: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de-DE" sz="2400" err="1">
                <a:effectLst/>
                <a:latin typeface="Sylfaen" panose="010A0502050306030303" pitchFamily="18" charset="0"/>
                <a:ea typeface="Calibri" panose="020F0502020204030204" pitchFamily="34" charset="0"/>
                <a:cs typeface="Times New Roman" panose="02020603050405020304" pitchFamily="18" charset="0"/>
              </a:rPr>
              <a:t>უნდა</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უზრუნველყოფდეს</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მართვას</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სრული</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ციკლით</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როგორიც</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არის</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შეკვეთა</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შესყიდვა</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რეალიზაცია</a:t>
            </a:r>
            <a:r>
              <a:rPr lang="de-DE" sz="2400">
                <a:effectLst/>
                <a:latin typeface="Sylfaen" panose="010A0502050306030303" pitchFamily="18" charset="0"/>
                <a:ea typeface="Calibri" panose="020F0502020204030204" pitchFamily="34" charset="0"/>
                <a:cs typeface="Times New Roman" panose="02020603050405020304" pitchFamily="18" charset="0"/>
              </a:rPr>
              <a: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de-DE" sz="2400" err="1">
                <a:effectLst/>
                <a:latin typeface="Sylfaen" panose="010A0502050306030303" pitchFamily="18" charset="0"/>
                <a:ea typeface="Calibri" panose="020F0502020204030204" pitchFamily="34" charset="0"/>
                <a:cs typeface="Times New Roman" panose="02020603050405020304" pitchFamily="18" charset="0"/>
              </a:rPr>
              <a:t>უნდა</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იძლეოდეს</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საშუალებას</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რომ</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გადაწყვეტილი</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იყოს</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სამომავლო</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დაგეგმვის</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ამოცანები</a:t>
            </a:r>
            <a:r>
              <a:rPr lang="de-DE" sz="2400">
                <a:effectLst/>
                <a:latin typeface="Sylfaen" panose="010A0502050306030303" pitchFamily="18" charset="0"/>
                <a:ea typeface="Calibri" panose="020F0502020204030204" pitchFamily="34" charset="0"/>
                <a:cs typeface="Times New Roman" panose="02020603050405020304" pitchFamily="18" charset="0"/>
              </a:rPr>
              <a: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de-DE" sz="2400" err="1">
                <a:effectLst/>
                <a:latin typeface="Sylfaen" panose="010A0502050306030303" pitchFamily="18" charset="0"/>
                <a:ea typeface="Calibri" panose="020F0502020204030204" pitchFamily="34" charset="0"/>
                <a:cs typeface="Times New Roman" panose="02020603050405020304" pitchFamily="18" charset="0"/>
              </a:rPr>
              <a:t>სავაჭრო</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ქსელის</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ინფორმაციული</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სისტემა</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უნდა</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წარმოადგენდეს</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პროგრამების</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კომპლექსს</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რომელიც</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მუშაობს</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კომპიუტერულ</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ქსელში</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აღნიშნული</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ქსელი</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უნდა</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მოიცავდეს</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შემდეგ</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სამუშაო</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ადგილებს</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დირექტორი</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მენეჯერები</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საწყობი</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და</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სავაჭრო</a:t>
            </a:r>
            <a:r>
              <a:rPr lang="de-DE" sz="2400">
                <a:effectLst/>
                <a:latin typeface="Sylfaen" panose="010A0502050306030303" pitchFamily="18" charset="0"/>
                <a:ea typeface="Calibri" panose="020F0502020204030204" pitchFamily="34" charset="0"/>
                <a:cs typeface="Times New Roman" panose="02020603050405020304" pitchFamily="18" charset="0"/>
              </a:rPr>
              <a:t> </a:t>
            </a:r>
            <a:r>
              <a:rPr lang="de-DE" sz="2400" err="1">
                <a:effectLst/>
                <a:latin typeface="Sylfaen" panose="010A0502050306030303" pitchFamily="18" charset="0"/>
                <a:ea typeface="Calibri" panose="020F0502020204030204" pitchFamily="34" charset="0"/>
                <a:cs typeface="Times New Roman" panose="02020603050405020304" pitchFamily="18" charset="0"/>
              </a:rPr>
              <a:t>დარბაზი</a:t>
            </a:r>
            <a:r>
              <a:rPr lang="de-DE" sz="2400">
                <a:effectLst/>
                <a:latin typeface="Sylfaen" panose="010A0502050306030303" pitchFamily="18" charset="0"/>
                <a:ea typeface="Calibri" panose="020F0502020204030204" pitchFamily="34" charset="0"/>
                <a:cs typeface="Times New Roman" panose="02020603050405020304" pitchFamily="18" charset="0"/>
              </a:rPr>
              <a: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192740"/>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1198</Words>
  <Application>Microsoft Office PowerPoint</Application>
  <PresentationFormat>Widescreen</PresentationFormat>
  <Paragraphs>78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Sylfaen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29</cp:revision>
  <dcterms:created xsi:type="dcterms:W3CDTF">2024-01-26T17:04:11Z</dcterms:created>
  <dcterms:modified xsi:type="dcterms:W3CDTF">2024-01-28T07:36:56Z</dcterms:modified>
</cp:coreProperties>
</file>