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4" r:id="rId4"/>
    <p:sldId id="285" r:id="rId5"/>
    <p:sldId id="286" r:id="rId6"/>
    <p:sldId id="287" r:id="rId7"/>
    <p:sldId id="263" r:id="rId8"/>
    <p:sldId id="288" r:id="rId9"/>
    <p:sldId id="290" r:id="rId10"/>
    <p:sldId id="291" r:id="rId11"/>
    <p:sldId id="292" r:id="rId12"/>
    <p:sldId id="293" r:id="rId13"/>
    <p:sldId id="272" r:id="rId14"/>
    <p:sldId id="275" r:id="rId15"/>
    <p:sldId id="297" r:id="rId16"/>
    <p:sldId id="276" r:id="rId17"/>
    <p:sldId id="277" r:id="rId18"/>
    <p:sldId id="278"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F6A9-B04C-40AD-9CBD-D618102E7B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099BAB-C335-4ADC-BC9E-5FA3C1637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3374F6-630C-4E8B-AB1E-5811B65C8C20}"/>
              </a:ext>
            </a:extLst>
          </p:cNvPr>
          <p:cNvSpPr>
            <a:spLocks noGrp="1"/>
          </p:cNvSpPr>
          <p:nvPr>
            <p:ph type="dt" sz="half" idx="10"/>
          </p:nvPr>
        </p:nvSpPr>
        <p:spPr/>
        <p:txBody>
          <a:bodyPr/>
          <a:lstStyle/>
          <a:p>
            <a:fld id="{EB18E520-1E67-406F-AD10-C97E1CB97871}" type="datetimeFigureOut">
              <a:rPr lang="en-US" smtClean="0"/>
              <a:t>2/9/2024</a:t>
            </a:fld>
            <a:endParaRPr lang="en-US"/>
          </a:p>
        </p:txBody>
      </p:sp>
      <p:sp>
        <p:nvSpPr>
          <p:cNvPr id="5" name="Footer Placeholder 4">
            <a:extLst>
              <a:ext uri="{FF2B5EF4-FFF2-40B4-BE49-F238E27FC236}">
                <a16:creationId xmlns:a16="http://schemas.microsoft.com/office/drawing/2014/main" id="{32CBF084-0DDA-409F-8303-53A43DC9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301C7-4568-4702-B57B-4C0A885FFE48}"/>
              </a:ext>
            </a:extLst>
          </p:cNvPr>
          <p:cNvSpPr>
            <a:spLocks noGrp="1"/>
          </p:cNvSpPr>
          <p:nvPr>
            <p:ph type="sldNum" sz="quarter" idx="12"/>
          </p:nvPr>
        </p:nvSpPr>
        <p:spPr/>
        <p:txBody>
          <a:bodyPr/>
          <a:lstStyle/>
          <a:p>
            <a:fld id="{443C34B5-09B3-4825-9F23-683525C22E9B}" type="slidenum">
              <a:rPr lang="en-US" smtClean="0"/>
              <a:t>‹#›</a:t>
            </a:fld>
            <a:endParaRPr lang="en-US"/>
          </a:p>
        </p:txBody>
      </p:sp>
    </p:spTree>
    <p:extLst>
      <p:ext uri="{BB962C8B-B14F-4D97-AF65-F5344CB8AC3E}">
        <p14:creationId xmlns:p14="http://schemas.microsoft.com/office/powerpoint/2010/main" val="359113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3466-7E58-42D2-B898-2696CE9CA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0C996-44D3-434A-9B20-FA4B516E04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21C75-02A4-44D0-A5CC-39AB220ED7C3}"/>
              </a:ext>
            </a:extLst>
          </p:cNvPr>
          <p:cNvSpPr>
            <a:spLocks noGrp="1"/>
          </p:cNvSpPr>
          <p:nvPr>
            <p:ph type="dt" sz="half" idx="10"/>
          </p:nvPr>
        </p:nvSpPr>
        <p:spPr/>
        <p:txBody>
          <a:bodyPr/>
          <a:lstStyle/>
          <a:p>
            <a:fld id="{EB18E520-1E67-406F-AD10-C97E1CB97871}" type="datetimeFigureOut">
              <a:rPr lang="en-US" smtClean="0"/>
              <a:t>2/9/2024</a:t>
            </a:fld>
            <a:endParaRPr lang="en-US"/>
          </a:p>
        </p:txBody>
      </p:sp>
      <p:sp>
        <p:nvSpPr>
          <p:cNvPr id="5" name="Footer Placeholder 4">
            <a:extLst>
              <a:ext uri="{FF2B5EF4-FFF2-40B4-BE49-F238E27FC236}">
                <a16:creationId xmlns:a16="http://schemas.microsoft.com/office/drawing/2014/main" id="{0A55E96D-7600-4F8E-B504-BD5B61A11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C39CF-F760-43DF-A613-BCFDBAB52F11}"/>
              </a:ext>
            </a:extLst>
          </p:cNvPr>
          <p:cNvSpPr>
            <a:spLocks noGrp="1"/>
          </p:cNvSpPr>
          <p:nvPr>
            <p:ph type="sldNum" sz="quarter" idx="12"/>
          </p:nvPr>
        </p:nvSpPr>
        <p:spPr/>
        <p:txBody>
          <a:bodyPr/>
          <a:lstStyle/>
          <a:p>
            <a:fld id="{443C34B5-09B3-4825-9F23-683525C22E9B}" type="slidenum">
              <a:rPr lang="en-US" smtClean="0"/>
              <a:t>‹#›</a:t>
            </a:fld>
            <a:endParaRPr lang="en-US"/>
          </a:p>
        </p:txBody>
      </p:sp>
    </p:spTree>
    <p:extLst>
      <p:ext uri="{BB962C8B-B14F-4D97-AF65-F5344CB8AC3E}">
        <p14:creationId xmlns:p14="http://schemas.microsoft.com/office/powerpoint/2010/main" val="87402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9E0F1-4948-4F9D-A000-FB2140888F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E69405-E486-4EA1-A1A5-B89EB6AEB9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7AE21-204E-4D78-8373-01BBB0B26DE3}"/>
              </a:ext>
            </a:extLst>
          </p:cNvPr>
          <p:cNvSpPr>
            <a:spLocks noGrp="1"/>
          </p:cNvSpPr>
          <p:nvPr>
            <p:ph type="dt" sz="half" idx="10"/>
          </p:nvPr>
        </p:nvSpPr>
        <p:spPr/>
        <p:txBody>
          <a:bodyPr/>
          <a:lstStyle/>
          <a:p>
            <a:fld id="{EB18E520-1E67-406F-AD10-C97E1CB97871}" type="datetimeFigureOut">
              <a:rPr lang="en-US" smtClean="0"/>
              <a:t>2/9/2024</a:t>
            </a:fld>
            <a:endParaRPr lang="en-US"/>
          </a:p>
        </p:txBody>
      </p:sp>
      <p:sp>
        <p:nvSpPr>
          <p:cNvPr id="5" name="Footer Placeholder 4">
            <a:extLst>
              <a:ext uri="{FF2B5EF4-FFF2-40B4-BE49-F238E27FC236}">
                <a16:creationId xmlns:a16="http://schemas.microsoft.com/office/drawing/2014/main" id="{0D7553C6-EA12-4D54-9271-801E4100E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CF438-44AF-41B7-AFDF-E49535C97770}"/>
              </a:ext>
            </a:extLst>
          </p:cNvPr>
          <p:cNvSpPr>
            <a:spLocks noGrp="1"/>
          </p:cNvSpPr>
          <p:nvPr>
            <p:ph type="sldNum" sz="quarter" idx="12"/>
          </p:nvPr>
        </p:nvSpPr>
        <p:spPr/>
        <p:txBody>
          <a:bodyPr/>
          <a:lstStyle/>
          <a:p>
            <a:fld id="{443C34B5-09B3-4825-9F23-683525C22E9B}" type="slidenum">
              <a:rPr lang="en-US" smtClean="0"/>
              <a:t>‹#›</a:t>
            </a:fld>
            <a:endParaRPr lang="en-US"/>
          </a:p>
        </p:txBody>
      </p:sp>
    </p:spTree>
    <p:extLst>
      <p:ext uri="{BB962C8B-B14F-4D97-AF65-F5344CB8AC3E}">
        <p14:creationId xmlns:p14="http://schemas.microsoft.com/office/powerpoint/2010/main" val="128742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92BE-AC7C-4344-A486-00F7C6E912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4ED35C-2379-4D5C-8573-34F998869A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11B55-94FC-4611-AB6B-B0FE910FDFF3}"/>
              </a:ext>
            </a:extLst>
          </p:cNvPr>
          <p:cNvSpPr>
            <a:spLocks noGrp="1"/>
          </p:cNvSpPr>
          <p:nvPr>
            <p:ph type="dt" sz="half" idx="10"/>
          </p:nvPr>
        </p:nvSpPr>
        <p:spPr/>
        <p:txBody>
          <a:bodyPr/>
          <a:lstStyle/>
          <a:p>
            <a:fld id="{EB18E520-1E67-406F-AD10-C97E1CB97871}" type="datetimeFigureOut">
              <a:rPr lang="en-US" smtClean="0"/>
              <a:t>2/9/2024</a:t>
            </a:fld>
            <a:endParaRPr lang="en-US"/>
          </a:p>
        </p:txBody>
      </p:sp>
      <p:sp>
        <p:nvSpPr>
          <p:cNvPr id="5" name="Footer Placeholder 4">
            <a:extLst>
              <a:ext uri="{FF2B5EF4-FFF2-40B4-BE49-F238E27FC236}">
                <a16:creationId xmlns:a16="http://schemas.microsoft.com/office/drawing/2014/main" id="{2D85F6E0-687A-406C-8C2E-38B14220F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7B921-B657-419F-8EF1-70984DE119AC}"/>
              </a:ext>
            </a:extLst>
          </p:cNvPr>
          <p:cNvSpPr>
            <a:spLocks noGrp="1"/>
          </p:cNvSpPr>
          <p:nvPr>
            <p:ph type="sldNum" sz="quarter" idx="12"/>
          </p:nvPr>
        </p:nvSpPr>
        <p:spPr/>
        <p:txBody>
          <a:bodyPr/>
          <a:lstStyle/>
          <a:p>
            <a:fld id="{443C34B5-09B3-4825-9F23-683525C22E9B}" type="slidenum">
              <a:rPr lang="en-US" smtClean="0"/>
              <a:t>‹#›</a:t>
            </a:fld>
            <a:endParaRPr lang="en-US"/>
          </a:p>
        </p:txBody>
      </p:sp>
    </p:spTree>
    <p:extLst>
      <p:ext uri="{BB962C8B-B14F-4D97-AF65-F5344CB8AC3E}">
        <p14:creationId xmlns:p14="http://schemas.microsoft.com/office/powerpoint/2010/main" val="301984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2549-9CBA-4DB0-816D-BF511E18A6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2D7FBA-8DA0-4F60-B3AF-34E0D2262B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BE536D-90AC-4E3B-9E55-8D9A41AB2C9F}"/>
              </a:ext>
            </a:extLst>
          </p:cNvPr>
          <p:cNvSpPr>
            <a:spLocks noGrp="1"/>
          </p:cNvSpPr>
          <p:nvPr>
            <p:ph type="dt" sz="half" idx="10"/>
          </p:nvPr>
        </p:nvSpPr>
        <p:spPr/>
        <p:txBody>
          <a:bodyPr/>
          <a:lstStyle/>
          <a:p>
            <a:fld id="{EB18E520-1E67-406F-AD10-C97E1CB97871}" type="datetimeFigureOut">
              <a:rPr lang="en-US" smtClean="0"/>
              <a:t>2/9/2024</a:t>
            </a:fld>
            <a:endParaRPr lang="en-US"/>
          </a:p>
        </p:txBody>
      </p:sp>
      <p:sp>
        <p:nvSpPr>
          <p:cNvPr id="5" name="Footer Placeholder 4">
            <a:extLst>
              <a:ext uri="{FF2B5EF4-FFF2-40B4-BE49-F238E27FC236}">
                <a16:creationId xmlns:a16="http://schemas.microsoft.com/office/drawing/2014/main" id="{35A40E97-A0D0-4CB2-88F7-7CB67C58E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CE82B-29BF-4596-B111-1D1C7F0D8B59}"/>
              </a:ext>
            </a:extLst>
          </p:cNvPr>
          <p:cNvSpPr>
            <a:spLocks noGrp="1"/>
          </p:cNvSpPr>
          <p:nvPr>
            <p:ph type="sldNum" sz="quarter" idx="12"/>
          </p:nvPr>
        </p:nvSpPr>
        <p:spPr/>
        <p:txBody>
          <a:bodyPr/>
          <a:lstStyle/>
          <a:p>
            <a:fld id="{443C34B5-09B3-4825-9F23-683525C22E9B}" type="slidenum">
              <a:rPr lang="en-US" smtClean="0"/>
              <a:t>‹#›</a:t>
            </a:fld>
            <a:endParaRPr lang="en-US"/>
          </a:p>
        </p:txBody>
      </p:sp>
    </p:spTree>
    <p:extLst>
      <p:ext uri="{BB962C8B-B14F-4D97-AF65-F5344CB8AC3E}">
        <p14:creationId xmlns:p14="http://schemas.microsoft.com/office/powerpoint/2010/main" val="265044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84C8-4DA2-41D5-AB61-E86ABFB45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498CB-89A5-4729-A96B-459231982F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D1E46C-95C5-42E9-8DD8-805A316A51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8070C2-0613-41D7-B379-8952BB0E0DBA}"/>
              </a:ext>
            </a:extLst>
          </p:cNvPr>
          <p:cNvSpPr>
            <a:spLocks noGrp="1"/>
          </p:cNvSpPr>
          <p:nvPr>
            <p:ph type="dt" sz="half" idx="10"/>
          </p:nvPr>
        </p:nvSpPr>
        <p:spPr/>
        <p:txBody>
          <a:bodyPr/>
          <a:lstStyle/>
          <a:p>
            <a:fld id="{EB18E520-1E67-406F-AD10-C97E1CB97871}" type="datetimeFigureOut">
              <a:rPr lang="en-US" smtClean="0"/>
              <a:t>2/9/2024</a:t>
            </a:fld>
            <a:endParaRPr lang="en-US"/>
          </a:p>
        </p:txBody>
      </p:sp>
      <p:sp>
        <p:nvSpPr>
          <p:cNvPr id="6" name="Footer Placeholder 5">
            <a:extLst>
              <a:ext uri="{FF2B5EF4-FFF2-40B4-BE49-F238E27FC236}">
                <a16:creationId xmlns:a16="http://schemas.microsoft.com/office/drawing/2014/main" id="{DAD962DC-EBA6-4FDD-B2AC-2ABC26F6A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0FBED-0334-4816-8FF6-62A23D613BAE}"/>
              </a:ext>
            </a:extLst>
          </p:cNvPr>
          <p:cNvSpPr>
            <a:spLocks noGrp="1"/>
          </p:cNvSpPr>
          <p:nvPr>
            <p:ph type="sldNum" sz="quarter" idx="12"/>
          </p:nvPr>
        </p:nvSpPr>
        <p:spPr/>
        <p:txBody>
          <a:bodyPr/>
          <a:lstStyle/>
          <a:p>
            <a:fld id="{443C34B5-09B3-4825-9F23-683525C22E9B}" type="slidenum">
              <a:rPr lang="en-US" smtClean="0"/>
              <a:t>‹#›</a:t>
            </a:fld>
            <a:endParaRPr lang="en-US"/>
          </a:p>
        </p:txBody>
      </p:sp>
    </p:spTree>
    <p:extLst>
      <p:ext uri="{BB962C8B-B14F-4D97-AF65-F5344CB8AC3E}">
        <p14:creationId xmlns:p14="http://schemas.microsoft.com/office/powerpoint/2010/main" val="1366335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ABB3-C64D-4F3D-AB37-CCAA04594C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7A68F-3895-4C90-AA12-DF31D4A99A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08711-16A3-4E8B-8259-9B9791F279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6A9C1A-D1BB-489A-B61F-22DB5B95F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1FE08F-4900-4635-9519-10A9F41CC8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5E7C7D-8264-4913-9EB0-BB53029028E0}"/>
              </a:ext>
            </a:extLst>
          </p:cNvPr>
          <p:cNvSpPr>
            <a:spLocks noGrp="1"/>
          </p:cNvSpPr>
          <p:nvPr>
            <p:ph type="dt" sz="half" idx="10"/>
          </p:nvPr>
        </p:nvSpPr>
        <p:spPr/>
        <p:txBody>
          <a:bodyPr/>
          <a:lstStyle/>
          <a:p>
            <a:fld id="{EB18E520-1E67-406F-AD10-C97E1CB97871}" type="datetimeFigureOut">
              <a:rPr lang="en-US" smtClean="0"/>
              <a:t>2/9/2024</a:t>
            </a:fld>
            <a:endParaRPr lang="en-US"/>
          </a:p>
        </p:txBody>
      </p:sp>
      <p:sp>
        <p:nvSpPr>
          <p:cNvPr id="8" name="Footer Placeholder 7">
            <a:extLst>
              <a:ext uri="{FF2B5EF4-FFF2-40B4-BE49-F238E27FC236}">
                <a16:creationId xmlns:a16="http://schemas.microsoft.com/office/drawing/2014/main" id="{19C09B21-E4C0-4596-A4E5-8A056D3DF1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A8089-D319-4C19-9BDC-A3887A25F254}"/>
              </a:ext>
            </a:extLst>
          </p:cNvPr>
          <p:cNvSpPr>
            <a:spLocks noGrp="1"/>
          </p:cNvSpPr>
          <p:nvPr>
            <p:ph type="sldNum" sz="quarter" idx="12"/>
          </p:nvPr>
        </p:nvSpPr>
        <p:spPr/>
        <p:txBody>
          <a:bodyPr/>
          <a:lstStyle/>
          <a:p>
            <a:fld id="{443C34B5-09B3-4825-9F23-683525C22E9B}" type="slidenum">
              <a:rPr lang="en-US" smtClean="0"/>
              <a:t>‹#›</a:t>
            </a:fld>
            <a:endParaRPr lang="en-US"/>
          </a:p>
        </p:txBody>
      </p:sp>
    </p:spTree>
    <p:extLst>
      <p:ext uri="{BB962C8B-B14F-4D97-AF65-F5344CB8AC3E}">
        <p14:creationId xmlns:p14="http://schemas.microsoft.com/office/powerpoint/2010/main" val="159461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A0EF-D739-41EC-A25A-D69BA21C3B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8F56D6-20A6-42ED-8B6B-F701BEB693B3}"/>
              </a:ext>
            </a:extLst>
          </p:cNvPr>
          <p:cNvSpPr>
            <a:spLocks noGrp="1"/>
          </p:cNvSpPr>
          <p:nvPr>
            <p:ph type="dt" sz="half" idx="10"/>
          </p:nvPr>
        </p:nvSpPr>
        <p:spPr/>
        <p:txBody>
          <a:bodyPr/>
          <a:lstStyle/>
          <a:p>
            <a:fld id="{EB18E520-1E67-406F-AD10-C97E1CB97871}" type="datetimeFigureOut">
              <a:rPr lang="en-US" smtClean="0"/>
              <a:t>2/9/2024</a:t>
            </a:fld>
            <a:endParaRPr lang="en-US"/>
          </a:p>
        </p:txBody>
      </p:sp>
      <p:sp>
        <p:nvSpPr>
          <p:cNvPr id="4" name="Footer Placeholder 3">
            <a:extLst>
              <a:ext uri="{FF2B5EF4-FFF2-40B4-BE49-F238E27FC236}">
                <a16:creationId xmlns:a16="http://schemas.microsoft.com/office/drawing/2014/main" id="{C00509AB-B651-497F-A1F1-CDE980566B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30C872-FD41-4FF0-9D97-B9E8DEA85835}"/>
              </a:ext>
            </a:extLst>
          </p:cNvPr>
          <p:cNvSpPr>
            <a:spLocks noGrp="1"/>
          </p:cNvSpPr>
          <p:nvPr>
            <p:ph type="sldNum" sz="quarter" idx="12"/>
          </p:nvPr>
        </p:nvSpPr>
        <p:spPr/>
        <p:txBody>
          <a:bodyPr/>
          <a:lstStyle/>
          <a:p>
            <a:fld id="{443C34B5-09B3-4825-9F23-683525C22E9B}" type="slidenum">
              <a:rPr lang="en-US" smtClean="0"/>
              <a:t>‹#›</a:t>
            </a:fld>
            <a:endParaRPr lang="en-US"/>
          </a:p>
        </p:txBody>
      </p:sp>
    </p:spTree>
    <p:extLst>
      <p:ext uri="{BB962C8B-B14F-4D97-AF65-F5344CB8AC3E}">
        <p14:creationId xmlns:p14="http://schemas.microsoft.com/office/powerpoint/2010/main" val="93176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0D46C2-05EB-48A8-87AB-C33B42F40B2C}"/>
              </a:ext>
            </a:extLst>
          </p:cNvPr>
          <p:cNvSpPr>
            <a:spLocks noGrp="1"/>
          </p:cNvSpPr>
          <p:nvPr>
            <p:ph type="dt" sz="half" idx="10"/>
          </p:nvPr>
        </p:nvSpPr>
        <p:spPr/>
        <p:txBody>
          <a:bodyPr/>
          <a:lstStyle/>
          <a:p>
            <a:fld id="{EB18E520-1E67-406F-AD10-C97E1CB97871}" type="datetimeFigureOut">
              <a:rPr lang="en-US" smtClean="0"/>
              <a:t>2/9/2024</a:t>
            </a:fld>
            <a:endParaRPr lang="en-US"/>
          </a:p>
        </p:txBody>
      </p:sp>
      <p:sp>
        <p:nvSpPr>
          <p:cNvPr id="3" name="Footer Placeholder 2">
            <a:extLst>
              <a:ext uri="{FF2B5EF4-FFF2-40B4-BE49-F238E27FC236}">
                <a16:creationId xmlns:a16="http://schemas.microsoft.com/office/drawing/2014/main" id="{2CF9C410-3F17-4FC6-9220-1E05D0D9F5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9D1138-D528-4BC5-815D-68A48F689D1A}"/>
              </a:ext>
            </a:extLst>
          </p:cNvPr>
          <p:cNvSpPr>
            <a:spLocks noGrp="1"/>
          </p:cNvSpPr>
          <p:nvPr>
            <p:ph type="sldNum" sz="quarter" idx="12"/>
          </p:nvPr>
        </p:nvSpPr>
        <p:spPr/>
        <p:txBody>
          <a:bodyPr/>
          <a:lstStyle/>
          <a:p>
            <a:fld id="{443C34B5-09B3-4825-9F23-683525C22E9B}" type="slidenum">
              <a:rPr lang="en-US" smtClean="0"/>
              <a:t>‹#›</a:t>
            </a:fld>
            <a:endParaRPr lang="en-US"/>
          </a:p>
        </p:txBody>
      </p:sp>
    </p:spTree>
    <p:extLst>
      <p:ext uri="{BB962C8B-B14F-4D97-AF65-F5344CB8AC3E}">
        <p14:creationId xmlns:p14="http://schemas.microsoft.com/office/powerpoint/2010/main" val="426742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E521-8B0F-48C1-BDB8-2143A31F2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6CD3C3-34CD-42D2-AE11-1034B7856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3F6306-1923-474F-B6F0-54AFF4591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FC22F-BD3A-45D8-825E-6F6A425E7D48}"/>
              </a:ext>
            </a:extLst>
          </p:cNvPr>
          <p:cNvSpPr>
            <a:spLocks noGrp="1"/>
          </p:cNvSpPr>
          <p:nvPr>
            <p:ph type="dt" sz="half" idx="10"/>
          </p:nvPr>
        </p:nvSpPr>
        <p:spPr/>
        <p:txBody>
          <a:bodyPr/>
          <a:lstStyle/>
          <a:p>
            <a:fld id="{EB18E520-1E67-406F-AD10-C97E1CB97871}" type="datetimeFigureOut">
              <a:rPr lang="en-US" smtClean="0"/>
              <a:t>2/9/2024</a:t>
            </a:fld>
            <a:endParaRPr lang="en-US"/>
          </a:p>
        </p:txBody>
      </p:sp>
      <p:sp>
        <p:nvSpPr>
          <p:cNvPr id="6" name="Footer Placeholder 5">
            <a:extLst>
              <a:ext uri="{FF2B5EF4-FFF2-40B4-BE49-F238E27FC236}">
                <a16:creationId xmlns:a16="http://schemas.microsoft.com/office/drawing/2014/main" id="{38A6B743-2DEE-419C-94DE-0EA9BE1C0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FB6CF-50E5-407D-B179-C2374B323B6E}"/>
              </a:ext>
            </a:extLst>
          </p:cNvPr>
          <p:cNvSpPr>
            <a:spLocks noGrp="1"/>
          </p:cNvSpPr>
          <p:nvPr>
            <p:ph type="sldNum" sz="quarter" idx="12"/>
          </p:nvPr>
        </p:nvSpPr>
        <p:spPr/>
        <p:txBody>
          <a:bodyPr/>
          <a:lstStyle/>
          <a:p>
            <a:fld id="{443C34B5-09B3-4825-9F23-683525C22E9B}" type="slidenum">
              <a:rPr lang="en-US" smtClean="0"/>
              <a:t>‹#›</a:t>
            </a:fld>
            <a:endParaRPr lang="en-US"/>
          </a:p>
        </p:txBody>
      </p:sp>
    </p:spTree>
    <p:extLst>
      <p:ext uri="{BB962C8B-B14F-4D97-AF65-F5344CB8AC3E}">
        <p14:creationId xmlns:p14="http://schemas.microsoft.com/office/powerpoint/2010/main" val="316020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A826-A297-4AB2-A15B-0FFD6FDA1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1F3C62-4F90-4F24-99D1-9CCB701876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FB67E5-ADD0-4182-A337-0090C82B2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2187D-6EBE-4FB7-9DC0-665A7E3B3FFC}"/>
              </a:ext>
            </a:extLst>
          </p:cNvPr>
          <p:cNvSpPr>
            <a:spLocks noGrp="1"/>
          </p:cNvSpPr>
          <p:nvPr>
            <p:ph type="dt" sz="half" idx="10"/>
          </p:nvPr>
        </p:nvSpPr>
        <p:spPr/>
        <p:txBody>
          <a:bodyPr/>
          <a:lstStyle/>
          <a:p>
            <a:fld id="{EB18E520-1E67-406F-AD10-C97E1CB97871}" type="datetimeFigureOut">
              <a:rPr lang="en-US" smtClean="0"/>
              <a:t>2/9/2024</a:t>
            </a:fld>
            <a:endParaRPr lang="en-US"/>
          </a:p>
        </p:txBody>
      </p:sp>
      <p:sp>
        <p:nvSpPr>
          <p:cNvPr id="6" name="Footer Placeholder 5">
            <a:extLst>
              <a:ext uri="{FF2B5EF4-FFF2-40B4-BE49-F238E27FC236}">
                <a16:creationId xmlns:a16="http://schemas.microsoft.com/office/drawing/2014/main" id="{57E93D4C-C83E-4F12-8FEC-8DC652910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7E796-EC49-444E-8CE7-9EE8A7665FFA}"/>
              </a:ext>
            </a:extLst>
          </p:cNvPr>
          <p:cNvSpPr>
            <a:spLocks noGrp="1"/>
          </p:cNvSpPr>
          <p:nvPr>
            <p:ph type="sldNum" sz="quarter" idx="12"/>
          </p:nvPr>
        </p:nvSpPr>
        <p:spPr/>
        <p:txBody>
          <a:bodyPr/>
          <a:lstStyle/>
          <a:p>
            <a:fld id="{443C34B5-09B3-4825-9F23-683525C22E9B}" type="slidenum">
              <a:rPr lang="en-US" smtClean="0"/>
              <a:t>‹#›</a:t>
            </a:fld>
            <a:endParaRPr lang="en-US"/>
          </a:p>
        </p:txBody>
      </p:sp>
    </p:spTree>
    <p:extLst>
      <p:ext uri="{BB962C8B-B14F-4D97-AF65-F5344CB8AC3E}">
        <p14:creationId xmlns:p14="http://schemas.microsoft.com/office/powerpoint/2010/main" val="2462827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639E6-65D1-464B-8706-8D93C737E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DB49C2-17A6-40C2-8759-3504B3663D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ED613-F782-492E-8A85-1FDF195D7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8E520-1E67-406F-AD10-C97E1CB97871}" type="datetimeFigureOut">
              <a:rPr lang="en-US" smtClean="0"/>
              <a:t>2/9/2024</a:t>
            </a:fld>
            <a:endParaRPr lang="en-US"/>
          </a:p>
        </p:txBody>
      </p:sp>
      <p:sp>
        <p:nvSpPr>
          <p:cNvPr id="5" name="Footer Placeholder 4">
            <a:extLst>
              <a:ext uri="{FF2B5EF4-FFF2-40B4-BE49-F238E27FC236}">
                <a16:creationId xmlns:a16="http://schemas.microsoft.com/office/drawing/2014/main" id="{72520F3A-E7A3-45F1-AAAC-BF0EF08181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538C98-7234-4A0A-B26C-978DE2BF17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C34B5-09B3-4825-9F23-683525C22E9B}" type="slidenum">
              <a:rPr lang="en-US" smtClean="0"/>
              <a:t>‹#›</a:t>
            </a:fld>
            <a:endParaRPr lang="en-US"/>
          </a:p>
        </p:txBody>
      </p:sp>
    </p:spTree>
    <p:extLst>
      <p:ext uri="{BB962C8B-B14F-4D97-AF65-F5344CB8AC3E}">
        <p14:creationId xmlns:p14="http://schemas.microsoft.com/office/powerpoint/2010/main" val="1792898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27F867-DFB9-4D77-8FC5-CC561819046D}"/>
              </a:ext>
            </a:extLst>
          </p:cNvPr>
          <p:cNvSpPr txBox="1"/>
          <p:nvPr/>
        </p:nvSpPr>
        <p:spPr>
          <a:xfrm>
            <a:off x="3053340" y="0"/>
            <a:ext cx="6085320" cy="594778"/>
          </a:xfrm>
          <a:prstGeom prst="rect">
            <a:avLst/>
          </a:prstGeom>
          <a:noFill/>
        </p:spPr>
        <p:txBody>
          <a:bodyPr wrap="none" rtlCol="0">
            <a:spAutoFit/>
          </a:bodyPr>
          <a:lstStyle/>
          <a:p>
            <a:pPr>
              <a:lnSpc>
                <a:spcPct val="150000"/>
              </a:lnSpc>
            </a:pPr>
            <a:r>
              <a:rPr lang="ka-GE" sz="2400" dirty="0"/>
              <a:t>საქართველოს </a:t>
            </a:r>
            <a:r>
              <a:rPr lang="ka-GE" sz="2400"/>
              <a:t>ტექნიკური უნივერსიტეტი</a:t>
            </a:r>
            <a:endParaRPr lang="ka-GE" sz="2400" dirty="0"/>
          </a:p>
        </p:txBody>
      </p:sp>
      <p:sp>
        <p:nvSpPr>
          <p:cNvPr id="5" name="TextBox 4">
            <a:extLst>
              <a:ext uri="{FF2B5EF4-FFF2-40B4-BE49-F238E27FC236}">
                <a16:creationId xmlns:a16="http://schemas.microsoft.com/office/drawing/2014/main" id="{28D4358D-F28C-4180-84E4-A8ABEBCFF6F2}"/>
              </a:ext>
            </a:extLst>
          </p:cNvPr>
          <p:cNvSpPr txBox="1"/>
          <p:nvPr/>
        </p:nvSpPr>
        <p:spPr>
          <a:xfrm>
            <a:off x="0" y="1591397"/>
            <a:ext cx="12192000" cy="1020344"/>
          </a:xfrm>
          <a:prstGeom prst="rect">
            <a:avLst/>
          </a:prstGeom>
          <a:noFill/>
        </p:spPr>
        <p:txBody>
          <a:bodyPr wrap="square" rtlCol="0">
            <a:spAutoFit/>
          </a:bodyPr>
          <a:lstStyle/>
          <a:p>
            <a:pPr algn="ctr">
              <a:lnSpc>
                <a:spcPct val="150000"/>
              </a:lnSpc>
            </a:pPr>
            <a:r>
              <a:rPr lang="ka-GE" sz="2400"/>
              <a:t>საკურსო პროექტი</a:t>
            </a:r>
            <a:endParaRPr lang="ka-GE" sz="2400" dirty="0"/>
          </a:p>
          <a:p>
            <a:pPr algn="ctr">
              <a:lnSpc>
                <a:spcPct val="150000"/>
              </a:lnSpc>
            </a:pPr>
            <a:r>
              <a:rPr lang="ka-GE" dirty="0"/>
              <a:t>‘</a:t>
            </a:r>
            <a:r>
              <a:rPr lang="ka-GE" b="0" i="0" dirty="0">
                <a:effectLst/>
                <a:latin typeface="Arial" panose="020B0604020202020204" pitchFamily="34" charset="0"/>
              </a:rPr>
              <a:t>საწარმოო პრაქტიკის ანგარიში თემაზე - მაღაზიათა ქსელის ინფორმაციული სისტემები</a:t>
            </a:r>
            <a:r>
              <a:rPr lang="ka-GE" dirty="0"/>
              <a:t>’</a:t>
            </a:r>
            <a:endParaRPr lang="en-US" dirty="0"/>
          </a:p>
        </p:txBody>
      </p:sp>
      <p:sp>
        <p:nvSpPr>
          <p:cNvPr id="6" name="TextBox 5">
            <a:extLst>
              <a:ext uri="{FF2B5EF4-FFF2-40B4-BE49-F238E27FC236}">
                <a16:creationId xmlns:a16="http://schemas.microsoft.com/office/drawing/2014/main" id="{26CB2148-7CD1-4DCA-B5A0-ED1AC7E54390}"/>
              </a:ext>
            </a:extLst>
          </p:cNvPr>
          <p:cNvSpPr txBox="1"/>
          <p:nvPr/>
        </p:nvSpPr>
        <p:spPr>
          <a:xfrm>
            <a:off x="0" y="2828835"/>
            <a:ext cx="5089855" cy="1702774"/>
          </a:xfrm>
          <a:prstGeom prst="rect">
            <a:avLst/>
          </a:prstGeom>
          <a:noFill/>
        </p:spPr>
        <p:txBody>
          <a:bodyPr wrap="none" rtlCol="0">
            <a:spAutoFit/>
          </a:bodyPr>
          <a:lstStyle/>
          <a:p>
            <a:pPr>
              <a:lnSpc>
                <a:spcPct val="150000"/>
              </a:lnSpc>
            </a:pPr>
            <a:r>
              <a:rPr lang="ka-GE" sz="2400" dirty="0"/>
              <a:t>ავტორი: დავით დეკანოიძე </a:t>
            </a:r>
          </a:p>
          <a:p>
            <a:pPr>
              <a:lnSpc>
                <a:spcPct val="150000"/>
              </a:lnSpc>
            </a:pPr>
            <a:r>
              <a:rPr lang="ka-GE" sz="2400" dirty="0"/>
              <a:t>108040   ჯგუფის სტუდენტი </a:t>
            </a:r>
          </a:p>
          <a:p>
            <a:pPr>
              <a:lnSpc>
                <a:spcPct val="150000"/>
              </a:lnSpc>
            </a:pPr>
            <a:r>
              <a:rPr lang="ka-GE" sz="2400" dirty="0"/>
              <a:t>ხელმძღვანელი: მედეა თევდორაძე</a:t>
            </a:r>
          </a:p>
        </p:txBody>
      </p:sp>
      <p:sp>
        <p:nvSpPr>
          <p:cNvPr id="7" name="TextBox 6">
            <a:extLst>
              <a:ext uri="{FF2B5EF4-FFF2-40B4-BE49-F238E27FC236}">
                <a16:creationId xmlns:a16="http://schemas.microsoft.com/office/drawing/2014/main" id="{7322DD95-D1BD-46AE-A144-5F4A9D03DCB9}"/>
              </a:ext>
            </a:extLst>
          </p:cNvPr>
          <p:cNvSpPr txBox="1"/>
          <p:nvPr/>
        </p:nvSpPr>
        <p:spPr>
          <a:xfrm>
            <a:off x="5316780" y="5710570"/>
            <a:ext cx="1558440" cy="1147430"/>
          </a:xfrm>
          <a:prstGeom prst="rect">
            <a:avLst/>
          </a:prstGeom>
          <a:noFill/>
        </p:spPr>
        <p:txBody>
          <a:bodyPr wrap="none" rtlCol="0">
            <a:spAutoFit/>
          </a:bodyPr>
          <a:lstStyle/>
          <a:p>
            <a:pPr>
              <a:lnSpc>
                <a:spcPct val="150000"/>
              </a:lnSpc>
            </a:pPr>
            <a:r>
              <a:rPr lang="ka-GE" sz="2400" dirty="0"/>
              <a:t>თბილისი</a:t>
            </a:r>
          </a:p>
          <a:p>
            <a:pPr algn="ctr">
              <a:lnSpc>
                <a:spcPct val="150000"/>
              </a:lnSpc>
            </a:pPr>
            <a:r>
              <a:rPr lang="ka-GE" sz="2400" dirty="0"/>
              <a:t>2024</a:t>
            </a:r>
            <a:endParaRPr lang="en-US" sz="2400" dirty="0"/>
          </a:p>
        </p:txBody>
      </p:sp>
    </p:spTree>
    <p:extLst>
      <p:ext uri="{BB962C8B-B14F-4D97-AF65-F5344CB8AC3E}">
        <p14:creationId xmlns:p14="http://schemas.microsoft.com/office/powerpoint/2010/main" val="3216969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5BFF77-0619-4300-9054-44454A688A2B}"/>
              </a:ext>
            </a:extLst>
          </p:cNvPr>
          <p:cNvSpPr/>
          <p:nvPr/>
        </p:nvSpPr>
        <p:spPr>
          <a:xfrm>
            <a:off x="0" y="4347411"/>
            <a:ext cx="12192000" cy="2510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effectLst/>
                <a:latin typeface="Sylfaen" panose="010A0502050306030303" pitchFamily="18" charset="0"/>
                <a:ea typeface="Calibri" panose="020F0502020204030204" pitchFamily="34" charset="0"/>
                <a:cs typeface="Times New Roman" panose="02020603050405020304" pitchFamily="18" charset="0"/>
              </a:rPr>
              <a:t>სალარო ოპერაციები ქსელურ მაღაზიებში მრავალმხრივია</a:t>
            </a:r>
            <a:r>
              <a:rPr lang="en-US" sz="2400">
                <a:latin typeface="Sylfaen" panose="010A0502050306030303" pitchFamily="18" charset="0"/>
                <a:ea typeface="Calibri" panose="020F0502020204030204" pitchFamily="34" charset="0"/>
                <a:cs typeface="Times New Roman" panose="02020603050405020304" pitchFamily="18" charset="0"/>
              </a:rPr>
              <a:t>. </a:t>
            </a:r>
            <a:r>
              <a:rPr lang="ka-GE" sz="2400">
                <a:latin typeface="Sylfaen" panose="010A0502050306030303" pitchFamily="18" charset="0"/>
                <a:ea typeface="Calibri" panose="020F0502020204030204" pitchFamily="34" charset="0"/>
                <a:cs typeface="Times New Roman" panose="02020603050405020304" pitchFamily="18" charset="0"/>
              </a:rPr>
              <a:t>ის </a:t>
            </a:r>
            <a:r>
              <a:rPr lang="ka-GE" sz="2400">
                <a:effectLst/>
                <a:latin typeface="Sylfaen" panose="010A0502050306030303" pitchFamily="18" charset="0"/>
                <a:ea typeface="Calibri" panose="020F0502020204030204" pitchFamily="34" charset="0"/>
                <a:cs typeface="Times New Roman" panose="02020603050405020304" pitchFamily="18" charset="0"/>
              </a:rPr>
              <a:t>მოიცავს ტრანზაქციის დამუშავებას, გადახდის დამუშავებას, თანხის აღება-დაბრუნებას, პოპულარიზაციას და ფასდაკლების მართვას, ნაღდი ფულის დამუშავებას, მომხმარებელთა მომსახურებას, ტრანზაქციების აღრიცხვას, უსაფრთხოების ზომებს, ტექნოლოგიების გამოყენებას და რიგის მენეჯმენტს.</a:t>
            </a:r>
            <a:endParaRPr lang="en-US" sz="2400"/>
          </a:p>
        </p:txBody>
      </p:sp>
      <p:sp>
        <p:nvSpPr>
          <p:cNvPr id="5" name="Rectangle 4">
            <a:extLst>
              <a:ext uri="{FF2B5EF4-FFF2-40B4-BE49-F238E27FC236}">
                <a16:creationId xmlns:a16="http://schemas.microsoft.com/office/drawing/2014/main" id="{C77862A1-8AEE-402B-B45F-8EF5AE2F8190}"/>
              </a:ext>
            </a:extLst>
          </p:cNvPr>
          <p:cNvSpPr/>
          <p:nvPr/>
        </p:nvSpPr>
        <p:spPr>
          <a:xfrm>
            <a:off x="4443663" y="0"/>
            <a:ext cx="3304673" cy="5775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a-GE" sz="2400"/>
              <a:t>სალაროს ოპერაციები</a:t>
            </a:r>
            <a:endParaRPr lang="en-US" sz="2400"/>
          </a:p>
        </p:txBody>
      </p:sp>
      <p:sp>
        <p:nvSpPr>
          <p:cNvPr id="2" name="Rectangle 1">
            <a:extLst>
              <a:ext uri="{FF2B5EF4-FFF2-40B4-BE49-F238E27FC236}">
                <a16:creationId xmlns:a16="http://schemas.microsoft.com/office/drawing/2014/main" id="{C596A998-F4B5-4B36-A571-3E7612A1DD63}"/>
              </a:ext>
            </a:extLst>
          </p:cNvPr>
          <p:cNvSpPr/>
          <p:nvPr/>
        </p:nvSpPr>
        <p:spPr>
          <a:xfrm>
            <a:off x="0" y="0"/>
            <a:ext cx="4122821" cy="7218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a-GE" sz="2400"/>
              <a:t>ბუღალტრული ოპერაციები</a:t>
            </a:r>
            <a:endParaRPr lang="en-US" sz="2400"/>
          </a:p>
        </p:txBody>
      </p:sp>
      <p:pic>
        <p:nvPicPr>
          <p:cNvPr id="7" name="Picture 6">
            <a:extLst>
              <a:ext uri="{FF2B5EF4-FFF2-40B4-BE49-F238E27FC236}">
                <a16:creationId xmlns:a16="http://schemas.microsoft.com/office/drawing/2014/main" id="{AC17F374-CD2C-455E-8673-0FA8B4CBD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808" y="577516"/>
            <a:ext cx="7276381" cy="376989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1853592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0DF3C-B77A-4FB7-B7BB-700B5D22A275}"/>
              </a:ext>
            </a:extLst>
          </p:cNvPr>
          <p:cNvSpPr/>
          <p:nvPr/>
        </p:nvSpPr>
        <p:spPr>
          <a:xfrm>
            <a:off x="3994484" y="0"/>
            <a:ext cx="4203032" cy="5454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a-GE" sz="2400">
                <a:effectLst/>
                <a:latin typeface="Calibri" panose="020F0502020204030204" pitchFamily="34" charset="0"/>
                <a:ea typeface="Calibri" panose="020F0502020204030204" pitchFamily="34" charset="0"/>
                <a:cs typeface="Times New Roman" panose="02020603050405020304" pitchFamily="18" charset="0"/>
              </a:rPr>
              <a:t>ანგარიშწორების ოპერაციები</a:t>
            </a:r>
            <a:endParaRPr lang="en-US" sz="2400"/>
          </a:p>
        </p:txBody>
      </p:sp>
      <p:sp>
        <p:nvSpPr>
          <p:cNvPr id="5" name="Rectangle 4">
            <a:extLst>
              <a:ext uri="{FF2B5EF4-FFF2-40B4-BE49-F238E27FC236}">
                <a16:creationId xmlns:a16="http://schemas.microsoft.com/office/drawing/2014/main" id="{2016D925-3806-4E85-A34D-8953F80E4FF0}"/>
              </a:ext>
            </a:extLst>
          </p:cNvPr>
          <p:cNvSpPr/>
          <p:nvPr/>
        </p:nvSpPr>
        <p:spPr>
          <a:xfrm>
            <a:off x="0" y="4347410"/>
            <a:ext cx="12192000" cy="2510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effectLst/>
                <a:latin typeface="Sylfaen" panose="010A0502050306030303" pitchFamily="18" charset="0"/>
                <a:ea typeface="Calibri" panose="020F0502020204030204" pitchFamily="34" charset="0"/>
                <a:cs typeface="Times New Roman" panose="02020603050405020304" pitchFamily="18" charset="0"/>
              </a:rPr>
              <a:t>სააღრიცხვო ოპერაციები მაღაზიების ქსელში არის ყოვლისმომცველი და გადამწყვეტი ფინანსური ტრანზაქციების მართვისთვის, შესაბამისობის უზრუნველსაყოფად და ზუსტი ფინანსური ინფორმაციის მიწოდებისთვის.</a:t>
            </a:r>
          </a:p>
          <a:p>
            <a:r>
              <a:rPr lang="ka-GE" sz="2400">
                <a:effectLst/>
                <a:latin typeface="Sylfaen" panose="010A0502050306030303" pitchFamily="18" charset="0"/>
                <a:ea typeface="Calibri" panose="020F0502020204030204" pitchFamily="34" charset="0"/>
                <a:cs typeface="Times New Roman" panose="02020603050405020304" pitchFamily="18" charset="0"/>
              </a:rPr>
              <a:t>ეს ოპერაციები მოიცავს გაყიდვების, ხარჯების და ინვენტარიზაციის ტრანზაქციების აღრიცხვას, ასევე სააღრიცხვო ჟურნალის წარმოებას.</a:t>
            </a:r>
            <a:endParaRPr lang="en-US" sz="2400"/>
          </a:p>
        </p:txBody>
      </p:sp>
      <p:pic>
        <p:nvPicPr>
          <p:cNvPr id="6" name="Picture 5">
            <a:extLst>
              <a:ext uri="{FF2B5EF4-FFF2-40B4-BE49-F238E27FC236}">
                <a16:creationId xmlns:a16="http://schemas.microsoft.com/office/drawing/2014/main" id="{4204D32A-33E2-46C9-92EB-5E31DF9D6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463" y="545431"/>
            <a:ext cx="6759074" cy="380197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0963870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77AF75-CA79-43C6-A7C2-70477F1D5324}"/>
              </a:ext>
            </a:extLst>
          </p:cNvPr>
          <p:cNvSpPr/>
          <p:nvPr/>
        </p:nvSpPr>
        <p:spPr>
          <a:xfrm>
            <a:off x="4379494" y="0"/>
            <a:ext cx="3433011" cy="5935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a-GE" sz="2400">
                <a:effectLst/>
                <a:latin typeface="Calibri" panose="020F0502020204030204" pitchFamily="34" charset="0"/>
                <a:ea typeface="Calibri" panose="020F0502020204030204" pitchFamily="34" charset="0"/>
                <a:cs typeface="Times New Roman" panose="02020603050405020304" pitchFamily="18" charset="0"/>
              </a:rPr>
              <a:t>საწყობის ოპერაციები</a:t>
            </a:r>
            <a:endParaRPr lang="en-US" sz="2400"/>
          </a:p>
        </p:txBody>
      </p:sp>
      <p:sp>
        <p:nvSpPr>
          <p:cNvPr id="5" name="Rectangle 4">
            <a:extLst>
              <a:ext uri="{FF2B5EF4-FFF2-40B4-BE49-F238E27FC236}">
                <a16:creationId xmlns:a16="http://schemas.microsoft.com/office/drawing/2014/main" id="{6F9E47EC-79D2-4785-9E45-B1DCD23E87CF}"/>
              </a:ext>
            </a:extLst>
          </p:cNvPr>
          <p:cNvSpPr/>
          <p:nvPr/>
        </p:nvSpPr>
        <p:spPr>
          <a:xfrm>
            <a:off x="0" y="4363452"/>
            <a:ext cx="12192000" cy="24945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effectLst/>
                <a:latin typeface="Sylfaen" panose="010A0502050306030303" pitchFamily="18" charset="0"/>
                <a:ea typeface="Calibri" panose="020F0502020204030204" pitchFamily="34" charset="0"/>
                <a:cs typeface="Times New Roman" panose="02020603050405020304" pitchFamily="18" charset="0"/>
              </a:rPr>
              <a:t>სასაწყობო ოპერაციები განუყოფელია ქსელური მაღაზიების წარმატებისთვის, რომელიც მოიცავს უამრავ კრიტიკულ ამოცანას ინვენტარის მენეჯმენტში, შეკვეთების შესრულებასა და მიწოდების ჯაჭვის საერთო ეფექტურობაში. საქონლის მიღებისა და შემოწმებისას, საწყობები ამუშავებენ გადაზიდვებს, ამოწმებენ დაზიანებას და განაახლებენ ინვენტარის ჩანაწერებს.</a:t>
            </a:r>
            <a:endParaRPr lang="en-US" sz="2400"/>
          </a:p>
        </p:txBody>
      </p:sp>
      <p:pic>
        <p:nvPicPr>
          <p:cNvPr id="6" name="Picture 5">
            <a:extLst>
              <a:ext uri="{FF2B5EF4-FFF2-40B4-BE49-F238E27FC236}">
                <a16:creationId xmlns:a16="http://schemas.microsoft.com/office/drawing/2014/main" id="{CABDE00B-C404-4D3B-ACF5-207C63133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0909"/>
            <a:ext cx="6095999" cy="3735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C1B2A2AD-EC89-4B4B-87A5-145D2ECCB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610909"/>
            <a:ext cx="6096000" cy="3735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318112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D20C26-F999-4E9E-B169-EBCE1FAF1FC3}"/>
              </a:ext>
            </a:extLst>
          </p:cNvPr>
          <p:cNvSpPr/>
          <p:nvPr/>
        </p:nvSpPr>
        <p:spPr>
          <a:xfrm>
            <a:off x="1772650" y="3429000"/>
            <a:ext cx="8646695" cy="29036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effectLst/>
                <a:latin typeface="Calibri" panose="020F0502020204030204" pitchFamily="34" charset="0"/>
                <a:ea typeface="Calibri" panose="020F0502020204030204" pitchFamily="34" charset="0"/>
                <a:cs typeface="Times New Roman" panose="02020603050405020304" pitchFamily="18" charset="0"/>
              </a:rPr>
              <a:t>არსებითად, ქსელი მაღაზიათა ქსელში ემსახურება როგორც საცალო ოპერაციების ხერხემალი, რომელიც უზრუნველყოფს ტექნოლოგიების ინტეგრაციას, რეალურ დროში მონაცემთა წვდომას და გამარტივებულ კომუნიკაციას. ის გადამწყვეტ როლს თამაშობს მომხმარებელთა გამოცდილების გაღრმავებაში და მაღაზიის მუშაობის ოპტიმიზაციაში.</a:t>
            </a:r>
            <a:endParaRPr lang="en-US" sz="2400"/>
          </a:p>
        </p:txBody>
      </p:sp>
      <p:sp>
        <p:nvSpPr>
          <p:cNvPr id="7" name="Rectangle 6">
            <a:extLst>
              <a:ext uri="{FF2B5EF4-FFF2-40B4-BE49-F238E27FC236}">
                <a16:creationId xmlns:a16="http://schemas.microsoft.com/office/drawing/2014/main" id="{E35E6556-254C-46B8-A79F-30694D8C155B}"/>
              </a:ext>
            </a:extLst>
          </p:cNvPr>
          <p:cNvSpPr/>
          <p:nvPr/>
        </p:nvSpPr>
        <p:spPr>
          <a:xfrm>
            <a:off x="5494418" y="2073442"/>
            <a:ext cx="1203158" cy="497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a-GE" sz="2400">
                <a:effectLst/>
                <a:latin typeface="Calibri" panose="020F0502020204030204" pitchFamily="34" charset="0"/>
                <a:ea typeface="Calibri" panose="020F0502020204030204" pitchFamily="34" charset="0"/>
                <a:cs typeface="Times New Roman" panose="02020603050405020304" pitchFamily="18" charset="0"/>
              </a:rPr>
              <a:t>ქსელი</a:t>
            </a:r>
            <a:endParaRPr lang="en-US" sz="2400"/>
          </a:p>
        </p:txBody>
      </p:sp>
      <p:sp>
        <p:nvSpPr>
          <p:cNvPr id="8" name="Rectangle 7">
            <a:extLst>
              <a:ext uri="{FF2B5EF4-FFF2-40B4-BE49-F238E27FC236}">
                <a16:creationId xmlns:a16="http://schemas.microsoft.com/office/drawing/2014/main" id="{070AA360-4CA4-40AC-99BE-D7A250EF529C}"/>
              </a:ext>
            </a:extLst>
          </p:cNvPr>
          <p:cNvSpPr/>
          <p:nvPr/>
        </p:nvSpPr>
        <p:spPr>
          <a:xfrm>
            <a:off x="3104144" y="525379"/>
            <a:ext cx="5983706" cy="6898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a-GE" sz="1800">
                <a:effectLst/>
                <a:latin typeface="Calibri" panose="020F0502020204030204" pitchFamily="34" charset="0"/>
                <a:ea typeface="Calibri" panose="020F0502020204030204" pitchFamily="34" charset="0"/>
                <a:cs typeface="Times New Roman" panose="02020603050405020304" pitchFamily="18" charset="0"/>
              </a:rPr>
              <a:t>ინფრასტრუქტურული საკითხები</a:t>
            </a:r>
            <a:endParaRPr lang="en-US"/>
          </a:p>
        </p:txBody>
      </p:sp>
    </p:spTree>
    <p:extLst>
      <p:ext uri="{BB962C8B-B14F-4D97-AF65-F5344CB8AC3E}">
        <p14:creationId xmlns:p14="http://schemas.microsoft.com/office/powerpoint/2010/main" val="1439631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E76980-EF51-445C-8D65-53196DAE8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3429000"/>
          </a:xfrm>
          <a:prstGeom prst="rect">
            <a:avLst/>
          </a:prstGeom>
        </p:spPr>
      </p:pic>
      <p:pic>
        <p:nvPicPr>
          <p:cNvPr id="6" name="Picture 5">
            <a:extLst>
              <a:ext uri="{FF2B5EF4-FFF2-40B4-BE49-F238E27FC236}">
                <a16:creationId xmlns:a16="http://schemas.microsoft.com/office/drawing/2014/main" id="{6DDF0C89-ED4F-45F2-83D7-BC983C1EC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6096000" cy="3429000"/>
          </a:xfrm>
          <a:prstGeom prst="rect">
            <a:avLst/>
          </a:prstGeom>
        </p:spPr>
      </p:pic>
      <p:sp>
        <p:nvSpPr>
          <p:cNvPr id="2" name="Rectangle 1">
            <a:extLst>
              <a:ext uri="{FF2B5EF4-FFF2-40B4-BE49-F238E27FC236}">
                <a16:creationId xmlns:a16="http://schemas.microsoft.com/office/drawing/2014/main" id="{51DA1BE6-556B-4BCF-86B3-B646592FDB63}"/>
              </a:ext>
            </a:extLst>
          </p:cNvPr>
          <p:cNvSpPr/>
          <p:nvPr/>
        </p:nvSpPr>
        <p:spPr>
          <a:xfrm>
            <a:off x="4796589" y="0"/>
            <a:ext cx="2598821" cy="497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a-GE" sz="2400"/>
              <a:t>მოწყობილობები</a:t>
            </a:r>
            <a:endParaRPr lang="en-US" sz="2400"/>
          </a:p>
        </p:txBody>
      </p:sp>
      <p:sp>
        <p:nvSpPr>
          <p:cNvPr id="5" name="Rectangle 4">
            <a:extLst>
              <a:ext uri="{FF2B5EF4-FFF2-40B4-BE49-F238E27FC236}">
                <a16:creationId xmlns:a16="http://schemas.microsoft.com/office/drawing/2014/main" id="{D6E0A2A1-FFA4-4AB1-AA49-B455B65E1B41}"/>
              </a:ext>
            </a:extLst>
          </p:cNvPr>
          <p:cNvSpPr/>
          <p:nvPr/>
        </p:nvSpPr>
        <p:spPr>
          <a:xfrm>
            <a:off x="6096000" y="577421"/>
            <a:ext cx="6096000" cy="2274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t>შტრიხკოდის სკანერი:</a:t>
            </a:r>
          </a:p>
          <a:p>
            <a:r>
              <a:rPr lang="ka-GE" sz="2400"/>
              <a:t>გამოიყენება პროდუქციის შტრიხკოდის გაშიფრისთვის და სისტემაში ასახვისთვის.</a:t>
            </a:r>
            <a:endParaRPr lang="en-US" sz="2400"/>
          </a:p>
        </p:txBody>
      </p:sp>
      <p:sp>
        <p:nvSpPr>
          <p:cNvPr id="8" name="Rectangle 7">
            <a:extLst>
              <a:ext uri="{FF2B5EF4-FFF2-40B4-BE49-F238E27FC236}">
                <a16:creationId xmlns:a16="http://schemas.microsoft.com/office/drawing/2014/main" id="{2D94F162-2AA3-4B25-9115-F232C3F052BB}"/>
              </a:ext>
            </a:extLst>
          </p:cNvPr>
          <p:cNvSpPr/>
          <p:nvPr/>
        </p:nvSpPr>
        <p:spPr>
          <a:xfrm>
            <a:off x="0" y="4002409"/>
            <a:ext cx="6096000" cy="22781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t>სალარო აპარატი:</a:t>
            </a:r>
          </a:p>
          <a:p>
            <a:r>
              <a:rPr lang="ka-GE" sz="2400"/>
              <a:t>ახდენს ტრანზაქციის ჯამური თანხის ზუსტ დაანგარიშებას და მიღებული შედეგების ჩვენებას.</a:t>
            </a:r>
            <a:endParaRPr lang="en-US" sz="2400" dirty="0"/>
          </a:p>
        </p:txBody>
      </p:sp>
    </p:spTree>
    <p:extLst>
      <p:ext uri="{BB962C8B-B14F-4D97-AF65-F5344CB8AC3E}">
        <p14:creationId xmlns:p14="http://schemas.microsoft.com/office/powerpoint/2010/main" val="393216252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C08CFE-BAD0-4EE9-84CC-D76F3DDD1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3429000"/>
          </a:xfrm>
          <a:prstGeom prst="rect">
            <a:avLst/>
          </a:prstGeom>
        </p:spPr>
      </p:pic>
      <p:pic>
        <p:nvPicPr>
          <p:cNvPr id="5" name="Picture 4">
            <a:extLst>
              <a:ext uri="{FF2B5EF4-FFF2-40B4-BE49-F238E27FC236}">
                <a16:creationId xmlns:a16="http://schemas.microsoft.com/office/drawing/2014/main" id="{E26B4A66-5C8A-4F9E-8019-F46FA1E82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32629"/>
            <a:ext cx="6096000" cy="3425371"/>
          </a:xfrm>
          <a:prstGeom prst="rect">
            <a:avLst/>
          </a:prstGeom>
        </p:spPr>
      </p:pic>
      <p:sp>
        <p:nvSpPr>
          <p:cNvPr id="6" name="Rectangle 5">
            <a:extLst>
              <a:ext uri="{FF2B5EF4-FFF2-40B4-BE49-F238E27FC236}">
                <a16:creationId xmlns:a16="http://schemas.microsoft.com/office/drawing/2014/main" id="{2C97C9DA-5DE2-4541-80E5-5C73136DB5B5}"/>
              </a:ext>
            </a:extLst>
          </p:cNvPr>
          <p:cNvSpPr/>
          <p:nvPr/>
        </p:nvSpPr>
        <p:spPr>
          <a:xfrm>
            <a:off x="6497053" y="142374"/>
            <a:ext cx="5293894" cy="31442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t>გადახდის ტერმინალი:</a:t>
            </a:r>
          </a:p>
          <a:p>
            <a:r>
              <a:rPr lang="ka-GE" sz="2400"/>
              <a:t>უსაფრთხოდ ასრულებს საბარათო გადახდებს, დაშიფვრის და უსაფრთხო საკომუნიკაციო პროტოკოლების გამოყენებით.</a:t>
            </a:r>
            <a:endParaRPr lang="en-US" sz="2400" dirty="0"/>
          </a:p>
        </p:txBody>
      </p:sp>
      <p:sp>
        <p:nvSpPr>
          <p:cNvPr id="7" name="Rectangle 6">
            <a:extLst>
              <a:ext uri="{FF2B5EF4-FFF2-40B4-BE49-F238E27FC236}">
                <a16:creationId xmlns:a16="http://schemas.microsoft.com/office/drawing/2014/main" id="{E1120D98-C569-4902-9E7D-4B0990C97B04}"/>
              </a:ext>
            </a:extLst>
          </p:cNvPr>
          <p:cNvSpPr/>
          <p:nvPr/>
        </p:nvSpPr>
        <p:spPr>
          <a:xfrm>
            <a:off x="264695" y="3573188"/>
            <a:ext cx="5566610" cy="31442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t>მობილური მოწყობილობები (ტაბლეტები და სმარტფონები):</a:t>
            </a:r>
          </a:p>
          <a:p>
            <a:r>
              <a:rPr lang="ka-GE" sz="2400"/>
              <a:t>იძლევა ინფორმაციაზე რეალურ დროში წვდომას და სხვა დამხმარე ამოცანებს, როგორიცაა ინვენტარის აღრიცხვა და მართვა.</a:t>
            </a:r>
            <a:endParaRPr lang="en-US" sz="2400" dirty="0"/>
          </a:p>
        </p:txBody>
      </p:sp>
    </p:spTree>
    <p:extLst>
      <p:ext uri="{BB962C8B-B14F-4D97-AF65-F5344CB8AC3E}">
        <p14:creationId xmlns:p14="http://schemas.microsoft.com/office/powerpoint/2010/main" val="287653680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7ECC66B-A8E7-4931-BB1F-8D3624B3A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3429479"/>
          </a:xfrm>
          <a:prstGeom prst="rect">
            <a:avLst/>
          </a:prstGeom>
        </p:spPr>
      </p:pic>
      <p:pic>
        <p:nvPicPr>
          <p:cNvPr id="9" name="Picture 8">
            <a:extLst>
              <a:ext uri="{FF2B5EF4-FFF2-40B4-BE49-F238E27FC236}">
                <a16:creationId xmlns:a16="http://schemas.microsoft.com/office/drawing/2014/main" id="{16B161B2-4825-4E44-9376-EBAEE6BE2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428520"/>
            <a:ext cx="6096000" cy="3429479"/>
          </a:xfrm>
          <a:prstGeom prst="rect">
            <a:avLst/>
          </a:prstGeom>
        </p:spPr>
      </p:pic>
      <p:sp>
        <p:nvSpPr>
          <p:cNvPr id="2" name="Rectangle 1">
            <a:extLst>
              <a:ext uri="{FF2B5EF4-FFF2-40B4-BE49-F238E27FC236}">
                <a16:creationId xmlns:a16="http://schemas.microsoft.com/office/drawing/2014/main" id="{73BB000C-8818-43AD-A8CB-E5FA8958EA37}"/>
              </a:ext>
            </a:extLst>
          </p:cNvPr>
          <p:cNvSpPr/>
          <p:nvPr/>
        </p:nvSpPr>
        <p:spPr>
          <a:xfrm>
            <a:off x="6272462" y="158655"/>
            <a:ext cx="5743074" cy="31121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t>უსაფრთხოების კამერები:</a:t>
            </a:r>
          </a:p>
          <a:p>
            <a:r>
              <a:rPr lang="ka-GE" sz="2400"/>
              <a:t>გამოიყენება მაღაზიის შენობების მონიტორინგისთვის, უსაფრთხოების გაძლიერების ფუნქციებით, როგორიცაა მოძრაობის ამოცნობა და უწყვეტი ჩაწერა.</a:t>
            </a:r>
            <a:endParaRPr lang="en-US" sz="2400" dirty="0"/>
          </a:p>
        </p:txBody>
      </p:sp>
      <p:sp>
        <p:nvSpPr>
          <p:cNvPr id="10" name="Rectangle 9">
            <a:extLst>
              <a:ext uri="{FF2B5EF4-FFF2-40B4-BE49-F238E27FC236}">
                <a16:creationId xmlns:a16="http://schemas.microsoft.com/office/drawing/2014/main" id="{C53ACF2D-9BDE-40B2-A6DC-D2BD71A65F2E}"/>
              </a:ext>
            </a:extLst>
          </p:cNvPr>
          <p:cNvSpPr/>
          <p:nvPr/>
        </p:nvSpPr>
        <p:spPr>
          <a:xfrm>
            <a:off x="0" y="3587175"/>
            <a:ext cx="6095998" cy="31121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t>უკაბელო კომუნიკაციის მოწყობილობები: გამოიყენება მაღაზიის თანამშრომლებს შორის მყისიერი კომუნიკაციის დასამყარებლად, გუნდური მუშაობის და რეაგირების გასაუმჯობესებლად.</a:t>
            </a:r>
            <a:endParaRPr lang="en-US" sz="2400" dirty="0"/>
          </a:p>
        </p:txBody>
      </p:sp>
    </p:spTree>
    <p:extLst>
      <p:ext uri="{BB962C8B-B14F-4D97-AF65-F5344CB8AC3E}">
        <p14:creationId xmlns:p14="http://schemas.microsoft.com/office/powerpoint/2010/main" val="12648626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3F94CD-1770-45EC-B3A7-9583B5FCA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3429000"/>
          </a:xfrm>
          <a:prstGeom prst="rect">
            <a:avLst/>
          </a:prstGeom>
        </p:spPr>
      </p:pic>
      <p:pic>
        <p:nvPicPr>
          <p:cNvPr id="8" name="Picture 7">
            <a:extLst>
              <a:ext uri="{FF2B5EF4-FFF2-40B4-BE49-F238E27FC236}">
                <a16:creationId xmlns:a16="http://schemas.microsoft.com/office/drawing/2014/main" id="{A6F32FEE-B263-43F0-8E18-47145BB35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6096000" cy="3428999"/>
          </a:xfrm>
          <a:prstGeom prst="rect">
            <a:avLst/>
          </a:prstGeom>
        </p:spPr>
      </p:pic>
      <p:sp>
        <p:nvSpPr>
          <p:cNvPr id="4" name="Rectangle 3">
            <a:extLst>
              <a:ext uri="{FF2B5EF4-FFF2-40B4-BE49-F238E27FC236}">
                <a16:creationId xmlns:a16="http://schemas.microsoft.com/office/drawing/2014/main" id="{93A9CB56-507A-46CE-B01E-643E0DD50FE2}"/>
              </a:ext>
            </a:extLst>
          </p:cNvPr>
          <p:cNvSpPr/>
          <p:nvPr/>
        </p:nvSpPr>
        <p:spPr>
          <a:xfrm>
            <a:off x="6272463" y="144379"/>
            <a:ext cx="5775158" cy="31602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t>ელექტრონული ეტიკეტები:</a:t>
            </a:r>
          </a:p>
          <a:p>
            <a:r>
              <a:rPr lang="ka-GE" sz="2400"/>
              <a:t>წარმოადგენენ რეალურ დროში პროდუქტის ინფორმაციას, ფასებსა და აქციებს დინამიური განახლებებით.</a:t>
            </a:r>
            <a:endParaRPr lang="en-US" sz="2400" dirty="0"/>
          </a:p>
        </p:txBody>
      </p:sp>
      <p:sp>
        <p:nvSpPr>
          <p:cNvPr id="9" name="Rectangle 8">
            <a:extLst>
              <a:ext uri="{FF2B5EF4-FFF2-40B4-BE49-F238E27FC236}">
                <a16:creationId xmlns:a16="http://schemas.microsoft.com/office/drawing/2014/main" id="{567FBE3D-7D47-40E2-AD9C-D8B745F45343}"/>
              </a:ext>
            </a:extLst>
          </p:cNvPr>
          <p:cNvSpPr/>
          <p:nvPr/>
        </p:nvSpPr>
        <p:spPr>
          <a:xfrm>
            <a:off x="160421" y="3563351"/>
            <a:ext cx="5775158" cy="31602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t>თვითმომსახურების კიოსკები:</a:t>
            </a:r>
          </a:p>
          <a:p>
            <a:r>
              <a:rPr lang="ka-GE" sz="2400"/>
              <a:t>საშუალებას აძლევს მომხმარებელს დამოუკიდებლად შეასრულოს ისეთი ამოცანები, როგორიცაა პროდუქტის მოძიება და შესყიდვა.</a:t>
            </a:r>
            <a:endParaRPr lang="en-US" sz="2400" dirty="0"/>
          </a:p>
        </p:txBody>
      </p:sp>
    </p:spTree>
    <p:extLst>
      <p:ext uri="{BB962C8B-B14F-4D97-AF65-F5344CB8AC3E}">
        <p14:creationId xmlns:p14="http://schemas.microsoft.com/office/powerpoint/2010/main" val="296137119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483044-B151-4E07-B45C-DF0CAABFE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3429000"/>
          </a:xfrm>
          <a:prstGeom prst="rect">
            <a:avLst/>
          </a:prstGeom>
        </p:spPr>
      </p:pic>
      <p:pic>
        <p:nvPicPr>
          <p:cNvPr id="8" name="Picture 7">
            <a:extLst>
              <a:ext uri="{FF2B5EF4-FFF2-40B4-BE49-F238E27FC236}">
                <a16:creationId xmlns:a16="http://schemas.microsoft.com/office/drawing/2014/main" id="{BFD42FEA-A2F2-48F0-8FDA-FC94C2567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8999"/>
            <a:ext cx="6096001" cy="3429001"/>
          </a:xfrm>
          <a:prstGeom prst="rect">
            <a:avLst/>
          </a:prstGeom>
        </p:spPr>
      </p:pic>
      <p:sp>
        <p:nvSpPr>
          <p:cNvPr id="3" name="Rectangle 2">
            <a:extLst>
              <a:ext uri="{FF2B5EF4-FFF2-40B4-BE49-F238E27FC236}">
                <a16:creationId xmlns:a16="http://schemas.microsoft.com/office/drawing/2014/main" id="{382B85B4-DD29-484A-AC85-74F877D70A9D}"/>
              </a:ext>
            </a:extLst>
          </p:cNvPr>
          <p:cNvSpPr/>
          <p:nvPr/>
        </p:nvSpPr>
        <p:spPr>
          <a:xfrm>
            <a:off x="6801853" y="400050"/>
            <a:ext cx="4684295" cy="2628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t>ციფრული დისფლეები:</a:t>
            </a:r>
          </a:p>
          <a:p>
            <a:r>
              <a:rPr lang="ka-GE" sz="2400"/>
              <a:t>აჩვენებს დინამიურ შინაარსს, როგორიცაა რეკლამა და აქციები, რათა გააუმჯობესოს მაღაზიაში გამოცდილება.</a:t>
            </a:r>
            <a:endParaRPr lang="en-US" sz="2400" dirty="0"/>
          </a:p>
        </p:txBody>
      </p:sp>
      <p:sp>
        <p:nvSpPr>
          <p:cNvPr id="9" name="Rectangle 8">
            <a:extLst>
              <a:ext uri="{FF2B5EF4-FFF2-40B4-BE49-F238E27FC236}">
                <a16:creationId xmlns:a16="http://schemas.microsoft.com/office/drawing/2014/main" id="{DC525460-4058-4557-AA73-257E10D059EB}"/>
              </a:ext>
            </a:extLst>
          </p:cNvPr>
          <p:cNvSpPr/>
          <p:nvPr/>
        </p:nvSpPr>
        <p:spPr>
          <a:xfrm>
            <a:off x="705852" y="3829050"/>
            <a:ext cx="4684295" cy="2628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t>ბიომეტრიული სისტემები:</a:t>
            </a:r>
          </a:p>
          <a:p>
            <a:r>
              <a:rPr lang="ka-GE" sz="2400"/>
              <a:t>უზრუნველყოფს უსაფრთხო წვდომას შეზღუდულ ადგილებში.</a:t>
            </a:r>
            <a:endParaRPr lang="en-US" sz="2400" dirty="0"/>
          </a:p>
        </p:txBody>
      </p:sp>
    </p:spTree>
    <p:extLst>
      <p:ext uri="{BB962C8B-B14F-4D97-AF65-F5344CB8AC3E}">
        <p14:creationId xmlns:p14="http://schemas.microsoft.com/office/powerpoint/2010/main" val="373549719"/>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5ED154-BCFF-4F74-B99D-7A03C4082DC9}"/>
              </a:ext>
            </a:extLst>
          </p:cNvPr>
          <p:cNvSpPr txBox="1"/>
          <p:nvPr/>
        </p:nvSpPr>
        <p:spPr>
          <a:xfrm>
            <a:off x="2720717" y="3105834"/>
            <a:ext cx="6750566" cy="646331"/>
          </a:xfrm>
          <a:prstGeom prst="rect">
            <a:avLst/>
          </a:prstGeom>
          <a:noFill/>
        </p:spPr>
        <p:txBody>
          <a:bodyPr wrap="none" rtlCol="0">
            <a:spAutoFit/>
          </a:bodyPr>
          <a:lstStyle/>
          <a:p>
            <a:pPr algn="ctr"/>
            <a:r>
              <a:rPr lang="ka-GE" sz="3600" dirty="0"/>
              <a:t>გმადლობთ ყურადღებისათვის</a:t>
            </a:r>
            <a:endParaRPr lang="en-US" sz="3600" dirty="0"/>
          </a:p>
        </p:txBody>
      </p:sp>
    </p:spTree>
    <p:extLst>
      <p:ext uri="{BB962C8B-B14F-4D97-AF65-F5344CB8AC3E}">
        <p14:creationId xmlns:p14="http://schemas.microsoft.com/office/powerpoint/2010/main" val="54491342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0EF44E8-A1B5-4A4B-A0B0-84B99FEEEB5A}"/>
              </a:ext>
            </a:extLst>
          </p:cNvPr>
          <p:cNvSpPr txBox="1"/>
          <p:nvPr/>
        </p:nvSpPr>
        <p:spPr>
          <a:xfrm>
            <a:off x="0" y="1057100"/>
            <a:ext cx="6315075" cy="4743799"/>
          </a:xfrm>
          <a:prstGeom prst="rect">
            <a:avLst/>
          </a:prstGeom>
          <a:noFill/>
        </p:spPr>
        <p:txBody>
          <a:bodyPr wrap="square" rtlCol="0">
            <a:spAutoFit/>
          </a:bodyPr>
          <a:lstStyle/>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კორპორაციული დონე:</a:t>
            </a:r>
          </a:p>
          <a:p>
            <a:pPr marL="0" marR="0">
              <a:lnSpc>
                <a:spcPct val="115000"/>
              </a:lnSpc>
              <a:spcBef>
                <a:spcPts val="0"/>
              </a:spcBef>
            </a:pPr>
            <a:endParaRPr lang="ka-GE" sz="240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დირექტორთა საბჭო:</a:t>
            </a:r>
          </a:p>
          <a:p>
            <a:pPr marL="0" marR="0">
              <a:lnSpc>
                <a:spcPct val="115000"/>
              </a:lnSpc>
              <a:spcBef>
                <a:spcPts val="0"/>
              </a:spcBef>
            </a:pPr>
            <a:r>
              <a:rPr lang="ka-GE" sz="2400">
                <a:effectLst/>
                <a:latin typeface="Sylfaen" panose="010A0502050306030303" pitchFamily="18" charset="0"/>
                <a:ea typeface="Calibri" panose="020F0502020204030204" pitchFamily="34" charset="0"/>
                <a:cs typeface="Times New Roman" panose="02020603050405020304" pitchFamily="18" charset="0"/>
              </a:rPr>
              <a:t>პასუხისმგებელია ძირითადი გადაწყვეტილებების მიღებაზე და ზედამხედველობის უზრუნველყოფაზე.</a:t>
            </a:r>
          </a:p>
          <a:p>
            <a:pPr marL="0" marR="0">
              <a:lnSpc>
                <a:spcPct val="115000"/>
              </a:lnSpc>
              <a:spcBef>
                <a:spcPts val="0"/>
              </a:spcBef>
            </a:pP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აღმასრულებელი დირექტორი:</a:t>
            </a:r>
          </a:p>
          <a:p>
            <a:pPr marL="0" marR="0">
              <a:lnSpc>
                <a:spcPct val="115000"/>
              </a:lnSpc>
              <a:spcBef>
                <a:spcPts val="0"/>
              </a:spcBef>
            </a:pPr>
            <a:r>
              <a:rPr lang="ka-GE" sz="2400">
                <a:effectLst/>
                <a:latin typeface="Sylfaen" panose="010A0502050306030303" pitchFamily="18" charset="0"/>
                <a:ea typeface="Calibri" panose="020F0502020204030204" pitchFamily="34" charset="0"/>
                <a:cs typeface="Times New Roman" panose="02020603050405020304" pitchFamily="18" charset="0"/>
              </a:rPr>
              <a:t>პასუხისმგებელია ქსელის საერთო სტრატეგიულ მიმართულებასა და შესრულებაზე.</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D157470-2EF6-4563-BC94-83880130C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075" y="0"/>
            <a:ext cx="5876544" cy="6858000"/>
          </a:xfrm>
          <a:prstGeom prst="rect">
            <a:avLst/>
          </a:prstGeom>
        </p:spPr>
      </p:pic>
      <p:sp>
        <p:nvSpPr>
          <p:cNvPr id="9" name="Arrow: Right 8">
            <a:extLst>
              <a:ext uri="{FF2B5EF4-FFF2-40B4-BE49-F238E27FC236}">
                <a16:creationId xmlns:a16="http://schemas.microsoft.com/office/drawing/2014/main" id="{D6985240-4AA7-4259-9D60-0B231B6297BE}"/>
              </a:ext>
            </a:extLst>
          </p:cNvPr>
          <p:cNvSpPr/>
          <p:nvPr/>
        </p:nvSpPr>
        <p:spPr>
          <a:xfrm>
            <a:off x="6315075" y="436255"/>
            <a:ext cx="1330063" cy="54543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36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B645BC-2E51-414F-BEA3-465A37812973}"/>
              </a:ext>
            </a:extLst>
          </p:cNvPr>
          <p:cNvSpPr txBox="1"/>
          <p:nvPr/>
        </p:nvSpPr>
        <p:spPr>
          <a:xfrm>
            <a:off x="0" y="682895"/>
            <a:ext cx="6315075" cy="5492209"/>
          </a:xfrm>
          <a:prstGeom prst="rect">
            <a:avLst/>
          </a:prstGeom>
          <a:noFill/>
        </p:spPr>
        <p:txBody>
          <a:bodyPr wrap="square" rtlCol="0">
            <a:spAutoFit/>
          </a:bodyPr>
          <a:lstStyle/>
          <a:p>
            <a:pPr marL="0" marR="0">
              <a:lnSpc>
                <a:spcPct val="115000"/>
              </a:lnSpc>
              <a:spcBef>
                <a:spcPts val="0"/>
              </a:spcBef>
            </a:pPr>
            <a:r>
              <a:rPr lang="ka-GE" b="1">
                <a:effectLst/>
                <a:latin typeface="Sylfaen" panose="010A0502050306030303" pitchFamily="18" charset="0"/>
                <a:ea typeface="Calibri" panose="020F0502020204030204" pitchFamily="34" charset="0"/>
                <a:cs typeface="Times New Roman" panose="02020603050405020304" pitchFamily="18" charset="0"/>
              </a:rPr>
              <a:t>აღმასრულებელი გუნდის დონე:</a:t>
            </a:r>
          </a:p>
          <a:p>
            <a:pPr marL="0" marR="0">
              <a:lnSpc>
                <a:spcPct val="115000"/>
              </a:lnSpc>
              <a:spcBef>
                <a:spcPts val="0"/>
              </a:spcBef>
            </a:pP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b="1">
                <a:effectLst/>
                <a:latin typeface="Sylfaen" panose="010A0502050306030303" pitchFamily="18" charset="0"/>
                <a:ea typeface="Calibri" panose="020F0502020204030204" pitchFamily="34" charset="0"/>
                <a:cs typeface="Times New Roman" panose="02020603050405020304" pitchFamily="18" charset="0"/>
              </a:rPr>
              <a:t>ოპერაციული დირექტორი:</a:t>
            </a:r>
          </a:p>
          <a:p>
            <a:pPr marL="0" marR="0">
              <a:lnSpc>
                <a:spcPct val="115000"/>
              </a:lnSpc>
              <a:spcBef>
                <a:spcPts val="0"/>
              </a:spcBef>
            </a:pPr>
            <a:r>
              <a:rPr lang="ka-GE">
                <a:effectLst/>
                <a:latin typeface="Sylfaen" panose="010A0502050306030303" pitchFamily="18" charset="0"/>
                <a:ea typeface="Calibri" panose="020F0502020204030204" pitchFamily="34" charset="0"/>
                <a:cs typeface="Times New Roman" panose="02020603050405020304" pitchFamily="18" charset="0"/>
              </a:rPr>
              <a:t>მართავს ყოველდღიურ ოპერაციებს და უზრუნველყოფს ბიზნეს პროცესების ეფექტურობას.</a:t>
            </a:r>
          </a:p>
          <a:p>
            <a:pPr marL="0" marR="0">
              <a:lnSpc>
                <a:spcPct val="115000"/>
              </a:lnSpc>
              <a:spcBef>
                <a:spcPts val="0"/>
              </a:spcBef>
            </a:pPr>
            <a:endParaRPr lang="ka-GE">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b="1">
                <a:effectLst/>
                <a:latin typeface="Sylfaen" panose="010A0502050306030303" pitchFamily="18" charset="0"/>
                <a:ea typeface="Calibri" panose="020F0502020204030204" pitchFamily="34" charset="0"/>
                <a:cs typeface="Times New Roman" panose="02020603050405020304" pitchFamily="18" charset="0"/>
              </a:rPr>
              <a:t>ფინანსური დირექტორი:</a:t>
            </a:r>
          </a:p>
          <a:p>
            <a:pPr marL="0" marR="0">
              <a:lnSpc>
                <a:spcPct val="115000"/>
              </a:lnSpc>
              <a:spcBef>
                <a:spcPts val="0"/>
              </a:spcBef>
            </a:pPr>
            <a:r>
              <a:rPr lang="ka-GE">
                <a:effectLst/>
                <a:latin typeface="Sylfaen" panose="010A0502050306030303" pitchFamily="18" charset="0"/>
                <a:ea typeface="Calibri" panose="020F0502020204030204" pitchFamily="34" charset="0"/>
                <a:cs typeface="Times New Roman" panose="02020603050405020304" pitchFamily="18" charset="0"/>
              </a:rPr>
              <a:t>აკონტროლებს ფინანსურ საქმიანობას, ბიუჯეტირებას და ფინანსურ ანგარიშგებას.</a:t>
            </a:r>
          </a:p>
          <a:p>
            <a:pPr marL="0" marR="0">
              <a:lnSpc>
                <a:spcPct val="115000"/>
              </a:lnSpc>
              <a:spcBef>
                <a:spcPts val="0"/>
              </a:spcBef>
            </a:pP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b="1">
                <a:effectLst/>
                <a:latin typeface="Sylfaen" panose="010A0502050306030303" pitchFamily="18" charset="0"/>
                <a:ea typeface="Calibri" panose="020F0502020204030204" pitchFamily="34" charset="0"/>
                <a:cs typeface="Times New Roman" panose="02020603050405020304" pitchFamily="18" charset="0"/>
              </a:rPr>
              <a:t>მარკეტინგის დირექტორი:</a:t>
            </a:r>
          </a:p>
          <a:p>
            <a:pPr marL="0" marR="0">
              <a:lnSpc>
                <a:spcPct val="115000"/>
              </a:lnSpc>
              <a:spcBef>
                <a:spcPts val="0"/>
              </a:spcBef>
            </a:pPr>
            <a:r>
              <a:rPr lang="ka-GE">
                <a:effectLst/>
                <a:latin typeface="Sylfaen" panose="010A0502050306030303" pitchFamily="18" charset="0"/>
                <a:ea typeface="Calibri" panose="020F0502020204030204" pitchFamily="34" charset="0"/>
                <a:cs typeface="Times New Roman" panose="02020603050405020304" pitchFamily="18" charset="0"/>
              </a:rPr>
              <a:t>შეიმუშავებს და ახორციელებს მარკეტინგულ სტრატეგიებს ქსელის პოპულარიზაციისთვის.</a:t>
            </a:r>
          </a:p>
          <a:p>
            <a:pPr marL="0" marR="0">
              <a:lnSpc>
                <a:spcPct val="115000"/>
              </a:lnSpc>
              <a:spcBef>
                <a:spcPts val="0"/>
              </a:spcBef>
            </a:pP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b="1">
                <a:effectLst/>
                <a:latin typeface="Sylfaen" panose="010A0502050306030303" pitchFamily="18" charset="0"/>
                <a:ea typeface="Calibri" panose="020F0502020204030204" pitchFamily="34" charset="0"/>
                <a:cs typeface="Times New Roman" panose="02020603050405020304" pitchFamily="18" charset="0"/>
              </a:rPr>
              <a:t>ადამიანური რესურსების დირექტორი:</a:t>
            </a:r>
          </a:p>
          <a:p>
            <a:pPr marL="0" marR="0">
              <a:lnSpc>
                <a:spcPct val="115000"/>
              </a:lnSpc>
              <a:spcBef>
                <a:spcPts val="0"/>
              </a:spcBef>
            </a:pPr>
            <a:r>
              <a:rPr lang="ka-GE">
                <a:effectLst/>
                <a:latin typeface="Sylfaen" panose="010A0502050306030303" pitchFamily="18" charset="0"/>
                <a:ea typeface="Calibri" panose="020F0502020204030204" pitchFamily="34" charset="0"/>
                <a:cs typeface="Times New Roman" panose="02020603050405020304" pitchFamily="18" charset="0"/>
              </a:rPr>
              <a:t>მართავს ადამიანურ რესურსებს, მათ შორის დაქირავებას, ტრენინგს და თანამშრომლებთან ურთიერთობას.</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330F6D1-E0CD-4F38-840C-58B3F5262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075" y="0"/>
            <a:ext cx="5876544" cy="6858000"/>
          </a:xfrm>
          <a:prstGeom prst="rect">
            <a:avLst/>
          </a:prstGeom>
        </p:spPr>
      </p:pic>
      <p:sp>
        <p:nvSpPr>
          <p:cNvPr id="8" name="Arrow: Right 7">
            <a:extLst>
              <a:ext uri="{FF2B5EF4-FFF2-40B4-BE49-F238E27FC236}">
                <a16:creationId xmlns:a16="http://schemas.microsoft.com/office/drawing/2014/main" id="{FB6A87ED-2BA8-43EE-8FB0-CBE7EA898597}"/>
              </a:ext>
            </a:extLst>
          </p:cNvPr>
          <p:cNvSpPr/>
          <p:nvPr/>
        </p:nvSpPr>
        <p:spPr>
          <a:xfrm>
            <a:off x="6315075" y="1621576"/>
            <a:ext cx="352926" cy="22458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351893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DCC470-A46C-4DFA-B46D-2709E1CA45F3}"/>
              </a:ext>
            </a:extLst>
          </p:cNvPr>
          <p:cNvSpPr txBox="1"/>
          <p:nvPr/>
        </p:nvSpPr>
        <p:spPr>
          <a:xfrm>
            <a:off x="0" y="632369"/>
            <a:ext cx="6315075" cy="5593262"/>
          </a:xfrm>
          <a:prstGeom prst="rect">
            <a:avLst/>
          </a:prstGeom>
          <a:noFill/>
        </p:spPr>
        <p:txBody>
          <a:bodyPr wrap="square" rtlCol="0">
            <a:spAutoFit/>
          </a:bodyPr>
          <a:lstStyle/>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რეგიონული დონე:</a:t>
            </a:r>
          </a:p>
          <a:p>
            <a:pPr marL="0" marR="0">
              <a:lnSpc>
                <a:spcPct val="115000"/>
              </a:lnSpc>
              <a:spcBef>
                <a:spcPts val="0"/>
              </a:spcBef>
            </a:pPr>
            <a:endParaRPr lang="en-US" sz="2400" b="1">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რეგიონალური მენეჯერი:</a:t>
            </a:r>
          </a:p>
          <a:p>
            <a:pPr marL="0" marR="0">
              <a:lnSpc>
                <a:spcPct val="115000"/>
              </a:lnSpc>
              <a:spcBef>
                <a:spcPts val="0"/>
              </a:spcBef>
            </a:pPr>
            <a:r>
              <a:rPr lang="ka-GE" sz="2400">
                <a:effectLst/>
                <a:latin typeface="Sylfaen" panose="010A0502050306030303" pitchFamily="18" charset="0"/>
                <a:ea typeface="Calibri" panose="020F0502020204030204" pitchFamily="34" charset="0"/>
                <a:cs typeface="Times New Roman" panose="02020603050405020304" pitchFamily="18" charset="0"/>
              </a:rPr>
              <a:t>აკონტროლებს კონკრეტული გეოგრაფიული რეგიონის ოპერაციებს</a:t>
            </a:r>
            <a:r>
              <a:rPr lang="ka-GE" sz="2400">
                <a:latin typeface="Sylfaen" panose="010A0502050306030303" pitchFamily="18" charset="0"/>
                <a:ea typeface="Calibri" panose="020F0502020204030204" pitchFamily="34" charset="0"/>
                <a:cs typeface="Times New Roman" panose="02020603050405020304" pitchFamily="18" charset="0"/>
              </a:rPr>
              <a:t> და </a:t>
            </a:r>
            <a:r>
              <a:rPr lang="ka-GE" sz="2400">
                <a:effectLst/>
                <a:latin typeface="Sylfaen" panose="010A0502050306030303" pitchFamily="18" charset="0"/>
                <a:ea typeface="Calibri" panose="020F0502020204030204" pitchFamily="34" charset="0"/>
                <a:cs typeface="Times New Roman" panose="02020603050405020304" pitchFamily="18" charset="0"/>
              </a:rPr>
              <a:t>უზრუნველყოფს შესაბამისობას კომპანიის საერთო მიზნებთან.</a:t>
            </a:r>
          </a:p>
          <a:p>
            <a:pPr marL="0" marR="0">
              <a:lnSpc>
                <a:spcPct val="115000"/>
              </a:lnSpc>
              <a:spcBef>
                <a:spcPts val="0"/>
              </a:spcBef>
            </a:pP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განყოფილების მენეჯერი:</a:t>
            </a:r>
          </a:p>
          <a:p>
            <a:pPr marL="0" marR="0">
              <a:lnSpc>
                <a:spcPct val="115000"/>
              </a:lnSpc>
              <a:spcBef>
                <a:spcPts val="0"/>
              </a:spcBef>
            </a:pPr>
            <a:r>
              <a:rPr lang="ka-GE" sz="2400">
                <a:effectLst/>
                <a:latin typeface="Sylfaen" panose="010A0502050306030303" pitchFamily="18" charset="0"/>
                <a:ea typeface="Calibri" panose="020F0502020204030204" pitchFamily="34" charset="0"/>
                <a:cs typeface="Times New Roman" panose="02020603050405020304" pitchFamily="18" charset="0"/>
              </a:rPr>
              <a:t>თუ კი ჯაჭვს აქვს სხვადასხვა განყოფილება ან პროდუქტის კატეგორია, მენეჯერები ზედამხედველობენ თითოეულ განყოფილებას.</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9A8386A-48B3-4925-970B-A5B3ECF30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075" y="0"/>
            <a:ext cx="5876544" cy="6858000"/>
          </a:xfrm>
          <a:prstGeom prst="rect">
            <a:avLst/>
          </a:prstGeom>
        </p:spPr>
      </p:pic>
      <p:sp>
        <p:nvSpPr>
          <p:cNvPr id="8" name="Arrow: Right 7">
            <a:extLst>
              <a:ext uri="{FF2B5EF4-FFF2-40B4-BE49-F238E27FC236}">
                <a16:creationId xmlns:a16="http://schemas.microsoft.com/office/drawing/2014/main" id="{2A9FF6ED-62CB-423A-A087-073B2B8549F2}"/>
              </a:ext>
            </a:extLst>
          </p:cNvPr>
          <p:cNvSpPr/>
          <p:nvPr/>
        </p:nvSpPr>
        <p:spPr>
          <a:xfrm>
            <a:off x="6315075" y="2470237"/>
            <a:ext cx="1049022" cy="29338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7214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A74113-69CD-4947-A397-5505B9F6E178}"/>
              </a:ext>
            </a:extLst>
          </p:cNvPr>
          <p:cNvSpPr txBox="1"/>
          <p:nvPr/>
        </p:nvSpPr>
        <p:spPr>
          <a:xfrm>
            <a:off x="0" y="1056427"/>
            <a:ext cx="6315075" cy="4745145"/>
          </a:xfrm>
          <a:prstGeom prst="rect">
            <a:avLst/>
          </a:prstGeom>
          <a:noFill/>
        </p:spPr>
        <p:txBody>
          <a:bodyPr wrap="square" rtlCol="0">
            <a:spAutoFit/>
          </a:bodyPr>
          <a:lstStyle/>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მაღაზიის დონე:</a:t>
            </a:r>
            <a:endParaRPr lang="ka-GE" sz="2400" b="1">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endParaRPr lang="ka-GE" sz="2400" b="1">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რაიონის მენეჯერი:</a:t>
            </a:r>
          </a:p>
          <a:p>
            <a:pPr marL="0" marR="0">
              <a:lnSpc>
                <a:spcPct val="115000"/>
              </a:lnSpc>
              <a:spcBef>
                <a:spcPts val="0"/>
              </a:spcBef>
            </a:pPr>
            <a:r>
              <a:rPr lang="ka-GE" sz="2400">
                <a:effectLst/>
                <a:latin typeface="Sylfaen" panose="010A0502050306030303" pitchFamily="18" charset="0"/>
                <a:ea typeface="Calibri" panose="020F0502020204030204" pitchFamily="34" charset="0"/>
                <a:cs typeface="Times New Roman" panose="02020603050405020304" pitchFamily="18" charset="0"/>
              </a:rPr>
              <a:t>პასუხისმგებელია მაღაზიების ჯგუფზე კონკრეტულ გეოგრაფიულ არეალში.</a:t>
            </a:r>
          </a:p>
          <a:p>
            <a:pPr marL="0" marR="0">
              <a:lnSpc>
                <a:spcPct val="115000"/>
              </a:lnSpc>
              <a:spcBef>
                <a:spcPts val="0"/>
              </a:spcBef>
            </a:pP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მაღაზიის მენეჯერი:</a:t>
            </a:r>
          </a:p>
          <a:p>
            <a:pPr marL="0" marR="0">
              <a:lnSpc>
                <a:spcPct val="115000"/>
              </a:lnSpc>
              <a:spcBef>
                <a:spcPts val="0"/>
              </a:spcBef>
            </a:pPr>
            <a:r>
              <a:rPr lang="ka-GE" sz="2400">
                <a:effectLst/>
                <a:latin typeface="Sylfaen" panose="010A0502050306030303" pitchFamily="18" charset="0"/>
                <a:ea typeface="Calibri" panose="020F0502020204030204" pitchFamily="34" charset="0"/>
                <a:cs typeface="Times New Roman" panose="02020603050405020304" pitchFamily="18" charset="0"/>
              </a:rPr>
              <a:t>აკონტროლებს მაღაზიის ყოველდღიურ ოპერაციებს, მათ შორის პერსონალს, ინვენტარის მენეჯმენტსა და მომხმარებელთა მომსახურებას.</a:t>
            </a:r>
          </a:p>
        </p:txBody>
      </p:sp>
      <p:pic>
        <p:nvPicPr>
          <p:cNvPr id="7" name="Picture 6">
            <a:extLst>
              <a:ext uri="{FF2B5EF4-FFF2-40B4-BE49-F238E27FC236}">
                <a16:creationId xmlns:a16="http://schemas.microsoft.com/office/drawing/2014/main" id="{32A12879-A92B-4546-8E5A-7953D9D68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075" y="0"/>
            <a:ext cx="5876544" cy="6858000"/>
          </a:xfrm>
          <a:prstGeom prst="rect">
            <a:avLst/>
          </a:prstGeom>
        </p:spPr>
      </p:pic>
      <p:sp>
        <p:nvSpPr>
          <p:cNvPr id="8" name="Arrow: Right 7">
            <a:extLst>
              <a:ext uri="{FF2B5EF4-FFF2-40B4-BE49-F238E27FC236}">
                <a16:creationId xmlns:a16="http://schemas.microsoft.com/office/drawing/2014/main" id="{450126BB-7387-41EB-AC0D-AE553D973E93}"/>
              </a:ext>
            </a:extLst>
          </p:cNvPr>
          <p:cNvSpPr/>
          <p:nvPr/>
        </p:nvSpPr>
        <p:spPr>
          <a:xfrm>
            <a:off x="6315075" y="3168315"/>
            <a:ext cx="497305" cy="26068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51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F25878-76DE-4201-A605-0FC8FCD96BB2}"/>
              </a:ext>
            </a:extLst>
          </p:cNvPr>
          <p:cNvSpPr txBox="1"/>
          <p:nvPr/>
        </p:nvSpPr>
        <p:spPr>
          <a:xfrm>
            <a:off x="0" y="207637"/>
            <a:ext cx="6315075" cy="6442726"/>
          </a:xfrm>
          <a:prstGeom prst="rect">
            <a:avLst/>
          </a:prstGeom>
          <a:noFill/>
        </p:spPr>
        <p:txBody>
          <a:bodyPr wrap="square" rtlCol="0">
            <a:spAutoFit/>
          </a:bodyPr>
          <a:lstStyle/>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მხარდამჭერი ფუნქციების დონე:</a:t>
            </a:r>
          </a:p>
          <a:p>
            <a:pPr marL="0" marR="0">
              <a:lnSpc>
                <a:spcPct val="115000"/>
              </a:lnSpc>
              <a:spcBef>
                <a:spcPts val="0"/>
              </a:spcBef>
            </a:pP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ფინანსები და ბუღალტერია:</a:t>
            </a:r>
          </a:p>
          <a:p>
            <a:pPr marL="0" marR="0">
              <a:lnSpc>
                <a:spcPct val="115000"/>
              </a:lnSpc>
              <a:spcBef>
                <a:spcPts val="0"/>
              </a:spcBef>
            </a:pPr>
            <a:r>
              <a:rPr lang="ka-GE" sz="2400">
                <a:effectLst/>
                <a:latin typeface="Sylfaen" panose="010A0502050306030303" pitchFamily="18" charset="0"/>
                <a:ea typeface="Calibri" panose="020F0502020204030204" pitchFamily="34" charset="0"/>
                <a:cs typeface="Times New Roman" panose="02020603050405020304" pitchFamily="18" charset="0"/>
              </a:rPr>
              <a:t>მართავს ფინანსურ ოპერაციებს, ბიუჯეტირებას და ანგარიშგებას.</a:t>
            </a:r>
          </a:p>
          <a:p>
            <a:pPr marL="0" marR="0">
              <a:lnSpc>
                <a:spcPct val="115000"/>
              </a:lnSpc>
              <a:spcBef>
                <a:spcPts val="0"/>
              </a:spcBef>
            </a:pP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ინფორმაციული ტექნოლოგიები (IT):</a:t>
            </a:r>
          </a:p>
          <a:p>
            <a:pPr marL="0" marR="0">
              <a:lnSpc>
                <a:spcPct val="115000"/>
              </a:lnSpc>
              <a:spcBef>
                <a:spcPts val="0"/>
              </a:spcBef>
            </a:pPr>
            <a:r>
              <a:rPr lang="ka-GE" sz="2400">
                <a:effectLst/>
                <a:latin typeface="Sylfaen" panose="010A0502050306030303" pitchFamily="18" charset="0"/>
                <a:ea typeface="Calibri" panose="020F0502020204030204" pitchFamily="34" charset="0"/>
                <a:cs typeface="Times New Roman" panose="02020603050405020304" pitchFamily="18" charset="0"/>
              </a:rPr>
              <a:t>მხარს უჭერს და ინარჩუნებს ტექნოლოგიურ ინფრასტრუქტურას</a:t>
            </a:r>
            <a:r>
              <a:rPr lang="ka-GE" sz="2400">
                <a:latin typeface="Sylfaen" panose="010A0502050306030303" pitchFamily="18" charset="0"/>
                <a:ea typeface="Calibri" panose="020F0502020204030204" pitchFamily="34" charset="0"/>
                <a:cs typeface="Times New Roman" panose="02020603050405020304" pitchFamily="18" charset="0"/>
              </a:rPr>
              <a:t>.</a:t>
            </a:r>
          </a:p>
          <a:p>
            <a:pPr marL="0" marR="0">
              <a:lnSpc>
                <a:spcPct val="115000"/>
              </a:lnSpc>
              <a:spcBef>
                <a:spcPts val="0"/>
              </a:spcBef>
            </a:pP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მიწოდების ჯაჭვი:</a:t>
            </a:r>
          </a:p>
          <a:p>
            <a:pPr marL="0" marR="0">
              <a:lnSpc>
                <a:spcPct val="115000"/>
              </a:lnSpc>
              <a:spcBef>
                <a:spcPts val="0"/>
              </a:spcBef>
            </a:pPr>
            <a:r>
              <a:rPr lang="ka-GE" sz="2400">
                <a:effectLst/>
                <a:latin typeface="Sylfaen" panose="010A0502050306030303" pitchFamily="18" charset="0"/>
                <a:ea typeface="Calibri" panose="020F0502020204030204" pitchFamily="34" charset="0"/>
                <a:cs typeface="Times New Roman" panose="02020603050405020304" pitchFamily="18" charset="0"/>
              </a:rPr>
              <a:t>მართავს საქონლის გადაადგილებას მომწოდებლიდან სადისტრიბუციო ცენტრამდე და შემდეგ ცალკეულ მაღაზიებში.</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0987AC17-76D9-4463-ADC0-C93B21D17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075" y="0"/>
            <a:ext cx="5876544" cy="6858000"/>
          </a:xfrm>
          <a:prstGeom prst="rect">
            <a:avLst/>
          </a:prstGeom>
        </p:spPr>
      </p:pic>
      <p:sp>
        <p:nvSpPr>
          <p:cNvPr id="9" name="Arrow: Right 8">
            <a:extLst>
              <a:ext uri="{FF2B5EF4-FFF2-40B4-BE49-F238E27FC236}">
                <a16:creationId xmlns:a16="http://schemas.microsoft.com/office/drawing/2014/main" id="{F9B0D338-FF69-4BDE-BC99-C12145E222E9}"/>
              </a:ext>
            </a:extLst>
          </p:cNvPr>
          <p:cNvSpPr/>
          <p:nvPr/>
        </p:nvSpPr>
        <p:spPr>
          <a:xfrm>
            <a:off x="6315075" y="4637202"/>
            <a:ext cx="1735416" cy="65772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410674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7FA33-CD86-407E-B82C-A320CE74CD9C}"/>
              </a:ext>
            </a:extLst>
          </p:cNvPr>
          <p:cNvSpPr txBox="1"/>
          <p:nvPr/>
        </p:nvSpPr>
        <p:spPr>
          <a:xfrm>
            <a:off x="0" y="1481832"/>
            <a:ext cx="6315075" cy="3894336"/>
          </a:xfrm>
          <a:prstGeom prst="rect">
            <a:avLst/>
          </a:prstGeom>
          <a:noFill/>
        </p:spPr>
        <p:txBody>
          <a:bodyPr wrap="square" rtlCol="0">
            <a:spAutoFit/>
          </a:bodyPr>
          <a:lstStyle/>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კონსულტანტების დონე:</a:t>
            </a:r>
          </a:p>
          <a:p>
            <a:pPr marL="0" marR="0">
              <a:lnSpc>
                <a:spcPct val="115000"/>
              </a:lnSpc>
              <a:spcBef>
                <a:spcPts val="0"/>
              </a:spcBef>
            </a:pP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გაყიდვების თანამოაზრეები:</a:t>
            </a:r>
          </a:p>
          <a:p>
            <a:pPr marL="0" marR="0">
              <a:lnSpc>
                <a:spcPct val="115000"/>
              </a:lnSpc>
              <a:spcBef>
                <a:spcPts val="0"/>
              </a:spcBef>
            </a:pPr>
            <a:r>
              <a:rPr lang="ka-GE" sz="2400">
                <a:effectLst/>
                <a:latin typeface="Sylfaen" panose="010A0502050306030303" pitchFamily="18" charset="0"/>
                <a:ea typeface="Calibri" panose="020F0502020204030204" pitchFamily="34" charset="0"/>
                <a:cs typeface="Times New Roman" panose="02020603050405020304" pitchFamily="18" charset="0"/>
              </a:rPr>
              <a:t>პასუხისმგებელნი არიან მომხმარებელთა მომსახურებაზე, გაყიდვებზე და პროდუქტის ცოდნაზე.</a:t>
            </a:r>
          </a:p>
          <a:p>
            <a:pPr marL="0" marR="0">
              <a:lnSpc>
                <a:spcPct val="115000"/>
              </a:lnSpc>
              <a:spcBef>
                <a:spcPts val="0"/>
              </a:spcBef>
            </a:pP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pPr>
            <a:r>
              <a:rPr lang="ka-GE" sz="2400" b="1">
                <a:effectLst/>
                <a:latin typeface="Sylfaen" panose="010A0502050306030303" pitchFamily="18" charset="0"/>
                <a:ea typeface="Calibri" panose="020F0502020204030204" pitchFamily="34" charset="0"/>
                <a:cs typeface="Times New Roman" panose="02020603050405020304" pitchFamily="18" charset="0"/>
              </a:rPr>
              <a:t>მოლარეები:</a:t>
            </a:r>
          </a:p>
          <a:p>
            <a:pPr marL="0" marR="0">
              <a:lnSpc>
                <a:spcPct val="115000"/>
              </a:lnSpc>
              <a:spcBef>
                <a:spcPts val="0"/>
              </a:spcBef>
            </a:pPr>
            <a:r>
              <a:rPr lang="ka-GE" sz="2400">
                <a:effectLst/>
                <a:latin typeface="Sylfaen" panose="010A0502050306030303" pitchFamily="18" charset="0"/>
                <a:ea typeface="Calibri" panose="020F0502020204030204" pitchFamily="34" charset="0"/>
                <a:cs typeface="Times New Roman" panose="02020603050405020304" pitchFamily="18" charset="0"/>
              </a:rPr>
              <a:t>ახორციელებენ ტრანზაქციებს სალაროში.</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8F7D2E6-448F-4D72-86A3-6681D9E02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075" y="0"/>
            <a:ext cx="5876544" cy="6858000"/>
          </a:xfrm>
          <a:prstGeom prst="rect">
            <a:avLst/>
          </a:prstGeom>
        </p:spPr>
      </p:pic>
      <p:sp>
        <p:nvSpPr>
          <p:cNvPr id="8" name="Arrow: Right 7">
            <a:extLst>
              <a:ext uri="{FF2B5EF4-FFF2-40B4-BE49-F238E27FC236}">
                <a16:creationId xmlns:a16="http://schemas.microsoft.com/office/drawing/2014/main" id="{017D50D0-2FB1-4C7B-AFAC-DFA47DEB9E31}"/>
              </a:ext>
            </a:extLst>
          </p:cNvPr>
          <p:cNvSpPr/>
          <p:nvPr/>
        </p:nvSpPr>
        <p:spPr>
          <a:xfrm>
            <a:off x="6315075" y="6202566"/>
            <a:ext cx="721895" cy="3048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4529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25BB40-21A0-423B-A715-CD6177B1DEB9}"/>
              </a:ext>
            </a:extLst>
          </p:cNvPr>
          <p:cNvSpPr txBox="1"/>
          <p:nvPr/>
        </p:nvSpPr>
        <p:spPr>
          <a:xfrm>
            <a:off x="0" y="513347"/>
            <a:ext cx="12192000" cy="1384995"/>
          </a:xfrm>
          <a:prstGeom prst="rect">
            <a:avLst/>
          </a:prstGeom>
          <a:noFill/>
        </p:spPr>
        <p:txBody>
          <a:bodyPr wrap="square">
            <a:spAutoFit/>
          </a:bodyPr>
          <a:lstStyle/>
          <a:p>
            <a:r>
              <a:rPr lang="ka-GE" sz="2800" b="1">
                <a:effectLst/>
                <a:latin typeface="Calibri" panose="020F0502020204030204" pitchFamily="34" charset="0"/>
                <a:ea typeface="Calibri" panose="020F0502020204030204" pitchFamily="34" charset="0"/>
                <a:cs typeface="Times New Roman" panose="02020603050405020304" pitchFamily="18" charset="0"/>
              </a:rPr>
              <a:t>მაღაზიების ქსელში, საინფორმაციო სისტემები ხელს უწყობს სხვადასხვა ამოცანებს, რათა გაამარტივონ ოპერაციები და გაზარდონ ეფექტურობა სხვადასხვა ბიზნეს სფეროებში. </a:t>
            </a:r>
            <a:endParaRPr lang="en-US" sz="2800" b="1"/>
          </a:p>
        </p:txBody>
      </p:sp>
      <p:sp>
        <p:nvSpPr>
          <p:cNvPr id="19" name="Rectangle 18">
            <a:extLst>
              <a:ext uri="{FF2B5EF4-FFF2-40B4-BE49-F238E27FC236}">
                <a16:creationId xmlns:a16="http://schemas.microsoft.com/office/drawing/2014/main" id="{89D5D15F-EC90-441C-B33B-B15254DF71C0}"/>
              </a:ext>
            </a:extLst>
          </p:cNvPr>
          <p:cNvSpPr/>
          <p:nvPr/>
        </p:nvSpPr>
        <p:spPr>
          <a:xfrm>
            <a:off x="3970421" y="0"/>
            <a:ext cx="4251158" cy="513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a-GE" sz="1800">
                <a:effectLst/>
                <a:latin typeface="Calibri" panose="020F0502020204030204" pitchFamily="34" charset="0"/>
                <a:ea typeface="Calibri" panose="020F0502020204030204" pitchFamily="34" charset="0"/>
                <a:cs typeface="Times New Roman" panose="02020603050405020304" pitchFamily="18" charset="0"/>
              </a:rPr>
              <a:t>ინფორმაციული სისტემების ამოცანები</a:t>
            </a:r>
            <a:endParaRPr lang="en-US"/>
          </a:p>
        </p:txBody>
      </p:sp>
      <p:sp>
        <p:nvSpPr>
          <p:cNvPr id="22" name="Rectangle 21">
            <a:extLst>
              <a:ext uri="{FF2B5EF4-FFF2-40B4-BE49-F238E27FC236}">
                <a16:creationId xmlns:a16="http://schemas.microsoft.com/office/drawing/2014/main" id="{830D88C4-9861-464F-8E69-29EB78BDC579}"/>
              </a:ext>
            </a:extLst>
          </p:cNvPr>
          <p:cNvSpPr/>
          <p:nvPr/>
        </p:nvSpPr>
        <p:spPr>
          <a:xfrm>
            <a:off x="0" y="2411689"/>
            <a:ext cx="6096000" cy="16776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effectLst/>
                <a:latin typeface="Calibri" panose="020F0502020204030204" pitchFamily="34" charset="0"/>
                <a:ea typeface="Calibri" panose="020F0502020204030204" pitchFamily="34" charset="0"/>
                <a:cs typeface="Times New Roman" panose="02020603050405020304" pitchFamily="18" charset="0"/>
              </a:rPr>
              <a:t>გაყიდვების წერტილის სისტემები</a:t>
            </a:r>
            <a:r>
              <a:rPr lang="en-US" sz="2400">
                <a:effectLst/>
                <a:latin typeface="Calibri" panose="020F0502020204030204" pitchFamily="34" charset="0"/>
                <a:ea typeface="Calibri" panose="020F0502020204030204" pitchFamily="34" charset="0"/>
                <a:cs typeface="Times New Roman" panose="02020603050405020304" pitchFamily="18" charset="0"/>
              </a:rPr>
              <a:t> -</a:t>
            </a:r>
            <a:r>
              <a:rPr lang="ka-GE" sz="2400">
                <a:effectLst/>
                <a:latin typeface="Calibri" panose="020F0502020204030204" pitchFamily="34" charset="0"/>
                <a:ea typeface="Calibri" panose="020F0502020204030204" pitchFamily="34" charset="0"/>
                <a:cs typeface="Times New Roman" panose="02020603050405020304" pitchFamily="18" charset="0"/>
              </a:rPr>
              <a:t> ახორციელებს ტრანზაქციებს, რაც უზრუნველყოფს გადახდის უსაფრთხო დამუშავებას.</a:t>
            </a:r>
            <a:endParaRPr lang="en-US" sz="2400"/>
          </a:p>
        </p:txBody>
      </p:sp>
      <p:sp>
        <p:nvSpPr>
          <p:cNvPr id="23" name="Rectangle 22">
            <a:extLst>
              <a:ext uri="{FF2B5EF4-FFF2-40B4-BE49-F238E27FC236}">
                <a16:creationId xmlns:a16="http://schemas.microsoft.com/office/drawing/2014/main" id="{F5785A0E-782A-45CC-BFAE-8C3A60013CAA}"/>
              </a:ext>
            </a:extLst>
          </p:cNvPr>
          <p:cNvSpPr/>
          <p:nvPr/>
        </p:nvSpPr>
        <p:spPr>
          <a:xfrm>
            <a:off x="6096000" y="3763879"/>
            <a:ext cx="6096000" cy="1677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effectLst/>
                <a:latin typeface="Calibri" panose="020F0502020204030204" pitchFamily="34" charset="0"/>
                <a:ea typeface="Calibri" panose="020F0502020204030204" pitchFamily="34" charset="0"/>
                <a:cs typeface="Times New Roman" panose="02020603050405020304" pitchFamily="18" charset="0"/>
              </a:rPr>
              <a:t>მომხმარებელთან ურთიერთობის მართვის სისტემები</a:t>
            </a:r>
            <a:r>
              <a:rPr lang="en-US" sz="2400">
                <a:effectLst/>
                <a:latin typeface="Calibri" panose="020F0502020204030204" pitchFamily="34" charset="0"/>
                <a:ea typeface="Calibri" panose="020F0502020204030204" pitchFamily="34" charset="0"/>
                <a:cs typeface="Times New Roman" panose="02020603050405020304" pitchFamily="18" charset="0"/>
              </a:rPr>
              <a:t> -</a:t>
            </a:r>
            <a:r>
              <a:rPr lang="ka-GE" sz="2400">
                <a:effectLst/>
                <a:latin typeface="Calibri" panose="020F0502020204030204" pitchFamily="34" charset="0"/>
                <a:ea typeface="Calibri" panose="020F0502020204030204" pitchFamily="34" charset="0"/>
                <a:cs typeface="Times New Roman" panose="02020603050405020304" pitchFamily="18" charset="0"/>
              </a:rPr>
              <a:t> ინახავს მომხმარებელთა ინფორმაციას და მხარს უჭერს ლოიალობის პროგრამებს.</a:t>
            </a:r>
            <a:endParaRPr lang="en-US" sz="2400"/>
          </a:p>
        </p:txBody>
      </p:sp>
      <p:sp>
        <p:nvSpPr>
          <p:cNvPr id="25" name="Rectangle 24">
            <a:extLst>
              <a:ext uri="{FF2B5EF4-FFF2-40B4-BE49-F238E27FC236}">
                <a16:creationId xmlns:a16="http://schemas.microsoft.com/office/drawing/2014/main" id="{E6FA0B90-4E73-4209-977D-5628CC91899F}"/>
              </a:ext>
            </a:extLst>
          </p:cNvPr>
          <p:cNvSpPr/>
          <p:nvPr/>
        </p:nvSpPr>
        <p:spPr>
          <a:xfrm>
            <a:off x="0" y="5116069"/>
            <a:ext cx="6096000" cy="1677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effectLst/>
                <a:latin typeface="Calibri" panose="020F0502020204030204" pitchFamily="34" charset="0"/>
                <a:ea typeface="Calibri" panose="020F0502020204030204" pitchFamily="34" charset="0"/>
                <a:cs typeface="Times New Roman" panose="02020603050405020304" pitchFamily="18" charset="0"/>
              </a:rPr>
              <a:t>მარკეტინგი და სარეკლამო ამოცანები</a:t>
            </a:r>
            <a:r>
              <a:rPr lang="en-US" sz="2400">
                <a:effectLst/>
                <a:latin typeface="Calibri" panose="020F0502020204030204" pitchFamily="34" charset="0"/>
                <a:ea typeface="Calibri" panose="020F0502020204030204" pitchFamily="34" charset="0"/>
                <a:cs typeface="Times New Roman" panose="02020603050405020304" pitchFamily="18" charset="0"/>
              </a:rPr>
              <a:t> -</a:t>
            </a:r>
            <a:r>
              <a:rPr lang="ka-GE" sz="2400">
                <a:effectLst/>
                <a:latin typeface="Calibri" panose="020F0502020204030204" pitchFamily="34" charset="0"/>
                <a:ea typeface="Calibri" panose="020F0502020204030204" pitchFamily="34" charset="0"/>
                <a:cs typeface="Times New Roman" panose="02020603050405020304" pitchFamily="18" charset="0"/>
              </a:rPr>
              <a:t> მოიცავს კამპანიების დაგეგმვასა და განხორციელებას, მონაცემების გამოყენებას მიზნობრივი აქციებისთვის.</a:t>
            </a:r>
            <a:endParaRPr lang="en-US" sz="2400"/>
          </a:p>
        </p:txBody>
      </p:sp>
    </p:spTree>
    <p:extLst>
      <p:ext uri="{BB962C8B-B14F-4D97-AF65-F5344CB8AC3E}">
        <p14:creationId xmlns:p14="http://schemas.microsoft.com/office/powerpoint/2010/main" val="142898099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288972-F0D1-449E-BF9F-3914B4B6852C}"/>
              </a:ext>
            </a:extLst>
          </p:cNvPr>
          <p:cNvSpPr/>
          <p:nvPr/>
        </p:nvSpPr>
        <p:spPr>
          <a:xfrm>
            <a:off x="3970421" y="0"/>
            <a:ext cx="4251158" cy="513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a-GE" sz="1800"/>
              <a:t>სისტემის ფინანსური ნაწილი</a:t>
            </a:r>
            <a:endParaRPr lang="en-US"/>
          </a:p>
        </p:txBody>
      </p:sp>
      <p:sp>
        <p:nvSpPr>
          <p:cNvPr id="6" name="TextBox 5">
            <a:extLst>
              <a:ext uri="{FF2B5EF4-FFF2-40B4-BE49-F238E27FC236}">
                <a16:creationId xmlns:a16="http://schemas.microsoft.com/office/drawing/2014/main" id="{32B2C300-9C31-43E9-836B-4786EAA323C7}"/>
              </a:ext>
            </a:extLst>
          </p:cNvPr>
          <p:cNvSpPr txBox="1"/>
          <p:nvPr/>
        </p:nvSpPr>
        <p:spPr>
          <a:xfrm>
            <a:off x="0" y="513347"/>
            <a:ext cx="12192000" cy="1384995"/>
          </a:xfrm>
          <a:prstGeom prst="rect">
            <a:avLst/>
          </a:prstGeom>
          <a:noFill/>
        </p:spPr>
        <p:txBody>
          <a:bodyPr wrap="square">
            <a:spAutoFit/>
          </a:bodyPr>
          <a:lstStyle/>
          <a:p>
            <a:r>
              <a:rPr lang="ka-GE" sz="2800">
                <a:effectLst/>
                <a:latin typeface="Calibri" panose="020F0502020204030204" pitchFamily="34" charset="0"/>
                <a:ea typeface="Calibri" panose="020F0502020204030204" pitchFamily="34" charset="0"/>
                <a:cs typeface="Times New Roman" panose="02020603050405020304" pitchFamily="18" charset="0"/>
              </a:rPr>
              <a:t>საინფორმაციო სისტემის ფინანსური ნაწილი მაღაზიათა ქსელში არის მრავალმხრივი ჩარჩო, რომელიც შექმნილია ფინანსური პროცესების მტკიცე მართვის უზრუნველსაყოფად. </a:t>
            </a:r>
            <a:endParaRPr lang="en-US" sz="2800"/>
          </a:p>
        </p:txBody>
      </p:sp>
      <p:sp>
        <p:nvSpPr>
          <p:cNvPr id="7" name="Rectangle 6">
            <a:extLst>
              <a:ext uri="{FF2B5EF4-FFF2-40B4-BE49-F238E27FC236}">
                <a16:creationId xmlns:a16="http://schemas.microsoft.com/office/drawing/2014/main" id="{B84EB06E-6154-4254-9D8E-8A6C27341FA6}"/>
              </a:ext>
            </a:extLst>
          </p:cNvPr>
          <p:cNvSpPr/>
          <p:nvPr/>
        </p:nvSpPr>
        <p:spPr>
          <a:xfrm>
            <a:off x="0" y="1898342"/>
            <a:ext cx="5903495" cy="12459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effectLst/>
                <a:latin typeface="Calibri" panose="020F0502020204030204" pitchFamily="34" charset="0"/>
                <a:ea typeface="Calibri" panose="020F0502020204030204" pitchFamily="34" charset="0"/>
                <a:cs typeface="Times New Roman" panose="02020603050405020304" pitchFamily="18" charset="0"/>
              </a:rPr>
              <a:t>ფინანსური ანგარიშგება</a:t>
            </a:r>
            <a:r>
              <a:rPr lang="en-US" sz="2400">
                <a:effectLst/>
                <a:latin typeface="Calibri" panose="020F0502020204030204" pitchFamily="34" charset="0"/>
                <a:ea typeface="Calibri" panose="020F0502020204030204" pitchFamily="34" charset="0"/>
                <a:cs typeface="Times New Roman" panose="02020603050405020304" pitchFamily="18" charset="0"/>
              </a:rPr>
              <a:t> -</a:t>
            </a:r>
            <a:r>
              <a:rPr lang="ka-GE" sz="2400">
                <a:effectLst/>
                <a:latin typeface="Calibri" panose="020F0502020204030204" pitchFamily="34" charset="0"/>
                <a:ea typeface="Calibri" panose="020F0502020204030204" pitchFamily="34" charset="0"/>
                <a:cs typeface="Times New Roman" panose="02020603050405020304" pitchFamily="18" charset="0"/>
              </a:rPr>
              <a:t> მოიცავს მოგებისა და ზარალის ანგარიშგებას</a:t>
            </a: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8" name="Rectangle 7">
            <a:extLst>
              <a:ext uri="{FF2B5EF4-FFF2-40B4-BE49-F238E27FC236}">
                <a16:creationId xmlns:a16="http://schemas.microsoft.com/office/drawing/2014/main" id="{3796479C-5D3D-458C-828A-066B41E7BECD}"/>
              </a:ext>
            </a:extLst>
          </p:cNvPr>
          <p:cNvSpPr/>
          <p:nvPr/>
        </p:nvSpPr>
        <p:spPr>
          <a:xfrm>
            <a:off x="5903495" y="3144254"/>
            <a:ext cx="6288505" cy="16523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effectLst/>
                <a:latin typeface="Calibri" panose="020F0502020204030204" pitchFamily="34" charset="0"/>
                <a:ea typeface="Calibri" panose="020F0502020204030204" pitchFamily="34" charset="0"/>
                <a:cs typeface="Times New Roman" panose="02020603050405020304" pitchFamily="18" charset="0"/>
              </a:rPr>
              <a:t>ბიუჯეტირებისა და პროგნოზირების მოდულები</a:t>
            </a:r>
            <a:r>
              <a:rPr lang="en-US" sz="2400">
                <a:effectLst/>
                <a:latin typeface="Calibri" panose="020F0502020204030204" pitchFamily="34" charset="0"/>
                <a:ea typeface="Calibri" panose="020F0502020204030204" pitchFamily="34" charset="0"/>
                <a:cs typeface="Times New Roman" panose="02020603050405020304" pitchFamily="18" charset="0"/>
              </a:rPr>
              <a:t> -</a:t>
            </a:r>
            <a:r>
              <a:rPr lang="ka-GE" sz="2400">
                <a:effectLst/>
                <a:latin typeface="Calibri" panose="020F0502020204030204" pitchFamily="34" charset="0"/>
                <a:ea typeface="Calibri" panose="020F0502020204030204" pitchFamily="34" charset="0"/>
                <a:cs typeface="Times New Roman" panose="02020603050405020304" pitchFamily="18" charset="0"/>
              </a:rPr>
              <a:t> ხელს უწყობს ბიუჯეტის შემუშავებასა და მართვას, ასევე მომავალი ფინანსური მაჩვენებლების პროგნოზირებას.</a:t>
            </a:r>
            <a:endParaRPr lang="en-US" sz="2400"/>
          </a:p>
        </p:txBody>
      </p:sp>
      <p:sp>
        <p:nvSpPr>
          <p:cNvPr id="9" name="Rectangle 8">
            <a:extLst>
              <a:ext uri="{FF2B5EF4-FFF2-40B4-BE49-F238E27FC236}">
                <a16:creationId xmlns:a16="http://schemas.microsoft.com/office/drawing/2014/main" id="{CB5A83A2-7E0E-4FF0-803B-FC87FC579CEB}"/>
              </a:ext>
            </a:extLst>
          </p:cNvPr>
          <p:cNvSpPr/>
          <p:nvPr/>
        </p:nvSpPr>
        <p:spPr>
          <a:xfrm>
            <a:off x="0" y="4796589"/>
            <a:ext cx="6096000" cy="20614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ka-GE" sz="2400">
                <a:effectLst/>
                <a:latin typeface="Calibri" panose="020F0502020204030204" pitchFamily="34" charset="0"/>
                <a:ea typeface="Calibri" panose="020F0502020204030204" pitchFamily="34" charset="0"/>
                <a:cs typeface="Times New Roman" panose="02020603050405020304" pitchFamily="18" charset="0"/>
              </a:rPr>
              <a:t>მოგების მარჟის ანალიზის</a:t>
            </a:r>
            <a:r>
              <a:rPr lang="en-US" sz="2400">
                <a:effectLst/>
                <a:latin typeface="Calibri" panose="020F0502020204030204" pitchFamily="34" charset="0"/>
                <a:ea typeface="Calibri" panose="020F0502020204030204" pitchFamily="34" charset="0"/>
                <a:cs typeface="Times New Roman" panose="02020603050405020304" pitchFamily="18" charset="0"/>
              </a:rPr>
              <a:t> </a:t>
            </a:r>
            <a:r>
              <a:rPr lang="ka-GE" sz="2400">
                <a:effectLst/>
                <a:latin typeface="Calibri" panose="020F0502020204030204" pitchFamily="34" charset="0"/>
                <a:ea typeface="Calibri" panose="020F0502020204030204" pitchFamily="34" charset="0"/>
                <a:cs typeface="Times New Roman" panose="02020603050405020304" pitchFamily="18" charset="0"/>
              </a:rPr>
              <a:t>ინსტრუმენტები</a:t>
            </a:r>
            <a:r>
              <a:rPr lang="en-US" sz="2400">
                <a:effectLst/>
                <a:latin typeface="Calibri" panose="020F0502020204030204" pitchFamily="34" charset="0"/>
                <a:ea typeface="Calibri" panose="020F0502020204030204" pitchFamily="34" charset="0"/>
                <a:cs typeface="Times New Roman" panose="02020603050405020304" pitchFamily="18" charset="0"/>
              </a:rPr>
              <a:t> - </a:t>
            </a:r>
            <a:r>
              <a:rPr lang="ka-GE" sz="2400">
                <a:effectLst/>
                <a:latin typeface="Calibri" panose="020F0502020204030204" pitchFamily="34" charset="0"/>
                <a:ea typeface="Calibri" panose="020F0502020204030204" pitchFamily="34" charset="0"/>
                <a:cs typeface="Times New Roman" panose="02020603050405020304" pitchFamily="18" charset="0"/>
              </a:rPr>
              <a:t>აფასებენ პროდუქტის მომგებიანობას და აკონტროლებენ მთლიანი მოგების ზღვარს ეფექტური ფასების სტრატეგიებისთვის. </a:t>
            </a:r>
            <a:endParaRPr lang="en-US" sz="2400"/>
          </a:p>
        </p:txBody>
      </p:sp>
      <p:pic>
        <p:nvPicPr>
          <p:cNvPr id="10" name="Picture 9">
            <a:extLst>
              <a:ext uri="{FF2B5EF4-FFF2-40B4-BE49-F238E27FC236}">
                <a16:creationId xmlns:a16="http://schemas.microsoft.com/office/drawing/2014/main" id="{D7DB9389-B8EA-4D45-8425-50E6C618C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4254"/>
            <a:ext cx="5903495" cy="165233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437040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696</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Sylfaen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64</cp:revision>
  <dcterms:created xsi:type="dcterms:W3CDTF">2024-01-07T17:09:01Z</dcterms:created>
  <dcterms:modified xsi:type="dcterms:W3CDTF">2024-02-09T19:43:04Z</dcterms:modified>
</cp:coreProperties>
</file>