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58" r:id="rId9"/>
    <p:sldId id="259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5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2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sentinel-2-bands-combination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8559-7A09-9F0B-2D8A-0D2206CC3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Machine Learning Based Modelling of Spatial Data Using R Language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04AD5-2B63-9233-4B0C-6FFAE77D7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US" dirty="0"/>
              <a:t>©2023 Ziyadatul </a:t>
            </a:r>
            <a:r>
              <a:rPr lang="en-US" dirty="0" smtClean="0"/>
              <a:t>Hikmah |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8C95474-20B2-3434-D047-94BC6D14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1" y="241218"/>
            <a:ext cx="2674620" cy="7001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A34E9A-389C-E8F5-4C95-0B8F5D0E74C8}"/>
              </a:ext>
            </a:extLst>
          </p:cNvPr>
          <p:cNvCxnSpPr>
            <a:cxnSpLocks/>
          </p:cNvCxnSpPr>
          <p:nvPr/>
        </p:nvCxnSpPr>
        <p:spPr>
          <a:xfrm>
            <a:off x="5355778" y="272103"/>
            <a:ext cx="0" cy="700129"/>
          </a:xfrm>
          <a:prstGeom prst="line">
            <a:avLst/>
          </a:prstGeom>
          <a:ln>
            <a:solidFill>
              <a:srgbClr val="243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05BF040-7007-ABCD-907A-9FCDCFF6B989}"/>
              </a:ext>
            </a:extLst>
          </p:cNvPr>
          <p:cNvSpPr txBox="1">
            <a:spLocks/>
          </p:cNvSpPr>
          <p:nvPr/>
        </p:nvSpPr>
        <p:spPr>
          <a:xfrm>
            <a:off x="5497106" y="233009"/>
            <a:ext cx="4495800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Laboratorium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Analisis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Lingkungan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dan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Geospasial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3657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6B780-4699-4565-8FFB-DB660DF2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71" y="903549"/>
            <a:ext cx="6694415" cy="5246535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0A61D5C-BF7F-4496-8A6C-39B91370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A9CE70-7C37-4312-BC38-8D06E5AD12F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Sentinel 2 Bands</a:t>
            </a:r>
          </a:p>
        </p:txBody>
      </p:sp>
    </p:spTree>
    <p:extLst>
      <p:ext uri="{BB962C8B-B14F-4D97-AF65-F5344CB8AC3E}">
        <p14:creationId xmlns:p14="http://schemas.microsoft.com/office/powerpoint/2010/main" val="41139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0A61D5C-BF7F-4496-8A6C-39B91370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A9CE70-7C37-4312-BC38-8D06E5AD12F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Sentinel 2 Band Combinations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DD967D-16A1-4FD3-AEDB-BF8385DD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72584"/>
              </p:ext>
            </p:extLst>
          </p:nvPr>
        </p:nvGraphicFramePr>
        <p:xfrm>
          <a:off x="1550735" y="1181460"/>
          <a:ext cx="7283116" cy="402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39">
                  <a:extLst>
                    <a:ext uri="{9D8B030D-6E8A-4147-A177-3AD203B41FA5}">
                      <a16:colId xmlns:a16="http://schemas.microsoft.com/office/drawing/2014/main" val="2610830131"/>
                    </a:ext>
                  </a:extLst>
                </a:gridCol>
                <a:gridCol w="4614777">
                  <a:extLst>
                    <a:ext uri="{9D8B030D-6E8A-4147-A177-3AD203B41FA5}">
                      <a16:colId xmlns:a16="http://schemas.microsoft.com/office/drawing/2014/main" val="4199167616"/>
                    </a:ext>
                  </a:extLst>
                </a:gridCol>
              </a:tblGrid>
              <a:tr h="419323">
                <a:tc>
                  <a:txBody>
                    <a:bodyPr/>
                    <a:lstStyle/>
                    <a:p>
                      <a:r>
                        <a:rPr lang="en-US" sz="1800" dirty="0"/>
                        <a:t>Combinations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Channels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6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Natural color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Red (B4), green (B3), blue (B2)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8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 infrared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Near-infrared (B8), red (B4), green (B3)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Short-wave infrared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SWIR-2 (B12), NIR (B8A), red (B4)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Agriculture 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SWIR-1 (B11), near-infrared (B8), blue (B2)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4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Geology 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SWIR-2 (B12), SWIR-1 (B11), blue (B2)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3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Bathymetric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 (B4), green (B3), coastal band (B1)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4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Vegetation index/ NDVI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(B8-B4)/(B8+B4)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8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Yellowness </a:t>
                      </a:r>
                      <a:r>
                        <a:rPr lang="en-US" sz="1800" dirty="0"/>
                        <a:t>index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(B4+B3-B2)/(B4+B3+B2)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Moisture index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(B8A-B11)/(B8A+B11)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175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5D68DF-9E07-42A4-9ABD-7F618CF58DB3}"/>
              </a:ext>
            </a:extLst>
          </p:cNvPr>
          <p:cNvSpPr/>
          <p:nvPr/>
        </p:nvSpPr>
        <p:spPr>
          <a:xfrm>
            <a:off x="5847501" y="5329480"/>
            <a:ext cx="7283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>
                <a:hlinkClick r:id="rId3"/>
              </a:rPr>
              <a:t>https://gisgeography.com/sentinel-2-bands-combinations/</a:t>
            </a:r>
            <a:endParaRPr lang="en-ID" sz="1600" dirty="0"/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8736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0A61D5C-BF7F-4496-8A6C-39B91370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44" y="2844447"/>
            <a:ext cx="2706310" cy="708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A9CE70-7C37-4312-BC38-8D06E5AD12F3}"/>
              </a:ext>
            </a:extLst>
          </p:cNvPr>
          <p:cNvSpPr txBox="1">
            <a:spLocks/>
          </p:cNvSpPr>
          <p:nvPr/>
        </p:nvSpPr>
        <p:spPr>
          <a:xfrm>
            <a:off x="4138863" y="2913715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3083C-BDC2-4B12-A705-7324E8136B20}"/>
              </a:ext>
            </a:extLst>
          </p:cNvPr>
          <p:cNvCxnSpPr>
            <a:cxnSpLocks/>
          </p:cNvCxnSpPr>
          <p:nvPr/>
        </p:nvCxnSpPr>
        <p:spPr>
          <a:xfrm>
            <a:off x="6029546" y="2783476"/>
            <a:ext cx="0" cy="700129"/>
          </a:xfrm>
          <a:prstGeom prst="line">
            <a:avLst/>
          </a:prstGeom>
          <a:ln>
            <a:solidFill>
              <a:srgbClr val="243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C4DE-BC6C-E2DA-391D-B3D8D403A9D0}"/>
              </a:ext>
            </a:extLst>
          </p:cNvPr>
          <p:cNvSpPr/>
          <p:nvPr/>
        </p:nvSpPr>
        <p:spPr>
          <a:xfrm>
            <a:off x="4362449" y="4174266"/>
            <a:ext cx="5535929" cy="870534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35DF3B-3145-38FB-80C6-E4BC51CA032A}"/>
              </a:ext>
            </a:extLst>
          </p:cNvPr>
          <p:cNvSpPr/>
          <p:nvPr/>
        </p:nvSpPr>
        <p:spPr>
          <a:xfrm>
            <a:off x="4362450" y="1995797"/>
            <a:ext cx="5535929" cy="870534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4588FF-853F-DB7C-8A9C-7F2E301A198B}"/>
              </a:ext>
            </a:extLst>
          </p:cNvPr>
          <p:cNvSpPr txBox="1">
            <a:spLocks/>
          </p:cNvSpPr>
          <p:nvPr/>
        </p:nvSpPr>
        <p:spPr>
          <a:xfrm>
            <a:off x="1408564" y="1995796"/>
            <a:ext cx="1695450" cy="381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Phenomena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EE7DE1E-03BC-0A2B-D0ED-98DC5DCD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B3AA03-A4DA-5B64-6668-8AD31AFC6A98}"/>
              </a:ext>
            </a:extLst>
          </p:cNvPr>
          <p:cNvSpPr/>
          <p:nvPr/>
        </p:nvSpPr>
        <p:spPr>
          <a:xfrm>
            <a:off x="6096000" y="1009060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Spatial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1EA1BD-B415-829D-74EE-FA6BA71B5A2E}"/>
              </a:ext>
            </a:extLst>
          </p:cNvPr>
          <p:cNvSpPr/>
          <p:nvPr/>
        </p:nvSpPr>
        <p:spPr>
          <a:xfrm>
            <a:off x="4626877" y="2152060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3424B1-2850-36D0-CD64-773BBD5583D0}"/>
              </a:ext>
            </a:extLst>
          </p:cNvPr>
          <p:cNvSpPr/>
          <p:nvPr/>
        </p:nvSpPr>
        <p:spPr>
          <a:xfrm>
            <a:off x="7408177" y="2152060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Vektor</a:t>
            </a:r>
            <a:r>
              <a:rPr lang="en-US" sz="24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A8CAA9-59E2-7814-19EA-534DEC537DCA}"/>
              </a:ext>
            </a:extLst>
          </p:cNvPr>
          <p:cNvSpPr/>
          <p:nvPr/>
        </p:nvSpPr>
        <p:spPr>
          <a:xfrm>
            <a:off x="6044564" y="3235354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0EF9D0-F913-A7C7-1F5A-5F6CAFB6E47C}"/>
              </a:ext>
            </a:extLst>
          </p:cNvPr>
          <p:cNvSpPr/>
          <p:nvPr/>
        </p:nvSpPr>
        <p:spPr>
          <a:xfrm>
            <a:off x="4626877" y="4292647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Classification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DFF8ED-73F0-582B-005E-C21EDD869B62}"/>
              </a:ext>
            </a:extLst>
          </p:cNvPr>
          <p:cNvSpPr/>
          <p:nvPr/>
        </p:nvSpPr>
        <p:spPr>
          <a:xfrm>
            <a:off x="7463054" y="4292647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Regression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E250A5-3A1E-27FD-FC36-AE9AC80676A9}"/>
              </a:ext>
            </a:extLst>
          </p:cNvPr>
          <p:cNvSpPr/>
          <p:nvPr/>
        </p:nvSpPr>
        <p:spPr>
          <a:xfrm>
            <a:off x="5960377" y="5403815"/>
            <a:ext cx="2171700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Statistic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4A7D10-A34D-52EF-99B0-BB448EDE1826}"/>
              </a:ext>
            </a:extLst>
          </p:cNvPr>
          <p:cNvGrpSpPr/>
          <p:nvPr/>
        </p:nvGrpSpPr>
        <p:grpSpPr>
          <a:xfrm>
            <a:off x="1436217" y="2437005"/>
            <a:ext cx="1695450" cy="2321900"/>
            <a:chOff x="1162050" y="1578950"/>
            <a:chExt cx="1695450" cy="23219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84906C-EB5E-BA46-47CC-F78D3C1ECC29}"/>
                </a:ext>
              </a:extLst>
            </p:cNvPr>
            <p:cNvSpPr/>
            <p:nvPr/>
          </p:nvSpPr>
          <p:spPr>
            <a:xfrm>
              <a:off x="1162050" y="1578950"/>
              <a:ext cx="1695450" cy="23219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D614EAF-B108-CCF4-070B-F4EB00E0728C}"/>
                </a:ext>
              </a:extLst>
            </p:cNvPr>
            <p:cNvSpPr/>
            <p:nvPr/>
          </p:nvSpPr>
          <p:spPr>
            <a:xfrm>
              <a:off x="1316918" y="1766471"/>
              <a:ext cx="1371405" cy="5698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Past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82C1567-7AD1-0F6C-6414-2ABA553C1520}"/>
                </a:ext>
              </a:extLst>
            </p:cNvPr>
            <p:cNvSpPr/>
            <p:nvPr/>
          </p:nvSpPr>
          <p:spPr>
            <a:xfrm>
              <a:off x="1316918" y="2437005"/>
              <a:ext cx="1371405" cy="5698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Present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F47EA72-359C-2C4F-AE34-CC5704FD0F65}"/>
                </a:ext>
              </a:extLst>
            </p:cNvPr>
            <p:cNvSpPr/>
            <p:nvPr/>
          </p:nvSpPr>
          <p:spPr>
            <a:xfrm>
              <a:off x="1316918" y="3144055"/>
              <a:ext cx="1371405" cy="5698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Future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08A5C1-24F1-41D8-B61F-0664E5C0F984}"/>
              </a:ext>
            </a:extLst>
          </p:cNvPr>
          <p:cNvSpPr/>
          <p:nvPr/>
        </p:nvSpPr>
        <p:spPr>
          <a:xfrm>
            <a:off x="839648" y="5389279"/>
            <a:ext cx="1371405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48A8E1-AD98-7AB4-B374-9FF671EBD417}"/>
              </a:ext>
            </a:extLst>
          </p:cNvPr>
          <p:cNvSpPr/>
          <p:nvPr/>
        </p:nvSpPr>
        <p:spPr>
          <a:xfrm>
            <a:off x="2445964" y="5389279"/>
            <a:ext cx="1371405" cy="569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6D641AB-7693-B418-F9E2-FCA82D1E878A}"/>
              </a:ext>
            </a:extLst>
          </p:cNvPr>
          <p:cNvSpPr txBox="1">
            <a:spLocks/>
          </p:cNvSpPr>
          <p:nvPr/>
        </p:nvSpPr>
        <p:spPr>
          <a:xfrm>
            <a:off x="675907" y="591570"/>
            <a:ext cx="5189220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Concept of Spatial Model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29B0F97-9169-601E-3C14-423B719BCFF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551383" y="1209416"/>
            <a:ext cx="573110" cy="1312177"/>
          </a:xfrm>
          <a:prstGeom prst="bentConnector3">
            <a:avLst>
              <a:gd name="adj1" fmla="val 33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9A13F2-0C73-E311-4479-D43FB4B31A4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160734" y="1130944"/>
            <a:ext cx="573110" cy="1469123"/>
          </a:xfrm>
          <a:prstGeom prst="bentConnector3">
            <a:avLst>
              <a:gd name="adj1" fmla="val 33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483F136-0411-7C19-3B43-5FFCEEABFA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595958" y="3339700"/>
            <a:ext cx="487403" cy="1418490"/>
          </a:xfrm>
          <a:prstGeom prst="bentConnector3">
            <a:avLst>
              <a:gd name="adj1" fmla="val 39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F40635A-9F32-EC5B-CD94-928BD9C6C83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555519" y="2296846"/>
            <a:ext cx="513404" cy="136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3C22C1-9CC0-3D9F-1F2D-314C59C51E2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6164868" y="2269808"/>
            <a:ext cx="513404" cy="1417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ED4A49-CCE1-90DF-27AA-F6EB8178237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6177870" y="3340102"/>
            <a:ext cx="487403" cy="1417687"/>
          </a:xfrm>
          <a:prstGeom prst="bentConnector3">
            <a:avLst>
              <a:gd name="adj1" fmla="val 39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52CCA8-0DC1-569E-2E3E-59B08D15ADD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6108838" y="4466426"/>
            <a:ext cx="541278" cy="1333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03201E8-6F7E-6DA3-83DD-3F5DFAF5DEB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7526927" y="4381838"/>
            <a:ext cx="541278" cy="150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058B8FBB-1A29-EC34-8B84-7CC989EA7D02}"/>
              </a:ext>
            </a:extLst>
          </p:cNvPr>
          <p:cNvSpPr txBox="1">
            <a:spLocks/>
          </p:cNvSpPr>
          <p:nvPr/>
        </p:nvSpPr>
        <p:spPr>
          <a:xfrm>
            <a:off x="3779152" y="1673374"/>
            <a:ext cx="1695450" cy="381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Input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3F23E00F-39FE-2A25-64D5-D47D48DD7FAF}"/>
              </a:ext>
            </a:extLst>
          </p:cNvPr>
          <p:cNvSpPr/>
          <p:nvPr/>
        </p:nvSpPr>
        <p:spPr>
          <a:xfrm>
            <a:off x="3467295" y="3429000"/>
            <a:ext cx="2313646" cy="29375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5E0C70F-A760-488E-9F34-7D743673D8B4}"/>
              </a:ext>
            </a:extLst>
          </p:cNvPr>
          <p:cNvSpPr txBox="1">
            <a:spLocks/>
          </p:cNvSpPr>
          <p:nvPr/>
        </p:nvSpPr>
        <p:spPr>
          <a:xfrm>
            <a:off x="8787029" y="3815250"/>
            <a:ext cx="1695450" cy="381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Output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96D3227-67AA-DF79-9D13-70AB5A5AA79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1589460" y="4694797"/>
            <a:ext cx="630374" cy="758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C9DFF2C-3F91-616D-339B-90ECDC8675D6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2392617" y="4650229"/>
            <a:ext cx="630374" cy="847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34" grpId="0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7A9-4753-7713-FBA5-246B72EF82D3}"/>
              </a:ext>
            </a:extLst>
          </p:cNvPr>
          <p:cNvSpPr txBox="1">
            <a:spLocks/>
          </p:cNvSpPr>
          <p:nvPr/>
        </p:nvSpPr>
        <p:spPr>
          <a:xfrm>
            <a:off x="523507" y="439170"/>
            <a:ext cx="5189220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in R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71B94A1-5D65-3910-FAFE-C4214C68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B928D-0A6C-1EB0-1BFA-DD649D4FF560}"/>
              </a:ext>
            </a:extLst>
          </p:cNvPr>
          <p:cNvSpPr txBox="1"/>
          <p:nvPr/>
        </p:nvSpPr>
        <p:spPr>
          <a:xfrm>
            <a:off x="523506" y="1262756"/>
            <a:ext cx="40757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packages for different ML algorithms (e.g. Random Forests, Neural Networks, Support Vector Machines,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 type of machine learning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D0B3A-B450-CA4A-BCA3-3C80EC761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8" t="10471" r="11883" b="3904"/>
          <a:stretch/>
        </p:blipFill>
        <p:spPr>
          <a:xfrm>
            <a:off x="4854209" y="656930"/>
            <a:ext cx="6555320" cy="5335857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84B456A-DE64-E98E-B029-44938188628A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338473" y="1809123"/>
            <a:ext cx="738664" cy="2292808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7A9-4753-7713-FBA5-246B72EF82D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Modelling in R :: Cheat Sheet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71B94A1-5D65-3910-FAFE-C4214C68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50A66-FF9C-9C89-5B3F-D15753C3AB76}"/>
              </a:ext>
            </a:extLst>
          </p:cNvPr>
          <p:cNvSpPr txBox="1"/>
          <p:nvPr/>
        </p:nvSpPr>
        <p:spPr>
          <a:xfrm>
            <a:off x="1408562" y="894177"/>
            <a:ext cx="937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&amp; Unsupervised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4E4C7-7791-08D0-AEF3-C7E86AF0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1326463"/>
            <a:ext cx="11262360" cy="46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7A9-4753-7713-FBA5-246B72EF82D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Modelling in R :: Cheat Sheet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71B94A1-5D65-3910-FAFE-C4214C68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50A66-FF9C-9C89-5B3F-D15753C3AB76}"/>
              </a:ext>
            </a:extLst>
          </p:cNvPr>
          <p:cNvSpPr txBox="1"/>
          <p:nvPr/>
        </p:nvSpPr>
        <p:spPr>
          <a:xfrm>
            <a:off x="1408562" y="894177"/>
            <a:ext cx="937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&amp; Unsupervised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DA04D-5144-590F-E7A7-8DB04E67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990652"/>
            <a:ext cx="11824689" cy="282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B675A0-4713-1EF5-DCF4-7180E70252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2"/>
          <a:stretch/>
        </p:blipFill>
        <p:spPr>
          <a:xfrm>
            <a:off x="675095" y="1339514"/>
            <a:ext cx="11352794" cy="5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7A9-4753-7713-FBA5-246B72EF82D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Modelling in R :: Cheat Sheet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71B94A1-5D65-3910-FAFE-C4214C68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50A66-FF9C-9C89-5B3F-D15753C3AB76}"/>
              </a:ext>
            </a:extLst>
          </p:cNvPr>
          <p:cNvSpPr txBox="1"/>
          <p:nvPr/>
        </p:nvSpPr>
        <p:spPr>
          <a:xfrm>
            <a:off x="1408562" y="894177"/>
            <a:ext cx="937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Meta-Algorithm, Time Series &amp; Model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9A21-1642-5020-7199-93A68A722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5" r="319"/>
          <a:stretch/>
        </p:blipFill>
        <p:spPr>
          <a:xfrm>
            <a:off x="149682" y="1409446"/>
            <a:ext cx="11577498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7A9-4753-7713-FBA5-246B72EF82D3}"/>
              </a:ext>
            </a:extLst>
          </p:cNvPr>
          <p:cNvSpPr txBox="1">
            <a:spLocks/>
          </p:cNvSpPr>
          <p:nvPr/>
        </p:nvSpPr>
        <p:spPr>
          <a:xfrm>
            <a:off x="464820" y="178350"/>
            <a:ext cx="7023922" cy="56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 Modelling in R :: Cheat Sheet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71B94A1-5D65-3910-FAFE-C4214C68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50A66-FF9C-9C89-5B3F-D15753C3AB76}"/>
              </a:ext>
            </a:extLst>
          </p:cNvPr>
          <p:cNvSpPr txBox="1"/>
          <p:nvPr/>
        </p:nvSpPr>
        <p:spPr>
          <a:xfrm>
            <a:off x="1408562" y="894177"/>
            <a:ext cx="937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Meta-Algorithm, Time Series &amp; Model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9A21-1642-5020-7199-93A68A722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4" t="1555" r="319" b="89806"/>
          <a:stretch/>
        </p:blipFill>
        <p:spPr>
          <a:xfrm>
            <a:off x="601980" y="1409447"/>
            <a:ext cx="11125200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F1BE3-2044-8A84-38F8-D9FB8CA37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5"/>
          <a:stretch/>
        </p:blipFill>
        <p:spPr>
          <a:xfrm>
            <a:off x="249237" y="1874112"/>
            <a:ext cx="11347677" cy="37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606E9-02B2-E7E1-4580-BA648152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Outlook Computer Practice!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A91B5-4A94-0375-60D5-D77651F19213}"/>
              </a:ext>
            </a:extLst>
          </p:cNvPr>
          <p:cNvSpPr txBox="1"/>
          <p:nvPr/>
        </p:nvSpPr>
        <p:spPr>
          <a:xfrm>
            <a:off x="5007429" y="468864"/>
            <a:ext cx="6865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Case study: Land cover classification with ML in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88A20-8F50-13C2-266F-6C0DED48BEF8}"/>
              </a:ext>
            </a:extLst>
          </p:cNvPr>
          <p:cNvSpPr txBox="1"/>
          <p:nvPr/>
        </p:nvSpPr>
        <p:spPr>
          <a:xfrm>
            <a:off x="5007429" y="1558168"/>
            <a:ext cx="66765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Task: </a:t>
            </a:r>
            <a:r>
              <a:rPr lang="en-US" sz="1400" dirty="0"/>
              <a:t>identify the invasive gorse (</a:t>
            </a:r>
            <a:r>
              <a:rPr lang="en-US" sz="1400" i="1" dirty="0"/>
              <a:t>Ulex europaeus</a:t>
            </a:r>
            <a:r>
              <a:rPr lang="en-US" sz="1400" dirty="0"/>
              <a:t>) on the Banks Peninsula in New Zealand based on Sentinel satellite data</a:t>
            </a:r>
          </a:p>
          <a:p>
            <a:pPr marL="342900" indent="-342900">
              <a:buAutoNum type="arabicPeriod"/>
            </a:pPr>
            <a:r>
              <a:rPr lang="en-US" sz="1400" b="1" dirty="0"/>
              <a:t>Technical Focus: </a:t>
            </a:r>
            <a:r>
              <a:rPr lang="en-US" sz="1400" dirty="0"/>
              <a:t>Random Forest model training and spatial prediction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Material: </a:t>
            </a:r>
            <a:r>
              <a:rPr lang="en-US" sz="1400" dirty="0"/>
              <a:t>https</a:t>
            </a:r>
            <a:r>
              <a:rPr lang="en-US" sz="1400"/>
              <a:t>://</a:t>
            </a:r>
            <a:r>
              <a:rPr lang="en-US" sz="1400" smtClean="0"/>
              <a:t>github.com/HannaMeyer/Geostat2018/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Data: </a:t>
            </a:r>
            <a:r>
              <a:rPr lang="en-US" sz="1400" dirty="0"/>
              <a:t>Sentinel spectral channel (sentinel2017.grd) and polygon containing training sites (</a:t>
            </a:r>
            <a:r>
              <a:rPr lang="en-US" sz="1400" dirty="0" err="1"/>
              <a:t>trainingSites.shp</a:t>
            </a:r>
            <a:r>
              <a:rPr lang="en-US" sz="1400" dirty="0" smtClean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67938A-442D-67A9-8A43-D85E60E7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44" y="3429000"/>
            <a:ext cx="6966912" cy="235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D9612A-80A4-80F6-9D3D-B93F6FD1C9C3}"/>
              </a:ext>
            </a:extLst>
          </p:cNvPr>
          <p:cNvSpPr/>
          <p:nvPr/>
        </p:nvSpPr>
        <p:spPr>
          <a:xfrm>
            <a:off x="7474857" y="5428343"/>
            <a:ext cx="740229" cy="6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BDDEACA3-0024-823F-2270-528D4B70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0" y="6066033"/>
            <a:ext cx="1828800" cy="4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E7FF2-94AD-48E4-CAE4-C0850693A4DF}"/>
              </a:ext>
            </a:extLst>
          </p:cNvPr>
          <p:cNvSpPr txBox="1"/>
          <p:nvPr/>
        </p:nvSpPr>
        <p:spPr>
          <a:xfrm>
            <a:off x="30480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So, let’s get started!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C98E3-BE9A-B3FC-44EA-5493196F78AA}"/>
              </a:ext>
            </a:extLst>
          </p:cNvPr>
          <p:cNvSpPr/>
          <p:nvPr/>
        </p:nvSpPr>
        <p:spPr>
          <a:xfrm>
            <a:off x="8606971" y="943429"/>
            <a:ext cx="2467429" cy="1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229</TotalTime>
  <Words>322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Machine Learning Based Modelling of Spatial Data Using R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Outlook Computer Practice!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Modelling of Spatial Data Using R Language</dc:title>
  <dc:creator>Ziyadatul Hikmah</dc:creator>
  <cp:lastModifiedBy>Ziyadatul Hikmah</cp:lastModifiedBy>
  <cp:revision>8</cp:revision>
  <dcterms:created xsi:type="dcterms:W3CDTF">2022-10-30T08:42:38Z</dcterms:created>
  <dcterms:modified xsi:type="dcterms:W3CDTF">2023-11-07T16:37:59Z</dcterms:modified>
</cp:coreProperties>
</file>